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0" r:id="rId4"/>
    <p:sldId id="265" r:id="rId5"/>
    <p:sldId id="266" r:id="rId6"/>
    <p:sldId id="267" r:id="rId7"/>
    <p:sldId id="262" r:id="rId8"/>
    <p:sldId id="268" r:id="rId9"/>
    <p:sldId id="269" r:id="rId10"/>
    <p:sldId id="270" r:id="rId11"/>
    <p:sldId id="263" r:id="rId12"/>
    <p:sldId id="271" r:id="rId13"/>
    <p:sldId id="272" r:id="rId14"/>
    <p:sldId id="273" r:id="rId15"/>
    <p:sldId id="264" r:id="rId16"/>
    <p:sldId id="274" r:id="rId17"/>
    <p:sldId id="277" r:id="rId18"/>
    <p:sldId id="275" r:id="rId19"/>
    <p:sldId id="276" r:id="rId20"/>
    <p:sldId id="261" r:id="rId21"/>
    <p:sldId id="282" r:id="rId22"/>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438">
          <p15:clr>
            <a:srgbClr val="A4A3A4"/>
          </p15:clr>
        </p15:guide>
        <p15:guide id="4" pos="7242">
          <p15:clr>
            <a:srgbClr val="A4A3A4"/>
          </p15:clr>
        </p15:guide>
        <p15:guide id="5" orient="horz" pos="368">
          <p15:clr>
            <a:srgbClr val="A4A3A4"/>
          </p15:clr>
        </p15:guide>
        <p15:guide id="6" orient="horz" pos="397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7D1"/>
    <a:srgbClr val="3C75E8"/>
    <a:srgbClr val="FFA38C"/>
    <a:srgbClr val="FFDB47"/>
    <a:srgbClr val="FED780"/>
    <a:srgbClr val="D9D9D9"/>
    <a:srgbClr val="EAFCFD"/>
    <a:srgbClr val="D7AB67"/>
    <a:srgbClr val="A6CAF9"/>
    <a:srgbClr val="6E9B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8" autoAdjust="0"/>
    <p:restoredTop sz="94660"/>
  </p:normalViewPr>
  <p:slideViewPr>
    <p:cSldViewPr snapToGrid="0" showGuides="1">
      <p:cViewPr varScale="1">
        <p:scale>
          <a:sx n="72" d="100"/>
          <a:sy n="72" d="100"/>
        </p:scale>
        <p:origin x="278" y="58"/>
      </p:cViewPr>
      <p:guideLst>
        <p:guide orient="horz" pos="2160"/>
        <p:guide pos="3840"/>
        <p:guide pos="438"/>
        <p:guide pos="7242"/>
        <p:guide orient="horz" pos="368"/>
        <p:guide orient="horz" pos="39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ACB584-54F3-4FA1-841F-8A33FEA59CBC}" type="datetimeFigureOut">
              <a:rPr lang="zh-CN" altLang="en-US" smtClean="0"/>
              <a:t>2022/10/1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BF133C-CE72-46FE-A178-A7CBCF909C7F}"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rgbClr val="EAD08A"/>
          </a:fgClr>
          <a:bgClr>
            <a:srgbClr val="FFDB47"/>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Heavy" panose="020B0A00000000000000" pitchFamily="34" charset="-122"/>
              </a:defRPr>
            </a:lvl1pPr>
          </a:lstStyle>
          <a:p>
            <a:fld id="{51ACB584-54F3-4FA1-841F-8A33FEA59CBC}" type="datetimeFigureOut">
              <a:rPr lang="zh-CN" altLang="en-US" smtClean="0"/>
              <a:t>2022/10/1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Heavy" panose="020B0A00000000000000"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Heavy" panose="020B0A00000000000000" pitchFamily="34" charset="-122"/>
              </a:defRPr>
            </a:lvl1pPr>
          </a:lstStyle>
          <a:p>
            <a:fld id="{27BF133C-CE72-46FE-A178-A7CBCF909C7F}"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黑体 CN Light" panose="020B0300000000000000" pitchFamily="3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Heavy" panose="020B0A00000000000000" pitchFamily="34"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Heavy" panose="020B0A00000000000000" pitchFamily="34"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Heavy" panose="020B0A00000000000000" pitchFamily="34"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Heavy" panose="020B0A00000000000000" pitchFamily="34"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s://lin.ee/7sUARXb" TargetMode="External"/><Relationship Id="rId5" Type="http://schemas.openxmlformats.org/officeDocument/2006/relationships/image" Target="../media/image21.jp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1424" y="96753"/>
            <a:ext cx="6348669" cy="6335972"/>
          </a:xfrm>
          <a:prstGeom prst="rect">
            <a:avLst/>
          </a:prstGeom>
        </p:spPr>
      </p:pic>
      <p:sp>
        <p:nvSpPr>
          <p:cNvPr id="11" name="文本框 10"/>
          <p:cNvSpPr txBox="1"/>
          <p:nvPr/>
        </p:nvSpPr>
        <p:spPr>
          <a:xfrm>
            <a:off x="838199" y="1212254"/>
            <a:ext cx="2209800" cy="706755"/>
          </a:xfrm>
          <a:prstGeom prst="rect">
            <a:avLst/>
          </a:prstGeom>
          <a:noFill/>
        </p:spPr>
        <p:txBody>
          <a:bodyPr wrap="square" rtlCol="0">
            <a:spAutoFit/>
          </a:bodyPr>
          <a:lstStyle/>
          <a:p>
            <a:r>
              <a:rPr lang="zh-CN" altLang="en-US" sz="4000" spc="300" dirty="0">
                <a:solidFill>
                  <a:srgbClr val="0E37D1"/>
                </a:solidFill>
                <a:latin typeface="思源黑体 CN Heavy" panose="020B0A00000000000000" pitchFamily="34" charset="-122"/>
                <a:ea typeface="思源黑体 CN Heavy" panose="020B0A00000000000000" pitchFamily="34" charset="-122"/>
              </a:rPr>
              <a:t>插畫風</a:t>
            </a:r>
          </a:p>
        </p:txBody>
      </p:sp>
      <p:sp>
        <p:nvSpPr>
          <p:cNvPr id="12" name="文本框 11"/>
          <p:cNvSpPr txBox="1"/>
          <p:nvPr/>
        </p:nvSpPr>
        <p:spPr>
          <a:xfrm>
            <a:off x="838199" y="1904602"/>
            <a:ext cx="5938667" cy="922020"/>
          </a:xfrm>
          <a:prstGeom prst="rect">
            <a:avLst/>
          </a:prstGeom>
          <a:noFill/>
        </p:spPr>
        <p:txBody>
          <a:bodyPr wrap="square" rtlCol="0">
            <a:spAutoFit/>
          </a:bodyPr>
          <a:lstStyle/>
          <a:p>
            <a:r>
              <a:rPr lang="zh-CN" altLang="en-US" sz="5400" spc="300" dirty="0">
                <a:solidFill>
                  <a:srgbClr val="0E37D1"/>
                </a:solidFill>
                <a:latin typeface="思源黑体 CN Heavy" panose="020B0A00000000000000" pitchFamily="34" charset="-122"/>
                <a:ea typeface="思源黑体 CN Heavy" panose="020B0A00000000000000" pitchFamily="34" charset="-122"/>
              </a:rPr>
              <a:t>理財產品推介會</a:t>
            </a:r>
          </a:p>
        </p:txBody>
      </p:sp>
      <p:sp>
        <p:nvSpPr>
          <p:cNvPr id="13" name="文本框 12"/>
          <p:cNvSpPr txBox="1"/>
          <p:nvPr/>
        </p:nvSpPr>
        <p:spPr>
          <a:xfrm>
            <a:off x="838199" y="2682765"/>
            <a:ext cx="3972854" cy="368300"/>
          </a:xfrm>
          <a:prstGeom prst="rect">
            <a:avLst/>
          </a:prstGeom>
          <a:noFill/>
        </p:spPr>
        <p:txBody>
          <a:bodyPr wrap="square" rtlCol="0">
            <a:spAutoFit/>
          </a:bodyPr>
          <a:lstStyle/>
          <a:p>
            <a:r>
              <a:rPr lang="en-US" altLang="zh-CN" dirty="0">
                <a:solidFill>
                  <a:srgbClr val="0E37D1"/>
                </a:solidFill>
                <a:latin typeface="思源黑体 CN Light" panose="020B0300000000000000" pitchFamily="34" charset="-122"/>
                <a:ea typeface="思源黑体 CN Light" panose="020B0300000000000000" pitchFamily="34" charset="-122"/>
              </a:rPr>
              <a:t>Financial products promotion</a:t>
            </a:r>
            <a:endParaRPr lang="zh-CN" altLang="en-US" dirty="0">
              <a:solidFill>
                <a:srgbClr val="0E37D1"/>
              </a:solidFill>
              <a:latin typeface="思源黑体 CN Light" panose="020B0300000000000000" pitchFamily="34" charset="-122"/>
              <a:ea typeface="思源黑体 CN Light" panose="020B0300000000000000" pitchFamily="34" charset="-122"/>
            </a:endParaRPr>
          </a:p>
        </p:txBody>
      </p:sp>
      <p:sp>
        <p:nvSpPr>
          <p:cNvPr id="21" name="文本框 20"/>
          <p:cNvSpPr txBox="1"/>
          <p:nvPr/>
        </p:nvSpPr>
        <p:spPr>
          <a:xfrm>
            <a:off x="943995" y="5390159"/>
            <a:ext cx="1483098" cy="337185"/>
          </a:xfrm>
          <a:prstGeom prst="rect">
            <a:avLst/>
          </a:prstGeom>
          <a:noFill/>
        </p:spPr>
        <p:txBody>
          <a:bodyPr wrap="square" rtlCol="0">
            <a:spAutoFit/>
          </a:bodyPr>
          <a:lstStyle>
            <a:defPPr>
              <a:defRPr lang="zh-CN"/>
            </a:defPPr>
            <a:lvl1pPr>
              <a:defRPr>
                <a:solidFill>
                  <a:srgbClr val="0E37D1"/>
                </a:solidFill>
                <a:latin typeface="思源黑体 CN Light" panose="020B0300000000000000" pitchFamily="34" charset="-122"/>
                <a:ea typeface="思源黑体 CN Light" panose="020B0300000000000000" pitchFamily="34" charset="-122"/>
              </a:defRPr>
            </a:lvl1pPr>
          </a:lstStyle>
          <a:p>
            <a:r>
              <a:rPr lang="zh-CN" altLang="en-US" sz="1600" dirty="0"/>
              <a:t>彙報人：</a:t>
            </a:r>
            <a:r>
              <a:rPr lang="en-US" altLang="zh-CN" sz="1600" dirty="0"/>
              <a:t>XXX</a:t>
            </a:r>
            <a:endParaRPr lang="zh-CN" altLang="en-US" sz="1600" dirty="0"/>
          </a:p>
        </p:txBody>
      </p:sp>
      <p:sp>
        <p:nvSpPr>
          <p:cNvPr id="23" name="文本框 22"/>
          <p:cNvSpPr txBox="1"/>
          <p:nvPr/>
        </p:nvSpPr>
        <p:spPr>
          <a:xfrm>
            <a:off x="2590542" y="5390159"/>
            <a:ext cx="1989647" cy="337185"/>
          </a:xfrm>
          <a:prstGeom prst="rect">
            <a:avLst/>
          </a:prstGeom>
          <a:noFill/>
        </p:spPr>
        <p:txBody>
          <a:bodyPr wrap="square" rtlCol="0">
            <a:spAutoFit/>
          </a:bodyPr>
          <a:lstStyle>
            <a:defPPr>
              <a:defRPr lang="zh-CN"/>
            </a:defPPr>
            <a:lvl1pPr>
              <a:defRPr>
                <a:solidFill>
                  <a:srgbClr val="0E37D1"/>
                </a:solidFill>
                <a:latin typeface="思源黑体 CN Light" panose="020B0300000000000000" pitchFamily="34" charset="-122"/>
                <a:ea typeface="思源黑体 CN Light" panose="020B0300000000000000" pitchFamily="34" charset="-122"/>
              </a:defRPr>
            </a:lvl1pPr>
          </a:lstStyle>
          <a:p>
            <a:r>
              <a:rPr lang="zh-CN" altLang="en-US" sz="1600" dirty="0"/>
              <a:t>時間：</a:t>
            </a:r>
            <a:r>
              <a:rPr lang="en-US" altLang="zh-CN" sz="1600" dirty="0"/>
              <a:t>20XX.XX.XX</a:t>
            </a:r>
            <a:endParaRPr lang="zh-CN" altLang="en-US" sz="1600" dirty="0"/>
          </a:p>
        </p:txBody>
      </p:sp>
      <p:sp>
        <p:nvSpPr>
          <p:cNvPr id="28" name="椭圆 27"/>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椭圆 28"/>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椭圆 29"/>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椭圆 30"/>
          <p:cNvSpPr/>
          <p:nvPr/>
        </p:nvSpPr>
        <p:spPr>
          <a:xfrm>
            <a:off x="8076737" y="-585605"/>
            <a:ext cx="433205" cy="433205"/>
          </a:xfrm>
          <a:prstGeom prst="ellipse">
            <a:avLst/>
          </a:prstGeom>
          <a:solidFill>
            <a:srgbClr val="0E37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4" name="任意多边形 33"/>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nvGrpSpPr>
          <p:cNvPr id="45" name="组合 44"/>
          <p:cNvGrpSpPr/>
          <p:nvPr/>
        </p:nvGrpSpPr>
        <p:grpSpPr>
          <a:xfrm>
            <a:off x="844054" y="3185447"/>
            <a:ext cx="4799330" cy="398780"/>
            <a:chOff x="792758" y="3109247"/>
            <a:chExt cx="4799330" cy="398780"/>
          </a:xfrm>
        </p:grpSpPr>
        <p:sp>
          <p:nvSpPr>
            <p:cNvPr id="24" name="文本框 23"/>
            <p:cNvSpPr txBox="1"/>
            <p:nvPr/>
          </p:nvSpPr>
          <p:spPr>
            <a:xfrm>
              <a:off x="792758" y="3109247"/>
              <a:ext cx="1198880" cy="398780"/>
            </a:xfrm>
            <a:prstGeom prst="rect">
              <a:avLst/>
            </a:prstGeom>
            <a:noFill/>
          </p:spPr>
          <p:txBody>
            <a:bodyPr wrap="none" rtlCol="0">
              <a:spAutoFit/>
            </a:bodyPr>
            <a:lstStyle/>
            <a:p>
              <a:pPr algn="ctr"/>
              <a:r>
                <a:rPr lang="zh-CN" altLang="en-US" sz="2000" dirty="0">
                  <a:solidFill>
                    <a:srgbClr val="0E37D1"/>
                  </a:solidFill>
                  <a:latin typeface="思源黑体 CN Heavy" panose="020B0A00000000000000" pitchFamily="34" charset="-122"/>
                </a:rPr>
                <a:t>理財產品</a:t>
              </a:r>
            </a:p>
          </p:txBody>
        </p:sp>
        <p:sp>
          <p:nvSpPr>
            <p:cNvPr id="37" name="文本框 36"/>
            <p:cNvSpPr txBox="1"/>
            <p:nvPr/>
          </p:nvSpPr>
          <p:spPr>
            <a:xfrm>
              <a:off x="1972068" y="3109247"/>
              <a:ext cx="1198880" cy="398780"/>
            </a:xfrm>
            <a:prstGeom prst="rect">
              <a:avLst/>
            </a:prstGeom>
            <a:noFill/>
          </p:spPr>
          <p:txBody>
            <a:bodyPr wrap="none" rtlCol="0">
              <a:spAutoFit/>
            </a:bodyPr>
            <a:lstStyle/>
            <a:p>
              <a:pPr algn="ctr"/>
              <a:r>
                <a:rPr lang="zh-CN" altLang="en-US" sz="2000" dirty="0">
                  <a:solidFill>
                    <a:srgbClr val="0E37D1"/>
                  </a:solidFill>
                  <a:latin typeface="思源黑体 CN Heavy" panose="020B0A00000000000000" pitchFamily="34" charset="-122"/>
                </a:rPr>
                <a:t>產品介紹</a:t>
              </a:r>
            </a:p>
          </p:txBody>
        </p:sp>
        <p:sp>
          <p:nvSpPr>
            <p:cNvPr id="38" name="文本框 37"/>
            <p:cNvSpPr txBox="1"/>
            <p:nvPr/>
          </p:nvSpPr>
          <p:spPr>
            <a:xfrm>
              <a:off x="3153425" y="3109247"/>
              <a:ext cx="1257300" cy="398780"/>
            </a:xfrm>
            <a:prstGeom prst="rect">
              <a:avLst/>
            </a:prstGeom>
            <a:noFill/>
          </p:spPr>
          <p:txBody>
            <a:bodyPr wrap="none" rtlCol="0">
              <a:spAutoFit/>
            </a:bodyPr>
            <a:lstStyle/>
            <a:p>
              <a:pPr algn="ctr"/>
              <a:r>
                <a:rPr lang="zh-CN" altLang="en-US" sz="2000" dirty="0">
                  <a:solidFill>
                    <a:srgbClr val="0E37D1"/>
                  </a:solidFill>
                  <a:latin typeface="思源黑体 CN Heavy" panose="020B0A00000000000000" pitchFamily="34" charset="-122"/>
                </a:rPr>
                <a:t>產品推介 </a:t>
              </a:r>
            </a:p>
          </p:txBody>
        </p:sp>
        <p:sp>
          <p:nvSpPr>
            <p:cNvPr id="39" name="文本框 38"/>
            <p:cNvSpPr txBox="1"/>
            <p:nvPr/>
          </p:nvSpPr>
          <p:spPr>
            <a:xfrm>
              <a:off x="4393208" y="3109247"/>
              <a:ext cx="1198880" cy="398780"/>
            </a:xfrm>
            <a:prstGeom prst="rect">
              <a:avLst/>
            </a:prstGeom>
            <a:noFill/>
          </p:spPr>
          <p:txBody>
            <a:bodyPr wrap="none" rtlCol="0">
              <a:spAutoFit/>
            </a:bodyPr>
            <a:lstStyle/>
            <a:p>
              <a:pPr algn="ctr"/>
              <a:r>
                <a:rPr lang="zh-CN" altLang="en-US" sz="2000" dirty="0">
                  <a:solidFill>
                    <a:srgbClr val="0E37D1"/>
                  </a:solidFill>
                  <a:latin typeface="思源黑体 CN Heavy" panose="020B0A00000000000000" pitchFamily="34" charset="-122"/>
                </a:rPr>
                <a:t>產品宣傳</a:t>
              </a:r>
            </a:p>
          </p:txBody>
        </p:sp>
        <p:cxnSp>
          <p:nvCxnSpPr>
            <p:cNvPr id="41" name="直接连接符 40"/>
            <p:cNvCxnSpPr/>
            <p:nvPr/>
          </p:nvCxnSpPr>
          <p:spPr>
            <a:xfrm>
              <a:off x="1981852" y="3167913"/>
              <a:ext cx="0" cy="252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161162" y="3167913"/>
              <a:ext cx="0" cy="252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402989" y="3167913"/>
              <a:ext cx="0" cy="252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6" name="文本框 25"/>
          <p:cNvSpPr txBox="1"/>
          <p:nvPr/>
        </p:nvSpPr>
        <p:spPr>
          <a:xfrm>
            <a:off x="838199" y="3694042"/>
            <a:ext cx="5153193" cy="737235"/>
          </a:xfrm>
          <a:prstGeom prst="rect">
            <a:avLst/>
          </a:prstGeom>
          <a:noFill/>
        </p:spPr>
        <p:txBody>
          <a:bodyPr wrap="square" rtlCol="0">
            <a:spAutoFit/>
          </a:bodyPr>
          <a:lstStyle/>
          <a:p>
            <a:pPr>
              <a:lnSpc>
                <a:spcPct val="150000"/>
              </a:lnSpc>
            </a:pPr>
            <a:r>
              <a:rPr lang="zh-CN" altLang="en-US" sz="1400" dirty="0">
                <a:solidFill>
                  <a:srgbClr val="0E37D1"/>
                </a:solidFill>
                <a:latin typeface="+mn-ea"/>
              </a:rPr>
              <a:t>以推介會的方式搭起理財平臺與客戶之間互動交流的平臺</a:t>
            </a:r>
            <a:r>
              <a:rPr lang="en-US" altLang="zh-CN" sz="1400" dirty="0">
                <a:solidFill>
                  <a:srgbClr val="0E37D1"/>
                </a:solidFill>
                <a:latin typeface="+mn-ea"/>
              </a:rPr>
              <a:t>,</a:t>
            </a:r>
            <a:r>
              <a:rPr lang="zh-CN" altLang="en-US" sz="1400" dirty="0">
                <a:solidFill>
                  <a:srgbClr val="0E37D1"/>
                </a:solidFill>
                <a:latin typeface="+mn-ea"/>
              </a:rPr>
              <a:t>使客 戶更好地認識理財平臺、認識平臺理財新產品</a:t>
            </a:r>
            <a:endParaRPr lang="zh-CN" altLang="en-US" sz="1100" dirty="0">
              <a:solidFill>
                <a:srgbClr val="0E37D1"/>
              </a:solidFill>
              <a:latin typeface="+mn-ea"/>
            </a:endParaRPr>
          </a:p>
        </p:txBody>
      </p:sp>
      <p:sp>
        <p:nvSpPr>
          <p:cNvPr id="27" name="椭圆 26"/>
          <p:cNvSpPr/>
          <p:nvPr/>
        </p:nvSpPr>
        <p:spPr>
          <a:xfrm>
            <a:off x="8591087" y="-585605"/>
            <a:ext cx="433205" cy="433205"/>
          </a:xfrm>
          <a:prstGeom prst="ellipse">
            <a:avLst/>
          </a:prstGeom>
          <a:solidFill>
            <a:srgbClr val="3C75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矩形 73"/>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677778"/>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677778"/>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椭圆 25"/>
          <p:cNvSpPr/>
          <p:nvPr/>
        </p:nvSpPr>
        <p:spPr>
          <a:xfrm>
            <a:off x="9029700" y="-677778"/>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 name="文本框 34"/>
          <p:cNvSpPr txBox="1"/>
          <p:nvPr/>
        </p:nvSpPr>
        <p:spPr>
          <a:xfrm>
            <a:off x="922439" y="2114550"/>
            <a:ext cx="3363811" cy="120967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精選頭部、優質企業進行深入分析行業運作原理和交易對手經營能力及競爭壁壘，資產系統化監控，定期實地專案走訪</a:t>
            </a:r>
          </a:p>
        </p:txBody>
      </p:sp>
      <p:grpSp>
        <p:nvGrpSpPr>
          <p:cNvPr id="2" name="组合 1"/>
          <p:cNvGrpSpPr/>
          <p:nvPr/>
        </p:nvGrpSpPr>
        <p:grpSpPr>
          <a:xfrm>
            <a:off x="693839" y="1619250"/>
            <a:ext cx="1800000" cy="460375"/>
            <a:chOff x="1007910" y="1657350"/>
            <a:chExt cx="1800000" cy="460375"/>
          </a:xfrm>
        </p:grpSpPr>
        <p:sp>
          <p:nvSpPr>
            <p:cNvPr id="44" name="矩形: 圆角 43"/>
            <p:cNvSpPr/>
            <p:nvPr/>
          </p:nvSpPr>
          <p:spPr>
            <a:xfrm>
              <a:off x="1007910" y="1659234"/>
              <a:ext cx="1800000" cy="432000"/>
            </a:xfrm>
            <a:prstGeom prst="roundRect">
              <a:avLst>
                <a:gd name="adj" fmla="val 50000"/>
              </a:avLst>
            </a:prstGeom>
            <a:solidFill>
              <a:schemeClr val="bg1"/>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45" name="文本框 44"/>
            <p:cNvSpPr txBox="1"/>
            <p:nvPr/>
          </p:nvSpPr>
          <p:spPr>
            <a:xfrm>
              <a:off x="1265046" y="1657350"/>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類固收</a:t>
              </a:r>
            </a:p>
          </p:txBody>
        </p:sp>
      </p:grpSp>
      <p:sp>
        <p:nvSpPr>
          <p:cNvPr id="48" name="文本框 47"/>
          <p:cNvSpPr txBox="1"/>
          <p:nvPr/>
        </p:nvSpPr>
        <p:spPr>
          <a:xfrm>
            <a:off x="7932840" y="2114550"/>
            <a:ext cx="3414364" cy="148907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僅合作證券私募產品池中的</a:t>
            </a:r>
            <a:r>
              <a:rPr lang="en-US" altLang="zh-CN" dirty="0"/>
              <a:t>30</a:t>
            </a:r>
            <a:r>
              <a:rPr lang="zh-CN" altLang="en-US" dirty="0"/>
              <a:t>只細分策略龍頭產品</a:t>
            </a:r>
            <a:r>
              <a:rPr lang="en-US" altLang="zh-CN" dirty="0"/>
              <a:t>,</a:t>
            </a:r>
            <a:r>
              <a:rPr lang="zh-CN" altLang="en-US" dirty="0"/>
              <a:t>超九成金牛獎獲得者為好買合作夥伴</a:t>
            </a:r>
            <a:r>
              <a:rPr lang="en-US" altLang="zh-CN" dirty="0"/>
              <a:t>,</a:t>
            </a:r>
            <a:r>
              <a:rPr lang="zh-CN" altLang="en-US" dirty="0"/>
              <a:t>第一家與淡水泉、明汯、高毅等百億級私募合作的第三方財富管理機構</a:t>
            </a:r>
          </a:p>
        </p:txBody>
      </p:sp>
      <p:sp>
        <p:nvSpPr>
          <p:cNvPr id="52" name="文本框 51"/>
          <p:cNvSpPr txBox="1"/>
          <p:nvPr/>
        </p:nvSpPr>
        <p:spPr>
          <a:xfrm>
            <a:off x="7932840" y="4533900"/>
            <a:ext cx="3414364"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投資標的涵蓋範圍廣泛</a:t>
            </a:r>
            <a:r>
              <a:rPr lang="en-US" altLang="zh-CN" dirty="0"/>
              <a:t>,</a:t>
            </a:r>
            <a:r>
              <a:rPr lang="zh-CN" altLang="en-US" dirty="0"/>
              <a:t>合作夥伴遍及全球</a:t>
            </a:r>
            <a:r>
              <a:rPr lang="en-US" altLang="zh-CN" dirty="0"/>
              <a:t>,</a:t>
            </a:r>
            <a:r>
              <a:rPr lang="zh-CN" altLang="en-US" dirty="0"/>
              <a:t>為投資人提供全方位的海外投資服務</a:t>
            </a:r>
          </a:p>
        </p:txBody>
      </p:sp>
      <p:sp>
        <p:nvSpPr>
          <p:cNvPr id="58" name="文本框 57"/>
          <p:cNvSpPr txBox="1"/>
          <p:nvPr/>
        </p:nvSpPr>
        <p:spPr>
          <a:xfrm>
            <a:off x="922439" y="4533900"/>
            <a:ext cx="3363811"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好買股權母基金合作</a:t>
            </a:r>
            <a:r>
              <a:rPr lang="en-US" altLang="zh-CN" dirty="0"/>
              <a:t>GP</a:t>
            </a:r>
            <a:r>
              <a:rPr lang="zh-CN" altLang="en-US" dirty="0"/>
              <a:t>累計超</a:t>
            </a:r>
            <a:r>
              <a:rPr lang="en-US" altLang="zh-CN" dirty="0"/>
              <a:t>80</a:t>
            </a:r>
            <a:r>
              <a:rPr lang="zh-CN" altLang="en-US" dirty="0"/>
              <a:t>行業深度積澱，觸及核心企業和資源</a:t>
            </a:r>
            <a:r>
              <a:rPr lang="en-US" altLang="zh-CN" dirty="0"/>
              <a:t>,</a:t>
            </a:r>
            <a:r>
              <a:rPr lang="zh-CN" altLang="en-US" dirty="0"/>
              <a:t>清科、融資中國等業內權威高度認可</a:t>
            </a:r>
          </a:p>
        </p:txBody>
      </p:sp>
      <p:grpSp>
        <p:nvGrpSpPr>
          <p:cNvPr id="62" name="组合 61"/>
          <p:cNvGrpSpPr/>
          <p:nvPr/>
        </p:nvGrpSpPr>
        <p:grpSpPr>
          <a:xfrm>
            <a:off x="7929627" y="1619250"/>
            <a:ext cx="2760980" cy="460375"/>
            <a:chOff x="528447" y="1657350"/>
            <a:chExt cx="2760980" cy="460375"/>
          </a:xfrm>
        </p:grpSpPr>
        <p:sp>
          <p:nvSpPr>
            <p:cNvPr id="63" name="矩形: 圆角 62"/>
            <p:cNvSpPr/>
            <p:nvPr/>
          </p:nvSpPr>
          <p:spPr>
            <a:xfrm>
              <a:off x="1007910" y="1659234"/>
              <a:ext cx="1800000" cy="432000"/>
            </a:xfrm>
            <a:prstGeom prst="roundRect">
              <a:avLst>
                <a:gd name="adj" fmla="val 50000"/>
              </a:avLst>
            </a:prstGeom>
            <a:solidFill>
              <a:schemeClr val="bg1"/>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64" name="文本框 63"/>
            <p:cNvSpPr txBox="1"/>
            <p:nvPr/>
          </p:nvSpPr>
          <p:spPr>
            <a:xfrm>
              <a:off x="528447" y="1657350"/>
              <a:ext cx="27609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證券類私募基金</a:t>
              </a:r>
            </a:p>
          </p:txBody>
        </p:sp>
      </p:grpSp>
      <p:grpSp>
        <p:nvGrpSpPr>
          <p:cNvPr id="5" name="组合 4"/>
          <p:cNvGrpSpPr/>
          <p:nvPr/>
        </p:nvGrpSpPr>
        <p:grpSpPr>
          <a:xfrm>
            <a:off x="7894740" y="4019550"/>
            <a:ext cx="1800000" cy="460375"/>
            <a:chOff x="7967976" y="4229100"/>
            <a:chExt cx="1800000" cy="460375"/>
          </a:xfrm>
        </p:grpSpPr>
        <p:sp>
          <p:nvSpPr>
            <p:cNvPr id="66" name="矩形: 圆角 65"/>
            <p:cNvSpPr/>
            <p:nvPr/>
          </p:nvSpPr>
          <p:spPr>
            <a:xfrm>
              <a:off x="7967976" y="4230984"/>
              <a:ext cx="1800000" cy="432000"/>
            </a:xfrm>
            <a:prstGeom prst="roundRect">
              <a:avLst>
                <a:gd name="adj" fmla="val 50000"/>
              </a:avLst>
            </a:prstGeom>
            <a:solidFill>
              <a:schemeClr val="bg1"/>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67" name="文本框 66"/>
            <p:cNvSpPr txBox="1"/>
            <p:nvPr/>
          </p:nvSpPr>
          <p:spPr>
            <a:xfrm>
              <a:off x="8040963" y="4229100"/>
              <a:ext cx="16560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海外市場</a:t>
              </a:r>
            </a:p>
          </p:txBody>
        </p:sp>
      </p:grpSp>
      <p:grpSp>
        <p:nvGrpSpPr>
          <p:cNvPr id="68" name="组合 67"/>
          <p:cNvGrpSpPr/>
          <p:nvPr/>
        </p:nvGrpSpPr>
        <p:grpSpPr>
          <a:xfrm>
            <a:off x="970027" y="4019550"/>
            <a:ext cx="2392680" cy="460375"/>
            <a:chOff x="712598" y="1657350"/>
            <a:chExt cx="2392680" cy="460375"/>
          </a:xfrm>
        </p:grpSpPr>
        <p:sp>
          <p:nvSpPr>
            <p:cNvPr id="69" name="矩形: 圆角 68"/>
            <p:cNvSpPr/>
            <p:nvPr/>
          </p:nvSpPr>
          <p:spPr>
            <a:xfrm>
              <a:off x="1007910" y="1659234"/>
              <a:ext cx="1800000" cy="432000"/>
            </a:xfrm>
            <a:prstGeom prst="roundRect">
              <a:avLst>
                <a:gd name="adj" fmla="val 50000"/>
              </a:avLst>
            </a:prstGeom>
            <a:solidFill>
              <a:schemeClr val="bg1"/>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70" name="文本框 69"/>
            <p:cNvSpPr txBox="1"/>
            <p:nvPr/>
          </p:nvSpPr>
          <p:spPr>
            <a:xfrm>
              <a:off x="712598" y="1657350"/>
              <a:ext cx="23926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私募股權基金</a:t>
              </a:r>
            </a:p>
          </p:txBody>
        </p:sp>
      </p:grpSp>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7459" y="1466849"/>
            <a:ext cx="4417083" cy="4408249"/>
          </a:xfrm>
          <a:prstGeom prst="rect">
            <a:avLst/>
          </a:prstGeom>
        </p:spPr>
      </p:pic>
      <p:grpSp>
        <p:nvGrpSpPr>
          <p:cNvPr id="75" name="组合 74"/>
          <p:cNvGrpSpPr/>
          <p:nvPr/>
        </p:nvGrpSpPr>
        <p:grpSpPr>
          <a:xfrm>
            <a:off x="303908" y="113258"/>
            <a:ext cx="11391901" cy="766334"/>
            <a:chOff x="75308" y="284708"/>
            <a:chExt cx="11391901" cy="766334"/>
          </a:xfrm>
        </p:grpSpPr>
        <p:grpSp>
          <p:nvGrpSpPr>
            <p:cNvPr id="76" name="组合 75"/>
            <p:cNvGrpSpPr/>
            <p:nvPr/>
          </p:nvGrpSpPr>
          <p:grpSpPr>
            <a:xfrm>
              <a:off x="724914" y="476367"/>
              <a:ext cx="10742295" cy="574675"/>
              <a:chOff x="724914" y="171567"/>
              <a:chExt cx="10742295" cy="574675"/>
            </a:xfrm>
          </p:grpSpPr>
          <p:sp>
            <p:nvSpPr>
              <p:cNvPr id="80" name="文本框 79"/>
              <p:cNvSpPr txBox="1"/>
              <p:nvPr/>
            </p:nvSpPr>
            <p:spPr>
              <a:xfrm>
                <a:off x="2363214" y="387010"/>
                <a:ext cx="27133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Product Introduction</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81" name="文本框 80"/>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82" name="文本框 81"/>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02</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7" name="组合 76"/>
            <p:cNvGrpSpPr/>
            <p:nvPr/>
          </p:nvGrpSpPr>
          <p:grpSpPr>
            <a:xfrm>
              <a:off x="75308" y="284708"/>
              <a:ext cx="684533" cy="620400"/>
              <a:chOff x="3273593" y="1366654"/>
              <a:chExt cx="684533" cy="620400"/>
            </a:xfrm>
          </p:grpSpPr>
          <p:sp>
            <p:nvSpPr>
              <p:cNvPr id="78" name="矩形: 圆角 77"/>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9" name="矩形: 圆角 78"/>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614474" y="5085859"/>
            <a:ext cx="5284004" cy="1561547"/>
          </a:xfrm>
          <a:prstGeom prst="ellipse">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25" y="1129702"/>
            <a:ext cx="5562602" cy="5562602"/>
          </a:xfrm>
          <a:prstGeom prst="rect">
            <a:avLst/>
          </a:prstGeom>
        </p:spPr>
      </p:pic>
      <p:sp>
        <p:nvSpPr>
          <p:cNvPr id="3" name="圆角矩形 2"/>
          <p:cNvSpPr/>
          <p:nvPr/>
        </p:nvSpPr>
        <p:spPr>
          <a:xfrm>
            <a:off x="6105525" y="2605554"/>
            <a:ext cx="5400000" cy="3420000"/>
          </a:xfrm>
          <a:prstGeom prst="roundRect">
            <a:avLst>
              <a:gd name="adj" fmla="val 5012"/>
            </a:avLst>
          </a:prstGeom>
          <a:noFill/>
          <a:ln w="317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6521793" y="3534261"/>
            <a:ext cx="3078480" cy="922020"/>
          </a:xfrm>
          <a:prstGeom prst="rect">
            <a:avLst/>
          </a:prstGeom>
          <a:noFill/>
        </p:spPr>
        <p:txBody>
          <a:bodyPr wrap="none" rtlCol="0">
            <a:spAutoFit/>
          </a:bodyPr>
          <a:lstStyle/>
          <a:p>
            <a:pPr algn="ctr"/>
            <a:r>
              <a:rPr lang="zh-CN" altLang="en-US" sz="5400" spc="300" dirty="0">
                <a:solidFill>
                  <a:srgbClr val="0E37D1"/>
                </a:solidFill>
                <a:latin typeface="思源黑体 CN Heavy" panose="020B0A00000000000000" pitchFamily="34" charset="-122"/>
                <a:ea typeface="思源黑体 CN Heavy" panose="020B0A00000000000000" pitchFamily="34" charset="-122"/>
              </a:rPr>
              <a:t>銷售數據</a:t>
            </a:r>
          </a:p>
        </p:txBody>
      </p:sp>
      <p:sp>
        <p:nvSpPr>
          <p:cNvPr id="32" name="文本框 31"/>
          <p:cNvSpPr txBox="1"/>
          <p:nvPr/>
        </p:nvSpPr>
        <p:spPr>
          <a:xfrm>
            <a:off x="6516329" y="4334361"/>
            <a:ext cx="1486535" cy="398780"/>
          </a:xfrm>
          <a:prstGeom prst="rect">
            <a:avLst/>
          </a:prstGeom>
          <a:noFill/>
        </p:spPr>
        <p:txBody>
          <a:bodyPr wrap="none" rtlCol="0">
            <a:spAutoFit/>
          </a:bodyPr>
          <a:lstStyle/>
          <a:p>
            <a:pPr algn="ctr"/>
            <a:r>
              <a:rPr lang="en-US" altLang="zh-CN" sz="2000" dirty="0">
                <a:solidFill>
                  <a:srgbClr val="0E37D1"/>
                </a:solidFill>
                <a:latin typeface="思源黑体 CN Light" panose="020B0300000000000000" pitchFamily="34" charset="-122"/>
                <a:ea typeface="思源黑体 CN Light" panose="020B0300000000000000" pitchFamily="34" charset="-122"/>
              </a:rPr>
              <a:t>Sales  Data </a:t>
            </a:r>
            <a:endParaRPr lang="zh-CN" altLang="en-US" sz="2000" dirty="0">
              <a:solidFill>
                <a:srgbClr val="0E37D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6506761" y="4913243"/>
            <a:ext cx="4618439" cy="521970"/>
          </a:xfrm>
          <a:prstGeom prst="rect">
            <a:avLst/>
          </a:prstGeom>
          <a:noFill/>
        </p:spPr>
        <p:txBody>
          <a:bodyPr wrap="square" rtlCol="0">
            <a:spAutoFit/>
          </a:bodyPr>
          <a:lstStyle/>
          <a:p>
            <a:r>
              <a:rPr lang="zh-CN" altLang="en-US" sz="1400" dirty="0">
                <a:solidFill>
                  <a:srgbClr val="0E37D1"/>
                </a:solidFill>
                <a:latin typeface="思源黑体 CN Heavy" panose="020B0A00000000000000" pitchFamily="34" charset="-122"/>
              </a:rPr>
              <a:t>主要介紹好買財富管理中心研發的理財產品的銷售情況及數據分析</a:t>
            </a:r>
          </a:p>
        </p:txBody>
      </p:sp>
      <p:sp>
        <p:nvSpPr>
          <p:cNvPr id="8" name="文本框 7"/>
          <p:cNvSpPr txBox="1"/>
          <p:nvPr/>
        </p:nvSpPr>
        <p:spPr>
          <a:xfrm>
            <a:off x="6247097" y="832446"/>
            <a:ext cx="3337560" cy="3153410"/>
          </a:xfrm>
          <a:prstGeom prst="rect">
            <a:avLst/>
          </a:prstGeom>
          <a:noFill/>
        </p:spPr>
        <p:txBody>
          <a:bodyPr wrap="none" rtlCol="0">
            <a:spAutoFit/>
          </a:bodyPr>
          <a:lstStyle>
            <a:defPPr>
              <a:defRPr lang="zh-CN"/>
            </a:defPPr>
            <a:lvl1pPr algn="ctr">
              <a:defRPr sz="19900" spc="300">
                <a:ln w="19050">
                  <a:solidFill>
                    <a:schemeClr val="bg1"/>
                  </a:solidFill>
                </a:ln>
                <a:solidFill>
                  <a:schemeClr val="bg1"/>
                </a:solidFill>
                <a:latin typeface="思源黑体 CN Heavy" panose="020B0A00000000000000" pitchFamily="34" charset="-122"/>
                <a:ea typeface="思源黑体 CN Heavy" panose="020B0A00000000000000" pitchFamily="34" charset="-122"/>
              </a:defRPr>
            </a:lvl1pPr>
          </a:lstStyle>
          <a:p>
            <a:r>
              <a:rPr lang="en-US" altLang="zh-CN" dirty="0">
                <a:solidFill>
                  <a:srgbClr val="0E37D1"/>
                </a:solidFill>
              </a:rPr>
              <a:t>03</a:t>
            </a:r>
            <a:endParaRPr lang="zh-CN" altLang="en-US" dirty="0">
              <a:solidFill>
                <a:srgbClr val="0E37D1"/>
              </a:solidFill>
            </a:endParaRPr>
          </a:p>
        </p:txBody>
      </p:sp>
      <p:sp>
        <p:nvSpPr>
          <p:cNvPr id="13" name="椭圆 12"/>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5" name="任意多边形 14"/>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矩形 60"/>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998" y="815908"/>
            <a:ext cx="8182308" cy="5876259"/>
          </a:xfrm>
          <a:prstGeom prst="rect">
            <a:avLst/>
          </a:prstGeom>
        </p:spPr>
      </p:pic>
      <p:sp>
        <p:nvSpPr>
          <p:cNvPr id="38" name="iconfont-10774-5582327"/>
          <p:cNvSpPr/>
          <p:nvPr/>
        </p:nvSpPr>
        <p:spPr>
          <a:xfrm>
            <a:off x="6456210" y="4830335"/>
            <a:ext cx="461105" cy="398674"/>
          </a:xfrm>
          <a:custGeom>
            <a:avLst/>
            <a:gdLst>
              <a:gd name="T0" fmla="*/ 12533 w 12800"/>
              <a:gd name="T1" fmla="*/ 10533 h 11067"/>
              <a:gd name="T2" fmla="*/ 12133 w 12800"/>
              <a:gd name="T3" fmla="*/ 10533 h 11067"/>
              <a:gd name="T4" fmla="*/ 12133 w 12800"/>
              <a:gd name="T5" fmla="*/ 1067 h 11067"/>
              <a:gd name="T6" fmla="*/ 11067 w 12800"/>
              <a:gd name="T7" fmla="*/ 0 h 11067"/>
              <a:gd name="T8" fmla="*/ 10000 w 12800"/>
              <a:gd name="T9" fmla="*/ 0 h 11067"/>
              <a:gd name="T10" fmla="*/ 8933 w 12800"/>
              <a:gd name="T11" fmla="*/ 1067 h 11067"/>
              <a:gd name="T12" fmla="*/ 8933 w 12800"/>
              <a:gd name="T13" fmla="*/ 10533 h 11067"/>
              <a:gd name="T14" fmla="*/ 8133 w 12800"/>
              <a:gd name="T15" fmla="*/ 10533 h 11067"/>
              <a:gd name="T16" fmla="*/ 8133 w 12800"/>
              <a:gd name="T17" fmla="*/ 3467 h 11067"/>
              <a:gd name="T18" fmla="*/ 7067 w 12800"/>
              <a:gd name="T19" fmla="*/ 2400 h 11067"/>
              <a:gd name="T20" fmla="*/ 6000 w 12800"/>
              <a:gd name="T21" fmla="*/ 2400 h 11067"/>
              <a:gd name="T22" fmla="*/ 4933 w 12800"/>
              <a:gd name="T23" fmla="*/ 3467 h 11067"/>
              <a:gd name="T24" fmla="*/ 4933 w 12800"/>
              <a:gd name="T25" fmla="*/ 10533 h 11067"/>
              <a:gd name="T26" fmla="*/ 4133 w 12800"/>
              <a:gd name="T27" fmla="*/ 10533 h 11067"/>
              <a:gd name="T28" fmla="*/ 4133 w 12800"/>
              <a:gd name="T29" fmla="*/ 5867 h 11067"/>
              <a:gd name="T30" fmla="*/ 3067 w 12800"/>
              <a:gd name="T31" fmla="*/ 4800 h 11067"/>
              <a:gd name="T32" fmla="*/ 2000 w 12800"/>
              <a:gd name="T33" fmla="*/ 4800 h 11067"/>
              <a:gd name="T34" fmla="*/ 933 w 12800"/>
              <a:gd name="T35" fmla="*/ 5867 h 11067"/>
              <a:gd name="T36" fmla="*/ 933 w 12800"/>
              <a:gd name="T37" fmla="*/ 10533 h 11067"/>
              <a:gd name="T38" fmla="*/ 267 w 12800"/>
              <a:gd name="T39" fmla="*/ 10533 h 11067"/>
              <a:gd name="T40" fmla="*/ 0 w 12800"/>
              <a:gd name="T41" fmla="*/ 10800 h 11067"/>
              <a:gd name="T42" fmla="*/ 267 w 12800"/>
              <a:gd name="T43" fmla="*/ 11067 h 11067"/>
              <a:gd name="T44" fmla="*/ 12533 w 12800"/>
              <a:gd name="T45" fmla="*/ 11067 h 11067"/>
              <a:gd name="T46" fmla="*/ 12800 w 12800"/>
              <a:gd name="T47" fmla="*/ 10800 h 11067"/>
              <a:gd name="T48" fmla="*/ 12533 w 12800"/>
              <a:gd name="T49" fmla="*/ 10533 h 11067"/>
              <a:gd name="T50" fmla="*/ 9467 w 12800"/>
              <a:gd name="T51" fmla="*/ 1067 h 11067"/>
              <a:gd name="T52" fmla="*/ 10000 w 12800"/>
              <a:gd name="T53" fmla="*/ 533 h 11067"/>
              <a:gd name="T54" fmla="*/ 11067 w 12800"/>
              <a:gd name="T55" fmla="*/ 533 h 11067"/>
              <a:gd name="T56" fmla="*/ 11600 w 12800"/>
              <a:gd name="T57" fmla="*/ 1067 h 11067"/>
              <a:gd name="T58" fmla="*/ 11600 w 12800"/>
              <a:gd name="T59" fmla="*/ 10400 h 11067"/>
              <a:gd name="T60" fmla="*/ 9467 w 12800"/>
              <a:gd name="T61" fmla="*/ 10400 h 11067"/>
              <a:gd name="T62" fmla="*/ 9467 w 12800"/>
              <a:gd name="T63" fmla="*/ 1067 h 11067"/>
              <a:gd name="T64" fmla="*/ 5467 w 12800"/>
              <a:gd name="T65" fmla="*/ 3467 h 11067"/>
              <a:gd name="T66" fmla="*/ 6000 w 12800"/>
              <a:gd name="T67" fmla="*/ 2933 h 11067"/>
              <a:gd name="T68" fmla="*/ 7067 w 12800"/>
              <a:gd name="T69" fmla="*/ 2933 h 11067"/>
              <a:gd name="T70" fmla="*/ 7600 w 12800"/>
              <a:gd name="T71" fmla="*/ 3467 h 11067"/>
              <a:gd name="T72" fmla="*/ 7600 w 12800"/>
              <a:gd name="T73" fmla="*/ 10400 h 11067"/>
              <a:gd name="T74" fmla="*/ 5467 w 12800"/>
              <a:gd name="T75" fmla="*/ 10400 h 11067"/>
              <a:gd name="T76" fmla="*/ 5467 w 12800"/>
              <a:gd name="T77" fmla="*/ 3467 h 11067"/>
              <a:gd name="T78" fmla="*/ 1467 w 12800"/>
              <a:gd name="T79" fmla="*/ 5867 h 11067"/>
              <a:gd name="T80" fmla="*/ 2000 w 12800"/>
              <a:gd name="T81" fmla="*/ 5333 h 11067"/>
              <a:gd name="T82" fmla="*/ 3067 w 12800"/>
              <a:gd name="T83" fmla="*/ 5333 h 11067"/>
              <a:gd name="T84" fmla="*/ 3600 w 12800"/>
              <a:gd name="T85" fmla="*/ 5867 h 11067"/>
              <a:gd name="T86" fmla="*/ 3600 w 12800"/>
              <a:gd name="T87" fmla="*/ 10400 h 11067"/>
              <a:gd name="T88" fmla="*/ 1467 w 12800"/>
              <a:gd name="T89" fmla="*/ 10400 h 11067"/>
              <a:gd name="T90" fmla="*/ 1467 w 12800"/>
              <a:gd name="T91" fmla="*/ 5867 h 1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00" h="11067">
                <a:moveTo>
                  <a:pt x="12533" y="10533"/>
                </a:moveTo>
                <a:lnTo>
                  <a:pt x="12133" y="10533"/>
                </a:lnTo>
                <a:lnTo>
                  <a:pt x="12133" y="1067"/>
                </a:lnTo>
                <a:cubicBezTo>
                  <a:pt x="12133" y="480"/>
                  <a:pt x="11653" y="0"/>
                  <a:pt x="11067" y="0"/>
                </a:cubicBezTo>
                <a:lnTo>
                  <a:pt x="10000" y="0"/>
                </a:lnTo>
                <a:cubicBezTo>
                  <a:pt x="9413" y="0"/>
                  <a:pt x="8933" y="480"/>
                  <a:pt x="8933" y="1067"/>
                </a:cubicBezTo>
                <a:lnTo>
                  <a:pt x="8933" y="10533"/>
                </a:lnTo>
                <a:lnTo>
                  <a:pt x="8133" y="10533"/>
                </a:lnTo>
                <a:lnTo>
                  <a:pt x="8133" y="3467"/>
                </a:lnTo>
                <a:cubicBezTo>
                  <a:pt x="8133" y="2880"/>
                  <a:pt x="7653" y="2400"/>
                  <a:pt x="7067" y="2400"/>
                </a:cubicBezTo>
                <a:lnTo>
                  <a:pt x="6000" y="2400"/>
                </a:lnTo>
                <a:cubicBezTo>
                  <a:pt x="5413" y="2400"/>
                  <a:pt x="4933" y="2880"/>
                  <a:pt x="4933" y="3467"/>
                </a:cubicBezTo>
                <a:lnTo>
                  <a:pt x="4933" y="10533"/>
                </a:lnTo>
                <a:lnTo>
                  <a:pt x="4133" y="10533"/>
                </a:lnTo>
                <a:lnTo>
                  <a:pt x="4133" y="5867"/>
                </a:lnTo>
                <a:cubicBezTo>
                  <a:pt x="4133" y="5280"/>
                  <a:pt x="3653" y="4800"/>
                  <a:pt x="3067" y="4800"/>
                </a:cubicBezTo>
                <a:lnTo>
                  <a:pt x="2000" y="4800"/>
                </a:lnTo>
                <a:cubicBezTo>
                  <a:pt x="1413" y="4800"/>
                  <a:pt x="933" y="5280"/>
                  <a:pt x="933" y="5867"/>
                </a:cubicBezTo>
                <a:lnTo>
                  <a:pt x="933" y="10533"/>
                </a:lnTo>
                <a:lnTo>
                  <a:pt x="267" y="10533"/>
                </a:lnTo>
                <a:cubicBezTo>
                  <a:pt x="107" y="10533"/>
                  <a:pt x="0" y="10640"/>
                  <a:pt x="0" y="10800"/>
                </a:cubicBezTo>
                <a:cubicBezTo>
                  <a:pt x="0" y="10960"/>
                  <a:pt x="107" y="11067"/>
                  <a:pt x="267" y="11067"/>
                </a:cubicBezTo>
                <a:lnTo>
                  <a:pt x="12533" y="11067"/>
                </a:lnTo>
                <a:cubicBezTo>
                  <a:pt x="12693" y="11067"/>
                  <a:pt x="12800" y="10960"/>
                  <a:pt x="12800" y="10800"/>
                </a:cubicBezTo>
                <a:cubicBezTo>
                  <a:pt x="12800" y="10640"/>
                  <a:pt x="12693" y="10533"/>
                  <a:pt x="12533" y="10533"/>
                </a:cubicBezTo>
                <a:close/>
                <a:moveTo>
                  <a:pt x="9467" y="1067"/>
                </a:moveTo>
                <a:cubicBezTo>
                  <a:pt x="9467" y="773"/>
                  <a:pt x="9707" y="533"/>
                  <a:pt x="10000" y="533"/>
                </a:cubicBezTo>
                <a:lnTo>
                  <a:pt x="11067" y="533"/>
                </a:lnTo>
                <a:cubicBezTo>
                  <a:pt x="11360" y="533"/>
                  <a:pt x="11600" y="773"/>
                  <a:pt x="11600" y="1067"/>
                </a:cubicBezTo>
                <a:lnTo>
                  <a:pt x="11600" y="10400"/>
                </a:lnTo>
                <a:lnTo>
                  <a:pt x="9467" y="10400"/>
                </a:lnTo>
                <a:lnTo>
                  <a:pt x="9467" y="1067"/>
                </a:lnTo>
                <a:close/>
                <a:moveTo>
                  <a:pt x="5467" y="3467"/>
                </a:moveTo>
                <a:cubicBezTo>
                  <a:pt x="5467" y="3173"/>
                  <a:pt x="5707" y="2933"/>
                  <a:pt x="6000" y="2933"/>
                </a:cubicBezTo>
                <a:lnTo>
                  <a:pt x="7067" y="2933"/>
                </a:lnTo>
                <a:cubicBezTo>
                  <a:pt x="7360" y="2933"/>
                  <a:pt x="7600" y="3173"/>
                  <a:pt x="7600" y="3467"/>
                </a:cubicBezTo>
                <a:lnTo>
                  <a:pt x="7600" y="10400"/>
                </a:lnTo>
                <a:lnTo>
                  <a:pt x="5467" y="10400"/>
                </a:lnTo>
                <a:lnTo>
                  <a:pt x="5467" y="3467"/>
                </a:lnTo>
                <a:close/>
                <a:moveTo>
                  <a:pt x="1467" y="5867"/>
                </a:moveTo>
                <a:cubicBezTo>
                  <a:pt x="1467" y="5573"/>
                  <a:pt x="1707" y="5333"/>
                  <a:pt x="2000" y="5333"/>
                </a:cubicBezTo>
                <a:lnTo>
                  <a:pt x="3067" y="5333"/>
                </a:lnTo>
                <a:cubicBezTo>
                  <a:pt x="3360" y="5333"/>
                  <a:pt x="3600" y="5573"/>
                  <a:pt x="3600" y="5867"/>
                </a:cubicBezTo>
                <a:lnTo>
                  <a:pt x="3600" y="10400"/>
                </a:lnTo>
                <a:lnTo>
                  <a:pt x="1467" y="10400"/>
                </a:lnTo>
                <a:lnTo>
                  <a:pt x="1467" y="5867"/>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32" name="组合 31"/>
          <p:cNvGrpSpPr/>
          <p:nvPr/>
        </p:nvGrpSpPr>
        <p:grpSpPr>
          <a:xfrm>
            <a:off x="6380010" y="1333500"/>
            <a:ext cx="1800000" cy="460375"/>
            <a:chOff x="1007910" y="1657350"/>
            <a:chExt cx="1800000" cy="460375"/>
          </a:xfrm>
        </p:grpSpPr>
        <p:sp>
          <p:nvSpPr>
            <p:cNvPr id="33" name="矩形: 圆角 32"/>
            <p:cNvSpPr/>
            <p:nvPr/>
          </p:nvSpPr>
          <p:spPr>
            <a:xfrm>
              <a:off x="1007910" y="1659234"/>
              <a:ext cx="1800000" cy="432000"/>
            </a:xfrm>
            <a:prstGeom prst="roundRect">
              <a:avLst>
                <a:gd name="adj" fmla="val 50000"/>
              </a:avLst>
            </a:prstGeom>
            <a:solidFill>
              <a:schemeClr val="bg1"/>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34" name="文本框 33"/>
            <p:cNvSpPr txBox="1"/>
            <p:nvPr/>
          </p:nvSpPr>
          <p:spPr>
            <a:xfrm>
              <a:off x="1195198" y="1657350"/>
              <a:ext cx="14274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en-US" altLang="zh-CN" dirty="0"/>
                <a:t>38056</a:t>
              </a:r>
              <a:endParaRPr lang="zh-CN" altLang="en-US" dirty="0"/>
            </a:p>
          </p:txBody>
        </p:sp>
      </p:grpSp>
      <p:grpSp>
        <p:nvGrpSpPr>
          <p:cNvPr id="11" name="组合 10"/>
          <p:cNvGrpSpPr/>
          <p:nvPr/>
        </p:nvGrpSpPr>
        <p:grpSpPr>
          <a:xfrm>
            <a:off x="7088674" y="1942520"/>
            <a:ext cx="4398671" cy="1127070"/>
            <a:chOff x="7222024" y="2094920"/>
            <a:chExt cx="4398671" cy="1127070"/>
          </a:xfrm>
        </p:grpSpPr>
        <p:sp>
          <p:nvSpPr>
            <p:cNvPr id="36" name="文本框 35"/>
            <p:cNvSpPr txBox="1"/>
            <p:nvPr/>
          </p:nvSpPr>
          <p:spPr>
            <a:xfrm>
              <a:off x="7222024" y="2571750"/>
              <a:ext cx="4398671" cy="6502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貨幣贏</a:t>
              </a:r>
              <a:r>
                <a:rPr lang="en-US" altLang="zh-CN" dirty="0"/>
                <a:t>+</a:t>
              </a:r>
              <a:r>
                <a:rPr lang="zh-CN" altLang="en-US" dirty="0"/>
                <a:t>理財產品</a:t>
              </a:r>
              <a:r>
                <a:rPr lang="en-US" altLang="zh-CN" dirty="0"/>
                <a:t>2021</a:t>
              </a:r>
              <a:r>
                <a:rPr lang="zh-CN" altLang="en-US" dirty="0"/>
                <a:t>年銷售</a:t>
              </a:r>
              <a:r>
                <a:rPr lang="en-US" altLang="zh-CN" dirty="0"/>
                <a:t>38056</a:t>
              </a:r>
              <a:r>
                <a:rPr lang="zh-CN" altLang="en-US" dirty="0"/>
                <a:t>份</a:t>
              </a:r>
              <a:r>
                <a:rPr lang="en-US" altLang="zh-CN" dirty="0"/>
                <a:t>,</a:t>
              </a:r>
              <a:r>
                <a:rPr lang="zh-CN" altLang="en-US" dirty="0"/>
                <a:t>同比上年份同期銷售增長</a:t>
              </a:r>
              <a:r>
                <a:rPr lang="en-US" altLang="zh-CN" dirty="0"/>
                <a:t>8.7%</a:t>
              </a:r>
              <a:endParaRPr lang="zh-CN" altLang="en-US" dirty="0"/>
            </a:p>
          </p:txBody>
        </p:sp>
        <p:sp>
          <p:nvSpPr>
            <p:cNvPr id="37" name="文本框 36"/>
            <p:cNvSpPr txBox="1"/>
            <p:nvPr/>
          </p:nvSpPr>
          <p:spPr>
            <a:xfrm>
              <a:off x="7230109" y="2094920"/>
              <a:ext cx="16560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grpSp>
      <p:sp>
        <p:nvSpPr>
          <p:cNvPr id="39" name="iconfont-1107-834602"/>
          <p:cNvSpPr/>
          <p:nvPr/>
        </p:nvSpPr>
        <p:spPr>
          <a:xfrm>
            <a:off x="6456210" y="2095458"/>
            <a:ext cx="461105" cy="461665"/>
          </a:xfrm>
          <a:custGeom>
            <a:avLst/>
            <a:gdLst>
              <a:gd name="T0" fmla="*/ 840 w 11979"/>
              <a:gd name="T1" fmla="*/ 7661 h 11992"/>
              <a:gd name="T2" fmla="*/ 1698 w 11979"/>
              <a:gd name="T3" fmla="*/ 7661 h 11992"/>
              <a:gd name="T4" fmla="*/ 1698 w 11979"/>
              <a:gd name="T5" fmla="*/ 11992 h 11992"/>
              <a:gd name="T6" fmla="*/ 840 w 11979"/>
              <a:gd name="T7" fmla="*/ 11992 h 11992"/>
              <a:gd name="T8" fmla="*/ 840 w 11979"/>
              <a:gd name="T9" fmla="*/ 7661 h 11992"/>
              <a:gd name="T10" fmla="*/ 4267 w 11979"/>
              <a:gd name="T11" fmla="*/ 5194 h 11992"/>
              <a:gd name="T12" fmla="*/ 5125 w 11979"/>
              <a:gd name="T13" fmla="*/ 5194 h 11992"/>
              <a:gd name="T14" fmla="*/ 5125 w 11979"/>
              <a:gd name="T15" fmla="*/ 11992 h 11992"/>
              <a:gd name="T16" fmla="*/ 4267 w 11979"/>
              <a:gd name="T17" fmla="*/ 11992 h 11992"/>
              <a:gd name="T18" fmla="*/ 4267 w 11979"/>
              <a:gd name="T19" fmla="*/ 5194 h 11992"/>
              <a:gd name="T20" fmla="*/ 7692 w 11979"/>
              <a:gd name="T21" fmla="*/ 6867 h 11992"/>
              <a:gd name="T22" fmla="*/ 8551 w 11979"/>
              <a:gd name="T23" fmla="*/ 6867 h 11992"/>
              <a:gd name="T24" fmla="*/ 8551 w 11979"/>
              <a:gd name="T25" fmla="*/ 11992 h 11992"/>
              <a:gd name="T26" fmla="*/ 7692 w 11979"/>
              <a:gd name="T27" fmla="*/ 11992 h 11992"/>
              <a:gd name="T28" fmla="*/ 7692 w 11979"/>
              <a:gd name="T29" fmla="*/ 6867 h 11992"/>
              <a:gd name="T30" fmla="*/ 11119 w 11979"/>
              <a:gd name="T31" fmla="*/ 4290 h 11992"/>
              <a:gd name="T32" fmla="*/ 11977 w 11979"/>
              <a:gd name="T33" fmla="*/ 4290 h 11992"/>
              <a:gd name="T34" fmla="*/ 11977 w 11979"/>
              <a:gd name="T35" fmla="*/ 11992 h 11992"/>
              <a:gd name="T36" fmla="*/ 11119 w 11979"/>
              <a:gd name="T37" fmla="*/ 11992 h 11992"/>
              <a:gd name="T38" fmla="*/ 11119 w 11979"/>
              <a:gd name="T39" fmla="*/ 4290 h 11992"/>
              <a:gd name="T40" fmla="*/ 11978 w 11979"/>
              <a:gd name="T41" fmla="*/ 2571 h 11992"/>
              <a:gd name="T42" fmla="*/ 11068 w 11979"/>
              <a:gd name="T43" fmla="*/ 1660 h 11992"/>
              <a:gd name="T44" fmla="*/ 7694 w 11979"/>
              <a:gd name="T45" fmla="*/ 5399 h 11992"/>
              <a:gd name="T46" fmla="*/ 4843 w 11979"/>
              <a:gd name="T47" fmla="*/ 2561 h 11992"/>
              <a:gd name="T48" fmla="*/ 622 w 11979"/>
              <a:gd name="T49" fmla="*/ 6505 h 11992"/>
              <a:gd name="T50" fmla="*/ 0 w 11979"/>
              <a:gd name="T51" fmla="*/ 5790 h 11992"/>
              <a:gd name="T52" fmla="*/ 4847 w 11979"/>
              <a:gd name="T53" fmla="*/ 1335 h 11992"/>
              <a:gd name="T54" fmla="*/ 7694 w 11979"/>
              <a:gd name="T55" fmla="*/ 4070 h 11992"/>
              <a:gd name="T56" fmla="*/ 10364 w 11979"/>
              <a:gd name="T57" fmla="*/ 1012 h 11992"/>
              <a:gd name="T58" fmla="*/ 9408 w 11979"/>
              <a:gd name="T59" fmla="*/ 0 h 11992"/>
              <a:gd name="T60" fmla="*/ 11979 w 11979"/>
              <a:gd name="T61" fmla="*/ 0 h 11992"/>
              <a:gd name="T62" fmla="*/ 11978 w 11979"/>
              <a:gd name="T63" fmla="*/ 2571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79" h="11992">
                <a:moveTo>
                  <a:pt x="840" y="7661"/>
                </a:moveTo>
                <a:lnTo>
                  <a:pt x="1698" y="7661"/>
                </a:lnTo>
                <a:lnTo>
                  <a:pt x="1698" y="11992"/>
                </a:lnTo>
                <a:lnTo>
                  <a:pt x="840" y="11992"/>
                </a:lnTo>
                <a:lnTo>
                  <a:pt x="840" y="7661"/>
                </a:lnTo>
                <a:close/>
                <a:moveTo>
                  <a:pt x="4267" y="5194"/>
                </a:moveTo>
                <a:lnTo>
                  <a:pt x="5125" y="5194"/>
                </a:lnTo>
                <a:lnTo>
                  <a:pt x="5125" y="11992"/>
                </a:lnTo>
                <a:lnTo>
                  <a:pt x="4267" y="11992"/>
                </a:lnTo>
                <a:lnTo>
                  <a:pt x="4267" y="5194"/>
                </a:lnTo>
                <a:close/>
                <a:moveTo>
                  <a:pt x="7692" y="6867"/>
                </a:moveTo>
                <a:lnTo>
                  <a:pt x="8551" y="6867"/>
                </a:lnTo>
                <a:lnTo>
                  <a:pt x="8551" y="11992"/>
                </a:lnTo>
                <a:lnTo>
                  <a:pt x="7692" y="11992"/>
                </a:lnTo>
                <a:lnTo>
                  <a:pt x="7692" y="6867"/>
                </a:lnTo>
                <a:close/>
                <a:moveTo>
                  <a:pt x="11119" y="4290"/>
                </a:moveTo>
                <a:lnTo>
                  <a:pt x="11977" y="4290"/>
                </a:lnTo>
                <a:lnTo>
                  <a:pt x="11977" y="11992"/>
                </a:lnTo>
                <a:lnTo>
                  <a:pt x="11119" y="11992"/>
                </a:lnTo>
                <a:lnTo>
                  <a:pt x="11119" y="4290"/>
                </a:lnTo>
                <a:close/>
                <a:moveTo>
                  <a:pt x="11978" y="2571"/>
                </a:moveTo>
                <a:lnTo>
                  <a:pt x="11068" y="1660"/>
                </a:lnTo>
                <a:lnTo>
                  <a:pt x="7694" y="5399"/>
                </a:lnTo>
                <a:lnTo>
                  <a:pt x="4843" y="2561"/>
                </a:lnTo>
                <a:lnTo>
                  <a:pt x="622" y="6505"/>
                </a:lnTo>
                <a:lnTo>
                  <a:pt x="0" y="5790"/>
                </a:lnTo>
                <a:lnTo>
                  <a:pt x="4847" y="1335"/>
                </a:lnTo>
                <a:lnTo>
                  <a:pt x="7694" y="4070"/>
                </a:lnTo>
                <a:lnTo>
                  <a:pt x="10364" y="1012"/>
                </a:lnTo>
                <a:lnTo>
                  <a:pt x="9408" y="0"/>
                </a:lnTo>
                <a:lnTo>
                  <a:pt x="11979" y="0"/>
                </a:lnTo>
                <a:lnTo>
                  <a:pt x="11978" y="2571"/>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4" name="矩形: 圆角 53"/>
          <p:cNvSpPr/>
          <p:nvPr/>
        </p:nvSpPr>
        <p:spPr>
          <a:xfrm>
            <a:off x="6380010" y="4021434"/>
            <a:ext cx="1800000" cy="432000"/>
          </a:xfrm>
          <a:prstGeom prst="roundRect">
            <a:avLst>
              <a:gd name="adj" fmla="val 50000"/>
            </a:avLst>
          </a:prstGeom>
          <a:solidFill>
            <a:srgbClr val="FFA38C"/>
          </a:solidFill>
          <a:ln>
            <a:noFill/>
          </a:ln>
          <a:effectLst>
            <a:outerShdw blurRad="444500" dist="63500" sx="95000" sy="95000" algn="ctr" rotWithShape="0">
              <a:srgbClr val="3F25F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a typeface="思源黑体 CN Heavy" panose="020B0A00000000000000" pitchFamily="34" charset="-122"/>
            </a:endParaRPr>
          </a:p>
        </p:txBody>
      </p:sp>
      <p:sp>
        <p:nvSpPr>
          <p:cNvPr id="56" name="文本框 55"/>
          <p:cNvSpPr txBox="1"/>
          <p:nvPr/>
        </p:nvSpPr>
        <p:spPr>
          <a:xfrm>
            <a:off x="6567298" y="4019550"/>
            <a:ext cx="14274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en-US" altLang="zh-CN"/>
              <a:t>436</a:t>
            </a:r>
            <a:r>
              <a:rPr lang="en-US" altLang="zh-CN" dirty="0"/>
              <a:t>02</a:t>
            </a:r>
            <a:endParaRPr lang="zh-CN" altLang="en-US" dirty="0"/>
          </a:p>
        </p:txBody>
      </p:sp>
      <p:grpSp>
        <p:nvGrpSpPr>
          <p:cNvPr id="49" name="组合 48"/>
          <p:cNvGrpSpPr/>
          <p:nvPr/>
        </p:nvGrpSpPr>
        <p:grpSpPr>
          <a:xfrm>
            <a:off x="7088674" y="4628570"/>
            <a:ext cx="4398671" cy="1406470"/>
            <a:chOff x="7222024" y="2094920"/>
            <a:chExt cx="4398671" cy="1406470"/>
          </a:xfrm>
        </p:grpSpPr>
        <p:sp>
          <p:nvSpPr>
            <p:cNvPr id="51" name="文本框 50"/>
            <p:cNvSpPr txBox="1"/>
            <p:nvPr/>
          </p:nvSpPr>
          <p:spPr>
            <a:xfrm>
              <a:off x="7222024" y="2571750"/>
              <a:ext cx="4398671"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牛基寶</a:t>
              </a:r>
              <a:r>
                <a:rPr lang="en-US" altLang="zh-CN" dirty="0"/>
                <a:t>,</a:t>
              </a:r>
              <a:r>
                <a:rPr lang="zh-CN" altLang="en-US" dirty="0"/>
                <a:t>這款理財產品於</a:t>
              </a:r>
              <a:r>
                <a:rPr lang="en-US" altLang="zh-CN" dirty="0"/>
                <a:t>2021</a:t>
              </a:r>
              <a:r>
                <a:rPr lang="zh-CN" altLang="en-US" dirty="0"/>
                <a:t>年銷售</a:t>
              </a:r>
              <a:r>
                <a:rPr lang="en-US" altLang="zh-CN" dirty="0"/>
                <a:t>43602</a:t>
              </a:r>
              <a:r>
                <a:rPr lang="zh-CN" altLang="en-US" dirty="0"/>
                <a:t>份</a:t>
              </a:r>
              <a:r>
                <a:rPr lang="en-US" altLang="zh-CN" dirty="0"/>
                <a:t>,</a:t>
              </a:r>
              <a:r>
                <a:rPr lang="zh-CN" altLang="en-US" dirty="0"/>
                <a:t>相比上一年同期銷售出的份數，增長較快</a:t>
              </a:r>
              <a:r>
                <a:rPr lang="en-US" altLang="zh-CN" dirty="0"/>
                <a:t>,</a:t>
              </a:r>
              <a:r>
                <a:rPr lang="zh-CN" altLang="en-US" dirty="0"/>
                <a:t>增長了</a:t>
              </a:r>
              <a:r>
                <a:rPr lang="en-US" altLang="zh-CN" dirty="0"/>
                <a:t>14.5%</a:t>
              </a:r>
              <a:endParaRPr lang="zh-CN" altLang="en-US" dirty="0"/>
            </a:p>
          </p:txBody>
        </p:sp>
        <p:sp>
          <p:nvSpPr>
            <p:cNvPr id="53" name="文本框 52"/>
            <p:cNvSpPr txBox="1"/>
            <p:nvPr/>
          </p:nvSpPr>
          <p:spPr>
            <a:xfrm>
              <a:off x="7230109" y="2094920"/>
              <a:ext cx="16560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grpSp>
      <p:grpSp>
        <p:nvGrpSpPr>
          <p:cNvPr id="65" name="组合 64"/>
          <p:cNvGrpSpPr/>
          <p:nvPr/>
        </p:nvGrpSpPr>
        <p:grpSpPr>
          <a:xfrm>
            <a:off x="303908" y="113258"/>
            <a:ext cx="11391901" cy="766334"/>
            <a:chOff x="75308" y="284708"/>
            <a:chExt cx="11391901" cy="766334"/>
          </a:xfrm>
        </p:grpSpPr>
        <p:grpSp>
          <p:nvGrpSpPr>
            <p:cNvPr id="71" name="组合 70"/>
            <p:cNvGrpSpPr/>
            <p:nvPr/>
          </p:nvGrpSpPr>
          <p:grpSpPr>
            <a:xfrm>
              <a:off x="724914" y="476367"/>
              <a:ext cx="10742295" cy="574675"/>
              <a:chOff x="724914" y="171567"/>
              <a:chExt cx="10742295" cy="574675"/>
            </a:xfrm>
          </p:grpSpPr>
          <p:sp>
            <p:nvSpPr>
              <p:cNvPr id="75" name="文本框 74"/>
              <p:cNvSpPr txBox="1"/>
              <p:nvPr/>
            </p:nvSpPr>
            <p:spPr>
              <a:xfrm>
                <a:off x="2363214" y="387010"/>
                <a:ext cx="14814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Sales Data</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76" name="文本框 75"/>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銷售數據</a:t>
                </a:r>
              </a:p>
            </p:txBody>
          </p:sp>
          <p:sp>
            <p:nvSpPr>
              <p:cNvPr id="77" name="文本框 76"/>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03</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2" name="组合 71"/>
            <p:cNvGrpSpPr/>
            <p:nvPr/>
          </p:nvGrpSpPr>
          <p:grpSpPr>
            <a:xfrm>
              <a:off x="75308" y="284708"/>
              <a:ext cx="684533" cy="620400"/>
              <a:chOff x="3273593" y="1366654"/>
              <a:chExt cx="684533" cy="620400"/>
            </a:xfrm>
          </p:grpSpPr>
          <p:sp>
            <p:nvSpPr>
              <p:cNvPr id="73" name="矩形: 圆角 72"/>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4" name="矩形: 圆角 73"/>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81"/>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6" name="文本框 35"/>
          <p:cNvSpPr txBox="1"/>
          <p:nvPr/>
        </p:nvSpPr>
        <p:spPr>
          <a:xfrm>
            <a:off x="916474" y="1771650"/>
            <a:ext cx="5331926"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安鑫贏</a:t>
            </a:r>
            <a:r>
              <a:rPr lang="en-US" altLang="zh-CN" dirty="0"/>
              <a:t>+</a:t>
            </a:r>
            <a:r>
              <a:rPr lang="zh-CN" altLang="en-US" dirty="0"/>
              <a:t>這款中低風險短期理財產品更是受人們的歡迎</a:t>
            </a:r>
            <a:r>
              <a:rPr lang="en-US" altLang="zh-CN" dirty="0"/>
              <a:t>,</a:t>
            </a:r>
            <a:r>
              <a:rPr lang="zh-CN" altLang="en-US" dirty="0"/>
              <a:t>僅</a:t>
            </a:r>
            <a:r>
              <a:rPr lang="en-US" altLang="zh-CN" dirty="0"/>
              <a:t>2022</a:t>
            </a:r>
            <a:r>
              <a:rPr lang="zh-CN" altLang="en-US" dirty="0"/>
              <a:t>年上半年就增長了</a:t>
            </a:r>
            <a:r>
              <a:rPr lang="en-US" altLang="zh-CN" dirty="0"/>
              <a:t>10.5%,</a:t>
            </a:r>
            <a:r>
              <a:rPr lang="zh-CN" altLang="en-US" dirty="0"/>
              <a:t>人們投資的風向依然偏好中低風險，而且時間不能相對長</a:t>
            </a:r>
            <a:endParaRPr lang="en-US" altLang="zh-CN" dirty="0"/>
          </a:p>
        </p:txBody>
      </p:sp>
      <p:sp>
        <p:nvSpPr>
          <p:cNvPr id="37" name="文本框 36"/>
          <p:cNvSpPr txBox="1"/>
          <p:nvPr/>
        </p:nvSpPr>
        <p:spPr>
          <a:xfrm>
            <a:off x="924558" y="1294820"/>
            <a:ext cx="16560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sp>
        <p:nvSpPr>
          <p:cNvPr id="59" name="文本框 58"/>
          <p:cNvSpPr txBox="1"/>
          <p:nvPr/>
        </p:nvSpPr>
        <p:spPr>
          <a:xfrm>
            <a:off x="922760" y="2707605"/>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關鍵字</a:t>
            </a:r>
          </a:p>
        </p:txBody>
      </p:sp>
      <p:sp>
        <p:nvSpPr>
          <p:cNvPr id="60" name="圆角矩形 52"/>
          <p:cNvSpPr/>
          <p:nvPr/>
        </p:nvSpPr>
        <p:spPr>
          <a:xfrm>
            <a:off x="916472" y="3193858"/>
            <a:ext cx="5148000" cy="108000"/>
          </a:xfrm>
          <a:prstGeom prst="roundRect">
            <a:avLst>
              <a:gd name="adj" fmla="val 50000"/>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1" name="圆角矩形 52"/>
          <p:cNvSpPr/>
          <p:nvPr/>
        </p:nvSpPr>
        <p:spPr>
          <a:xfrm>
            <a:off x="916472" y="3193858"/>
            <a:ext cx="3456000" cy="108000"/>
          </a:xfrm>
          <a:prstGeom prst="roundRect">
            <a:avLst>
              <a:gd name="adj" fmla="val 5000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6" name="文本框 65"/>
          <p:cNvSpPr txBox="1"/>
          <p:nvPr/>
        </p:nvSpPr>
        <p:spPr>
          <a:xfrm>
            <a:off x="5406402" y="2784549"/>
            <a:ext cx="648970" cy="306705"/>
          </a:xfrm>
          <a:prstGeom prst="rect">
            <a:avLst/>
          </a:prstGeom>
          <a:noFill/>
        </p:spPr>
        <p:txBody>
          <a:bodyPr wrap="none" rtlCol="0">
            <a:spAutoFit/>
          </a:bodyPr>
          <a:lstStyle/>
          <a:p>
            <a:pPr algn="ctr"/>
            <a:r>
              <a:rPr lang="en-US" altLang="zh-CN" sz="1400" b="1" spc="300">
                <a:solidFill>
                  <a:srgbClr val="0E37D1"/>
                </a:solidFill>
                <a:latin typeface="思源黑体 CN Light" panose="020B0300000000000000" pitchFamily="34" charset="-122"/>
                <a:ea typeface="思源黑体 CN Light" panose="020B0300000000000000" pitchFamily="34" charset="-122"/>
              </a:rPr>
              <a:t>70%</a:t>
            </a:r>
            <a:endParaRPr lang="zh-CN" altLang="en-US" sz="1400" b="1" spc="300" dirty="0">
              <a:solidFill>
                <a:srgbClr val="0E37D1"/>
              </a:solidFill>
              <a:latin typeface="思源黑体 CN Light" panose="020B0300000000000000" pitchFamily="34" charset="-122"/>
              <a:ea typeface="思源黑体 CN Light" panose="020B0300000000000000" pitchFamily="34" charset="-122"/>
            </a:endParaRPr>
          </a:p>
        </p:txBody>
      </p:sp>
      <p:sp>
        <p:nvSpPr>
          <p:cNvPr id="35" name="文本框 34"/>
          <p:cNvSpPr txBox="1"/>
          <p:nvPr/>
        </p:nvSpPr>
        <p:spPr>
          <a:xfrm>
            <a:off x="922760" y="3699125"/>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關鍵字</a:t>
            </a:r>
          </a:p>
        </p:txBody>
      </p:sp>
      <p:sp>
        <p:nvSpPr>
          <p:cNvPr id="44" name="圆角矩形 52"/>
          <p:cNvSpPr/>
          <p:nvPr/>
        </p:nvSpPr>
        <p:spPr>
          <a:xfrm>
            <a:off x="916472" y="4185378"/>
            <a:ext cx="5148000" cy="108000"/>
          </a:xfrm>
          <a:prstGeom prst="roundRect">
            <a:avLst>
              <a:gd name="adj" fmla="val 50000"/>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2" name="圆角矩形 52"/>
          <p:cNvSpPr/>
          <p:nvPr/>
        </p:nvSpPr>
        <p:spPr>
          <a:xfrm>
            <a:off x="916472" y="4185378"/>
            <a:ext cx="2592000" cy="108000"/>
          </a:xfrm>
          <a:prstGeom prst="roundRect">
            <a:avLst>
              <a:gd name="adj" fmla="val 5000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7" name="文本框 66"/>
          <p:cNvSpPr txBox="1"/>
          <p:nvPr/>
        </p:nvSpPr>
        <p:spPr>
          <a:xfrm>
            <a:off x="5406402" y="3776069"/>
            <a:ext cx="648970" cy="306705"/>
          </a:xfrm>
          <a:prstGeom prst="rect">
            <a:avLst/>
          </a:prstGeom>
          <a:noFill/>
        </p:spPr>
        <p:txBody>
          <a:bodyPr wrap="none" rtlCol="0">
            <a:spAutoFit/>
          </a:bodyPr>
          <a:lstStyle>
            <a:defPPr>
              <a:defRPr lang="zh-CN"/>
            </a:defPPr>
            <a:lvl1pPr algn="ctr">
              <a:defRPr sz="1400" b="1" spc="300">
                <a:solidFill>
                  <a:srgbClr val="0E37D1"/>
                </a:solidFill>
                <a:latin typeface="思源黑体 CN Light" panose="020B0300000000000000" pitchFamily="34" charset="-122"/>
                <a:ea typeface="思源黑体 CN Light" panose="020B0300000000000000" pitchFamily="34" charset="-122"/>
              </a:defRPr>
            </a:lvl1pPr>
          </a:lstStyle>
          <a:p>
            <a:r>
              <a:rPr lang="en-US" altLang="zh-CN"/>
              <a:t>62</a:t>
            </a:r>
            <a:r>
              <a:rPr lang="en-US" altLang="zh-CN" dirty="0"/>
              <a:t>%</a:t>
            </a:r>
            <a:endParaRPr lang="zh-CN" altLang="en-US" dirty="0"/>
          </a:p>
        </p:txBody>
      </p:sp>
      <p:sp>
        <p:nvSpPr>
          <p:cNvPr id="46" name="文本框 45"/>
          <p:cNvSpPr txBox="1"/>
          <p:nvPr/>
        </p:nvSpPr>
        <p:spPr>
          <a:xfrm>
            <a:off x="922760" y="4690645"/>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關鍵字</a:t>
            </a:r>
          </a:p>
        </p:txBody>
      </p:sp>
      <p:sp>
        <p:nvSpPr>
          <p:cNvPr id="48" name="圆角矩形 52"/>
          <p:cNvSpPr/>
          <p:nvPr/>
        </p:nvSpPr>
        <p:spPr>
          <a:xfrm>
            <a:off x="916472" y="5192653"/>
            <a:ext cx="5148000" cy="108000"/>
          </a:xfrm>
          <a:prstGeom prst="roundRect">
            <a:avLst>
              <a:gd name="adj" fmla="val 50000"/>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3" name="圆角矩形 52"/>
          <p:cNvSpPr/>
          <p:nvPr/>
        </p:nvSpPr>
        <p:spPr>
          <a:xfrm>
            <a:off x="916472" y="5192653"/>
            <a:ext cx="4752000" cy="108000"/>
          </a:xfrm>
          <a:prstGeom prst="roundRect">
            <a:avLst>
              <a:gd name="adj" fmla="val 5000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8" name="文本框 67"/>
          <p:cNvSpPr txBox="1"/>
          <p:nvPr/>
        </p:nvSpPr>
        <p:spPr>
          <a:xfrm>
            <a:off x="5406402" y="4767589"/>
            <a:ext cx="648970" cy="306705"/>
          </a:xfrm>
          <a:prstGeom prst="rect">
            <a:avLst/>
          </a:prstGeom>
          <a:noFill/>
        </p:spPr>
        <p:txBody>
          <a:bodyPr wrap="none" rtlCol="0">
            <a:spAutoFit/>
          </a:bodyPr>
          <a:lstStyle>
            <a:defPPr>
              <a:defRPr lang="zh-CN"/>
            </a:defPPr>
            <a:lvl1pPr algn="ctr">
              <a:defRPr sz="1400" b="1" spc="300">
                <a:solidFill>
                  <a:srgbClr val="0E37D1"/>
                </a:solidFill>
                <a:latin typeface="思源黑体 CN Light" panose="020B0300000000000000" pitchFamily="34" charset="-122"/>
                <a:ea typeface="思源黑体 CN Light" panose="020B0300000000000000" pitchFamily="34" charset="-122"/>
              </a:defRPr>
            </a:lvl1pPr>
          </a:lstStyle>
          <a:p>
            <a:r>
              <a:rPr lang="en-US" altLang="zh-CN"/>
              <a:t>92</a:t>
            </a:r>
            <a:r>
              <a:rPr lang="en-US" altLang="zh-CN" dirty="0"/>
              <a:t>%</a:t>
            </a:r>
            <a:endParaRPr lang="zh-CN" altLang="en-US" dirty="0"/>
          </a:p>
        </p:txBody>
      </p:sp>
      <p:sp>
        <p:nvSpPr>
          <p:cNvPr id="52" name="文本框 51"/>
          <p:cNvSpPr txBox="1"/>
          <p:nvPr/>
        </p:nvSpPr>
        <p:spPr>
          <a:xfrm>
            <a:off x="922760" y="5697921"/>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關鍵字</a:t>
            </a:r>
          </a:p>
        </p:txBody>
      </p:sp>
      <p:sp>
        <p:nvSpPr>
          <p:cNvPr id="57" name="圆角矩形 52"/>
          <p:cNvSpPr/>
          <p:nvPr/>
        </p:nvSpPr>
        <p:spPr>
          <a:xfrm>
            <a:off x="916472" y="6181623"/>
            <a:ext cx="5148000" cy="108000"/>
          </a:xfrm>
          <a:prstGeom prst="roundRect">
            <a:avLst>
              <a:gd name="adj" fmla="val 50000"/>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4" name="圆角矩形 52"/>
          <p:cNvSpPr/>
          <p:nvPr/>
        </p:nvSpPr>
        <p:spPr>
          <a:xfrm>
            <a:off x="916472" y="6181623"/>
            <a:ext cx="3204000" cy="108000"/>
          </a:xfrm>
          <a:prstGeom prst="roundRect">
            <a:avLst>
              <a:gd name="adj" fmla="val 5000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9" name="文本框 68"/>
          <p:cNvSpPr txBox="1"/>
          <p:nvPr/>
        </p:nvSpPr>
        <p:spPr>
          <a:xfrm>
            <a:off x="5406402" y="5774865"/>
            <a:ext cx="648970" cy="306705"/>
          </a:xfrm>
          <a:prstGeom prst="rect">
            <a:avLst/>
          </a:prstGeom>
          <a:noFill/>
        </p:spPr>
        <p:txBody>
          <a:bodyPr wrap="none" rtlCol="0">
            <a:spAutoFit/>
          </a:bodyPr>
          <a:lstStyle>
            <a:defPPr>
              <a:defRPr lang="zh-CN"/>
            </a:defPPr>
            <a:lvl1pPr algn="ctr">
              <a:defRPr sz="1400" b="1" spc="300">
                <a:solidFill>
                  <a:srgbClr val="0E37D1"/>
                </a:solidFill>
                <a:latin typeface="思源黑体 CN Light" panose="020B0300000000000000" pitchFamily="34" charset="-122"/>
                <a:ea typeface="思源黑体 CN Light" panose="020B0300000000000000" pitchFamily="34" charset="-122"/>
              </a:defRPr>
            </a:lvl1pPr>
          </a:lstStyle>
          <a:p>
            <a:r>
              <a:rPr lang="en-US" altLang="zh-CN"/>
              <a:t>67</a:t>
            </a:r>
            <a:r>
              <a:rPr lang="en-US" altLang="zh-CN" dirty="0"/>
              <a:t>%</a:t>
            </a:r>
            <a:endParaRPr lang="zh-CN" altLang="en-US" dirty="0"/>
          </a:p>
        </p:txBody>
      </p:sp>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2069" y="2136284"/>
            <a:ext cx="5860133" cy="3490539"/>
          </a:xfrm>
          <a:prstGeom prst="rect">
            <a:avLst/>
          </a:prstGeom>
        </p:spPr>
      </p:pic>
      <p:grpSp>
        <p:nvGrpSpPr>
          <p:cNvPr id="74" name="组合 73"/>
          <p:cNvGrpSpPr/>
          <p:nvPr/>
        </p:nvGrpSpPr>
        <p:grpSpPr>
          <a:xfrm>
            <a:off x="303908" y="113258"/>
            <a:ext cx="11391901" cy="766334"/>
            <a:chOff x="75308" y="284708"/>
            <a:chExt cx="11391901" cy="766334"/>
          </a:xfrm>
        </p:grpSpPr>
        <p:grpSp>
          <p:nvGrpSpPr>
            <p:cNvPr id="75" name="组合 74"/>
            <p:cNvGrpSpPr/>
            <p:nvPr/>
          </p:nvGrpSpPr>
          <p:grpSpPr>
            <a:xfrm>
              <a:off x="724914" y="476367"/>
              <a:ext cx="10742295" cy="574675"/>
              <a:chOff x="724914" y="171567"/>
              <a:chExt cx="10742295" cy="574675"/>
            </a:xfrm>
          </p:grpSpPr>
          <p:sp>
            <p:nvSpPr>
              <p:cNvPr id="79" name="文本框 78"/>
              <p:cNvSpPr txBox="1"/>
              <p:nvPr/>
            </p:nvSpPr>
            <p:spPr>
              <a:xfrm>
                <a:off x="2363214" y="387010"/>
                <a:ext cx="14814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Sales Data</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80" name="文本框 79"/>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銷售數據</a:t>
                </a:r>
              </a:p>
            </p:txBody>
          </p:sp>
          <p:sp>
            <p:nvSpPr>
              <p:cNvPr id="81" name="文本框 80"/>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03</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6" name="组合 75"/>
            <p:cNvGrpSpPr/>
            <p:nvPr/>
          </p:nvGrpSpPr>
          <p:grpSpPr>
            <a:xfrm>
              <a:off x="75308" y="284708"/>
              <a:ext cx="684533" cy="620400"/>
              <a:chOff x="3273593" y="1366654"/>
              <a:chExt cx="684533" cy="620400"/>
            </a:xfrm>
          </p:grpSpPr>
          <p:sp>
            <p:nvSpPr>
              <p:cNvPr id="77" name="矩形: 圆角 76"/>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8" name="矩形: 圆角 77"/>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矩形 98"/>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91" name="图片 9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5512" y="247650"/>
            <a:ext cx="2320932" cy="2159633"/>
          </a:xfrm>
          <a:prstGeom prst="rect">
            <a:avLst/>
          </a:prstGeom>
        </p:spPr>
      </p:pic>
      <p:grpSp>
        <p:nvGrpSpPr>
          <p:cNvPr id="13" name="组合 12"/>
          <p:cNvGrpSpPr/>
          <p:nvPr/>
        </p:nvGrpSpPr>
        <p:grpSpPr>
          <a:xfrm>
            <a:off x="815268" y="4627919"/>
            <a:ext cx="2507921" cy="1720339"/>
            <a:chOff x="815268" y="4646969"/>
            <a:chExt cx="2507921" cy="1720339"/>
          </a:xfrm>
        </p:grpSpPr>
        <p:sp>
          <p:nvSpPr>
            <p:cNvPr id="38" name="iconfont-10774-5582327"/>
            <p:cNvSpPr/>
            <p:nvPr/>
          </p:nvSpPr>
          <p:spPr>
            <a:xfrm>
              <a:off x="1862775" y="4646969"/>
              <a:ext cx="412906" cy="364170"/>
            </a:xfrm>
            <a:custGeom>
              <a:avLst/>
              <a:gdLst>
                <a:gd name="T0" fmla="*/ 12533 w 12800"/>
                <a:gd name="T1" fmla="*/ 10533 h 11067"/>
                <a:gd name="T2" fmla="*/ 12133 w 12800"/>
                <a:gd name="T3" fmla="*/ 10533 h 11067"/>
                <a:gd name="T4" fmla="*/ 12133 w 12800"/>
                <a:gd name="T5" fmla="*/ 1067 h 11067"/>
                <a:gd name="T6" fmla="*/ 11067 w 12800"/>
                <a:gd name="T7" fmla="*/ 0 h 11067"/>
                <a:gd name="T8" fmla="*/ 10000 w 12800"/>
                <a:gd name="T9" fmla="*/ 0 h 11067"/>
                <a:gd name="T10" fmla="*/ 8933 w 12800"/>
                <a:gd name="T11" fmla="*/ 1067 h 11067"/>
                <a:gd name="T12" fmla="*/ 8933 w 12800"/>
                <a:gd name="T13" fmla="*/ 10533 h 11067"/>
                <a:gd name="T14" fmla="*/ 8133 w 12800"/>
                <a:gd name="T15" fmla="*/ 10533 h 11067"/>
                <a:gd name="T16" fmla="*/ 8133 w 12800"/>
                <a:gd name="T17" fmla="*/ 3467 h 11067"/>
                <a:gd name="T18" fmla="*/ 7067 w 12800"/>
                <a:gd name="T19" fmla="*/ 2400 h 11067"/>
                <a:gd name="T20" fmla="*/ 6000 w 12800"/>
                <a:gd name="T21" fmla="*/ 2400 h 11067"/>
                <a:gd name="T22" fmla="*/ 4933 w 12800"/>
                <a:gd name="T23" fmla="*/ 3467 h 11067"/>
                <a:gd name="T24" fmla="*/ 4933 w 12800"/>
                <a:gd name="T25" fmla="*/ 10533 h 11067"/>
                <a:gd name="T26" fmla="*/ 4133 w 12800"/>
                <a:gd name="T27" fmla="*/ 10533 h 11067"/>
                <a:gd name="T28" fmla="*/ 4133 w 12800"/>
                <a:gd name="T29" fmla="*/ 5867 h 11067"/>
                <a:gd name="T30" fmla="*/ 3067 w 12800"/>
                <a:gd name="T31" fmla="*/ 4800 h 11067"/>
                <a:gd name="T32" fmla="*/ 2000 w 12800"/>
                <a:gd name="T33" fmla="*/ 4800 h 11067"/>
                <a:gd name="T34" fmla="*/ 933 w 12800"/>
                <a:gd name="T35" fmla="*/ 5867 h 11067"/>
                <a:gd name="T36" fmla="*/ 933 w 12800"/>
                <a:gd name="T37" fmla="*/ 10533 h 11067"/>
                <a:gd name="T38" fmla="*/ 267 w 12800"/>
                <a:gd name="T39" fmla="*/ 10533 h 11067"/>
                <a:gd name="T40" fmla="*/ 0 w 12800"/>
                <a:gd name="T41" fmla="*/ 10800 h 11067"/>
                <a:gd name="T42" fmla="*/ 267 w 12800"/>
                <a:gd name="T43" fmla="*/ 11067 h 11067"/>
                <a:gd name="T44" fmla="*/ 12533 w 12800"/>
                <a:gd name="T45" fmla="*/ 11067 h 11067"/>
                <a:gd name="T46" fmla="*/ 12800 w 12800"/>
                <a:gd name="T47" fmla="*/ 10800 h 11067"/>
                <a:gd name="T48" fmla="*/ 12533 w 12800"/>
                <a:gd name="T49" fmla="*/ 10533 h 11067"/>
                <a:gd name="T50" fmla="*/ 9467 w 12800"/>
                <a:gd name="T51" fmla="*/ 1067 h 11067"/>
                <a:gd name="T52" fmla="*/ 10000 w 12800"/>
                <a:gd name="T53" fmla="*/ 533 h 11067"/>
                <a:gd name="T54" fmla="*/ 11067 w 12800"/>
                <a:gd name="T55" fmla="*/ 533 h 11067"/>
                <a:gd name="T56" fmla="*/ 11600 w 12800"/>
                <a:gd name="T57" fmla="*/ 1067 h 11067"/>
                <a:gd name="T58" fmla="*/ 11600 w 12800"/>
                <a:gd name="T59" fmla="*/ 10400 h 11067"/>
                <a:gd name="T60" fmla="*/ 9467 w 12800"/>
                <a:gd name="T61" fmla="*/ 10400 h 11067"/>
                <a:gd name="T62" fmla="*/ 9467 w 12800"/>
                <a:gd name="T63" fmla="*/ 1067 h 11067"/>
                <a:gd name="T64" fmla="*/ 5467 w 12800"/>
                <a:gd name="T65" fmla="*/ 3467 h 11067"/>
                <a:gd name="T66" fmla="*/ 6000 w 12800"/>
                <a:gd name="T67" fmla="*/ 2933 h 11067"/>
                <a:gd name="T68" fmla="*/ 7067 w 12800"/>
                <a:gd name="T69" fmla="*/ 2933 h 11067"/>
                <a:gd name="T70" fmla="*/ 7600 w 12800"/>
                <a:gd name="T71" fmla="*/ 3467 h 11067"/>
                <a:gd name="T72" fmla="*/ 7600 w 12800"/>
                <a:gd name="T73" fmla="*/ 10400 h 11067"/>
                <a:gd name="T74" fmla="*/ 5467 w 12800"/>
                <a:gd name="T75" fmla="*/ 10400 h 11067"/>
                <a:gd name="T76" fmla="*/ 5467 w 12800"/>
                <a:gd name="T77" fmla="*/ 3467 h 11067"/>
                <a:gd name="T78" fmla="*/ 1467 w 12800"/>
                <a:gd name="T79" fmla="*/ 5867 h 11067"/>
                <a:gd name="T80" fmla="*/ 2000 w 12800"/>
                <a:gd name="T81" fmla="*/ 5333 h 11067"/>
                <a:gd name="T82" fmla="*/ 3067 w 12800"/>
                <a:gd name="T83" fmla="*/ 5333 h 11067"/>
                <a:gd name="T84" fmla="*/ 3600 w 12800"/>
                <a:gd name="T85" fmla="*/ 5867 h 11067"/>
                <a:gd name="T86" fmla="*/ 3600 w 12800"/>
                <a:gd name="T87" fmla="*/ 10400 h 11067"/>
                <a:gd name="T88" fmla="*/ 1467 w 12800"/>
                <a:gd name="T89" fmla="*/ 10400 h 11067"/>
                <a:gd name="T90" fmla="*/ 1467 w 12800"/>
                <a:gd name="T91" fmla="*/ 5867 h 1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00" h="11067">
                  <a:moveTo>
                    <a:pt x="12533" y="10533"/>
                  </a:moveTo>
                  <a:lnTo>
                    <a:pt x="12133" y="10533"/>
                  </a:lnTo>
                  <a:lnTo>
                    <a:pt x="12133" y="1067"/>
                  </a:lnTo>
                  <a:cubicBezTo>
                    <a:pt x="12133" y="480"/>
                    <a:pt x="11653" y="0"/>
                    <a:pt x="11067" y="0"/>
                  </a:cubicBezTo>
                  <a:lnTo>
                    <a:pt x="10000" y="0"/>
                  </a:lnTo>
                  <a:cubicBezTo>
                    <a:pt x="9413" y="0"/>
                    <a:pt x="8933" y="480"/>
                    <a:pt x="8933" y="1067"/>
                  </a:cubicBezTo>
                  <a:lnTo>
                    <a:pt x="8933" y="10533"/>
                  </a:lnTo>
                  <a:lnTo>
                    <a:pt x="8133" y="10533"/>
                  </a:lnTo>
                  <a:lnTo>
                    <a:pt x="8133" y="3467"/>
                  </a:lnTo>
                  <a:cubicBezTo>
                    <a:pt x="8133" y="2880"/>
                    <a:pt x="7653" y="2400"/>
                    <a:pt x="7067" y="2400"/>
                  </a:cubicBezTo>
                  <a:lnTo>
                    <a:pt x="6000" y="2400"/>
                  </a:lnTo>
                  <a:cubicBezTo>
                    <a:pt x="5413" y="2400"/>
                    <a:pt x="4933" y="2880"/>
                    <a:pt x="4933" y="3467"/>
                  </a:cubicBezTo>
                  <a:lnTo>
                    <a:pt x="4933" y="10533"/>
                  </a:lnTo>
                  <a:lnTo>
                    <a:pt x="4133" y="10533"/>
                  </a:lnTo>
                  <a:lnTo>
                    <a:pt x="4133" y="5867"/>
                  </a:lnTo>
                  <a:cubicBezTo>
                    <a:pt x="4133" y="5280"/>
                    <a:pt x="3653" y="4800"/>
                    <a:pt x="3067" y="4800"/>
                  </a:cubicBezTo>
                  <a:lnTo>
                    <a:pt x="2000" y="4800"/>
                  </a:lnTo>
                  <a:cubicBezTo>
                    <a:pt x="1413" y="4800"/>
                    <a:pt x="933" y="5280"/>
                    <a:pt x="933" y="5867"/>
                  </a:cubicBezTo>
                  <a:lnTo>
                    <a:pt x="933" y="10533"/>
                  </a:lnTo>
                  <a:lnTo>
                    <a:pt x="267" y="10533"/>
                  </a:lnTo>
                  <a:cubicBezTo>
                    <a:pt x="107" y="10533"/>
                    <a:pt x="0" y="10640"/>
                    <a:pt x="0" y="10800"/>
                  </a:cubicBezTo>
                  <a:cubicBezTo>
                    <a:pt x="0" y="10960"/>
                    <a:pt x="107" y="11067"/>
                    <a:pt x="267" y="11067"/>
                  </a:cubicBezTo>
                  <a:lnTo>
                    <a:pt x="12533" y="11067"/>
                  </a:lnTo>
                  <a:cubicBezTo>
                    <a:pt x="12693" y="11067"/>
                    <a:pt x="12800" y="10960"/>
                    <a:pt x="12800" y="10800"/>
                  </a:cubicBezTo>
                  <a:cubicBezTo>
                    <a:pt x="12800" y="10640"/>
                    <a:pt x="12693" y="10533"/>
                    <a:pt x="12533" y="10533"/>
                  </a:cubicBezTo>
                  <a:close/>
                  <a:moveTo>
                    <a:pt x="9467" y="1067"/>
                  </a:moveTo>
                  <a:cubicBezTo>
                    <a:pt x="9467" y="773"/>
                    <a:pt x="9707" y="533"/>
                    <a:pt x="10000" y="533"/>
                  </a:cubicBezTo>
                  <a:lnTo>
                    <a:pt x="11067" y="533"/>
                  </a:lnTo>
                  <a:cubicBezTo>
                    <a:pt x="11360" y="533"/>
                    <a:pt x="11600" y="773"/>
                    <a:pt x="11600" y="1067"/>
                  </a:cubicBezTo>
                  <a:lnTo>
                    <a:pt x="11600" y="10400"/>
                  </a:lnTo>
                  <a:lnTo>
                    <a:pt x="9467" y="10400"/>
                  </a:lnTo>
                  <a:lnTo>
                    <a:pt x="9467" y="1067"/>
                  </a:lnTo>
                  <a:close/>
                  <a:moveTo>
                    <a:pt x="5467" y="3467"/>
                  </a:moveTo>
                  <a:cubicBezTo>
                    <a:pt x="5467" y="3173"/>
                    <a:pt x="5707" y="2933"/>
                    <a:pt x="6000" y="2933"/>
                  </a:cubicBezTo>
                  <a:lnTo>
                    <a:pt x="7067" y="2933"/>
                  </a:lnTo>
                  <a:cubicBezTo>
                    <a:pt x="7360" y="2933"/>
                    <a:pt x="7600" y="3173"/>
                    <a:pt x="7600" y="3467"/>
                  </a:cubicBezTo>
                  <a:lnTo>
                    <a:pt x="7600" y="10400"/>
                  </a:lnTo>
                  <a:lnTo>
                    <a:pt x="5467" y="10400"/>
                  </a:lnTo>
                  <a:lnTo>
                    <a:pt x="5467" y="3467"/>
                  </a:lnTo>
                  <a:close/>
                  <a:moveTo>
                    <a:pt x="1467" y="5867"/>
                  </a:moveTo>
                  <a:cubicBezTo>
                    <a:pt x="1467" y="5573"/>
                    <a:pt x="1707" y="5333"/>
                    <a:pt x="2000" y="5333"/>
                  </a:cubicBezTo>
                  <a:lnTo>
                    <a:pt x="3067" y="5333"/>
                  </a:lnTo>
                  <a:cubicBezTo>
                    <a:pt x="3360" y="5333"/>
                    <a:pt x="3600" y="5573"/>
                    <a:pt x="3600" y="5867"/>
                  </a:cubicBezTo>
                  <a:lnTo>
                    <a:pt x="3600" y="10400"/>
                  </a:lnTo>
                  <a:lnTo>
                    <a:pt x="1467" y="10400"/>
                  </a:lnTo>
                  <a:lnTo>
                    <a:pt x="1467" y="5867"/>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1" name="文本框 50"/>
            <p:cNvSpPr txBox="1"/>
            <p:nvPr/>
          </p:nvSpPr>
          <p:spPr>
            <a:xfrm>
              <a:off x="815268" y="5437668"/>
              <a:ext cx="2507921"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r>
                <a:rPr lang="zh-CN" altLang="en-US" dirty="0"/>
                <a:t>投資產品貨幣贏</a:t>
              </a:r>
              <a:r>
                <a:rPr lang="en-US" altLang="zh-CN" dirty="0"/>
                <a:t>+</a:t>
              </a:r>
              <a:r>
                <a:rPr lang="zh-CN" altLang="en-US" dirty="0"/>
                <a:t>上半年銷售份數相對比較穩定，比起上年同期增長</a:t>
              </a:r>
              <a:r>
                <a:rPr lang="en-US" altLang="zh-CN" dirty="0"/>
                <a:t>5.4%</a:t>
              </a:r>
              <a:endParaRPr lang="zh-CN" altLang="en-US" dirty="0"/>
            </a:p>
          </p:txBody>
        </p:sp>
        <p:sp>
          <p:nvSpPr>
            <p:cNvPr id="53" name="文本框 52"/>
            <p:cNvSpPr txBox="1"/>
            <p:nvPr/>
          </p:nvSpPr>
          <p:spPr>
            <a:xfrm>
              <a:off x="1241189" y="5048351"/>
              <a:ext cx="1656080" cy="460375"/>
            </a:xfrm>
            <a:prstGeom prst="rect">
              <a:avLst/>
            </a:prstGeom>
            <a:noFill/>
          </p:spPr>
          <p:txBody>
            <a:bodyPr wrap="none" rtlCol="0">
              <a:spAutoFit/>
            </a:bodyPr>
            <a:lstStyle>
              <a:defPPr>
                <a:defRPr lang="zh-CN"/>
              </a:defPPr>
              <a:lvl1pPr algn="ctr">
                <a:defRPr sz="2400" spc="500">
                  <a:solidFill>
                    <a:srgbClr val="FFDB47"/>
                  </a:solidFill>
                  <a:latin typeface="思源黑体 CN Heavy" panose="020B0A00000000000000" pitchFamily="34" charset="-122"/>
                  <a:ea typeface="思源黑体 CN Heavy" panose="020B0A00000000000000" pitchFamily="34" charset="-122"/>
                </a:defRPr>
              </a:lvl1pPr>
            </a:lstStyle>
            <a:p>
              <a:r>
                <a:rPr lang="zh-CN" altLang="en-US" dirty="0">
                  <a:solidFill>
                    <a:srgbClr val="0E37D1"/>
                  </a:solidFill>
                </a:rPr>
                <a:t>銷售數據</a:t>
              </a:r>
            </a:p>
          </p:txBody>
        </p:sp>
      </p:grpSp>
      <p:sp>
        <p:nvSpPr>
          <p:cNvPr id="39" name="iconfont-1107-834602"/>
          <p:cNvSpPr/>
          <p:nvPr/>
        </p:nvSpPr>
        <p:spPr>
          <a:xfrm>
            <a:off x="4626336" y="3953429"/>
            <a:ext cx="346785" cy="347206"/>
          </a:xfrm>
          <a:custGeom>
            <a:avLst/>
            <a:gdLst>
              <a:gd name="T0" fmla="*/ 840 w 11979"/>
              <a:gd name="T1" fmla="*/ 7661 h 11992"/>
              <a:gd name="T2" fmla="*/ 1698 w 11979"/>
              <a:gd name="T3" fmla="*/ 7661 h 11992"/>
              <a:gd name="T4" fmla="*/ 1698 w 11979"/>
              <a:gd name="T5" fmla="*/ 11992 h 11992"/>
              <a:gd name="T6" fmla="*/ 840 w 11979"/>
              <a:gd name="T7" fmla="*/ 11992 h 11992"/>
              <a:gd name="T8" fmla="*/ 840 w 11979"/>
              <a:gd name="T9" fmla="*/ 7661 h 11992"/>
              <a:gd name="T10" fmla="*/ 4267 w 11979"/>
              <a:gd name="T11" fmla="*/ 5194 h 11992"/>
              <a:gd name="T12" fmla="*/ 5125 w 11979"/>
              <a:gd name="T13" fmla="*/ 5194 h 11992"/>
              <a:gd name="T14" fmla="*/ 5125 w 11979"/>
              <a:gd name="T15" fmla="*/ 11992 h 11992"/>
              <a:gd name="T16" fmla="*/ 4267 w 11979"/>
              <a:gd name="T17" fmla="*/ 11992 h 11992"/>
              <a:gd name="T18" fmla="*/ 4267 w 11979"/>
              <a:gd name="T19" fmla="*/ 5194 h 11992"/>
              <a:gd name="T20" fmla="*/ 7692 w 11979"/>
              <a:gd name="T21" fmla="*/ 6867 h 11992"/>
              <a:gd name="T22" fmla="*/ 8551 w 11979"/>
              <a:gd name="T23" fmla="*/ 6867 h 11992"/>
              <a:gd name="T24" fmla="*/ 8551 w 11979"/>
              <a:gd name="T25" fmla="*/ 11992 h 11992"/>
              <a:gd name="T26" fmla="*/ 7692 w 11979"/>
              <a:gd name="T27" fmla="*/ 11992 h 11992"/>
              <a:gd name="T28" fmla="*/ 7692 w 11979"/>
              <a:gd name="T29" fmla="*/ 6867 h 11992"/>
              <a:gd name="T30" fmla="*/ 11119 w 11979"/>
              <a:gd name="T31" fmla="*/ 4290 h 11992"/>
              <a:gd name="T32" fmla="*/ 11977 w 11979"/>
              <a:gd name="T33" fmla="*/ 4290 h 11992"/>
              <a:gd name="T34" fmla="*/ 11977 w 11979"/>
              <a:gd name="T35" fmla="*/ 11992 h 11992"/>
              <a:gd name="T36" fmla="*/ 11119 w 11979"/>
              <a:gd name="T37" fmla="*/ 11992 h 11992"/>
              <a:gd name="T38" fmla="*/ 11119 w 11979"/>
              <a:gd name="T39" fmla="*/ 4290 h 11992"/>
              <a:gd name="T40" fmla="*/ 11978 w 11979"/>
              <a:gd name="T41" fmla="*/ 2571 h 11992"/>
              <a:gd name="T42" fmla="*/ 11068 w 11979"/>
              <a:gd name="T43" fmla="*/ 1660 h 11992"/>
              <a:gd name="T44" fmla="*/ 7694 w 11979"/>
              <a:gd name="T45" fmla="*/ 5399 h 11992"/>
              <a:gd name="T46" fmla="*/ 4843 w 11979"/>
              <a:gd name="T47" fmla="*/ 2561 h 11992"/>
              <a:gd name="T48" fmla="*/ 622 w 11979"/>
              <a:gd name="T49" fmla="*/ 6505 h 11992"/>
              <a:gd name="T50" fmla="*/ 0 w 11979"/>
              <a:gd name="T51" fmla="*/ 5790 h 11992"/>
              <a:gd name="T52" fmla="*/ 4847 w 11979"/>
              <a:gd name="T53" fmla="*/ 1335 h 11992"/>
              <a:gd name="T54" fmla="*/ 7694 w 11979"/>
              <a:gd name="T55" fmla="*/ 4070 h 11992"/>
              <a:gd name="T56" fmla="*/ 10364 w 11979"/>
              <a:gd name="T57" fmla="*/ 1012 h 11992"/>
              <a:gd name="T58" fmla="*/ 9408 w 11979"/>
              <a:gd name="T59" fmla="*/ 0 h 11992"/>
              <a:gd name="T60" fmla="*/ 11979 w 11979"/>
              <a:gd name="T61" fmla="*/ 0 h 11992"/>
              <a:gd name="T62" fmla="*/ 11978 w 11979"/>
              <a:gd name="T63" fmla="*/ 2571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79" h="11992">
                <a:moveTo>
                  <a:pt x="840" y="7661"/>
                </a:moveTo>
                <a:lnTo>
                  <a:pt x="1698" y="7661"/>
                </a:lnTo>
                <a:lnTo>
                  <a:pt x="1698" y="11992"/>
                </a:lnTo>
                <a:lnTo>
                  <a:pt x="840" y="11992"/>
                </a:lnTo>
                <a:lnTo>
                  <a:pt x="840" y="7661"/>
                </a:lnTo>
                <a:close/>
                <a:moveTo>
                  <a:pt x="4267" y="5194"/>
                </a:moveTo>
                <a:lnTo>
                  <a:pt x="5125" y="5194"/>
                </a:lnTo>
                <a:lnTo>
                  <a:pt x="5125" y="11992"/>
                </a:lnTo>
                <a:lnTo>
                  <a:pt x="4267" y="11992"/>
                </a:lnTo>
                <a:lnTo>
                  <a:pt x="4267" y="5194"/>
                </a:lnTo>
                <a:close/>
                <a:moveTo>
                  <a:pt x="7692" y="6867"/>
                </a:moveTo>
                <a:lnTo>
                  <a:pt x="8551" y="6867"/>
                </a:lnTo>
                <a:lnTo>
                  <a:pt x="8551" y="11992"/>
                </a:lnTo>
                <a:lnTo>
                  <a:pt x="7692" y="11992"/>
                </a:lnTo>
                <a:lnTo>
                  <a:pt x="7692" y="6867"/>
                </a:lnTo>
                <a:close/>
                <a:moveTo>
                  <a:pt x="11119" y="4290"/>
                </a:moveTo>
                <a:lnTo>
                  <a:pt x="11977" y="4290"/>
                </a:lnTo>
                <a:lnTo>
                  <a:pt x="11977" y="11992"/>
                </a:lnTo>
                <a:lnTo>
                  <a:pt x="11119" y="11992"/>
                </a:lnTo>
                <a:lnTo>
                  <a:pt x="11119" y="4290"/>
                </a:lnTo>
                <a:close/>
                <a:moveTo>
                  <a:pt x="11978" y="2571"/>
                </a:moveTo>
                <a:lnTo>
                  <a:pt x="11068" y="1660"/>
                </a:lnTo>
                <a:lnTo>
                  <a:pt x="7694" y="5399"/>
                </a:lnTo>
                <a:lnTo>
                  <a:pt x="4843" y="2561"/>
                </a:lnTo>
                <a:lnTo>
                  <a:pt x="622" y="6505"/>
                </a:lnTo>
                <a:lnTo>
                  <a:pt x="0" y="5790"/>
                </a:lnTo>
                <a:lnTo>
                  <a:pt x="4847" y="1335"/>
                </a:lnTo>
                <a:lnTo>
                  <a:pt x="7694" y="4070"/>
                </a:lnTo>
                <a:lnTo>
                  <a:pt x="10364" y="1012"/>
                </a:lnTo>
                <a:lnTo>
                  <a:pt x="9408" y="0"/>
                </a:lnTo>
                <a:lnTo>
                  <a:pt x="11979" y="0"/>
                </a:lnTo>
                <a:lnTo>
                  <a:pt x="11978" y="2571"/>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3" name="文本框 72"/>
          <p:cNvSpPr txBox="1"/>
          <p:nvPr/>
        </p:nvSpPr>
        <p:spPr>
          <a:xfrm>
            <a:off x="3545768" y="4727164"/>
            <a:ext cx="2507921" cy="929640"/>
          </a:xfrm>
          <a:prstGeom prst="rect">
            <a:avLst/>
          </a:prstGeom>
          <a:noFill/>
        </p:spPr>
        <p:txBody>
          <a:bodyPr wrap="square" rtlCol="0">
            <a:spAutoFit/>
          </a:bodyPr>
          <a:lstStyle>
            <a:defPPr>
              <a:defRPr lang="zh-CN"/>
            </a:defPPr>
            <a:lvl1pPr algn="ct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牛基寶產品銷售數據穩中較快增長，相比上一個同期銷售增長</a:t>
            </a:r>
            <a:r>
              <a:rPr lang="en-US" altLang="zh-CN" dirty="0"/>
              <a:t>7.5%</a:t>
            </a:r>
            <a:endParaRPr lang="zh-CN" altLang="en-US" dirty="0"/>
          </a:p>
        </p:txBody>
      </p:sp>
      <p:sp>
        <p:nvSpPr>
          <p:cNvPr id="74" name="文本框 73"/>
          <p:cNvSpPr txBox="1"/>
          <p:nvPr/>
        </p:nvSpPr>
        <p:spPr>
          <a:xfrm>
            <a:off x="3971688" y="4337847"/>
            <a:ext cx="1656080" cy="460375"/>
          </a:xfrm>
          <a:prstGeom prst="rect">
            <a:avLst/>
          </a:prstGeom>
          <a:noFill/>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sp>
        <p:nvSpPr>
          <p:cNvPr id="78" name="iconfont-10774-5582327"/>
          <p:cNvSpPr/>
          <p:nvPr/>
        </p:nvSpPr>
        <p:spPr>
          <a:xfrm>
            <a:off x="7323775" y="3261974"/>
            <a:ext cx="412906" cy="364170"/>
          </a:xfrm>
          <a:custGeom>
            <a:avLst/>
            <a:gdLst>
              <a:gd name="T0" fmla="*/ 12533 w 12800"/>
              <a:gd name="T1" fmla="*/ 10533 h 11067"/>
              <a:gd name="T2" fmla="*/ 12133 w 12800"/>
              <a:gd name="T3" fmla="*/ 10533 h 11067"/>
              <a:gd name="T4" fmla="*/ 12133 w 12800"/>
              <a:gd name="T5" fmla="*/ 1067 h 11067"/>
              <a:gd name="T6" fmla="*/ 11067 w 12800"/>
              <a:gd name="T7" fmla="*/ 0 h 11067"/>
              <a:gd name="T8" fmla="*/ 10000 w 12800"/>
              <a:gd name="T9" fmla="*/ 0 h 11067"/>
              <a:gd name="T10" fmla="*/ 8933 w 12800"/>
              <a:gd name="T11" fmla="*/ 1067 h 11067"/>
              <a:gd name="T12" fmla="*/ 8933 w 12800"/>
              <a:gd name="T13" fmla="*/ 10533 h 11067"/>
              <a:gd name="T14" fmla="*/ 8133 w 12800"/>
              <a:gd name="T15" fmla="*/ 10533 h 11067"/>
              <a:gd name="T16" fmla="*/ 8133 w 12800"/>
              <a:gd name="T17" fmla="*/ 3467 h 11067"/>
              <a:gd name="T18" fmla="*/ 7067 w 12800"/>
              <a:gd name="T19" fmla="*/ 2400 h 11067"/>
              <a:gd name="T20" fmla="*/ 6000 w 12800"/>
              <a:gd name="T21" fmla="*/ 2400 h 11067"/>
              <a:gd name="T22" fmla="*/ 4933 w 12800"/>
              <a:gd name="T23" fmla="*/ 3467 h 11067"/>
              <a:gd name="T24" fmla="*/ 4933 w 12800"/>
              <a:gd name="T25" fmla="*/ 10533 h 11067"/>
              <a:gd name="T26" fmla="*/ 4133 w 12800"/>
              <a:gd name="T27" fmla="*/ 10533 h 11067"/>
              <a:gd name="T28" fmla="*/ 4133 w 12800"/>
              <a:gd name="T29" fmla="*/ 5867 h 11067"/>
              <a:gd name="T30" fmla="*/ 3067 w 12800"/>
              <a:gd name="T31" fmla="*/ 4800 h 11067"/>
              <a:gd name="T32" fmla="*/ 2000 w 12800"/>
              <a:gd name="T33" fmla="*/ 4800 h 11067"/>
              <a:gd name="T34" fmla="*/ 933 w 12800"/>
              <a:gd name="T35" fmla="*/ 5867 h 11067"/>
              <a:gd name="T36" fmla="*/ 933 w 12800"/>
              <a:gd name="T37" fmla="*/ 10533 h 11067"/>
              <a:gd name="T38" fmla="*/ 267 w 12800"/>
              <a:gd name="T39" fmla="*/ 10533 h 11067"/>
              <a:gd name="T40" fmla="*/ 0 w 12800"/>
              <a:gd name="T41" fmla="*/ 10800 h 11067"/>
              <a:gd name="T42" fmla="*/ 267 w 12800"/>
              <a:gd name="T43" fmla="*/ 11067 h 11067"/>
              <a:gd name="T44" fmla="*/ 12533 w 12800"/>
              <a:gd name="T45" fmla="*/ 11067 h 11067"/>
              <a:gd name="T46" fmla="*/ 12800 w 12800"/>
              <a:gd name="T47" fmla="*/ 10800 h 11067"/>
              <a:gd name="T48" fmla="*/ 12533 w 12800"/>
              <a:gd name="T49" fmla="*/ 10533 h 11067"/>
              <a:gd name="T50" fmla="*/ 9467 w 12800"/>
              <a:gd name="T51" fmla="*/ 1067 h 11067"/>
              <a:gd name="T52" fmla="*/ 10000 w 12800"/>
              <a:gd name="T53" fmla="*/ 533 h 11067"/>
              <a:gd name="T54" fmla="*/ 11067 w 12800"/>
              <a:gd name="T55" fmla="*/ 533 h 11067"/>
              <a:gd name="T56" fmla="*/ 11600 w 12800"/>
              <a:gd name="T57" fmla="*/ 1067 h 11067"/>
              <a:gd name="T58" fmla="*/ 11600 w 12800"/>
              <a:gd name="T59" fmla="*/ 10400 h 11067"/>
              <a:gd name="T60" fmla="*/ 9467 w 12800"/>
              <a:gd name="T61" fmla="*/ 10400 h 11067"/>
              <a:gd name="T62" fmla="*/ 9467 w 12800"/>
              <a:gd name="T63" fmla="*/ 1067 h 11067"/>
              <a:gd name="T64" fmla="*/ 5467 w 12800"/>
              <a:gd name="T65" fmla="*/ 3467 h 11067"/>
              <a:gd name="T66" fmla="*/ 6000 w 12800"/>
              <a:gd name="T67" fmla="*/ 2933 h 11067"/>
              <a:gd name="T68" fmla="*/ 7067 w 12800"/>
              <a:gd name="T69" fmla="*/ 2933 h 11067"/>
              <a:gd name="T70" fmla="*/ 7600 w 12800"/>
              <a:gd name="T71" fmla="*/ 3467 h 11067"/>
              <a:gd name="T72" fmla="*/ 7600 w 12800"/>
              <a:gd name="T73" fmla="*/ 10400 h 11067"/>
              <a:gd name="T74" fmla="*/ 5467 w 12800"/>
              <a:gd name="T75" fmla="*/ 10400 h 11067"/>
              <a:gd name="T76" fmla="*/ 5467 w 12800"/>
              <a:gd name="T77" fmla="*/ 3467 h 11067"/>
              <a:gd name="T78" fmla="*/ 1467 w 12800"/>
              <a:gd name="T79" fmla="*/ 5867 h 11067"/>
              <a:gd name="T80" fmla="*/ 2000 w 12800"/>
              <a:gd name="T81" fmla="*/ 5333 h 11067"/>
              <a:gd name="T82" fmla="*/ 3067 w 12800"/>
              <a:gd name="T83" fmla="*/ 5333 h 11067"/>
              <a:gd name="T84" fmla="*/ 3600 w 12800"/>
              <a:gd name="T85" fmla="*/ 5867 h 11067"/>
              <a:gd name="T86" fmla="*/ 3600 w 12800"/>
              <a:gd name="T87" fmla="*/ 10400 h 11067"/>
              <a:gd name="T88" fmla="*/ 1467 w 12800"/>
              <a:gd name="T89" fmla="*/ 10400 h 11067"/>
              <a:gd name="T90" fmla="*/ 1467 w 12800"/>
              <a:gd name="T91" fmla="*/ 5867 h 1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00" h="11067">
                <a:moveTo>
                  <a:pt x="12533" y="10533"/>
                </a:moveTo>
                <a:lnTo>
                  <a:pt x="12133" y="10533"/>
                </a:lnTo>
                <a:lnTo>
                  <a:pt x="12133" y="1067"/>
                </a:lnTo>
                <a:cubicBezTo>
                  <a:pt x="12133" y="480"/>
                  <a:pt x="11653" y="0"/>
                  <a:pt x="11067" y="0"/>
                </a:cubicBezTo>
                <a:lnTo>
                  <a:pt x="10000" y="0"/>
                </a:lnTo>
                <a:cubicBezTo>
                  <a:pt x="9413" y="0"/>
                  <a:pt x="8933" y="480"/>
                  <a:pt x="8933" y="1067"/>
                </a:cubicBezTo>
                <a:lnTo>
                  <a:pt x="8933" y="10533"/>
                </a:lnTo>
                <a:lnTo>
                  <a:pt x="8133" y="10533"/>
                </a:lnTo>
                <a:lnTo>
                  <a:pt x="8133" y="3467"/>
                </a:lnTo>
                <a:cubicBezTo>
                  <a:pt x="8133" y="2880"/>
                  <a:pt x="7653" y="2400"/>
                  <a:pt x="7067" y="2400"/>
                </a:cubicBezTo>
                <a:lnTo>
                  <a:pt x="6000" y="2400"/>
                </a:lnTo>
                <a:cubicBezTo>
                  <a:pt x="5413" y="2400"/>
                  <a:pt x="4933" y="2880"/>
                  <a:pt x="4933" y="3467"/>
                </a:cubicBezTo>
                <a:lnTo>
                  <a:pt x="4933" y="10533"/>
                </a:lnTo>
                <a:lnTo>
                  <a:pt x="4133" y="10533"/>
                </a:lnTo>
                <a:lnTo>
                  <a:pt x="4133" y="5867"/>
                </a:lnTo>
                <a:cubicBezTo>
                  <a:pt x="4133" y="5280"/>
                  <a:pt x="3653" y="4800"/>
                  <a:pt x="3067" y="4800"/>
                </a:cubicBezTo>
                <a:lnTo>
                  <a:pt x="2000" y="4800"/>
                </a:lnTo>
                <a:cubicBezTo>
                  <a:pt x="1413" y="4800"/>
                  <a:pt x="933" y="5280"/>
                  <a:pt x="933" y="5867"/>
                </a:cubicBezTo>
                <a:lnTo>
                  <a:pt x="933" y="10533"/>
                </a:lnTo>
                <a:lnTo>
                  <a:pt x="267" y="10533"/>
                </a:lnTo>
                <a:cubicBezTo>
                  <a:pt x="107" y="10533"/>
                  <a:pt x="0" y="10640"/>
                  <a:pt x="0" y="10800"/>
                </a:cubicBezTo>
                <a:cubicBezTo>
                  <a:pt x="0" y="10960"/>
                  <a:pt x="107" y="11067"/>
                  <a:pt x="267" y="11067"/>
                </a:cubicBezTo>
                <a:lnTo>
                  <a:pt x="12533" y="11067"/>
                </a:lnTo>
                <a:cubicBezTo>
                  <a:pt x="12693" y="11067"/>
                  <a:pt x="12800" y="10960"/>
                  <a:pt x="12800" y="10800"/>
                </a:cubicBezTo>
                <a:cubicBezTo>
                  <a:pt x="12800" y="10640"/>
                  <a:pt x="12693" y="10533"/>
                  <a:pt x="12533" y="10533"/>
                </a:cubicBezTo>
                <a:close/>
                <a:moveTo>
                  <a:pt x="9467" y="1067"/>
                </a:moveTo>
                <a:cubicBezTo>
                  <a:pt x="9467" y="773"/>
                  <a:pt x="9707" y="533"/>
                  <a:pt x="10000" y="533"/>
                </a:cubicBezTo>
                <a:lnTo>
                  <a:pt x="11067" y="533"/>
                </a:lnTo>
                <a:cubicBezTo>
                  <a:pt x="11360" y="533"/>
                  <a:pt x="11600" y="773"/>
                  <a:pt x="11600" y="1067"/>
                </a:cubicBezTo>
                <a:lnTo>
                  <a:pt x="11600" y="10400"/>
                </a:lnTo>
                <a:lnTo>
                  <a:pt x="9467" y="10400"/>
                </a:lnTo>
                <a:lnTo>
                  <a:pt x="9467" y="1067"/>
                </a:lnTo>
                <a:close/>
                <a:moveTo>
                  <a:pt x="5467" y="3467"/>
                </a:moveTo>
                <a:cubicBezTo>
                  <a:pt x="5467" y="3173"/>
                  <a:pt x="5707" y="2933"/>
                  <a:pt x="6000" y="2933"/>
                </a:cubicBezTo>
                <a:lnTo>
                  <a:pt x="7067" y="2933"/>
                </a:lnTo>
                <a:cubicBezTo>
                  <a:pt x="7360" y="2933"/>
                  <a:pt x="7600" y="3173"/>
                  <a:pt x="7600" y="3467"/>
                </a:cubicBezTo>
                <a:lnTo>
                  <a:pt x="7600" y="10400"/>
                </a:lnTo>
                <a:lnTo>
                  <a:pt x="5467" y="10400"/>
                </a:lnTo>
                <a:lnTo>
                  <a:pt x="5467" y="3467"/>
                </a:lnTo>
                <a:close/>
                <a:moveTo>
                  <a:pt x="1467" y="5867"/>
                </a:moveTo>
                <a:cubicBezTo>
                  <a:pt x="1467" y="5573"/>
                  <a:pt x="1707" y="5333"/>
                  <a:pt x="2000" y="5333"/>
                </a:cubicBezTo>
                <a:lnTo>
                  <a:pt x="3067" y="5333"/>
                </a:lnTo>
                <a:cubicBezTo>
                  <a:pt x="3360" y="5333"/>
                  <a:pt x="3600" y="5573"/>
                  <a:pt x="3600" y="5867"/>
                </a:cubicBezTo>
                <a:lnTo>
                  <a:pt x="3600" y="10400"/>
                </a:lnTo>
                <a:lnTo>
                  <a:pt x="1467" y="10400"/>
                </a:lnTo>
                <a:lnTo>
                  <a:pt x="1467" y="5867"/>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79" name="文本框 78"/>
          <p:cNvSpPr txBox="1"/>
          <p:nvPr/>
        </p:nvSpPr>
        <p:spPr>
          <a:xfrm>
            <a:off x="6276268" y="4052673"/>
            <a:ext cx="2507921" cy="929640"/>
          </a:xfrm>
          <a:prstGeom prst="rect">
            <a:avLst/>
          </a:prstGeom>
          <a:noFill/>
        </p:spPr>
        <p:txBody>
          <a:bodyPr wrap="square" rtlCol="0">
            <a:spAutoFit/>
          </a:bodyPr>
          <a:lstStyle>
            <a:defPPr>
              <a:defRPr lang="zh-CN"/>
            </a:defPPr>
            <a:lvl1pPr algn="ct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安鑫贏</a:t>
            </a:r>
            <a:r>
              <a:rPr lang="en-US" altLang="zh-CN" dirty="0"/>
              <a:t>+</a:t>
            </a:r>
            <a:r>
              <a:rPr lang="zh-CN" altLang="en-US" dirty="0"/>
              <a:t>理財產品上半年銷售份額相對增長較快，同期增長</a:t>
            </a:r>
            <a:r>
              <a:rPr lang="en-US" altLang="zh-CN" dirty="0"/>
              <a:t>10.5%</a:t>
            </a:r>
            <a:endParaRPr lang="zh-CN" altLang="en-US" dirty="0"/>
          </a:p>
        </p:txBody>
      </p:sp>
      <p:sp>
        <p:nvSpPr>
          <p:cNvPr id="80" name="文本框 79"/>
          <p:cNvSpPr txBox="1"/>
          <p:nvPr/>
        </p:nvSpPr>
        <p:spPr>
          <a:xfrm>
            <a:off x="6702189" y="3663356"/>
            <a:ext cx="1656080" cy="460375"/>
          </a:xfrm>
          <a:prstGeom prst="rect">
            <a:avLst/>
          </a:prstGeom>
          <a:noFill/>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sp>
        <p:nvSpPr>
          <p:cNvPr id="85" name="文本框 84"/>
          <p:cNvSpPr txBox="1"/>
          <p:nvPr/>
        </p:nvSpPr>
        <p:spPr>
          <a:xfrm>
            <a:off x="9006768" y="3361218"/>
            <a:ext cx="2507921" cy="929640"/>
          </a:xfrm>
          <a:prstGeom prst="rect">
            <a:avLst/>
          </a:prstGeom>
          <a:noFill/>
        </p:spPr>
        <p:txBody>
          <a:bodyPr wrap="square" rtlCol="0">
            <a:spAutoFit/>
          </a:bodyPr>
          <a:lstStyle>
            <a:defPPr>
              <a:defRPr lang="zh-CN"/>
            </a:defPPr>
            <a:lvl1pPr algn="ct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高端財富管理組合，全球贏</a:t>
            </a:r>
            <a:r>
              <a:rPr lang="en-US" altLang="zh-CN" dirty="0"/>
              <a:t>+</a:t>
            </a:r>
            <a:r>
              <a:rPr lang="zh-CN" altLang="en-US" dirty="0"/>
              <a:t>，嚴選優質資產投資</a:t>
            </a:r>
            <a:r>
              <a:rPr lang="en-US" altLang="zh-CN" dirty="0"/>
              <a:t>,</a:t>
            </a:r>
            <a:r>
              <a:rPr lang="zh-CN" altLang="en-US" dirty="0"/>
              <a:t>同期增長</a:t>
            </a:r>
            <a:r>
              <a:rPr lang="en-US" altLang="zh-CN" dirty="0"/>
              <a:t>11.2%</a:t>
            </a:r>
            <a:endParaRPr lang="zh-CN" altLang="en-US" dirty="0"/>
          </a:p>
        </p:txBody>
      </p:sp>
      <p:sp>
        <p:nvSpPr>
          <p:cNvPr id="86" name="文本框 85"/>
          <p:cNvSpPr txBox="1"/>
          <p:nvPr/>
        </p:nvSpPr>
        <p:spPr>
          <a:xfrm>
            <a:off x="9432689" y="2971901"/>
            <a:ext cx="1656080" cy="460375"/>
          </a:xfrm>
          <a:prstGeom prst="rect">
            <a:avLst/>
          </a:prstGeom>
          <a:noFill/>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sp>
        <p:nvSpPr>
          <p:cNvPr id="87" name="iconfont-1107-834602"/>
          <p:cNvSpPr/>
          <p:nvPr/>
        </p:nvSpPr>
        <p:spPr>
          <a:xfrm>
            <a:off x="10087336" y="2570519"/>
            <a:ext cx="346785" cy="347206"/>
          </a:xfrm>
          <a:custGeom>
            <a:avLst/>
            <a:gdLst>
              <a:gd name="T0" fmla="*/ 840 w 11979"/>
              <a:gd name="T1" fmla="*/ 7661 h 11992"/>
              <a:gd name="T2" fmla="*/ 1698 w 11979"/>
              <a:gd name="T3" fmla="*/ 7661 h 11992"/>
              <a:gd name="T4" fmla="*/ 1698 w 11979"/>
              <a:gd name="T5" fmla="*/ 11992 h 11992"/>
              <a:gd name="T6" fmla="*/ 840 w 11979"/>
              <a:gd name="T7" fmla="*/ 11992 h 11992"/>
              <a:gd name="T8" fmla="*/ 840 w 11979"/>
              <a:gd name="T9" fmla="*/ 7661 h 11992"/>
              <a:gd name="T10" fmla="*/ 4267 w 11979"/>
              <a:gd name="T11" fmla="*/ 5194 h 11992"/>
              <a:gd name="T12" fmla="*/ 5125 w 11979"/>
              <a:gd name="T13" fmla="*/ 5194 h 11992"/>
              <a:gd name="T14" fmla="*/ 5125 w 11979"/>
              <a:gd name="T15" fmla="*/ 11992 h 11992"/>
              <a:gd name="T16" fmla="*/ 4267 w 11979"/>
              <a:gd name="T17" fmla="*/ 11992 h 11992"/>
              <a:gd name="T18" fmla="*/ 4267 w 11979"/>
              <a:gd name="T19" fmla="*/ 5194 h 11992"/>
              <a:gd name="T20" fmla="*/ 7692 w 11979"/>
              <a:gd name="T21" fmla="*/ 6867 h 11992"/>
              <a:gd name="T22" fmla="*/ 8551 w 11979"/>
              <a:gd name="T23" fmla="*/ 6867 h 11992"/>
              <a:gd name="T24" fmla="*/ 8551 w 11979"/>
              <a:gd name="T25" fmla="*/ 11992 h 11992"/>
              <a:gd name="T26" fmla="*/ 7692 w 11979"/>
              <a:gd name="T27" fmla="*/ 11992 h 11992"/>
              <a:gd name="T28" fmla="*/ 7692 w 11979"/>
              <a:gd name="T29" fmla="*/ 6867 h 11992"/>
              <a:gd name="T30" fmla="*/ 11119 w 11979"/>
              <a:gd name="T31" fmla="*/ 4290 h 11992"/>
              <a:gd name="T32" fmla="*/ 11977 w 11979"/>
              <a:gd name="T33" fmla="*/ 4290 h 11992"/>
              <a:gd name="T34" fmla="*/ 11977 w 11979"/>
              <a:gd name="T35" fmla="*/ 11992 h 11992"/>
              <a:gd name="T36" fmla="*/ 11119 w 11979"/>
              <a:gd name="T37" fmla="*/ 11992 h 11992"/>
              <a:gd name="T38" fmla="*/ 11119 w 11979"/>
              <a:gd name="T39" fmla="*/ 4290 h 11992"/>
              <a:gd name="T40" fmla="*/ 11978 w 11979"/>
              <a:gd name="T41" fmla="*/ 2571 h 11992"/>
              <a:gd name="T42" fmla="*/ 11068 w 11979"/>
              <a:gd name="T43" fmla="*/ 1660 h 11992"/>
              <a:gd name="T44" fmla="*/ 7694 w 11979"/>
              <a:gd name="T45" fmla="*/ 5399 h 11992"/>
              <a:gd name="T46" fmla="*/ 4843 w 11979"/>
              <a:gd name="T47" fmla="*/ 2561 h 11992"/>
              <a:gd name="T48" fmla="*/ 622 w 11979"/>
              <a:gd name="T49" fmla="*/ 6505 h 11992"/>
              <a:gd name="T50" fmla="*/ 0 w 11979"/>
              <a:gd name="T51" fmla="*/ 5790 h 11992"/>
              <a:gd name="T52" fmla="*/ 4847 w 11979"/>
              <a:gd name="T53" fmla="*/ 1335 h 11992"/>
              <a:gd name="T54" fmla="*/ 7694 w 11979"/>
              <a:gd name="T55" fmla="*/ 4070 h 11992"/>
              <a:gd name="T56" fmla="*/ 10364 w 11979"/>
              <a:gd name="T57" fmla="*/ 1012 h 11992"/>
              <a:gd name="T58" fmla="*/ 9408 w 11979"/>
              <a:gd name="T59" fmla="*/ 0 h 11992"/>
              <a:gd name="T60" fmla="*/ 11979 w 11979"/>
              <a:gd name="T61" fmla="*/ 0 h 11992"/>
              <a:gd name="T62" fmla="*/ 11978 w 11979"/>
              <a:gd name="T63" fmla="*/ 2571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79" h="11992">
                <a:moveTo>
                  <a:pt x="840" y="7661"/>
                </a:moveTo>
                <a:lnTo>
                  <a:pt x="1698" y="7661"/>
                </a:lnTo>
                <a:lnTo>
                  <a:pt x="1698" y="11992"/>
                </a:lnTo>
                <a:lnTo>
                  <a:pt x="840" y="11992"/>
                </a:lnTo>
                <a:lnTo>
                  <a:pt x="840" y="7661"/>
                </a:lnTo>
                <a:close/>
                <a:moveTo>
                  <a:pt x="4267" y="5194"/>
                </a:moveTo>
                <a:lnTo>
                  <a:pt x="5125" y="5194"/>
                </a:lnTo>
                <a:lnTo>
                  <a:pt x="5125" y="11992"/>
                </a:lnTo>
                <a:lnTo>
                  <a:pt x="4267" y="11992"/>
                </a:lnTo>
                <a:lnTo>
                  <a:pt x="4267" y="5194"/>
                </a:lnTo>
                <a:close/>
                <a:moveTo>
                  <a:pt x="7692" y="6867"/>
                </a:moveTo>
                <a:lnTo>
                  <a:pt x="8551" y="6867"/>
                </a:lnTo>
                <a:lnTo>
                  <a:pt x="8551" y="11992"/>
                </a:lnTo>
                <a:lnTo>
                  <a:pt x="7692" y="11992"/>
                </a:lnTo>
                <a:lnTo>
                  <a:pt x="7692" y="6867"/>
                </a:lnTo>
                <a:close/>
                <a:moveTo>
                  <a:pt x="11119" y="4290"/>
                </a:moveTo>
                <a:lnTo>
                  <a:pt x="11977" y="4290"/>
                </a:lnTo>
                <a:lnTo>
                  <a:pt x="11977" y="11992"/>
                </a:lnTo>
                <a:lnTo>
                  <a:pt x="11119" y="11992"/>
                </a:lnTo>
                <a:lnTo>
                  <a:pt x="11119" y="4290"/>
                </a:lnTo>
                <a:close/>
                <a:moveTo>
                  <a:pt x="11978" y="2571"/>
                </a:moveTo>
                <a:lnTo>
                  <a:pt x="11068" y="1660"/>
                </a:lnTo>
                <a:lnTo>
                  <a:pt x="7694" y="5399"/>
                </a:lnTo>
                <a:lnTo>
                  <a:pt x="4843" y="2561"/>
                </a:lnTo>
                <a:lnTo>
                  <a:pt x="622" y="6505"/>
                </a:lnTo>
                <a:lnTo>
                  <a:pt x="0" y="5790"/>
                </a:lnTo>
                <a:lnTo>
                  <a:pt x="4847" y="1335"/>
                </a:lnTo>
                <a:lnTo>
                  <a:pt x="7694" y="4070"/>
                </a:lnTo>
                <a:lnTo>
                  <a:pt x="10364" y="1012"/>
                </a:lnTo>
                <a:lnTo>
                  <a:pt x="9408" y="0"/>
                </a:lnTo>
                <a:lnTo>
                  <a:pt x="11979" y="0"/>
                </a:lnTo>
                <a:lnTo>
                  <a:pt x="11978" y="2571"/>
                </a:ln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pic>
        <p:nvPicPr>
          <p:cNvPr id="92" name="图片 9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559" y="857250"/>
            <a:ext cx="2320932" cy="2159633"/>
          </a:xfrm>
          <a:prstGeom prst="rect">
            <a:avLst/>
          </a:prstGeom>
        </p:spPr>
      </p:pic>
      <p:pic>
        <p:nvPicPr>
          <p:cNvPr id="93" name="图片 9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607" y="1466850"/>
            <a:ext cx="2320932" cy="2159633"/>
          </a:xfrm>
          <a:prstGeom prst="rect">
            <a:avLst/>
          </a:prstGeom>
        </p:spPr>
      </p:pic>
      <p:pic>
        <p:nvPicPr>
          <p:cNvPr id="94" name="图片 9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55" y="2076450"/>
            <a:ext cx="2320932" cy="2159633"/>
          </a:xfrm>
          <a:prstGeom prst="rect">
            <a:avLst/>
          </a:prstGeom>
        </p:spPr>
      </p:pic>
      <p:pic>
        <p:nvPicPr>
          <p:cNvPr id="27" name="图片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9942" y="4358050"/>
            <a:ext cx="2937419" cy="1958280"/>
          </a:xfrm>
          <a:prstGeom prst="rect">
            <a:avLst/>
          </a:prstGeom>
        </p:spPr>
      </p:pic>
      <p:sp>
        <p:nvSpPr>
          <p:cNvPr id="5" name="箭头: 圆角右 4"/>
          <p:cNvSpPr/>
          <p:nvPr/>
        </p:nvSpPr>
        <p:spPr>
          <a:xfrm>
            <a:off x="869126" y="3716941"/>
            <a:ext cx="2490849" cy="1675025"/>
          </a:xfrm>
          <a:prstGeom prst="bentArrow">
            <a:avLst>
              <a:gd name="adj1" fmla="val 11254"/>
              <a:gd name="adj2" fmla="val 11255"/>
              <a:gd name="adj3" fmla="val 17867"/>
              <a:gd name="adj4" fmla="val 32305"/>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100" name="箭头: 圆角右 99"/>
          <p:cNvSpPr/>
          <p:nvPr/>
        </p:nvSpPr>
        <p:spPr>
          <a:xfrm>
            <a:off x="3523426" y="3100991"/>
            <a:ext cx="2490849" cy="1675025"/>
          </a:xfrm>
          <a:prstGeom prst="bentArrow">
            <a:avLst>
              <a:gd name="adj1" fmla="val 11254"/>
              <a:gd name="adj2" fmla="val 11255"/>
              <a:gd name="adj3" fmla="val 17867"/>
              <a:gd name="adj4" fmla="val 32305"/>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101" name="箭头: 圆角右 100"/>
          <p:cNvSpPr/>
          <p:nvPr/>
        </p:nvSpPr>
        <p:spPr>
          <a:xfrm>
            <a:off x="6177726" y="2485041"/>
            <a:ext cx="2490849" cy="1675025"/>
          </a:xfrm>
          <a:prstGeom prst="bentArrow">
            <a:avLst>
              <a:gd name="adj1" fmla="val 11254"/>
              <a:gd name="adj2" fmla="val 11255"/>
              <a:gd name="adj3" fmla="val 17867"/>
              <a:gd name="adj4" fmla="val 32305"/>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102" name="箭头: 圆角右 101"/>
          <p:cNvSpPr/>
          <p:nvPr/>
        </p:nvSpPr>
        <p:spPr>
          <a:xfrm>
            <a:off x="8832026" y="1869091"/>
            <a:ext cx="2490849" cy="1675025"/>
          </a:xfrm>
          <a:prstGeom prst="bentArrow">
            <a:avLst>
              <a:gd name="adj1" fmla="val 11254"/>
              <a:gd name="adj2" fmla="val 11255"/>
              <a:gd name="adj3" fmla="val 17867"/>
              <a:gd name="adj4" fmla="val 32305"/>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nvGrpSpPr>
          <p:cNvPr id="103" name="组合 102"/>
          <p:cNvGrpSpPr/>
          <p:nvPr/>
        </p:nvGrpSpPr>
        <p:grpSpPr>
          <a:xfrm>
            <a:off x="303908" y="113258"/>
            <a:ext cx="11391901" cy="766334"/>
            <a:chOff x="75308" y="284708"/>
            <a:chExt cx="11391901" cy="766334"/>
          </a:xfrm>
        </p:grpSpPr>
        <p:grpSp>
          <p:nvGrpSpPr>
            <p:cNvPr id="104" name="组合 103"/>
            <p:cNvGrpSpPr/>
            <p:nvPr/>
          </p:nvGrpSpPr>
          <p:grpSpPr>
            <a:xfrm>
              <a:off x="724914" y="476367"/>
              <a:ext cx="10742295" cy="574675"/>
              <a:chOff x="724914" y="171567"/>
              <a:chExt cx="10742295" cy="574675"/>
            </a:xfrm>
          </p:grpSpPr>
          <p:sp>
            <p:nvSpPr>
              <p:cNvPr id="108" name="文本框 107"/>
              <p:cNvSpPr txBox="1"/>
              <p:nvPr/>
            </p:nvSpPr>
            <p:spPr>
              <a:xfrm>
                <a:off x="2363214" y="387010"/>
                <a:ext cx="14814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Sales Data</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109" name="文本框 108"/>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銷售數據</a:t>
                </a:r>
              </a:p>
            </p:txBody>
          </p:sp>
          <p:sp>
            <p:nvSpPr>
              <p:cNvPr id="110" name="文本框 109"/>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03</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105" name="组合 104"/>
            <p:cNvGrpSpPr/>
            <p:nvPr/>
          </p:nvGrpSpPr>
          <p:grpSpPr>
            <a:xfrm>
              <a:off x="75308" y="284708"/>
              <a:ext cx="684533" cy="620400"/>
              <a:chOff x="3273593" y="1366654"/>
              <a:chExt cx="684533" cy="620400"/>
            </a:xfrm>
          </p:grpSpPr>
          <p:sp>
            <p:nvSpPr>
              <p:cNvPr id="106" name="矩形: 圆角 105"/>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07" name="矩形: 圆角 106"/>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614474" y="4876309"/>
            <a:ext cx="5284004" cy="1561547"/>
          </a:xfrm>
          <a:prstGeom prst="ellipse">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25" y="843952"/>
            <a:ext cx="5562602" cy="5562602"/>
          </a:xfrm>
          <a:prstGeom prst="rect">
            <a:avLst/>
          </a:prstGeom>
        </p:spPr>
      </p:pic>
      <p:sp>
        <p:nvSpPr>
          <p:cNvPr id="3" name="圆角矩形 2"/>
          <p:cNvSpPr/>
          <p:nvPr/>
        </p:nvSpPr>
        <p:spPr>
          <a:xfrm>
            <a:off x="6105525" y="2605554"/>
            <a:ext cx="5400000" cy="3420000"/>
          </a:xfrm>
          <a:prstGeom prst="roundRect">
            <a:avLst>
              <a:gd name="adj" fmla="val 5012"/>
            </a:avLst>
          </a:prstGeom>
          <a:noFill/>
          <a:ln w="317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6521793" y="3534261"/>
            <a:ext cx="3078480" cy="922020"/>
          </a:xfrm>
          <a:prstGeom prst="rect">
            <a:avLst/>
          </a:prstGeom>
          <a:noFill/>
        </p:spPr>
        <p:txBody>
          <a:bodyPr wrap="none" rtlCol="0">
            <a:spAutoFit/>
          </a:bodyPr>
          <a:lstStyle/>
          <a:p>
            <a:pPr algn="ctr"/>
            <a:r>
              <a:rPr lang="zh-CN" altLang="en-US" sz="5400" spc="300" dirty="0">
                <a:solidFill>
                  <a:srgbClr val="0E37D1"/>
                </a:solidFill>
                <a:latin typeface="思源黑体 CN Heavy" panose="020B0A00000000000000" pitchFamily="34" charset="-122"/>
                <a:ea typeface="思源黑体 CN Heavy" panose="020B0A00000000000000" pitchFamily="34" charset="-122"/>
              </a:rPr>
              <a:t>申請方式</a:t>
            </a:r>
          </a:p>
        </p:txBody>
      </p:sp>
      <p:sp>
        <p:nvSpPr>
          <p:cNvPr id="32" name="文本框 31"/>
          <p:cNvSpPr txBox="1"/>
          <p:nvPr/>
        </p:nvSpPr>
        <p:spPr>
          <a:xfrm>
            <a:off x="6538156" y="4277211"/>
            <a:ext cx="1787525" cy="306705"/>
          </a:xfrm>
          <a:prstGeom prst="rect">
            <a:avLst/>
          </a:prstGeom>
          <a:noFill/>
        </p:spPr>
        <p:txBody>
          <a:bodyPr wrap="none" rtlCol="0">
            <a:spAutoFit/>
          </a:bodyPr>
          <a:lstStyle/>
          <a:p>
            <a:pPr algn="ctr"/>
            <a:r>
              <a:rPr lang="en-US" altLang="zh-CN" sz="1400" dirty="0">
                <a:solidFill>
                  <a:srgbClr val="0E37D1"/>
                </a:solidFill>
                <a:latin typeface="思源黑体 CN Light" panose="020B0300000000000000" pitchFamily="34" charset="-122"/>
                <a:ea typeface="思源黑体 CN Light" panose="020B0300000000000000" pitchFamily="34" charset="-122"/>
              </a:rPr>
              <a:t>Application Method </a:t>
            </a:r>
            <a:endParaRPr lang="zh-CN" altLang="en-US" sz="1400" dirty="0">
              <a:solidFill>
                <a:srgbClr val="0E37D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6506761" y="4798943"/>
            <a:ext cx="4618439" cy="737235"/>
          </a:xfrm>
          <a:prstGeom prst="rect">
            <a:avLst/>
          </a:prstGeom>
          <a:noFill/>
        </p:spPr>
        <p:txBody>
          <a:bodyPr wrap="square" rtlCol="0">
            <a:spAutoFit/>
          </a:bodyPr>
          <a:lstStyle/>
          <a:p>
            <a:pPr>
              <a:lnSpc>
                <a:spcPct val="150000"/>
              </a:lnSpc>
            </a:pPr>
            <a:r>
              <a:rPr lang="zh-CN" altLang="en-US" sz="1400" dirty="0">
                <a:solidFill>
                  <a:srgbClr val="0E37D1"/>
                </a:solidFill>
                <a:latin typeface="思源黑体 CN Heavy" panose="020B0A00000000000000" pitchFamily="34" charset="-122"/>
              </a:rPr>
              <a:t>購買理財產品的方式相對有幾種方式管道</a:t>
            </a:r>
            <a:r>
              <a:rPr lang="en-US" altLang="zh-CN" sz="1400" dirty="0">
                <a:solidFill>
                  <a:srgbClr val="0E37D1"/>
                </a:solidFill>
                <a:latin typeface="思源黑体 CN Heavy" panose="020B0A00000000000000" pitchFamily="34" charset="-122"/>
              </a:rPr>
              <a:t>,</a:t>
            </a:r>
            <a:r>
              <a:rPr lang="zh-CN" altLang="en-US" sz="1400" dirty="0">
                <a:solidFill>
                  <a:srgbClr val="0E37D1"/>
                </a:solidFill>
                <a:latin typeface="思源黑体 CN Heavy" panose="020B0A00000000000000" pitchFamily="34" charset="-122"/>
              </a:rPr>
              <a:t>可以通過不同的管道平臺購買適合自己的理財產品</a:t>
            </a:r>
          </a:p>
        </p:txBody>
      </p:sp>
      <p:sp>
        <p:nvSpPr>
          <p:cNvPr id="8" name="文本框 7"/>
          <p:cNvSpPr txBox="1"/>
          <p:nvPr/>
        </p:nvSpPr>
        <p:spPr>
          <a:xfrm>
            <a:off x="6247097" y="832446"/>
            <a:ext cx="3337560" cy="3153410"/>
          </a:xfrm>
          <a:prstGeom prst="rect">
            <a:avLst/>
          </a:prstGeom>
          <a:noFill/>
        </p:spPr>
        <p:txBody>
          <a:bodyPr wrap="none" rtlCol="0">
            <a:spAutoFit/>
          </a:bodyPr>
          <a:lstStyle>
            <a:defPPr>
              <a:defRPr lang="zh-CN"/>
            </a:defPPr>
            <a:lvl1pPr algn="ctr">
              <a:defRPr sz="19900" spc="300">
                <a:ln w="19050">
                  <a:solidFill>
                    <a:schemeClr val="bg1"/>
                  </a:solidFill>
                </a:ln>
                <a:solidFill>
                  <a:schemeClr val="bg1"/>
                </a:solidFill>
                <a:latin typeface="思源黑体 CN Heavy" panose="020B0A00000000000000" pitchFamily="34" charset="-122"/>
                <a:ea typeface="思源黑体 CN Heavy" panose="020B0A00000000000000" pitchFamily="34" charset="-122"/>
              </a:defRPr>
            </a:lvl1pPr>
          </a:lstStyle>
          <a:p>
            <a:r>
              <a:rPr lang="en-US" altLang="zh-CN" dirty="0">
                <a:solidFill>
                  <a:srgbClr val="0E37D1"/>
                </a:solidFill>
              </a:rPr>
              <a:t>04</a:t>
            </a:r>
            <a:endParaRPr lang="zh-CN" altLang="en-US" dirty="0">
              <a:solidFill>
                <a:srgbClr val="0E37D1"/>
              </a:solidFill>
            </a:endParaRPr>
          </a:p>
        </p:txBody>
      </p:sp>
      <p:sp>
        <p:nvSpPr>
          <p:cNvPr id="13" name="椭圆 12"/>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5" name="任意多边形 14"/>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矩形 64"/>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7" name="圆角矩形 26"/>
          <p:cNvSpPr/>
          <p:nvPr/>
        </p:nvSpPr>
        <p:spPr>
          <a:xfrm>
            <a:off x="900227" y="1591296"/>
            <a:ext cx="2700000" cy="4296342"/>
          </a:xfrm>
          <a:prstGeom prst="roundRect">
            <a:avLst>
              <a:gd name="adj" fmla="val 10025"/>
            </a:avLst>
          </a:prstGeom>
          <a:solidFill>
            <a:schemeClr val="bg1"/>
          </a:solidFill>
          <a:ln w="31750">
            <a:noFill/>
          </a:ln>
          <a:effectLst>
            <a:outerShdw blurRad="381000" dist="38100" dir="5400000" sx="96000" sy="96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DB47"/>
              </a:solidFill>
              <a:latin typeface="思源黑体 CN Heavy" panose="020B0A00000000000000" pitchFamily="34" charset="-122"/>
            </a:endParaRPr>
          </a:p>
        </p:txBody>
      </p:sp>
      <p:sp>
        <p:nvSpPr>
          <p:cNvPr id="49" name="圆角矩形 26"/>
          <p:cNvSpPr/>
          <p:nvPr/>
        </p:nvSpPr>
        <p:spPr>
          <a:xfrm>
            <a:off x="8606066" y="1591296"/>
            <a:ext cx="2700000" cy="4296342"/>
          </a:xfrm>
          <a:prstGeom prst="roundRect">
            <a:avLst>
              <a:gd name="adj" fmla="val 10025"/>
            </a:avLst>
          </a:prstGeom>
          <a:solidFill>
            <a:schemeClr val="bg1"/>
          </a:solidFill>
          <a:ln w="31750">
            <a:noFill/>
          </a:ln>
          <a:effectLst>
            <a:outerShdw blurRad="381000" dist="38100" dir="5400000" sx="96000" sy="96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DB47"/>
              </a:solidFill>
              <a:latin typeface="思源黑体 CN Heavy" panose="020B0A00000000000000" pitchFamily="34" charset="-122"/>
            </a:endParaRPr>
          </a:p>
        </p:txBody>
      </p:sp>
      <p:sp>
        <p:nvSpPr>
          <p:cNvPr id="50" name="圆角矩形 26"/>
          <p:cNvSpPr/>
          <p:nvPr/>
        </p:nvSpPr>
        <p:spPr>
          <a:xfrm>
            <a:off x="3810707" y="1591296"/>
            <a:ext cx="4570589" cy="2088000"/>
          </a:xfrm>
          <a:prstGeom prst="roundRect">
            <a:avLst>
              <a:gd name="adj" fmla="val 10025"/>
            </a:avLst>
          </a:prstGeom>
          <a:blipFill dpi="0" rotWithShape="1">
            <a:blip r:embed="rId3"/>
            <a:srcRect/>
            <a:tile tx="0" ty="0" sx="100000" sy="100000" flip="none" algn="ctr"/>
          </a:blipFill>
          <a:ln w="31750">
            <a:noFill/>
          </a:ln>
          <a:effectLst>
            <a:outerShdw blurRad="381000" dist="38100" dir="5400000" sx="90000" sy="9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DB47"/>
              </a:solidFill>
              <a:latin typeface="思源黑体 CN Heavy" panose="020B0A00000000000000" pitchFamily="34" charset="-122"/>
            </a:endParaRPr>
          </a:p>
        </p:txBody>
      </p:sp>
      <p:sp>
        <p:nvSpPr>
          <p:cNvPr id="51" name="圆角矩形 26"/>
          <p:cNvSpPr/>
          <p:nvPr/>
        </p:nvSpPr>
        <p:spPr>
          <a:xfrm>
            <a:off x="3749490" y="3799638"/>
            <a:ext cx="4570589" cy="2088000"/>
          </a:xfrm>
          <a:prstGeom prst="roundRect">
            <a:avLst>
              <a:gd name="adj" fmla="val 10025"/>
            </a:avLst>
          </a:prstGeom>
          <a:blipFill dpi="0" rotWithShape="1">
            <a:blip r:embed="rId4"/>
            <a:srcRect/>
            <a:tile tx="0" ty="0" sx="100000" sy="100000" flip="none" algn="b"/>
          </a:blipFill>
          <a:ln w="31750">
            <a:noFill/>
          </a:ln>
          <a:effectLst>
            <a:outerShdw blurRad="381000" dist="38100" dir="5400000" sx="90000" sy="9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DB47"/>
              </a:solidFill>
              <a:latin typeface="思源黑体 CN Heavy" panose="020B0A00000000000000" pitchFamily="34" charset="-122"/>
            </a:endParaRPr>
          </a:p>
        </p:txBody>
      </p:sp>
      <p:sp>
        <p:nvSpPr>
          <p:cNvPr id="54" name="文本框 53"/>
          <p:cNvSpPr txBox="1"/>
          <p:nvPr/>
        </p:nvSpPr>
        <p:spPr>
          <a:xfrm>
            <a:off x="8682256" y="3188194"/>
            <a:ext cx="2547620" cy="203009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lnSpc>
                <a:spcPct val="150000"/>
              </a:lnSpc>
            </a:pPr>
            <a:r>
              <a:rPr lang="zh-CN" altLang="en-US" dirty="0"/>
              <a:t>券商作為股票市場中的重要參與者，它們自己發行基金，它們有自己的自營理財產品，很多券商工作人員都會推廣自己產品，所以購買理財產品券商也是非常好的管道。</a:t>
            </a:r>
          </a:p>
        </p:txBody>
      </p:sp>
      <p:grpSp>
        <p:nvGrpSpPr>
          <p:cNvPr id="23" name="组合 22"/>
          <p:cNvGrpSpPr/>
          <p:nvPr/>
        </p:nvGrpSpPr>
        <p:grpSpPr>
          <a:xfrm>
            <a:off x="9218505" y="2368464"/>
            <a:ext cx="1656080" cy="491946"/>
            <a:chOff x="9218505" y="2616114"/>
            <a:chExt cx="1656080" cy="491946"/>
          </a:xfrm>
        </p:grpSpPr>
        <p:sp>
          <p:nvSpPr>
            <p:cNvPr id="55" name="文本框 54"/>
            <p:cNvSpPr txBox="1"/>
            <p:nvPr/>
          </p:nvSpPr>
          <p:spPr>
            <a:xfrm>
              <a:off x="9218505" y="2616114"/>
              <a:ext cx="1656080" cy="460375"/>
            </a:xfrm>
            <a:prstGeom prst="rect">
              <a:avLst/>
            </a:prstGeom>
            <a:noFill/>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券商購買</a:t>
              </a:r>
            </a:p>
          </p:txBody>
        </p:sp>
        <p:cxnSp>
          <p:nvCxnSpPr>
            <p:cNvPr id="56" name="直接连接符 55"/>
            <p:cNvCxnSpPr/>
            <p:nvPr/>
          </p:nvCxnSpPr>
          <p:spPr>
            <a:xfrm rot="5400000">
              <a:off x="10046549" y="2478060"/>
              <a:ext cx="0" cy="1260000"/>
            </a:xfrm>
            <a:prstGeom prst="line">
              <a:avLst/>
            </a:prstGeom>
            <a:ln w="31750">
              <a:solidFill>
                <a:srgbClr val="0E37D1"/>
              </a:solidFill>
            </a:ln>
          </p:spPr>
          <p:style>
            <a:lnRef idx="1">
              <a:schemeClr val="accent1"/>
            </a:lnRef>
            <a:fillRef idx="0">
              <a:schemeClr val="accent1"/>
            </a:fillRef>
            <a:effectRef idx="0">
              <a:schemeClr val="accent1"/>
            </a:effectRef>
            <a:fontRef idx="minor">
              <a:schemeClr val="tx1"/>
            </a:fontRef>
          </p:style>
        </p:cxnSp>
      </p:grpSp>
      <p:grpSp>
        <p:nvGrpSpPr>
          <p:cNvPr id="24" name="组合 23"/>
          <p:cNvGrpSpPr/>
          <p:nvPr/>
        </p:nvGrpSpPr>
        <p:grpSpPr>
          <a:xfrm>
            <a:off x="1317408" y="2368464"/>
            <a:ext cx="1656080" cy="491946"/>
            <a:chOff x="1317408" y="2368464"/>
            <a:chExt cx="1656080" cy="491946"/>
          </a:xfrm>
        </p:grpSpPr>
        <p:sp>
          <p:nvSpPr>
            <p:cNvPr id="37" name="文本框 36"/>
            <p:cNvSpPr txBox="1"/>
            <p:nvPr/>
          </p:nvSpPr>
          <p:spPr>
            <a:xfrm>
              <a:off x="1317408" y="2368464"/>
              <a:ext cx="1656080"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r>
                <a:rPr lang="zh-CN" altLang="en-US" dirty="0">
                  <a:solidFill>
                    <a:srgbClr val="0E37D1"/>
                  </a:solidFill>
                </a:rPr>
                <a:t>銀行購買</a:t>
              </a:r>
            </a:p>
          </p:txBody>
        </p:sp>
        <p:cxnSp>
          <p:nvCxnSpPr>
            <p:cNvPr id="58" name="直接连接符 57"/>
            <p:cNvCxnSpPr/>
            <p:nvPr/>
          </p:nvCxnSpPr>
          <p:spPr>
            <a:xfrm rot="5400000">
              <a:off x="2145452" y="2230410"/>
              <a:ext cx="0" cy="1260000"/>
            </a:xfrm>
            <a:prstGeom prst="line">
              <a:avLst/>
            </a:prstGeom>
            <a:ln w="31750">
              <a:solidFill>
                <a:srgbClr val="0E37D1"/>
              </a:solidFill>
            </a:ln>
          </p:spPr>
          <p:style>
            <a:lnRef idx="1">
              <a:schemeClr val="accent1"/>
            </a:lnRef>
            <a:fillRef idx="0">
              <a:schemeClr val="accent1"/>
            </a:fillRef>
            <a:effectRef idx="0">
              <a:schemeClr val="accent1"/>
            </a:effectRef>
            <a:fontRef idx="minor">
              <a:schemeClr val="tx1"/>
            </a:fontRef>
          </p:style>
        </p:cxnSp>
      </p:grpSp>
      <p:sp>
        <p:nvSpPr>
          <p:cNvPr id="36" name="文本框 35"/>
          <p:cNvSpPr txBox="1"/>
          <p:nvPr/>
        </p:nvSpPr>
        <p:spPr>
          <a:xfrm>
            <a:off x="985942" y="3188194"/>
            <a:ext cx="2547620" cy="203009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lnSpc>
                <a:spcPct val="150000"/>
              </a:lnSpc>
            </a:pPr>
            <a:r>
              <a:rPr lang="zh-CN" altLang="en-US" dirty="0"/>
              <a:t>銀行並不陌生</a:t>
            </a:r>
            <a:r>
              <a:rPr lang="en-US" altLang="zh-CN" dirty="0"/>
              <a:t>,</a:t>
            </a:r>
            <a:r>
              <a:rPr lang="zh-CN" altLang="en-US" dirty="0"/>
              <a:t>銀行除了存錢意外</a:t>
            </a:r>
            <a:r>
              <a:rPr lang="en-US" altLang="zh-CN" dirty="0"/>
              <a:t>,</a:t>
            </a:r>
            <a:r>
              <a:rPr lang="zh-CN" altLang="en-US" dirty="0"/>
              <a:t>很多理財產品他們也會銷售</a:t>
            </a:r>
            <a:r>
              <a:rPr lang="en-US" altLang="zh-CN" dirty="0"/>
              <a:t>.</a:t>
            </a:r>
            <a:r>
              <a:rPr lang="zh-CN" altLang="en-US" dirty="0"/>
              <a:t>銀行跟基金公司有合作，銀行網點又比較多，購買理財產品也非常的方便和快捷。</a:t>
            </a:r>
          </a:p>
        </p:txBody>
      </p:sp>
      <p:grpSp>
        <p:nvGrpSpPr>
          <p:cNvPr id="70" name="组合 69"/>
          <p:cNvGrpSpPr/>
          <p:nvPr/>
        </p:nvGrpSpPr>
        <p:grpSpPr>
          <a:xfrm>
            <a:off x="303908" y="113258"/>
            <a:ext cx="11391901" cy="766334"/>
            <a:chOff x="75308" y="284708"/>
            <a:chExt cx="11391901" cy="766334"/>
          </a:xfrm>
        </p:grpSpPr>
        <p:grpSp>
          <p:nvGrpSpPr>
            <p:cNvPr id="71" name="组合 70"/>
            <p:cNvGrpSpPr/>
            <p:nvPr/>
          </p:nvGrpSpPr>
          <p:grpSpPr>
            <a:xfrm>
              <a:off x="724914" y="476367"/>
              <a:ext cx="10742295" cy="574675"/>
              <a:chOff x="724914" y="171567"/>
              <a:chExt cx="10742295" cy="574675"/>
            </a:xfrm>
          </p:grpSpPr>
          <p:sp>
            <p:nvSpPr>
              <p:cNvPr id="75" name="文本框 74"/>
              <p:cNvSpPr txBox="1"/>
              <p:nvPr/>
            </p:nvSpPr>
            <p:spPr>
              <a:xfrm>
                <a:off x="2363214" y="387010"/>
                <a:ext cx="2523490"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Application Method</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76" name="文本框 75"/>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申請方式</a:t>
                </a:r>
              </a:p>
            </p:txBody>
          </p:sp>
          <p:sp>
            <p:nvSpPr>
              <p:cNvPr id="77" name="文本框 76"/>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04</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2" name="组合 71"/>
            <p:cNvGrpSpPr/>
            <p:nvPr/>
          </p:nvGrpSpPr>
          <p:grpSpPr>
            <a:xfrm>
              <a:off x="75308" y="284708"/>
              <a:ext cx="684533" cy="620400"/>
              <a:chOff x="3273593" y="1366654"/>
              <a:chExt cx="684533" cy="620400"/>
            </a:xfrm>
          </p:grpSpPr>
          <p:sp>
            <p:nvSpPr>
              <p:cNvPr id="73" name="矩形: 圆角 72"/>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4" name="矩形: 圆角 73"/>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68"/>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 name="矩形: 圆角 2"/>
          <p:cNvSpPr/>
          <p:nvPr/>
        </p:nvSpPr>
        <p:spPr>
          <a:xfrm>
            <a:off x="995363" y="1478148"/>
            <a:ext cx="10201275" cy="4800600"/>
          </a:xfrm>
          <a:prstGeom prst="roundRect">
            <a:avLst>
              <a:gd name="adj" fmla="val 515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82" y="953735"/>
            <a:ext cx="3771942" cy="5657911"/>
          </a:xfrm>
          <a:prstGeom prst="rect">
            <a:avLst/>
          </a:prstGeom>
        </p:spPr>
      </p:pic>
      <p:sp>
        <p:nvSpPr>
          <p:cNvPr id="39" name="文本框 38"/>
          <p:cNvSpPr txBox="1"/>
          <p:nvPr/>
        </p:nvSpPr>
        <p:spPr>
          <a:xfrm>
            <a:off x="5634142" y="2395804"/>
            <a:ext cx="5414858" cy="73723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可以去證券平臺上申購購買</a:t>
            </a:r>
            <a:r>
              <a:rPr lang="en-US" altLang="zh-CN" dirty="0"/>
              <a:t>,</a:t>
            </a:r>
            <a:r>
              <a:rPr lang="zh-CN" altLang="en-US" dirty="0"/>
              <a:t>證券平臺上基本上各種品種比較多，申請證券帳戶既可購買</a:t>
            </a:r>
            <a:endParaRPr lang="en-US" altLang="zh-CN" dirty="0"/>
          </a:p>
        </p:txBody>
      </p:sp>
      <p:sp>
        <p:nvSpPr>
          <p:cNvPr id="44" name="文本框 43"/>
          <p:cNvSpPr txBox="1"/>
          <p:nvPr/>
        </p:nvSpPr>
        <p:spPr>
          <a:xfrm>
            <a:off x="5634142" y="2014224"/>
            <a:ext cx="2756535"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pPr marL="342900" indent="-342900" algn="l">
              <a:buFont typeface="Wingdings" panose="05000000000000000000" pitchFamily="2" charset="2"/>
              <a:buChar char="u"/>
            </a:pPr>
            <a:r>
              <a:rPr lang="zh-CN" altLang="en-US" dirty="0">
                <a:solidFill>
                  <a:srgbClr val="0E37D1"/>
                </a:solidFill>
              </a:rPr>
              <a:t>證券平臺購買</a:t>
            </a:r>
          </a:p>
        </p:txBody>
      </p:sp>
      <p:sp>
        <p:nvSpPr>
          <p:cNvPr id="46" name="文本框 45"/>
          <p:cNvSpPr txBox="1"/>
          <p:nvPr/>
        </p:nvSpPr>
        <p:spPr>
          <a:xfrm>
            <a:off x="5634142" y="3719779"/>
            <a:ext cx="5414858" cy="73723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隨著互聯網的普及，越來越多的基金把產品放到網上售賣，可以根據自己的性格和風險承認能力，選擇適合自己的產品</a:t>
            </a:r>
          </a:p>
        </p:txBody>
      </p:sp>
      <p:sp>
        <p:nvSpPr>
          <p:cNvPr id="48" name="文本框 47"/>
          <p:cNvSpPr txBox="1"/>
          <p:nvPr/>
        </p:nvSpPr>
        <p:spPr>
          <a:xfrm>
            <a:off x="5634142" y="3338199"/>
            <a:ext cx="2756535"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pPr marL="342900" indent="-342900" algn="l">
              <a:buFont typeface="Wingdings" panose="05000000000000000000" pitchFamily="2" charset="2"/>
              <a:buChar char="u"/>
            </a:pPr>
            <a:r>
              <a:rPr lang="zh-CN" altLang="en-US" dirty="0">
                <a:solidFill>
                  <a:srgbClr val="0E37D1"/>
                </a:solidFill>
              </a:rPr>
              <a:t>基金公司購買</a:t>
            </a:r>
          </a:p>
        </p:txBody>
      </p:sp>
      <p:sp>
        <p:nvSpPr>
          <p:cNvPr id="57" name="文本框 56"/>
          <p:cNvSpPr txBox="1"/>
          <p:nvPr/>
        </p:nvSpPr>
        <p:spPr>
          <a:xfrm>
            <a:off x="5634142" y="5043754"/>
            <a:ext cx="5414858" cy="73723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b="1" dirty="0"/>
              <a:t>像支付寶，微信等</a:t>
            </a:r>
            <a:r>
              <a:rPr lang="en-US" altLang="zh-CN" b="1" dirty="0"/>
              <a:t>APP</a:t>
            </a:r>
            <a:r>
              <a:rPr lang="zh-CN" altLang="en-US" b="1" dirty="0"/>
              <a:t>平臺上都有代銷的各種理財產品</a:t>
            </a:r>
            <a:r>
              <a:rPr lang="en-US" altLang="zh-CN" b="1" dirty="0"/>
              <a:t>,</a:t>
            </a:r>
            <a:r>
              <a:rPr lang="zh-CN" altLang="en-US" b="1" dirty="0"/>
              <a:t>可以通過這些平臺進行申購購買</a:t>
            </a:r>
            <a:endParaRPr lang="zh-CN" altLang="en-US" dirty="0"/>
          </a:p>
        </p:txBody>
      </p:sp>
      <p:sp>
        <p:nvSpPr>
          <p:cNvPr id="59" name="文本框 58"/>
          <p:cNvSpPr txBox="1"/>
          <p:nvPr/>
        </p:nvSpPr>
        <p:spPr>
          <a:xfrm>
            <a:off x="5634142" y="4662174"/>
            <a:ext cx="3124835"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pPr marL="342900" indent="-342900" algn="l">
              <a:buFont typeface="Wingdings" panose="05000000000000000000" pitchFamily="2" charset="2"/>
              <a:buChar char="u"/>
            </a:pPr>
            <a:r>
              <a:rPr lang="zh-CN" altLang="en-US" dirty="0">
                <a:solidFill>
                  <a:srgbClr val="0E37D1"/>
                </a:solidFill>
              </a:rPr>
              <a:t>第三方平臺代購</a:t>
            </a:r>
          </a:p>
        </p:txBody>
      </p:sp>
      <p:grpSp>
        <p:nvGrpSpPr>
          <p:cNvPr id="61" name="组合 60"/>
          <p:cNvGrpSpPr/>
          <p:nvPr/>
        </p:nvGrpSpPr>
        <p:grpSpPr>
          <a:xfrm>
            <a:off x="303908" y="113258"/>
            <a:ext cx="11391901" cy="766334"/>
            <a:chOff x="75308" y="284708"/>
            <a:chExt cx="11391901" cy="766334"/>
          </a:xfrm>
        </p:grpSpPr>
        <p:grpSp>
          <p:nvGrpSpPr>
            <p:cNvPr id="62" name="组合 61"/>
            <p:cNvGrpSpPr/>
            <p:nvPr/>
          </p:nvGrpSpPr>
          <p:grpSpPr>
            <a:xfrm>
              <a:off x="724914" y="476367"/>
              <a:ext cx="10742295" cy="574675"/>
              <a:chOff x="724914" y="171567"/>
              <a:chExt cx="10742295" cy="574675"/>
            </a:xfrm>
          </p:grpSpPr>
          <p:sp>
            <p:nvSpPr>
              <p:cNvPr id="66" name="文本框 65"/>
              <p:cNvSpPr txBox="1"/>
              <p:nvPr/>
            </p:nvSpPr>
            <p:spPr>
              <a:xfrm>
                <a:off x="2363214" y="387010"/>
                <a:ext cx="2523490"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Application Method</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67" name="文本框 66"/>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申請方式</a:t>
                </a:r>
              </a:p>
            </p:txBody>
          </p:sp>
          <p:sp>
            <p:nvSpPr>
              <p:cNvPr id="68" name="文本框 67"/>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04</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63" name="组合 62"/>
            <p:cNvGrpSpPr/>
            <p:nvPr/>
          </p:nvGrpSpPr>
          <p:grpSpPr>
            <a:xfrm>
              <a:off x="75308" y="284708"/>
              <a:ext cx="684533" cy="620400"/>
              <a:chOff x="3273593" y="1366654"/>
              <a:chExt cx="684533" cy="620400"/>
            </a:xfrm>
          </p:grpSpPr>
          <p:sp>
            <p:nvSpPr>
              <p:cNvPr id="64" name="矩形: 圆角 63"/>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5" name="矩形: 圆角 64"/>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圆角矩形 29"/>
          <p:cNvSpPr/>
          <p:nvPr/>
        </p:nvSpPr>
        <p:spPr>
          <a:xfrm>
            <a:off x="863406" y="1535862"/>
            <a:ext cx="3974596" cy="2119633"/>
          </a:xfrm>
          <a:prstGeom prst="roundRect">
            <a:avLst>
              <a:gd name="adj" fmla="val 10025"/>
            </a:avLst>
          </a:prstGeom>
          <a:noFill/>
          <a:ln w="1270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7" name="矩形: 圆顶角 6"/>
          <p:cNvSpPr/>
          <p:nvPr/>
        </p:nvSpPr>
        <p:spPr>
          <a:xfrm rot="5400000">
            <a:off x="1791151" y="608117"/>
            <a:ext cx="412510" cy="2268000"/>
          </a:xfrm>
          <a:prstGeom prst="round2SameRect">
            <a:avLst>
              <a:gd name="adj1" fmla="val 50000"/>
              <a:gd name="adj2" fmla="val 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8" name="文本框 37"/>
          <p:cNvSpPr txBox="1"/>
          <p:nvPr/>
        </p:nvSpPr>
        <p:spPr>
          <a:xfrm>
            <a:off x="970140" y="1539263"/>
            <a:ext cx="1833880" cy="398780"/>
          </a:xfrm>
          <a:prstGeom prst="rect">
            <a:avLst/>
          </a:prstGeom>
          <a:noFill/>
        </p:spPr>
        <p:txBody>
          <a:bodyPr wrap="none" rtlCol="0">
            <a:spAutoFit/>
          </a:bodyPr>
          <a:lstStyle>
            <a:defPPr>
              <a:defRPr lang="zh-CN"/>
            </a:defPPr>
            <a:lvl1pPr algn="ctr">
              <a:defRPr sz="2000" spc="150">
                <a:solidFill>
                  <a:srgbClr val="0E37D1"/>
                </a:solidFill>
                <a:latin typeface="思源黑体 CN Heavy" panose="020B0A00000000000000" pitchFamily="34" charset="-122"/>
                <a:ea typeface="思源黑体 CN Heavy" panose="020B0A00000000000000" pitchFamily="34" charset="-122"/>
              </a:defRPr>
            </a:lvl1pPr>
          </a:lstStyle>
          <a:p>
            <a:r>
              <a:rPr lang="zh-CN" altLang="en-US"/>
              <a:t>公司</a:t>
            </a:r>
            <a:r>
              <a:rPr lang="en-US" altLang="zh-CN" dirty="0"/>
              <a:t>App</a:t>
            </a:r>
            <a:r>
              <a:rPr lang="zh-CN" altLang="en-US" dirty="0"/>
              <a:t>上買</a:t>
            </a:r>
          </a:p>
        </p:txBody>
      </p:sp>
      <p:sp>
        <p:nvSpPr>
          <p:cNvPr id="39" name="文本框 38"/>
          <p:cNvSpPr txBox="1"/>
          <p:nvPr/>
        </p:nvSpPr>
        <p:spPr>
          <a:xfrm>
            <a:off x="961185" y="2045194"/>
            <a:ext cx="3779039" cy="138366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可以在各個發行理財產品的公司的</a:t>
            </a:r>
            <a:r>
              <a:rPr lang="en-US" altLang="zh-CN" dirty="0"/>
              <a:t>APP</a:t>
            </a:r>
            <a:r>
              <a:rPr lang="zh-CN" altLang="en-US" dirty="0"/>
              <a:t>上購買，理財產品的門路是非常多的，在購買理財產品的時候，一定要找適合自己的，千萬不要被銷售忽悠。</a:t>
            </a:r>
          </a:p>
        </p:txBody>
      </p:sp>
      <p:sp>
        <p:nvSpPr>
          <p:cNvPr id="48" name="圆角矩形 29"/>
          <p:cNvSpPr/>
          <p:nvPr/>
        </p:nvSpPr>
        <p:spPr>
          <a:xfrm>
            <a:off x="863406" y="4107612"/>
            <a:ext cx="3974596" cy="2119633"/>
          </a:xfrm>
          <a:prstGeom prst="roundRect">
            <a:avLst>
              <a:gd name="adj" fmla="val 10025"/>
            </a:avLst>
          </a:prstGeom>
          <a:noFill/>
          <a:ln w="1270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52" name="矩形: 圆顶角 51"/>
          <p:cNvSpPr/>
          <p:nvPr/>
        </p:nvSpPr>
        <p:spPr>
          <a:xfrm rot="5400000">
            <a:off x="1791151" y="3179867"/>
            <a:ext cx="412510" cy="2268000"/>
          </a:xfrm>
          <a:prstGeom prst="round2SameRect">
            <a:avLst>
              <a:gd name="adj1" fmla="val 50000"/>
              <a:gd name="adj2" fmla="val 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57" name="文本框 56"/>
          <p:cNvSpPr txBox="1"/>
          <p:nvPr/>
        </p:nvSpPr>
        <p:spPr>
          <a:xfrm>
            <a:off x="967411" y="4111013"/>
            <a:ext cx="1275080" cy="398780"/>
          </a:xfrm>
          <a:prstGeom prst="rect">
            <a:avLst/>
          </a:prstGeom>
          <a:noFill/>
        </p:spPr>
        <p:txBody>
          <a:bodyPr wrap="none" rtlCol="0">
            <a:spAutoFit/>
          </a:bodyPr>
          <a:lstStyle>
            <a:defPPr>
              <a:defRPr lang="zh-CN"/>
            </a:defPPr>
            <a:lvl1pPr algn="ctr">
              <a:defRPr sz="2000" spc="15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銀行購買</a:t>
            </a:r>
          </a:p>
        </p:txBody>
      </p:sp>
      <p:sp>
        <p:nvSpPr>
          <p:cNvPr id="59" name="文本框 58"/>
          <p:cNvSpPr txBox="1"/>
          <p:nvPr/>
        </p:nvSpPr>
        <p:spPr>
          <a:xfrm>
            <a:off x="961185" y="4616944"/>
            <a:ext cx="3779039" cy="106045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國內大部分銀行跟基金公司都有合作，銀行網點又比較多，購買理財產品也非常的方便和快捷</a:t>
            </a:r>
          </a:p>
        </p:txBody>
      </p:sp>
      <p:sp>
        <p:nvSpPr>
          <p:cNvPr id="62" name="圆角矩形 29"/>
          <p:cNvSpPr/>
          <p:nvPr/>
        </p:nvSpPr>
        <p:spPr>
          <a:xfrm>
            <a:off x="7359456" y="1535862"/>
            <a:ext cx="3974596" cy="2119633"/>
          </a:xfrm>
          <a:prstGeom prst="roundRect">
            <a:avLst>
              <a:gd name="adj" fmla="val 10025"/>
            </a:avLst>
          </a:prstGeom>
          <a:noFill/>
          <a:ln w="1270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63" name="矩形: 圆顶角 62"/>
          <p:cNvSpPr/>
          <p:nvPr/>
        </p:nvSpPr>
        <p:spPr>
          <a:xfrm rot="5400000">
            <a:off x="8287201" y="608117"/>
            <a:ext cx="412510" cy="2268000"/>
          </a:xfrm>
          <a:prstGeom prst="round2SameRect">
            <a:avLst>
              <a:gd name="adj1" fmla="val 50000"/>
              <a:gd name="adj2" fmla="val 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64" name="文本框 63"/>
          <p:cNvSpPr txBox="1"/>
          <p:nvPr/>
        </p:nvSpPr>
        <p:spPr>
          <a:xfrm>
            <a:off x="7448455" y="1539263"/>
            <a:ext cx="2094230" cy="398780"/>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r>
              <a:rPr lang="zh-CN" altLang="en-US" sz="2000" spc="150" dirty="0">
                <a:solidFill>
                  <a:srgbClr val="0E37D1"/>
                </a:solidFill>
              </a:rPr>
              <a:t>第三方平臺購買</a:t>
            </a:r>
          </a:p>
        </p:txBody>
      </p:sp>
      <p:sp>
        <p:nvSpPr>
          <p:cNvPr id="65" name="文本框 64"/>
          <p:cNvSpPr txBox="1"/>
          <p:nvPr/>
        </p:nvSpPr>
        <p:spPr>
          <a:xfrm>
            <a:off x="7438229" y="2045194"/>
            <a:ext cx="3779039" cy="138366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可以在一些支付寶，天天基金，同花順，漲樂財付通等平臺上，這些平臺都可杭購買理財產品。這些平臺和理財產品公司進行合作</a:t>
            </a:r>
            <a:r>
              <a:rPr lang="en-US" altLang="zh-CN" dirty="0"/>
              <a:t>,</a:t>
            </a:r>
            <a:r>
              <a:rPr lang="zh-CN" altLang="en-US" dirty="0"/>
              <a:t>在購買時，一定要找適合自己的</a:t>
            </a:r>
          </a:p>
        </p:txBody>
      </p:sp>
      <p:sp>
        <p:nvSpPr>
          <p:cNvPr id="68" name="圆角矩形 29"/>
          <p:cNvSpPr/>
          <p:nvPr/>
        </p:nvSpPr>
        <p:spPr>
          <a:xfrm>
            <a:off x="7359456" y="4107612"/>
            <a:ext cx="3974596" cy="2119633"/>
          </a:xfrm>
          <a:prstGeom prst="roundRect">
            <a:avLst>
              <a:gd name="adj" fmla="val 10025"/>
            </a:avLst>
          </a:prstGeom>
          <a:noFill/>
          <a:ln w="1270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69" name="矩形: 圆顶角 68"/>
          <p:cNvSpPr/>
          <p:nvPr/>
        </p:nvSpPr>
        <p:spPr>
          <a:xfrm rot="5400000">
            <a:off x="8287201" y="3179867"/>
            <a:ext cx="412510" cy="2268000"/>
          </a:xfrm>
          <a:prstGeom prst="round2SameRect">
            <a:avLst>
              <a:gd name="adj1" fmla="val 50000"/>
              <a:gd name="adj2" fmla="val 0"/>
            </a:avLst>
          </a:pr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latin typeface="思源黑体 CN Heavy" panose="020B0A00000000000000" pitchFamily="34" charset="-122"/>
            </a:endParaRPr>
          </a:p>
        </p:txBody>
      </p:sp>
      <p:sp>
        <p:nvSpPr>
          <p:cNvPr id="70" name="文本框 69"/>
          <p:cNvSpPr txBox="1"/>
          <p:nvPr/>
        </p:nvSpPr>
        <p:spPr>
          <a:xfrm>
            <a:off x="7464329" y="4111013"/>
            <a:ext cx="1452880" cy="398780"/>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r>
              <a:rPr lang="zh-CN" altLang="en-US" sz="2000" dirty="0">
                <a:solidFill>
                  <a:srgbClr val="0E37D1"/>
                </a:solidFill>
              </a:rPr>
              <a:t>申請要點</a:t>
            </a:r>
          </a:p>
        </p:txBody>
      </p:sp>
      <p:sp>
        <p:nvSpPr>
          <p:cNvPr id="71" name="文本框 70"/>
          <p:cNvSpPr txBox="1"/>
          <p:nvPr/>
        </p:nvSpPr>
        <p:spPr>
          <a:xfrm>
            <a:off x="7457235" y="4616944"/>
            <a:ext cx="3779039" cy="106045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在買理財產品時，切莫全倉買一只理財產品，把手中的資金多買幾只理財產品，來分散其風險性</a:t>
            </a:r>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872" y="1731918"/>
            <a:ext cx="2866181" cy="4299271"/>
          </a:xfrm>
          <a:prstGeom prst="rect">
            <a:avLst/>
          </a:prstGeom>
        </p:spPr>
      </p:pic>
      <p:grpSp>
        <p:nvGrpSpPr>
          <p:cNvPr id="74" name="组合 73"/>
          <p:cNvGrpSpPr/>
          <p:nvPr/>
        </p:nvGrpSpPr>
        <p:grpSpPr>
          <a:xfrm>
            <a:off x="303908" y="113258"/>
            <a:ext cx="11391901" cy="766334"/>
            <a:chOff x="75308" y="284708"/>
            <a:chExt cx="11391901" cy="766334"/>
          </a:xfrm>
        </p:grpSpPr>
        <p:grpSp>
          <p:nvGrpSpPr>
            <p:cNvPr id="75" name="组合 74"/>
            <p:cNvGrpSpPr/>
            <p:nvPr/>
          </p:nvGrpSpPr>
          <p:grpSpPr>
            <a:xfrm>
              <a:off x="724914" y="476367"/>
              <a:ext cx="10742295" cy="574675"/>
              <a:chOff x="724914" y="171567"/>
              <a:chExt cx="10742295" cy="574675"/>
            </a:xfrm>
          </p:grpSpPr>
          <p:sp>
            <p:nvSpPr>
              <p:cNvPr id="79" name="文本框 78"/>
              <p:cNvSpPr txBox="1"/>
              <p:nvPr/>
            </p:nvSpPr>
            <p:spPr>
              <a:xfrm>
                <a:off x="2363214" y="387010"/>
                <a:ext cx="2523490"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Application Method</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80" name="文本框 79"/>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申請方式</a:t>
                </a:r>
              </a:p>
            </p:txBody>
          </p:sp>
          <p:sp>
            <p:nvSpPr>
              <p:cNvPr id="81" name="文本框 80"/>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04</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6" name="组合 75"/>
            <p:cNvGrpSpPr/>
            <p:nvPr/>
          </p:nvGrpSpPr>
          <p:grpSpPr>
            <a:xfrm>
              <a:off x="75308" y="284708"/>
              <a:ext cx="684533" cy="620400"/>
              <a:chOff x="3273593" y="1366654"/>
              <a:chExt cx="684533" cy="620400"/>
            </a:xfrm>
          </p:grpSpPr>
          <p:sp>
            <p:nvSpPr>
              <p:cNvPr id="77" name="矩形: 圆角 76"/>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8" name="矩形: 圆角 77"/>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矩形 79"/>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圆角矩形 2"/>
          <p:cNvSpPr/>
          <p:nvPr/>
        </p:nvSpPr>
        <p:spPr>
          <a:xfrm>
            <a:off x="938191" y="1550243"/>
            <a:ext cx="3533775" cy="4662620"/>
          </a:xfrm>
          <a:prstGeom prst="roundRect">
            <a:avLst>
              <a:gd name="adj" fmla="val 3556"/>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9" name="矩形: 圆角 38"/>
          <p:cNvSpPr/>
          <p:nvPr/>
        </p:nvSpPr>
        <p:spPr>
          <a:xfrm>
            <a:off x="1085035" y="1723864"/>
            <a:ext cx="3281732" cy="4315378"/>
          </a:xfrm>
          <a:prstGeom prst="roundRect">
            <a:avLst>
              <a:gd name="adj" fmla="val 7379"/>
            </a:avLst>
          </a:prstGeom>
          <a:solidFill>
            <a:schemeClr val="bg1"/>
          </a:solidFill>
          <a:ln w="1270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黑体 CN Heavy" panose="020B0A00000000000000" pitchFamily="34" charset="-122"/>
            </a:endParaRPr>
          </a:p>
        </p:txBody>
      </p:sp>
      <p:sp>
        <p:nvSpPr>
          <p:cNvPr id="48" name="文本框 47"/>
          <p:cNvSpPr txBox="1"/>
          <p:nvPr/>
        </p:nvSpPr>
        <p:spPr>
          <a:xfrm>
            <a:off x="1280671" y="2882658"/>
            <a:ext cx="2848815" cy="203009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ctr">
              <a:lnSpc>
                <a:spcPct val="150000"/>
              </a:lnSpc>
            </a:pPr>
            <a:r>
              <a:rPr lang="zh-CN" altLang="en-US" dirty="0"/>
              <a:t>理財一定要從國家正規金融機構購買產品，比如：銀行、保險公司、證券交易所等機構；理財一定要結合自己的收入適量購買，千萬不要讓購買理財影響個人的正常生活。</a:t>
            </a:r>
          </a:p>
        </p:txBody>
      </p:sp>
      <p:sp>
        <p:nvSpPr>
          <p:cNvPr id="77" name="文本框 76"/>
          <p:cNvSpPr txBox="1"/>
          <p:nvPr/>
        </p:nvSpPr>
        <p:spPr>
          <a:xfrm>
            <a:off x="1517878" y="2366986"/>
            <a:ext cx="2392680" cy="460375"/>
          </a:xfrm>
          <a:prstGeom prst="rect">
            <a:avLst/>
          </a:prstGeom>
          <a:noFill/>
        </p:spPr>
        <p:txBody>
          <a:bodyPr wrap="none" rtlCol="0">
            <a:spAutoFit/>
          </a:bodyPr>
          <a:lstStyle>
            <a:defPPr>
              <a:defRPr lang="zh-CN"/>
            </a:defPPr>
            <a:lvl1pP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申請注意事項</a:t>
            </a:r>
          </a:p>
        </p:txBody>
      </p:sp>
      <p:sp>
        <p:nvSpPr>
          <p:cNvPr id="57" name="椭圆 56"/>
          <p:cNvSpPr/>
          <p:nvPr/>
        </p:nvSpPr>
        <p:spPr>
          <a:xfrm>
            <a:off x="5100811" y="1835376"/>
            <a:ext cx="648000" cy="648000"/>
          </a:xfrm>
          <a:prstGeom prst="ellipse">
            <a:avLst/>
          </a:prstGeom>
          <a:solidFill>
            <a:srgbClr val="FFDB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3" name="money_155906"/>
          <p:cNvSpPr/>
          <p:nvPr/>
        </p:nvSpPr>
        <p:spPr>
          <a:xfrm>
            <a:off x="5163912" y="1898901"/>
            <a:ext cx="521799" cy="520950"/>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60" name="组合 59"/>
          <p:cNvGrpSpPr/>
          <p:nvPr/>
        </p:nvGrpSpPr>
        <p:grpSpPr>
          <a:xfrm>
            <a:off x="5838951" y="1616022"/>
            <a:ext cx="5414858" cy="1442030"/>
            <a:chOff x="5919892" y="2120814"/>
            <a:chExt cx="5414858" cy="1442030"/>
          </a:xfrm>
        </p:grpSpPr>
        <p:sp>
          <p:nvSpPr>
            <p:cNvPr id="61" name="文本框 60"/>
            <p:cNvSpPr txBox="1"/>
            <p:nvPr/>
          </p:nvSpPr>
          <p:spPr>
            <a:xfrm>
              <a:off x="5919892" y="2502394"/>
              <a:ext cx="5414858" cy="106045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銀行的理財產品包括自發的和代銷的。大家常見的銀行理財產品就是銀行自己發行的，屬於一種投資組合，包含了多個投資品種。銀行代銷的產品有基金、信託、保險等</a:t>
              </a:r>
            </a:p>
          </p:txBody>
        </p:sp>
        <p:sp>
          <p:nvSpPr>
            <p:cNvPr id="62" name="文本框 61"/>
            <p:cNvSpPr txBox="1"/>
            <p:nvPr/>
          </p:nvSpPr>
          <p:spPr>
            <a:xfrm>
              <a:off x="5919892" y="2120814"/>
              <a:ext cx="2392680"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pPr algn="l"/>
              <a:r>
                <a:rPr lang="zh-CN" altLang="en-US" dirty="0">
                  <a:solidFill>
                    <a:srgbClr val="0E37D1"/>
                  </a:solidFill>
                </a:rPr>
                <a:t>銀行申請購買</a:t>
              </a:r>
            </a:p>
          </p:txBody>
        </p:sp>
      </p:grpSp>
      <p:sp>
        <p:nvSpPr>
          <p:cNvPr id="68" name="椭圆 67"/>
          <p:cNvSpPr/>
          <p:nvPr/>
        </p:nvSpPr>
        <p:spPr>
          <a:xfrm>
            <a:off x="5100811" y="3557553"/>
            <a:ext cx="648000" cy="648000"/>
          </a:xfrm>
          <a:prstGeom prst="ellipse">
            <a:avLst/>
          </a:prstGeom>
          <a:solidFill>
            <a:srgbClr val="FFDB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9" name="money_155906"/>
          <p:cNvSpPr/>
          <p:nvPr/>
        </p:nvSpPr>
        <p:spPr>
          <a:xfrm>
            <a:off x="5163912" y="3621078"/>
            <a:ext cx="521799" cy="520950"/>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nvGrpSpPr>
          <p:cNvPr id="65" name="组合 64"/>
          <p:cNvGrpSpPr/>
          <p:nvPr/>
        </p:nvGrpSpPr>
        <p:grpSpPr>
          <a:xfrm>
            <a:off x="5838951" y="3338199"/>
            <a:ext cx="5414858" cy="1118815"/>
            <a:chOff x="5919892" y="2120814"/>
            <a:chExt cx="5414858" cy="1118815"/>
          </a:xfrm>
        </p:grpSpPr>
        <p:sp>
          <p:nvSpPr>
            <p:cNvPr id="66" name="文本框 65"/>
            <p:cNvSpPr txBox="1"/>
            <p:nvPr/>
          </p:nvSpPr>
          <p:spPr>
            <a:xfrm>
              <a:off x="5919892" y="2502394"/>
              <a:ext cx="5414858" cy="73723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可以直接去基金公司的網站進行購買</a:t>
              </a:r>
              <a:r>
                <a:rPr lang="en-US" altLang="zh-CN" dirty="0"/>
                <a:t>,</a:t>
              </a:r>
              <a:r>
                <a:rPr lang="zh-CN" altLang="en-US" dirty="0"/>
                <a:t>現在隨著互聯網的快速發展</a:t>
              </a:r>
              <a:r>
                <a:rPr lang="en-US" altLang="zh-CN" dirty="0"/>
                <a:t>,</a:t>
              </a:r>
              <a:r>
                <a:rPr lang="zh-CN" altLang="en-US" dirty="0"/>
                <a:t>基金公司網站也成為了大家投資基金的一個重要的途徑</a:t>
              </a:r>
            </a:p>
          </p:txBody>
        </p:sp>
        <p:sp>
          <p:nvSpPr>
            <p:cNvPr id="67" name="文本框 66"/>
            <p:cNvSpPr txBox="1"/>
            <p:nvPr/>
          </p:nvSpPr>
          <p:spPr>
            <a:xfrm>
              <a:off x="5919892" y="2120814"/>
              <a:ext cx="2392680" cy="460375"/>
            </a:xfrm>
            <a:prstGeom prst="rect">
              <a:avLst/>
            </a:prstGeom>
            <a:noFill/>
          </p:spPr>
          <p:txBody>
            <a:bodyPr wrap="none" rtlCol="0">
              <a:spAutoFit/>
            </a:bodyPr>
            <a:lstStyle>
              <a:defPPr>
                <a:defRPr lang="zh-CN"/>
              </a:defPPr>
              <a:lvl1pP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基金公司購買</a:t>
              </a:r>
            </a:p>
          </p:txBody>
        </p:sp>
      </p:grpSp>
      <p:grpSp>
        <p:nvGrpSpPr>
          <p:cNvPr id="5" name="组合 4"/>
          <p:cNvGrpSpPr/>
          <p:nvPr/>
        </p:nvGrpSpPr>
        <p:grpSpPr>
          <a:xfrm>
            <a:off x="5100811" y="4984176"/>
            <a:ext cx="6152998" cy="1442030"/>
            <a:chOff x="5100811" y="5060376"/>
            <a:chExt cx="6152998" cy="1442030"/>
          </a:xfrm>
        </p:grpSpPr>
        <p:grpSp>
          <p:nvGrpSpPr>
            <p:cNvPr id="3" name="组合 2"/>
            <p:cNvGrpSpPr/>
            <p:nvPr/>
          </p:nvGrpSpPr>
          <p:grpSpPr>
            <a:xfrm>
              <a:off x="5100811" y="5279730"/>
              <a:ext cx="648000" cy="648000"/>
              <a:chOff x="5100811" y="5279730"/>
              <a:chExt cx="648000" cy="648000"/>
            </a:xfrm>
          </p:grpSpPr>
          <p:sp>
            <p:nvSpPr>
              <p:cNvPr id="75" name="椭圆 74"/>
              <p:cNvSpPr/>
              <p:nvPr/>
            </p:nvSpPr>
            <p:spPr>
              <a:xfrm>
                <a:off x="5100811" y="5279730"/>
                <a:ext cx="648000" cy="648000"/>
              </a:xfrm>
              <a:prstGeom prst="ellipse">
                <a:avLst/>
              </a:prstGeom>
              <a:solidFill>
                <a:srgbClr val="FFDB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6" name="money_155906"/>
              <p:cNvSpPr/>
              <p:nvPr/>
            </p:nvSpPr>
            <p:spPr>
              <a:xfrm>
                <a:off x="5163912" y="5343255"/>
                <a:ext cx="521799" cy="520950"/>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grpSp>
        <p:grpSp>
          <p:nvGrpSpPr>
            <p:cNvPr id="72" name="组合 71"/>
            <p:cNvGrpSpPr/>
            <p:nvPr/>
          </p:nvGrpSpPr>
          <p:grpSpPr>
            <a:xfrm>
              <a:off x="5838951" y="5060376"/>
              <a:ext cx="5414858" cy="1442030"/>
              <a:chOff x="5919892" y="2120814"/>
              <a:chExt cx="5414858" cy="1442030"/>
            </a:xfrm>
          </p:grpSpPr>
          <p:sp>
            <p:nvSpPr>
              <p:cNvPr id="73" name="文本框 72"/>
              <p:cNvSpPr txBox="1"/>
              <p:nvPr/>
            </p:nvSpPr>
            <p:spPr>
              <a:xfrm>
                <a:off x="5919892" y="2502394"/>
                <a:ext cx="5414858" cy="106045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nSpc>
                    <a:spcPct val="150000"/>
                  </a:lnSpc>
                </a:pPr>
                <a:r>
                  <a:rPr lang="zh-CN" altLang="en-US" dirty="0"/>
                  <a:t>證券公司屬於具備發行理財產品資質的正規金融持牌機構</a:t>
                </a:r>
                <a:r>
                  <a:rPr lang="en-US" altLang="zh-CN" dirty="0"/>
                  <a:t>,</a:t>
                </a:r>
                <a:r>
                  <a:rPr lang="zh-CN" altLang="en-US" dirty="0"/>
                  <a:t>從平臺角度來說</a:t>
                </a:r>
                <a:r>
                  <a:rPr lang="en-US" altLang="zh-CN" dirty="0"/>
                  <a:t>,</a:t>
                </a:r>
                <a:r>
                  <a:rPr lang="zh-CN" altLang="en-US" dirty="0"/>
                  <a:t>證券公司的安全性也比較高</a:t>
                </a:r>
                <a:r>
                  <a:rPr lang="en-US" altLang="zh-CN" dirty="0"/>
                  <a:t>.</a:t>
                </a:r>
                <a:r>
                  <a:rPr lang="zh-CN" altLang="en-US" dirty="0"/>
                  <a:t>證券公司發行的理財產品多為集合理財產品</a:t>
                </a:r>
                <a:r>
                  <a:rPr lang="en-US" altLang="zh-CN" dirty="0"/>
                  <a:t>,</a:t>
                </a:r>
                <a:r>
                  <a:rPr lang="zh-CN" altLang="en-US" dirty="0"/>
                  <a:t>可投資於權益類證券和股票</a:t>
                </a:r>
              </a:p>
            </p:txBody>
          </p:sp>
          <p:sp>
            <p:nvSpPr>
              <p:cNvPr id="74" name="文本框 73"/>
              <p:cNvSpPr txBox="1"/>
              <p:nvPr/>
            </p:nvSpPr>
            <p:spPr>
              <a:xfrm>
                <a:off x="5919892" y="2120814"/>
                <a:ext cx="2392680" cy="460375"/>
              </a:xfrm>
              <a:prstGeom prst="rect">
                <a:avLst/>
              </a:prstGeom>
              <a:noFill/>
            </p:spPr>
            <p:txBody>
              <a:bodyPr wrap="none" rtlCol="0">
                <a:spAutoFit/>
              </a:bodyPr>
              <a:lstStyle>
                <a:defPPr>
                  <a:defRPr lang="zh-CN"/>
                </a:defPPr>
                <a:lvl1pP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證券公司購買</a:t>
                </a:r>
              </a:p>
            </p:txBody>
          </p:sp>
        </p:grpSp>
      </p:grpSp>
      <p:pic>
        <p:nvPicPr>
          <p:cNvPr id="78" name="图片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244" y="4958820"/>
            <a:ext cx="759669" cy="877294"/>
          </a:xfrm>
          <a:prstGeom prst="rect">
            <a:avLst/>
          </a:prstGeom>
        </p:spPr>
      </p:pic>
      <p:grpSp>
        <p:nvGrpSpPr>
          <p:cNvPr id="81" name="组合 80"/>
          <p:cNvGrpSpPr/>
          <p:nvPr/>
        </p:nvGrpSpPr>
        <p:grpSpPr>
          <a:xfrm>
            <a:off x="303908" y="113258"/>
            <a:ext cx="11391901" cy="766334"/>
            <a:chOff x="75308" y="284708"/>
            <a:chExt cx="11391901" cy="766334"/>
          </a:xfrm>
        </p:grpSpPr>
        <p:grpSp>
          <p:nvGrpSpPr>
            <p:cNvPr id="82" name="组合 81"/>
            <p:cNvGrpSpPr/>
            <p:nvPr/>
          </p:nvGrpSpPr>
          <p:grpSpPr>
            <a:xfrm>
              <a:off x="724914" y="476367"/>
              <a:ext cx="10742295" cy="574675"/>
              <a:chOff x="724914" y="171567"/>
              <a:chExt cx="10742295" cy="574675"/>
            </a:xfrm>
          </p:grpSpPr>
          <p:sp>
            <p:nvSpPr>
              <p:cNvPr id="86" name="文本框 85"/>
              <p:cNvSpPr txBox="1"/>
              <p:nvPr/>
            </p:nvSpPr>
            <p:spPr>
              <a:xfrm>
                <a:off x="2363214" y="387010"/>
                <a:ext cx="2523490"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Application Method</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87" name="文本框 86"/>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申請方式</a:t>
                </a:r>
              </a:p>
            </p:txBody>
          </p:sp>
          <p:sp>
            <p:nvSpPr>
              <p:cNvPr id="88" name="文本框 87"/>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04</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83" name="组合 82"/>
            <p:cNvGrpSpPr/>
            <p:nvPr/>
          </p:nvGrpSpPr>
          <p:grpSpPr>
            <a:xfrm>
              <a:off x="75308" y="284708"/>
              <a:ext cx="684533" cy="620400"/>
              <a:chOff x="3273593" y="1366654"/>
              <a:chExt cx="684533" cy="620400"/>
            </a:xfrm>
          </p:grpSpPr>
          <p:sp>
            <p:nvSpPr>
              <p:cNvPr id="84" name="矩形: 圆角 83"/>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85" name="矩形: 圆角 84"/>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991100" y="745808"/>
            <a:ext cx="2209800" cy="922020"/>
          </a:xfrm>
          <a:prstGeom prst="rect">
            <a:avLst/>
          </a:prstGeom>
          <a:noFill/>
        </p:spPr>
        <p:txBody>
          <a:bodyPr wrap="square" rtlCol="0">
            <a:spAutoFit/>
          </a:bodyPr>
          <a:lstStyle/>
          <a:p>
            <a:pPr algn="ctr"/>
            <a:r>
              <a:rPr lang="zh-CN" altLang="en-US" sz="5400" spc="300" dirty="0">
                <a:solidFill>
                  <a:srgbClr val="0E37D1"/>
                </a:solidFill>
                <a:latin typeface="思源黑体 CN Heavy" panose="020B0A00000000000000" pitchFamily="34" charset="-122"/>
                <a:ea typeface="思源黑体 CN Heavy" panose="020B0A00000000000000" pitchFamily="34" charset="-122"/>
              </a:rPr>
              <a:t>目錄</a:t>
            </a:r>
          </a:p>
        </p:txBody>
      </p:sp>
      <p:sp>
        <p:nvSpPr>
          <p:cNvPr id="52" name="文本框 51"/>
          <p:cNvSpPr txBox="1"/>
          <p:nvPr/>
        </p:nvSpPr>
        <p:spPr>
          <a:xfrm>
            <a:off x="5334636" y="1468250"/>
            <a:ext cx="1522730" cy="398780"/>
          </a:xfrm>
          <a:prstGeom prst="rect">
            <a:avLst/>
          </a:prstGeom>
          <a:noFill/>
        </p:spPr>
        <p:txBody>
          <a:bodyPr wrap="none" rtlCol="0">
            <a:spAutoFit/>
          </a:bodyPr>
          <a:lstStyle/>
          <a:p>
            <a:pPr algn="ctr"/>
            <a:r>
              <a:rPr lang="en-US" altLang="zh-CN" sz="2000" spc="300" dirty="0">
                <a:solidFill>
                  <a:srgbClr val="0E37D1"/>
                </a:solidFill>
                <a:latin typeface="思源黑体 CN Light" panose="020B0300000000000000" pitchFamily="34" charset="-122"/>
                <a:ea typeface="思源黑体 CN Light" panose="020B0300000000000000" pitchFamily="34" charset="-122"/>
              </a:rPr>
              <a:t>Contents</a:t>
            </a:r>
            <a:endParaRPr lang="zh-CN" altLang="en-US" sz="2000" spc="300" dirty="0">
              <a:solidFill>
                <a:srgbClr val="0E37D1"/>
              </a:solidFill>
              <a:latin typeface="思源黑体 CN Light" panose="020B0300000000000000" pitchFamily="34" charset="-122"/>
              <a:ea typeface="思源黑体 CN Light" panose="020B0300000000000000" pitchFamily="34" charset="-122"/>
            </a:endParaRPr>
          </a:p>
        </p:txBody>
      </p:sp>
      <p:sp>
        <p:nvSpPr>
          <p:cNvPr id="10" name="圆角矩形 9"/>
          <p:cNvSpPr/>
          <p:nvPr/>
        </p:nvSpPr>
        <p:spPr>
          <a:xfrm>
            <a:off x="7102950" y="1171473"/>
            <a:ext cx="2520000" cy="72000"/>
          </a:xfrm>
          <a:prstGeom prst="roundRect">
            <a:avLst>
              <a:gd name="adj" fmla="val 50000"/>
            </a:avLst>
          </a:prstGeom>
          <a:solidFill>
            <a:srgbClr val="0E37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3" name="圆角矩形 52"/>
          <p:cNvSpPr/>
          <p:nvPr/>
        </p:nvSpPr>
        <p:spPr>
          <a:xfrm>
            <a:off x="2569050" y="1171473"/>
            <a:ext cx="2520000" cy="72000"/>
          </a:xfrm>
          <a:prstGeom prst="roundRect">
            <a:avLst>
              <a:gd name="adj" fmla="val 50000"/>
            </a:avLst>
          </a:prstGeom>
          <a:solidFill>
            <a:srgbClr val="0E37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 name="圆角矩形 2"/>
          <p:cNvSpPr/>
          <p:nvPr/>
        </p:nvSpPr>
        <p:spPr>
          <a:xfrm>
            <a:off x="695325" y="2463593"/>
            <a:ext cx="2592000" cy="3420000"/>
          </a:xfrm>
          <a:prstGeom prst="roundRect">
            <a:avLst>
              <a:gd name="adj" fmla="val 10025"/>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9" name="圆角矩形 18"/>
          <p:cNvSpPr/>
          <p:nvPr/>
        </p:nvSpPr>
        <p:spPr>
          <a:xfrm>
            <a:off x="3431065" y="2463593"/>
            <a:ext cx="2592000" cy="3420000"/>
          </a:xfrm>
          <a:prstGeom prst="roundRect">
            <a:avLst>
              <a:gd name="adj" fmla="val 10025"/>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8" name="圆角矩形 27"/>
          <p:cNvSpPr/>
          <p:nvPr/>
        </p:nvSpPr>
        <p:spPr>
          <a:xfrm>
            <a:off x="6166805" y="2463593"/>
            <a:ext cx="2592000" cy="3420000"/>
          </a:xfrm>
          <a:prstGeom prst="roundRect">
            <a:avLst>
              <a:gd name="adj" fmla="val 10025"/>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思源黑体 CN Heavy" panose="020B0A00000000000000" pitchFamily="34" charset="-122"/>
            </a:endParaRPr>
          </a:p>
        </p:txBody>
      </p:sp>
      <p:sp>
        <p:nvSpPr>
          <p:cNvPr id="29" name="圆角矩形 28"/>
          <p:cNvSpPr/>
          <p:nvPr/>
        </p:nvSpPr>
        <p:spPr>
          <a:xfrm>
            <a:off x="8902546" y="2463593"/>
            <a:ext cx="2592000" cy="3420000"/>
          </a:xfrm>
          <a:prstGeom prst="roundRect">
            <a:avLst>
              <a:gd name="adj" fmla="val 10025"/>
            </a:avLst>
          </a:prstGeom>
          <a:solidFill>
            <a:schemeClr val="bg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圆角矩形 29"/>
          <p:cNvSpPr/>
          <p:nvPr/>
        </p:nvSpPr>
        <p:spPr>
          <a:xfrm>
            <a:off x="796390" y="2596943"/>
            <a:ext cx="2389870" cy="3153300"/>
          </a:xfrm>
          <a:prstGeom prst="roundRect">
            <a:avLst>
              <a:gd name="adj" fmla="val 10025"/>
            </a:avLst>
          </a:prstGeom>
          <a:noFill/>
          <a:ln w="12700">
            <a:solidFill>
              <a:srgbClr val="FED78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8" name="文本框 7"/>
          <p:cNvSpPr txBox="1"/>
          <p:nvPr/>
        </p:nvSpPr>
        <p:spPr>
          <a:xfrm>
            <a:off x="1443955" y="3052685"/>
            <a:ext cx="1094740" cy="922020"/>
          </a:xfrm>
          <a:prstGeom prst="rect">
            <a:avLst/>
          </a:prstGeom>
          <a:noFill/>
        </p:spPr>
        <p:txBody>
          <a:bodyPr wrap="none" rtlCol="0">
            <a:spAutoFit/>
          </a:bodyPr>
          <a:lstStyle>
            <a:defPPr>
              <a:defRPr lang="zh-CN"/>
            </a:defPPr>
            <a:lvl1pPr>
              <a:defRPr sz="4000" spc="300">
                <a:solidFill>
                  <a:schemeClr val="bg1"/>
                </a:solidFill>
                <a:latin typeface="思源黑体 CN Heavy" panose="020B0A00000000000000" pitchFamily="34" charset="-122"/>
                <a:ea typeface="思源黑体 CN Heavy" panose="020B0A00000000000000" pitchFamily="34" charset="-122"/>
              </a:defRPr>
            </a:lvl1pPr>
          </a:lstStyle>
          <a:p>
            <a:pPr algn="ctr"/>
            <a:r>
              <a:rPr lang="en-US" altLang="zh-CN" sz="5400" dirty="0">
                <a:solidFill>
                  <a:srgbClr val="0E37D1"/>
                </a:solidFill>
              </a:rPr>
              <a:t>01</a:t>
            </a:r>
            <a:endParaRPr lang="zh-CN" altLang="en-US" sz="5400" dirty="0">
              <a:solidFill>
                <a:srgbClr val="0E37D1"/>
              </a:solidFill>
            </a:endParaRPr>
          </a:p>
        </p:txBody>
      </p:sp>
      <p:sp>
        <p:nvSpPr>
          <p:cNvPr id="31" name="文本框 30"/>
          <p:cNvSpPr txBox="1"/>
          <p:nvPr/>
        </p:nvSpPr>
        <p:spPr>
          <a:xfrm>
            <a:off x="1010886" y="3849500"/>
            <a:ext cx="1960880" cy="583565"/>
          </a:xfrm>
          <a:prstGeom prst="rect">
            <a:avLst/>
          </a:prstGeom>
          <a:noFill/>
        </p:spPr>
        <p:txBody>
          <a:bodyPr wrap="none" rtlCol="0">
            <a:spAutoFit/>
          </a:bodyPr>
          <a:lstStyle/>
          <a:p>
            <a:pPr algn="ctr"/>
            <a:r>
              <a:rPr lang="zh-CN" altLang="en-US" sz="3200" spc="300" dirty="0">
                <a:solidFill>
                  <a:srgbClr val="0E37D1"/>
                </a:solidFill>
                <a:latin typeface="思源黑体 CN Heavy" panose="020B0A00000000000000" pitchFamily="34" charset="-122"/>
                <a:ea typeface="思源黑体 CN Heavy" panose="020B0A00000000000000" pitchFamily="34" charset="-122"/>
              </a:rPr>
              <a:t>關於我們</a:t>
            </a:r>
          </a:p>
        </p:txBody>
      </p:sp>
      <p:sp>
        <p:nvSpPr>
          <p:cNvPr id="32" name="文本框 31"/>
          <p:cNvSpPr txBox="1"/>
          <p:nvPr/>
        </p:nvSpPr>
        <p:spPr>
          <a:xfrm>
            <a:off x="1515392" y="4325750"/>
            <a:ext cx="951865" cy="306705"/>
          </a:xfrm>
          <a:prstGeom prst="rect">
            <a:avLst/>
          </a:prstGeom>
          <a:noFill/>
        </p:spPr>
        <p:txBody>
          <a:bodyPr wrap="none" rtlCol="0">
            <a:spAutoFit/>
          </a:bodyPr>
          <a:lstStyle/>
          <a:p>
            <a:pPr algn="ctr"/>
            <a:r>
              <a:rPr lang="en-US" altLang="zh-CN" sz="1400" dirty="0">
                <a:solidFill>
                  <a:srgbClr val="0E37D1"/>
                </a:solidFill>
                <a:latin typeface="思源黑体 CN Light" panose="020B0300000000000000" pitchFamily="34" charset="-122"/>
                <a:ea typeface="思源黑体 CN Light" panose="020B0300000000000000" pitchFamily="34" charset="-122"/>
              </a:rPr>
              <a:t>About Us </a:t>
            </a:r>
            <a:endParaRPr lang="zh-CN" altLang="en-US" sz="1400" dirty="0">
              <a:solidFill>
                <a:srgbClr val="0E37D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817295" y="4771282"/>
            <a:ext cx="2348061" cy="650240"/>
          </a:xfrm>
          <a:prstGeom prst="rect">
            <a:avLst/>
          </a:prstGeom>
          <a:noFill/>
        </p:spPr>
        <p:txBody>
          <a:bodyPr wrap="square" rtlCol="0">
            <a:spAutoFit/>
          </a:bodyPr>
          <a:lstStyle>
            <a:defPPr>
              <a:defRPr lang="zh-CN"/>
            </a:defPPr>
            <a:lvl1pPr algn="ctr">
              <a:lnSpc>
                <a:spcPct val="130000"/>
              </a:lnSpc>
              <a:defRPr sz="1400">
                <a:solidFill>
                  <a:srgbClr val="0E37D1"/>
                </a:solidFill>
              </a:defRPr>
            </a:lvl1pPr>
          </a:lstStyle>
          <a:p>
            <a:r>
              <a:rPr lang="zh-CN" altLang="en-US" dirty="0">
                <a:latin typeface="思源黑体 CN Heavy" panose="020B0A00000000000000" pitchFamily="34" charset="-122"/>
              </a:rPr>
              <a:t>是目前市場上知名的第三方基金投資顧問公司</a:t>
            </a:r>
          </a:p>
        </p:txBody>
      </p:sp>
      <p:grpSp>
        <p:nvGrpSpPr>
          <p:cNvPr id="34" name="组合 33"/>
          <p:cNvGrpSpPr/>
          <p:nvPr/>
        </p:nvGrpSpPr>
        <p:grpSpPr>
          <a:xfrm>
            <a:off x="3555838" y="3052685"/>
            <a:ext cx="2348061" cy="2368837"/>
            <a:chOff x="817295" y="2457450"/>
            <a:chExt cx="2348061" cy="2368837"/>
          </a:xfrm>
        </p:grpSpPr>
        <p:sp>
          <p:nvSpPr>
            <p:cNvPr id="35" name="文本框 34"/>
            <p:cNvSpPr txBox="1"/>
            <p:nvPr/>
          </p:nvSpPr>
          <p:spPr>
            <a:xfrm>
              <a:off x="1443955" y="2457450"/>
              <a:ext cx="1094740" cy="922020"/>
            </a:xfrm>
            <a:prstGeom prst="rect">
              <a:avLst/>
            </a:prstGeom>
            <a:noFill/>
          </p:spPr>
          <p:txBody>
            <a:bodyPr wrap="none" rtlCol="0">
              <a:spAutoFit/>
            </a:bodyPr>
            <a:lstStyle>
              <a:defPPr>
                <a:defRPr lang="zh-CN"/>
              </a:defPPr>
              <a:lvl1pPr algn="ctr">
                <a:defRPr sz="5400" spc="300">
                  <a:solidFill>
                    <a:srgbClr val="0E37D1"/>
                  </a:soli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sp>
          <p:nvSpPr>
            <p:cNvPr id="36" name="文本框 35"/>
            <p:cNvSpPr txBox="1"/>
            <p:nvPr/>
          </p:nvSpPr>
          <p:spPr>
            <a:xfrm>
              <a:off x="1010885" y="3254265"/>
              <a:ext cx="1960880" cy="583565"/>
            </a:xfrm>
            <a:prstGeom prst="rect">
              <a:avLst/>
            </a:prstGeom>
            <a:noFill/>
          </p:spPr>
          <p:txBody>
            <a:bodyPr wrap="none" rtlCol="0">
              <a:spAutoFit/>
            </a:bodyPr>
            <a:lstStyle>
              <a:defPPr>
                <a:defRPr lang="zh-CN"/>
              </a:defPPr>
              <a:lvl1pPr algn="ctr">
                <a:defRPr sz="32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產品介紹</a:t>
              </a:r>
            </a:p>
          </p:txBody>
        </p:sp>
        <p:sp>
          <p:nvSpPr>
            <p:cNvPr id="37" name="文本框 36"/>
            <p:cNvSpPr txBox="1"/>
            <p:nvPr/>
          </p:nvSpPr>
          <p:spPr>
            <a:xfrm>
              <a:off x="1041368" y="3730515"/>
              <a:ext cx="1899920" cy="306705"/>
            </a:xfrm>
            <a:prstGeom prst="rect">
              <a:avLst/>
            </a:prstGeom>
            <a:noFill/>
          </p:spPr>
          <p:txBody>
            <a:bodyPr wrap="none" rtlCol="0">
              <a:spAutoFit/>
            </a:bodyPr>
            <a:lstStyle>
              <a:defPPr>
                <a:defRPr lang="zh-CN"/>
              </a:defPPr>
              <a:lvl1pPr algn="ctr">
                <a:defRPr sz="1400">
                  <a:solidFill>
                    <a:srgbClr val="0E37D1"/>
                  </a:solidFill>
                  <a:latin typeface="思源黑体 CN Light" panose="020B0300000000000000" pitchFamily="34" charset="-122"/>
                  <a:ea typeface="思源黑体 CN Light" panose="020B0300000000000000" pitchFamily="34" charset="-122"/>
                </a:defRPr>
              </a:lvl1pPr>
            </a:lstStyle>
            <a:p>
              <a:r>
                <a:rPr lang="en-US" altLang="zh-CN"/>
                <a:t>Product Introduction</a:t>
              </a:r>
              <a:r>
                <a:rPr lang="en-US" altLang="zh-CN" dirty="0"/>
                <a:t> </a:t>
              </a:r>
              <a:endParaRPr lang="zh-CN" altLang="en-US" dirty="0"/>
            </a:p>
          </p:txBody>
        </p:sp>
        <p:sp>
          <p:nvSpPr>
            <p:cNvPr id="38" name="文本框 37"/>
            <p:cNvSpPr txBox="1"/>
            <p:nvPr/>
          </p:nvSpPr>
          <p:spPr>
            <a:xfrm>
              <a:off x="817295" y="4176047"/>
              <a:ext cx="2348061" cy="650240"/>
            </a:xfrm>
            <a:prstGeom prst="rect">
              <a:avLst/>
            </a:prstGeom>
            <a:noFill/>
          </p:spPr>
          <p:txBody>
            <a:bodyPr wrap="square" rtlCol="0">
              <a:spAutoFit/>
            </a:bodyPr>
            <a:lstStyle>
              <a:defPPr>
                <a:defRPr lang="zh-CN"/>
              </a:defPPr>
              <a:lvl1pPr algn="ctr">
                <a:lnSpc>
                  <a:spcPct val="130000"/>
                </a:lnSpc>
                <a:defRPr sz="1400">
                  <a:solidFill>
                    <a:srgbClr val="0E37D1"/>
                  </a:solidFill>
                </a:defRPr>
              </a:lvl1pPr>
            </a:lstStyle>
            <a:p>
              <a:r>
                <a:rPr lang="zh-CN" altLang="en-US" dirty="0">
                  <a:latin typeface="思源黑体 CN Heavy" panose="020B0A00000000000000" pitchFamily="34" charset="-122"/>
                </a:rPr>
                <a:t>對公司發行的各種理財產品的詳細介紹</a:t>
              </a:r>
            </a:p>
          </p:txBody>
        </p:sp>
      </p:grpSp>
      <p:grpSp>
        <p:nvGrpSpPr>
          <p:cNvPr id="39" name="组合 38"/>
          <p:cNvGrpSpPr/>
          <p:nvPr/>
        </p:nvGrpSpPr>
        <p:grpSpPr>
          <a:xfrm>
            <a:off x="6287637" y="3052685"/>
            <a:ext cx="2348061" cy="2368837"/>
            <a:chOff x="817295" y="2457450"/>
            <a:chExt cx="2348061" cy="2368837"/>
          </a:xfrm>
        </p:grpSpPr>
        <p:sp>
          <p:nvSpPr>
            <p:cNvPr id="40" name="文本框 39"/>
            <p:cNvSpPr txBox="1"/>
            <p:nvPr/>
          </p:nvSpPr>
          <p:spPr>
            <a:xfrm>
              <a:off x="1443955" y="2457450"/>
              <a:ext cx="1094740" cy="922020"/>
            </a:xfrm>
            <a:prstGeom prst="rect">
              <a:avLst/>
            </a:prstGeom>
            <a:noFill/>
          </p:spPr>
          <p:txBody>
            <a:bodyPr wrap="none" rtlCol="0">
              <a:spAutoFit/>
            </a:bodyPr>
            <a:lstStyle>
              <a:defPPr>
                <a:defRPr lang="zh-CN"/>
              </a:defPPr>
              <a:lvl1pPr algn="ctr">
                <a:defRPr sz="5400" spc="300">
                  <a:solidFill>
                    <a:srgbClr val="0E37D1"/>
                  </a:solidFill>
                  <a:latin typeface="思源黑体 CN Heavy" panose="020B0A00000000000000" pitchFamily="34" charset="-122"/>
                  <a:ea typeface="思源黑体 CN Heavy" panose="020B0A00000000000000" pitchFamily="34" charset="-122"/>
                </a:defRPr>
              </a:lvl1pPr>
            </a:lstStyle>
            <a:p>
              <a:r>
                <a:rPr lang="en-US" altLang="zh-CN" dirty="0"/>
                <a:t>03</a:t>
              </a:r>
              <a:endParaRPr lang="zh-CN" altLang="en-US" dirty="0"/>
            </a:p>
          </p:txBody>
        </p:sp>
        <p:sp>
          <p:nvSpPr>
            <p:cNvPr id="41" name="文本框 40"/>
            <p:cNvSpPr txBox="1"/>
            <p:nvPr/>
          </p:nvSpPr>
          <p:spPr>
            <a:xfrm>
              <a:off x="1010885" y="3254265"/>
              <a:ext cx="1960880" cy="583565"/>
            </a:xfrm>
            <a:prstGeom prst="rect">
              <a:avLst/>
            </a:prstGeom>
            <a:noFill/>
          </p:spPr>
          <p:txBody>
            <a:bodyPr wrap="none" rtlCol="0">
              <a:spAutoFit/>
            </a:bodyPr>
            <a:lstStyle>
              <a:defPPr>
                <a:defRPr lang="zh-CN"/>
              </a:defPPr>
              <a:lvl1pPr algn="ctr">
                <a:defRPr sz="32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銷售數據</a:t>
              </a:r>
            </a:p>
          </p:txBody>
        </p:sp>
        <p:sp>
          <p:nvSpPr>
            <p:cNvPr id="42" name="文本框 41"/>
            <p:cNvSpPr txBox="1"/>
            <p:nvPr/>
          </p:nvSpPr>
          <p:spPr>
            <a:xfrm>
              <a:off x="1463639" y="3730515"/>
              <a:ext cx="1055370" cy="306705"/>
            </a:xfrm>
            <a:prstGeom prst="rect">
              <a:avLst/>
            </a:prstGeom>
            <a:noFill/>
          </p:spPr>
          <p:txBody>
            <a:bodyPr wrap="none" rtlCol="0">
              <a:spAutoFit/>
            </a:bodyPr>
            <a:lstStyle>
              <a:defPPr>
                <a:defRPr lang="zh-CN"/>
              </a:defPPr>
              <a:lvl1pPr algn="ctr">
                <a:defRPr sz="1400">
                  <a:solidFill>
                    <a:srgbClr val="0E37D1"/>
                  </a:solidFill>
                  <a:latin typeface="思源黑体 CN Light" panose="020B0300000000000000" pitchFamily="34" charset="-122"/>
                  <a:ea typeface="思源黑体 CN Light" panose="020B0300000000000000" pitchFamily="34" charset="-122"/>
                </a:defRPr>
              </a:lvl1pPr>
            </a:lstStyle>
            <a:p>
              <a:r>
                <a:rPr lang="en-US" altLang="zh-CN" dirty="0"/>
                <a:t>Sales  Data</a:t>
              </a:r>
              <a:endParaRPr lang="zh-CN" altLang="en-US" dirty="0"/>
            </a:p>
          </p:txBody>
        </p:sp>
        <p:sp>
          <p:nvSpPr>
            <p:cNvPr id="43" name="文本框 42"/>
            <p:cNvSpPr txBox="1"/>
            <p:nvPr/>
          </p:nvSpPr>
          <p:spPr>
            <a:xfrm>
              <a:off x="817295" y="4176047"/>
              <a:ext cx="2348061" cy="650240"/>
            </a:xfrm>
            <a:prstGeom prst="rect">
              <a:avLst/>
            </a:prstGeom>
            <a:noFill/>
          </p:spPr>
          <p:txBody>
            <a:bodyPr wrap="square" rtlCol="0">
              <a:spAutoFit/>
            </a:bodyPr>
            <a:lstStyle>
              <a:defPPr>
                <a:defRPr lang="zh-CN"/>
              </a:defPPr>
              <a:lvl1pPr algn="ctr">
                <a:lnSpc>
                  <a:spcPct val="130000"/>
                </a:lnSpc>
                <a:defRPr sz="1400">
                  <a:solidFill>
                    <a:srgbClr val="0E37D1"/>
                  </a:solidFill>
                </a:defRPr>
              </a:lvl1pPr>
            </a:lstStyle>
            <a:p>
              <a:r>
                <a:rPr lang="zh-CN" altLang="en-US" dirty="0">
                  <a:latin typeface="思源黑体 CN Heavy" panose="020B0A00000000000000" pitchFamily="34" charset="-122"/>
                </a:rPr>
                <a:t>是對公司理財產品的銷售情況的數據統計</a:t>
              </a:r>
            </a:p>
          </p:txBody>
        </p:sp>
      </p:grpSp>
      <p:grpSp>
        <p:nvGrpSpPr>
          <p:cNvPr id="44" name="组合 43"/>
          <p:cNvGrpSpPr/>
          <p:nvPr/>
        </p:nvGrpSpPr>
        <p:grpSpPr>
          <a:xfrm>
            <a:off x="9008058" y="3052685"/>
            <a:ext cx="2348061" cy="2216437"/>
            <a:chOff x="817295" y="2457450"/>
            <a:chExt cx="2348061" cy="2216437"/>
          </a:xfrm>
        </p:grpSpPr>
        <p:sp>
          <p:nvSpPr>
            <p:cNvPr id="45" name="文本框 44"/>
            <p:cNvSpPr txBox="1"/>
            <p:nvPr/>
          </p:nvSpPr>
          <p:spPr>
            <a:xfrm>
              <a:off x="1443955" y="2457450"/>
              <a:ext cx="1094740" cy="922020"/>
            </a:xfrm>
            <a:prstGeom prst="rect">
              <a:avLst/>
            </a:prstGeom>
            <a:noFill/>
          </p:spPr>
          <p:txBody>
            <a:bodyPr wrap="none" rtlCol="0">
              <a:spAutoFit/>
            </a:bodyPr>
            <a:lstStyle>
              <a:defPPr>
                <a:defRPr lang="zh-CN"/>
              </a:defPPr>
              <a:lvl1pPr algn="ctr">
                <a:defRPr sz="5400" spc="300">
                  <a:solidFill>
                    <a:srgbClr val="0E37D1"/>
                  </a:solidFill>
                  <a:latin typeface="思源黑体 CN Heavy" panose="020B0A00000000000000" pitchFamily="34" charset="-122"/>
                  <a:ea typeface="思源黑体 CN Heavy" panose="020B0A00000000000000" pitchFamily="34" charset="-122"/>
                </a:defRPr>
              </a:lvl1pPr>
            </a:lstStyle>
            <a:p>
              <a:r>
                <a:rPr lang="en-US" altLang="zh-CN" dirty="0"/>
                <a:t>04</a:t>
              </a:r>
              <a:endParaRPr lang="zh-CN" altLang="en-US" dirty="0"/>
            </a:p>
          </p:txBody>
        </p:sp>
        <p:sp>
          <p:nvSpPr>
            <p:cNvPr id="46" name="文本框 45"/>
            <p:cNvSpPr txBox="1"/>
            <p:nvPr/>
          </p:nvSpPr>
          <p:spPr>
            <a:xfrm>
              <a:off x="1010885" y="3254265"/>
              <a:ext cx="1960880" cy="583565"/>
            </a:xfrm>
            <a:prstGeom prst="rect">
              <a:avLst/>
            </a:prstGeom>
            <a:noFill/>
          </p:spPr>
          <p:txBody>
            <a:bodyPr wrap="none" rtlCol="0">
              <a:spAutoFit/>
            </a:bodyPr>
            <a:lstStyle>
              <a:defPPr>
                <a:defRPr lang="zh-CN"/>
              </a:defPPr>
              <a:lvl1pPr algn="ctr">
                <a:defRPr sz="32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申請方式</a:t>
              </a:r>
            </a:p>
          </p:txBody>
        </p:sp>
        <p:sp>
          <p:nvSpPr>
            <p:cNvPr id="47" name="文本框 46"/>
            <p:cNvSpPr txBox="1"/>
            <p:nvPr/>
          </p:nvSpPr>
          <p:spPr>
            <a:xfrm>
              <a:off x="1097564" y="3730515"/>
              <a:ext cx="1787525" cy="306705"/>
            </a:xfrm>
            <a:prstGeom prst="rect">
              <a:avLst/>
            </a:prstGeom>
            <a:noFill/>
          </p:spPr>
          <p:txBody>
            <a:bodyPr wrap="none" rtlCol="0">
              <a:spAutoFit/>
            </a:bodyPr>
            <a:lstStyle>
              <a:defPPr>
                <a:defRPr lang="zh-CN"/>
              </a:defPPr>
              <a:lvl1pPr algn="ctr">
                <a:defRPr sz="1400">
                  <a:solidFill>
                    <a:srgbClr val="0E37D1"/>
                  </a:solidFill>
                  <a:latin typeface="思源黑体 CN Light" panose="020B0300000000000000" pitchFamily="34" charset="-122"/>
                  <a:ea typeface="思源黑体 CN Light" panose="020B0300000000000000" pitchFamily="34" charset="-122"/>
                </a:defRPr>
              </a:lvl1pPr>
            </a:lstStyle>
            <a:p>
              <a:r>
                <a:rPr lang="en-US" altLang="zh-CN"/>
                <a:t>Application Method</a:t>
              </a:r>
              <a:r>
                <a:rPr lang="en-US" altLang="zh-CN" dirty="0"/>
                <a:t> </a:t>
              </a:r>
              <a:endParaRPr lang="zh-CN" altLang="en-US" dirty="0"/>
            </a:p>
          </p:txBody>
        </p:sp>
        <p:sp>
          <p:nvSpPr>
            <p:cNvPr id="48" name="文本框 47"/>
            <p:cNvSpPr txBox="1"/>
            <p:nvPr/>
          </p:nvSpPr>
          <p:spPr>
            <a:xfrm>
              <a:off x="817295" y="4023647"/>
              <a:ext cx="2348061" cy="650240"/>
            </a:xfrm>
            <a:prstGeom prst="rect">
              <a:avLst/>
            </a:prstGeom>
            <a:noFill/>
          </p:spPr>
          <p:txBody>
            <a:bodyPr wrap="square" rtlCol="0">
              <a:spAutoFit/>
            </a:bodyPr>
            <a:lstStyle>
              <a:defPPr>
                <a:defRPr lang="zh-CN"/>
              </a:defPPr>
              <a:lvl1pPr algn="ctr">
                <a:defRPr sz="1400">
                  <a:solidFill>
                    <a:srgbClr val="0E37D1"/>
                  </a:solidFill>
                </a:defRPr>
              </a:lvl1pPr>
            </a:lstStyle>
            <a:p>
              <a:pPr>
                <a:lnSpc>
                  <a:spcPct val="130000"/>
                </a:lnSpc>
              </a:pPr>
              <a:r>
                <a:rPr lang="zh-CN" altLang="en-US" dirty="0">
                  <a:latin typeface="思源黑体 CN Heavy" panose="020B0A00000000000000" pitchFamily="34" charset="-122"/>
                </a:rPr>
                <a:t>購買理財產品的方式相對有幾種方式管道平臺</a:t>
              </a:r>
            </a:p>
          </p:txBody>
        </p:sp>
      </p:grpSp>
      <p:sp>
        <p:nvSpPr>
          <p:cNvPr id="49" name="圆角矩形 48"/>
          <p:cNvSpPr/>
          <p:nvPr/>
        </p:nvSpPr>
        <p:spPr>
          <a:xfrm>
            <a:off x="3534933" y="2596943"/>
            <a:ext cx="2389870" cy="3153300"/>
          </a:xfrm>
          <a:prstGeom prst="roundRect">
            <a:avLst>
              <a:gd name="adj" fmla="val 10025"/>
            </a:avLst>
          </a:prstGeom>
          <a:noFill/>
          <a:ln w="12700">
            <a:solidFill>
              <a:srgbClr val="FED78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50" name="圆角矩形 49"/>
          <p:cNvSpPr/>
          <p:nvPr/>
        </p:nvSpPr>
        <p:spPr>
          <a:xfrm>
            <a:off x="6266732" y="2596943"/>
            <a:ext cx="2389870" cy="3153300"/>
          </a:xfrm>
          <a:prstGeom prst="roundRect">
            <a:avLst>
              <a:gd name="adj" fmla="val 10025"/>
            </a:avLst>
          </a:prstGeom>
          <a:noFill/>
          <a:ln w="12700">
            <a:solidFill>
              <a:srgbClr val="FED78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sp>
        <p:nvSpPr>
          <p:cNvPr id="51" name="圆角矩形 50"/>
          <p:cNvSpPr/>
          <p:nvPr/>
        </p:nvSpPr>
        <p:spPr>
          <a:xfrm>
            <a:off x="8987153" y="2596943"/>
            <a:ext cx="2389870" cy="3153300"/>
          </a:xfrm>
          <a:prstGeom prst="roundRect">
            <a:avLst>
              <a:gd name="adj" fmla="val 10025"/>
            </a:avLst>
          </a:prstGeom>
          <a:noFill/>
          <a:ln w="12700">
            <a:solidFill>
              <a:srgbClr val="FED78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zh-CN" altLang="en-US" dirty="0">
              <a:latin typeface="思源黑体 CN Heavy" panose="020B0A00000000000000" pitchFamily="34" charset="-122"/>
            </a:endParaRPr>
          </a:p>
        </p:txBody>
      </p:sp>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5362" y="4441538"/>
            <a:ext cx="2212464" cy="1896398"/>
          </a:xfrm>
          <a:prstGeom prst="rect">
            <a:avLst/>
          </a:prstGeom>
        </p:spPr>
      </p:pic>
      <p:pic>
        <p:nvPicPr>
          <p:cNvPr id="54" name="图片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469" y="1216592"/>
            <a:ext cx="2056979" cy="1914022"/>
          </a:xfrm>
          <a:prstGeom prst="rect">
            <a:avLst/>
          </a:prstGeom>
        </p:spPr>
      </p:pic>
      <p:sp>
        <p:nvSpPr>
          <p:cNvPr id="55" name="任意多边形 54"/>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0604" y="425275"/>
            <a:ext cx="6019489" cy="6007450"/>
          </a:xfrm>
          <a:prstGeom prst="rect">
            <a:avLst/>
          </a:prstGeom>
        </p:spPr>
      </p:pic>
      <p:sp>
        <p:nvSpPr>
          <p:cNvPr id="11" name="文本框 10"/>
          <p:cNvSpPr txBox="1"/>
          <p:nvPr/>
        </p:nvSpPr>
        <p:spPr>
          <a:xfrm>
            <a:off x="838199" y="1082565"/>
            <a:ext cx="2209800" cy="706755"/>
          </a:xfrm>
          <a:prstGeom prst="rect">
            <a:avLst/>
          </a:prstGeom>
          <a:noFill/>
        </p:spPr>
        <p:txBody>
          <a:bodyPr wrap="square" rtlCol="0">
            <a:spAutoFit/>
          </a:bodyPr>
          <a:lstStyle/>
          <a:p>
            <a:r>
              <a:rPr lang="zh-CN" altLang="en-US" sz="4000" spc="300" dirty="0">
                <a:solidFill>
                  <a:srgbClr val="0E37D1"/>
                </a:solidFill>
                <a:latin typeface="思源黑体 CN Heavy" panose="020B0A00000000000000" pitchFamily="34" charset="-122"/>
                <a:ea typeface="思源黑体 CN Heavy" panose="020B0A00000000000000" pitchFamily="34" charset="-122"/>
              </a:rPr>
              <a:t>插畫風</a:t>
            </a:r>
          </a:p>
        </p:txBody>
      </p:sp>
      <p:sp>
        <p:nvSpPr>
          <p:cNvPr id="12" name="文本框 11"/>
          <p:cNvSpPr txBox="1"/>
          <p:nvPr/>
        </p:nvSpPr>
        <p:spPr>
          <a:xfrm>
            <a:off x="838199" y="1904602"/>
            <a:ext cx="5938667" cy="922020"/>
          </a:xfrm>
          <a:prstGeom prst="rect">
            <a:avLst/>
          </a:prstGeom>
          <a:noFill/>
        </p:spPr>
        <p:txBody>
          <a:bodyPr wrap="square" rtlCol="0">
            <a:spAutoFit/>
          </a:bodyPr>
          <a:lstStyle/>
          <a:p>
            <a:r>
              <a:rPr lang="zh-CN" altLang="en-US" sz="5400" spc="300" dirty="0">
                <a:solidFill>
                  <a:srgbClr val="0E37D1"/>
                </a:solidFill>
                <a:latin typeface="思源黑体 CN Heavy" panose="020B0A00000000000000" pitchFamily="34" charset="-122"/>
                <a:ea typeface="思源黑体 CN Heavy" panose="020B0A00000000000000" pitchFamily="34" charset="-122"/>
              </a:rPr>
              <a:t>感謝您的觀看</a:t>
            </a:r>
          </a:p>
        </p:txBody>
      </p:sp>
      <p:sp>
        <p:nvSpPr>
          <p:cNvPr id="13" name="文本框 12"/>
          <p:cNvSpPr txBox="1"/>
          <p:nvPr/>
        </p:nvSpPr>
        <p:spPr>
          <a:xfrm>
            <a:off x="838199" y="2713631"/>
            <a:ext cx="3371852" cy="398780"/>
          </a:xfrm>
          <a:prstGeom prst="rect">
            <a:avLst/>
          </a:prstGeom>
          <a:noFill/>
        </p:spPr>
        <p:txBody>
          <a:bodyPr wrap="square" rtlCol="0">
            <a:spAutoFit/>
          </a:bodyPr>
          <a:lstStyle/>
          <a:p>
            <a:r>
              <a:rPr lang="en-US" altLang="zh-CN" sz="2000" dirty="0">
                <a:solidFill>
                  <a:srgbClr val="0E37D1"/>
                </a:solidFill>
                <a:latin typeface="思源黑体 CN Light" panose="020B0300000000000000" pitchFamily="34" charset="-122"/>
                <a:ea typeface="思源黑体 CN Light" panose="020B0300000000000000" pitchFamily="34" charset="-122"/>
              </a:rPr>
              <a:t>Thanks For Your Watching</a:t>
            </a:r>
            <a:endParaRPr lang="zh-CN" altLang="en-US" sz="2000" dirty="0">
              <a:solidFill>
                <a:srgbClr val="0E37D1"/>
              </a:solidFill>
              <a:latin typeface="思源黑体 CN Light" panose="020B0300000000000000" pitchFamily="34" charset="-122"/>
              <a:ea typeface="思源黑体 CN Light" panose="020B0300000000000000" pitchFamily="34" charset="-122"/>
            </a:endParaRPr>
          </a:p>
        </p:txBody>
      </p:sp>
      <p:sp>
        <p:nvSpPr>
          <p:cNvPr id="24" name="文本框 23"/>
          <p:cNvSpPr txBox="1"/>
          <p:nvPr/>
        </p:nvSpPr>
        <p:spPr>
          <a:xfrm>
            <a:off x="838199" y="3109247"/>
            <a:ext cx="4340333" cy="368300"/>
          </a:xfrm>
          <a:prstGeom prst="rect">
            <a:avLst/>
          </a:prstGeom>
          <a:noFill/>
        </p:spPr>
        <p:txBody>
          <a:bodyPr wrap="square" rtlCol="0">
            <a:spAutoFit/>
          </a:bodyPr>
          <a:lstStyle/>
          <a:p>
            <a:r>
              <a:rPr lang="zh-CN" altLang="en-US" dirty="0">
                <a:solidFill>
                  <a:srgbClr val="0E37D1"/>
                </a:solidFill>
                <a:latin typeface="思源黑体 CN Heavy" panose="020B0A00000000000000" pitchFamily="34" charset="-122"/>
              </a:rPr>
              <a:t>理財產品  產品介紹 產品推介 產品宣傳</a:t>
            </a:r>
          </a:p>
        </p:txBody>
      </p:sp>
      <p:sp>
        <p:nvSpPr>
          <p:cNvPr id="28" name="椭圆 27"/>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椭圆 28"/>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椭圆 29"/>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椭圆 30"/>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8" name="任意多边形 17"/>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25" name="文本框 24"/>
          <p:cNvSpPr txBox="1"/>
          <p:nvPr/>
        </p:nvSpPr>
        <p:spPr>
          <a:xfrm>
            <a:off x="943997" y="5390159"/>
            <a:ext cx="1409360" cy="337185"/>
          </a:xfrm>
          <a:prstGeom prst="rect">
            <a:avLst/>
          </a:prstGeom>
          <a:noFill/>
        </p:spPr>
        <p:txBody>
          <a:bodyPr wrap="square" rtlCol="0">
            <a:spAutoFit/>
          </a:bodyPr>
          <a:lstStyle>
            <a:defPPr>
              <a:defRPr lang="zh-CN"/>
            </a:defPPr>
            <a:lvl1pPr>
              <a:defRPr>
                <a:solidFill>
                  <a:srgbClr val="0E37D1"/>
                </a:solidFill>
                <a:latin typeface="思源黑体 CN Light" panose="020B0300000000000000" pitchFamily="34" charset="-122"/>
                <a:ea typeface="思源黑体 CN Light" panose="020B0300000000000000" pitchFamily="34" charset="-122"/>
              </a:defRPr>
            </a:lvl1pPr>
          </a:lstStyle>
          <a:p>
            <a:r>
              <a:rPr lang="zh-CN" altLang="en-US" sz="1600" dirty="0"/>
              <a:t>彙報</a:t>
            </a:r>
            <a:r>
              <a:rPr lang="zh-CN" altLang="en-US" sz="1600"/>
              <a:t>人：</a:t>
            </a:r>
            <a:r>
              <a:rPr lang="en-US" altLang="zh-CN" sz="1600"/>
              <a:t>XX</a:t>
            </a:r>
            <a:r>
              <a:rPr lang="en-US" altLang="zh-CN" sz="1600" dirty="0"/>
              <a:t>X</a:t>
            </a:r>
            <a:endParaRPr lang="zh-CN" altLang="en-US" sz="1600" dirty="0"/>
          </a:p>
        </p:txBody>
      </p:sp>
      <p:sp>
        <p:nvSpPr>
          <p:cNvPr id="26" name="文本框 25"/>
          <p:cNvSpPr txBox="1"/>
          <p:nvPr/>
        </p:nvSpPr>
        <p:spPr>
          <a:xfrm>
            <a:off x="2457192" y="5390159"/>
            <a:ext cx="1989647" cy="337185"/>
          </a:xfrm>
          <a:prstGeom prst="rect">
            <a:avLst/>
          </a:prstGeom>
          <a:noFill/>
        </p:spPr>
        <p:txBody>
          <a:bodyPr wrap="square" rtlCol="0">
            <a:spAutoFit/>
          </a:bodyPr>
          <a:lstStyle>
            <a:defPPr>
              <a:defRPr lang="zh-CN"/>
            </a:defPPr>
            <a:lvl1pPr>
              <a:defRPr>
                <a:solidFill>
                  <a:srgbClr val="0E37D1"/>
                </a:solidFill>
                <a:latin typeface="思源黑体 CN Light" panose="020B0300000000000000" pitchFamily="34" charset="-122"/>
                <a:ea typeface="思源黑体 CN Light" panose="020B0300000000000000" pitchFamily="34" charset="-122"/>
              </a:defRPr>
            </a:lvl1pPr>
          </a:lstStyle>
          <a:p>
            <a:r>
              <a:rPr lang="zh-CN" altLang="en-US" sz="1600" dirty="0"/>
              <a:t>時間：</a:t>
            </a:r>
            <a:r>
              <a:rPr lang="en-US" altLang="zh-CN" sz="1600" dirty="0"/>
              <a:t>20XX.XX.XX</a:t>
            </a:r>
            <a:endParaRPr lang="zh-CN" altLang="en-US" sz="1600" dirty="0"/>
          </a:p>
        </p:txBody>
      </p:sp>
      <p:sp>
        <p:nvSpPr>
          <p:cNvPr id="20" name="文本框 19"/>
          <p:cNvSpPr txBox="1"/>
          <p:nvPr/>
        </p:nvSpPr>
        <p:spPr>
          <a:xfrm>
            <a:off x="838199" y="3694042"/>
            <a:ext cx="5153193" cy="737235"/>
          </a:xfrm>
          <a:prstGeom prst="rect">
            <a:avLst/>
          </a:prstGeom>
          <a:noFill/>
        </p:spPr>
        <p:txBody>
          <a:bodyPr wrap="square" rtlCol="0">
            <a:spAutoFit/>
          </a:bodyPr>
          <a:lstStyle/>
          <a:p>
            <a:pPr>
              <a:lnSpc>
                <a:spcPct val="150000"/>
              </a:lnSpc>
            </a:pPr>
            <a:r>
              <a:rPr lang="zh-CN" altLang="en-US" sz="1400" dirty="0">
                <a:solidFill>
                  <a:srgbClr val="0E37D1"/>
                </a:solidFill>
                <a:latin typeface="+mn-ea"/>
              </a:rPr>
              <a:t>以推介會的方式搭起理財平臺與客戶之間互動交流的平臺</a:t>
            </a:r>
            <a:r>
              <a:rPr lang="en-US" altLang="zh-CN" sz="1400" dirty="0">
                <a:solidFill>
                  <a:srgbClr val="0E37D1"/>
                </a:solidFill>
                <a:latin typeface="+mn-ea"/>
              </a:rPr>
              <a:t>,</a:t>
            </a:r>
            <a:r>
              <a:rPr lang="zh-CN" altLang="en-US" sz="1400" dirty="0">
                <a:solidFill>
                  <a:srgbClr val="0E37D1"/>
                </a:solidFill>
                <a:latin typeface="+mn-ea"/>
              </a:rPr>
              <a:t>使客 戶更好地認識理財平臺、認識平臺理財新產品</a:t>
            </a:r>
            <a:endParaRPr lang="zh-CN" altLang="en-US" sz="1100" dirty="0">
              <a:solidFill>
                <a:srgbClr val="0E37D1"/>
              </a:solidFill>
              <a:latin typeface="+mn-ea"/>
            </a:endParaRPr>
          </a:p>
        </p:txBody>
      </p:sp>
      <p:pic>
        <p:nvPicPr>
          <p:cNvPr id="2" name="图片 1" descr="www.uugai.com-833136"/>
          <p:cNvPicPr>
            <a:picLocks noChangeAspect="1"/>
          </p:cNvPicPr>
          <p:nvPr/>
        </p:nvPicPr>
        <p:blipFill>
          <a:blip r:embed="rId3"/>
          <a:stretch>
            <a:fillRect/>
          </a:stretch>
        </p:blipFill>
        <p:spPr>
          <a:xfrm>
            <a:off x="9826625" y="-117475"/>
            <a:ext cx="2022475" cy="202247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3"/>
          <a:stretch>
            <a:fillRect/>
          </a:stretch>
        </p:blipFill>
        <p:spPr>
          <a:xfrm>
            <a:off x="0" y="0"/>
            <a:ext cx="12192000" cy="6858320"/>
          </a:xfrm>
          <a:prstGeom prst="rect">
            <a:avLst/>
          </a:prstGeom>
        </p:spPr>
      </p:pic>
      <p:pic>
        <p:nvPicPr>
          <p:cNvPr id="5" name="图片 4" descr="www.uugai.com-833136"/>
          <p:cNvPicPr>
            <a:picLocks noChangeAspect="1"/>
          </p:cNvPicPr>
          <p:nvPr/>
        </p:nvPicPr>
        <p:blipFill>
          <a:blip r:embed="rId4"/>
          <a:stretch>
            <a:fillRect/>
          </a:stretch>
        </p:blipFill>
        <p:spPr>
          <a:xfrm>
            <a:off x="838200" y="4057650"/>
            <a:ext cx="1608455" cy="1608455"/>
          </a:xfrm>
          <a:prstGeom prst="rect">
            <a:avLst/>
          </a:prstGeom>
        </p:spPr>
      </p:pic>
      <p:pic>
        <p:nvPicPr>
          <p:cNvPr id="8" name="內容版面配置區 7">
            <a:extLst>
              <a:ext uri="{FF2B5EF4-FFF2-40B4-BE49-F238E27FC236}">
                <a16:creationId xmlns:a16="http://schemas.microsoft.com/office/drawing/2014/main" id="{D5E24A4B-AB62-F74A-4837-B1BD459E8E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3193" y="5126873"/>
            <a:ext cx="1285653" cy="1285653"/>
          </a:xfrm>
          <a:prstGeom prst="rect">
            <a:avLst/>
          </a:prstGeom>
        </p:spPr>
      </p:pic>
      <p:sp>
        <p:nvSpPr>
          <p:cNvPr id="9" name="文字方塊 8">
            <a:extLst>
              <a:ext uri="{FF2B5EF4-FFF2-40B4-BE49-F238E27FC236}">
                <a16:creationId xmlns:a16="http://schemas.microsoft.com/office/drawing/2014/main" id="{CA2F6496-B65C-2E29-546F-538680870F2D}"/>
              </a:ext>
            </a:extLst>
          </p:cNvPr>
          <p:cNvSpPr txBox="1"/>
          <p:nvPr/>
        </p:nvSpPr>
        <p:spPr>
          <a:xfrm>
            <a:off x="4134293" y="6043194"/>
            <a:ext cx="2541208" cy="369332"/>
          </a:xfrm>
          <a:prstGeom prst="rect">
            <a:avLst/>
          </a:prstGeom>
          <a:noFill/>
        </p:spPr>
        <p:txBody>
          <a:bodyPr wrap="none" rtlCol="0">
            <a:spAutoFit/>
          </a:bodyPr>
          <a:lstStyle/>
          <a:p>
            <a:r>
              <a:rPr lang="en-US" altLang="zh-TW" dirty="0">
                <a:hlinkClick r:id="rId6"/>
              </a:rPr>
              <a:t>https://lin.ee/7sUARXb</a:t>
            </a:r>
            <a:endParaRPr lang="zh-TW" altLang="en-US" dirty="0"/>
          </a:p>
        </p:txBody>
      </p:sp>
      <p:sp>
        <p:nvSpPr>
          <p:cNvPr id="10" name="文字方塊 9">
            <a:extLst>
              <a:ext uri="{FF2B5EF4-FFF2-40B4-BE49-F238E27FC236}">
                <a16:creationId xmlns:a16="http://schemas.microsoft.com/office/drawing/2014/main" id="{77F30BF6-B723-6200-0138-B25C1B616F48}"/>
              </a:ext>
            </a:extLst>
          </p:cNvPr>
          <p:cNvSpPr txBox="1"/>
          <p:nvPr/>
        </p:nvSpPr>
        <p:spPr>
          <a:xfrm>
            <a:off x="838200" y="6043194"/>
            <a:ext cx="2911374" cy="369332"/>
          </a:xfrm>
          <a:prstGeom prst="rect">
            <a:avLst/>
          </a:prstGeom>
          <a:noFill/>
        </p:spPr>
        <p:txBody>
          <a:bodyPr wrap="none" rtlCol="0">
            <a:spAutoFit/>
          </a:bodyPr>
          <a:lstStyle/>
          <a:p>
            <a:r>
              <a:rPr lang="zh-TW" altLang="en-US" dirty="0"/>
              <a:t>掃碼或點擊加入官方</a:t>
            </a:r>
            <a:r>
              <a:rPr lang="en-US" altLang="zh-TW" dirty="0"/>
              <a:t>Line@</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614474" y="5085859"/>
            <a:ext cx="5284004" cy="1561547"/>
          </a:xfrm>
          <a:prstGeom prst="ellipse">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25" y="1129702"/>
            <a:ext cx="5562602" cy="5562602"/>
          </a:xfrm>
          <a:prstGeom prst="rect">
            <a:avLst/>
          </a:prstGeom>
        </p:spPr>
      </p:pic>
      <p:sp>
        <p:nvSpPr>
          <p:cNvPr id="3" name="圆角矩形 2"/>
          <p:cNvSpPr/>
          <p:nvPr/>
        </p:nvSpPr>
        <p:spPr>
          <a:xfrm>
            <a:off x="6105525" y="2605554"/>
            <a:ext cx="5400000" cy="3420000"/>
          </a:xfrm>
          <a:prstGeom prst="roundRect">
            <a:avLst>
              <a:gd name="adj" fmla="val 5012"/>
            </a:avLst>
          </a:prstGeom>
          <a:noFill/>
          <a:ln w="317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6521793" y="3534261"/>
            <a:ext cx="3078480" cy="922020"/>
          </a:xfrm>
          <a:prstGeom prst="rect">
            <a:avLst/>
          </a:prstGeom>
          <a:noFill/>
        </p:spPr>
        <p:txBody>
          <a:bodyPr wrap="none" rtlCol="0">
            <a:spAutoFit/>
          </a:bodyPr>
          <a:lstStyle/>
          <a:p>
            <a:pPr algn="ctr"/>
            <a:r>
              <a:rPr lang="zh-CN" altLang="en-US" sz="5400" spc="300" dirty="0">
                <a:solidFill>
                  <a:srgbClr val="0E37D1"/>
                </a:solidFill>
                <a:latin typeface="思源黑体 CN Heavy" panose="020B0A00000000000000" pitchFamily="34" charset="-122"/>
                <a:ea typeface="思源黑体 CN Heavy" panose="020B0A00000000000000" pitchFamily="34" charset="-122"/>
              </a:rPr>
              <a:t>關於我們</a:t>
            </a:r>
          </a:p>
        </p:txBody>
      </p:sp>
      <p:sp>
        <p:nvSpPr>
          <p:cNvPr id="32" name="文本框 31"/>
          <p:cNvSpPr txBox="1"/>
          <p:nvPr/>
        </p:nvSpPr>
        <p:spPr>
          <a:xfrm>
            <a:off x="6512692" y="4334361"/>
            <a:ext cx="951865" cy="306705"/>
          </a:xfrm>
          <a:prstGeom prst="rect">
            <a:avLst/>
          </a:prstGeom>
          <a:noFill/>
        </p:spPr>
        <p:txBody>
          <a:bodyPr wrap="none" rtlCol="0">
            <a:spAutoFit/>
          </a:bodyPr>
          <a:lstStyle/>
          <a:p>
            <a:pPr algn="ctr"/>
            <a:r>
              <a:rPr lang="en-US" altLang="zh-CN" sz="1400" dirty="0">
                <a:solidFill>
                  <a:srgbClr val="0E37D1"/>
                </a:solidFill>
                <a:latin typeface="思源黑体 CN Light" panose="020B0300000000000000" pitchFamily="34" charset="-122"/>
                <a:ea typeface="思源黑体 CN Light" panose="020B0300000000000000" pitchFamily="34" charset="-122"/>
              </a:rPr>
              <a:t>About Us </a:t>
            </a:r>
            <a:endParaRPr lang="zh-CN" altLang="en-US" sz="1400" dirty="0">
              <a:solidFill>
                <a:srgbClr val="0E37D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6506761" y="4817993"/>
            <a:ext cx="4618439" cy="929640"/>
          </a:xfrm>
          <a:prstGeom prst="rect">
            <a:avLst/>
          </a:prstGeom>
          <a:noFill/>
        </p:spPr>
        <p:txBody>
          <a:bodyPr wrap="square" rtlCol="0">
            <a:spAutoFit/>
          </a:bodyPr>
          <a:lstStyle/>
          <a:p>
            <a:pPr>
              <a:lnSpc>
                <a:spcPct val="130000"/>
              </a:lnSpc>
            </a:pPr>
            <a:r>
              <a:rPr lang="zh-CN" altLang="en-US" sz="1400" dirty="0">
                <a:solidFill>
                  <a:srgbClr val="0E37D1"/>
                </a:solidFill>
                <a:latin typeface="思源黑体 CN Heavy" panose="020B0A00000000000000" pitchFamily="34" charset="-122"/>
              </a:rPr>
              <a:t>好買財富管理股份有限公司是中國最大的基金研究團隊之一，研究範圍包括私募基金、私募股權基金、</a:t>
            </a:r>
            <a:r>
              <a:rPr lang="en-US" altLang="zh-CN" sz="1400" dirty="0">
                <a:solidFill>
                  <a:srgbClr val="0E37D1"/>
                </a:solidFill>
                <a:latin typeface="思源黑体 CN Heavy" panose="020B0A00000000000000" pitchFamily="34" charset="-122"/>
              </a:rPr>
              <a:t>"</a:t>
            </a:r>
            <a:r>
              <a:rPr lang="zh-CN" altLang="en-US" sz="1400" dirty="0">
                <a:solidFill>
                  <a:srgbClr val="0E37D1"/>
                </a:solidFill>
                <a:latin typeface="思源黑体 CN Heavy" panose="020B0A00000000000000" pitchFamily="34" charset="-122"/>
              </a:rPr>
              <a:t>一對多</a:t>
            </a:r>
            <a:r>
              <a:rPr lang="en-US" altLang="zh-CN" sz="1400" dirty="0">
                <a:solidFill>
                  <a:srgbClr val="0E37D1"/>
                </a:solidFill>
                <a:latin typeface="思源黑体 CN Heavy" panose="020B0A00000000000000" pitchFamily="34" charset="-122"/>
              </a:rPr>
              <a:t>"</a:t>
            </a:r>
            <a:r>
              <a:rPr lang="zh-CN" altLang="en-US" sz="1400" dirty="0">
                <a:solidFill>
                  <a:srgbClr val="0E37D1"/>
                </a:solidFill>
                <a:latin typeface="思源黑体 CN Heavy" panose="020B0A00000000000000" pitchFamily="34" charset="-122"/>
              </a:rPr>
              <a:t>及公募基金</a:t>
            </a:r>
          </a:p>
        </p:txBody>
      </p:sp>
      <p:sp>
        <p:nvSpPr>
          <p:cNvPr id="8" name="文本框 7"/>
          <p:cNvSpPr txBox="1"/>
          <p:nvPr/>
        </p:nvSpPr>
        <p:spPr>
          <a:xfrm>
            <a:off x="6247097" y="832446"/>
            <a:ext cx="3337560" cy="3153410"/>
          </a:xfrm>
          <a:prstGeom prst="rect">
            <a:avLst/>
          </a:prstGeom>
          <a:noFill/>
        </p:spPr>
        <p:txBody>
          <a:bodyPr wrap="none" rtlCol="0">
            <a:spAutoFit/>
          </a:bodyPr>
          <a:lstStyle>
            <a:defPPr>
              <a:defRPr lang="zh-CN"/>
            </a:defPPr>
            <a:lvl1pPr>
              <a:defRPr sz="4000" spc="300">
                <a:solidFill>
                  <a:schemeClr val="bg1"/>
                </a:solidFill>
                <a:latin typeface="思源黑体 CN Heavy" panose="020B0A00000000000000" pitchFamily="34" charset="-122"/>
                <a:ea typeface="思源黑体 CN Heavy" panose="020B0A00000000000000" pitchFamily="34" charset="-122"/>
              </a:defRPr>
            </a:lvl1pPr>
          </a:lstStyle>
          <a:p>
            <a:pPr algn="ctr"/>
            <a:r>
              <a:rPr lang="en-US" altLang="zh-CN" sz="19900" dirty="0">
                <a:ln w="19050">
                  <a:solidFill>
                    <a:schemeClr val="bg1"/>
                  </a:solidFill>
                </a:ln>
                <a:solidFill>
                  <a:srgbClr val="0E37D1"/>
                </a:solidFill>
              </a:rPr>
              <a:t>01</a:t>
            </a:r>
            <a:endParaRPr lang="zh-CN" altLang="en-US" sz="19900" dirty="0">
              <a:ln w="19050">
                <a:solidFill>
                  <a:schemeClr val="bg1"/>
                </a:solidFill>
              </a:ln>
              <a:solidFill>
                <a:srgbClr val="0E37D1"/>
              </a:solidFill>
            </a:endParaRPr>
          </a:p>
        </p:txBody>
      </p:sp>
      <p:sp>
        <p:nvSpPr>
          <p:cNvPr id="13" name="椭圆 12"/>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6" name="任意多边形 15"/>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椭圆 12"/>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19" name="直接连接符 18"/>
          <p:cNvCxnSpPr/>
          <p:nvPr/>
        </p:nvCxnSpPr>
        <p:spPr>
          <a:xfrm rot="5400000">
            <a:off x="9134713" y="1087410"/>
            <a:ext cx="0" cy="126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6651587" y="1486578"/>
            <a:ext cx="1656080" cy="460375"/>
          </a:xfrm>
          <a:prstGeom prst="rect">
            <a:avLst/>
          </a:prstGeom>
          <a:noFill/>
        </p:spPr>
        <p:txBody>
          <a:bodyPr wrap="none" rtlCol="0">
            <a:spAutoFit/>
          </a:bodyPr>
          <a:lstStyle>
            <a:defPPr>
              <a:defRPr lang="zh-CN"/>
            </a:defPPr>
            <a:lvl1pPr>
              <a:defRPr sz="4800" spc="250">
                <a:solidFill>
                  <a:srgbClr val="4798A7"/>
                </a:solidFill>
                <a:latin typeface="思源黑体 CN Heavy" panose="020B0A00000000000000" pitchFamily="34" charset="-122"/>
                <a:ea typeface="思源黑体 CN Heavy" panose="020B0A00000000000000" pitchFamily="34" charset="-122"/>
              </a:defRPr>
            </a:lvl1pPr>
          </a:lstStyle>
          <a:p>
            <a:r>
              <a:rPr lang="zh-CN" altLang="en-US" sz="2400" spc="500" dirty="0">
                <a:solidFill>
                  <a:srgbClr val="0E37D1"/>
                </a:solidFill>
              </a:rPr>
              <a:t>關於我們</a:t>
            </a:r>
          </a:p>
        </p:txBody>
      </p:sp>
      <p:sp>
        <p:nvSpPr>
          <p:cNvPr id="21" name="文本框 20"/>
          <p:cNvSpPr txBox="1"/>
          <p:nvPr/>
        </p:nvSpPr>
        <p:spPr>
          <a:xfrm>
            <a:off x="6651587" y="2029127"/>
            <a:ext cx="4446626"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好買財富管理股份有限公司是中國最大的基金研究團隊之一，研究範圍包括私募基金、私募股權基金、</a:t>
            </a:r>
            <a:r>
              <a:rPr lang="en-US" altLang="zh-CN" dirty="0"/>
              <a:t>"</a:t>
            </a:r>
            <a:r>
              <a:rPr lang="zh-CN" altLang="en-US" dirty="0"/>
              <a:t>一對多</a:t>
            </a:r>
            <a:r>
              <a:rPr lang="en-US" altLang="zh-CN" dirty="0"/>
              <a:t>"</a:t>
            </a:r>
            <a:r>
              <a:rPr lang="zh-CN" altLang="en-US" dirty="0"/>
              <a:t>及公募基金。</a:t>
            </a:r>
          </a:p>
        </p:txBody>
      </p:sp>
      <p:sp>
        <p:nvSpPr>
          <p:cNvPr id="22" name="文本框 21"/>
          <p:cNvSpPr txBox="1"/>
          <p:nvPr/>
        </p:nvSpPr>
        <p:spPr>
          <a:xfrm>
            <a:off x="6651587" y="3407415"/>
            <a:ext cx="4446626" cy="6502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作為目前市場上最知名的第三方基金投資顧問公司，好買基金研究中心定期發佈專業的基金研究報告</a:t>
            </a:r>
          </a:p>
        </p:txBody>
      </p:sp>
      <p:sp>
        <p:nvSpPr>
          <p:cNvPr id="23" name="文本框 22"/>
          <p:cNvSpPr txBox="1"/>
          <p:nvPr/>
        </p:nvSpPr>
        <p:spPr>
          <a:xfrm>
            <a:off x="6651587" y="4505627"/>
            <a:ext cx="4446626" cy="12096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t>擁有國內最專業的基金資料庫，我們有專業的團隊負責數據採集、更新等相關工作。同時，擁有自主知識產權的好買私募指數等原創性數據。我們願意把這些數據授權給我們的合作夥伴免費使用</a:t>
            </a:r>
          </a:p>
        </p:txBody>
      </p:sp>
      <p:sp>
        <p:nvSpPr>
          <p:cNvPr id="24" name="椭圆 23"/>
          <p:cNvSpPr/>
          <p:nvPr/>
        </p:nvSpPr>
        <p:spPr>
          <a:xfrm>
            <a:off x="1374183" y="1387391"/>
            <a:ext cx="4140000" cy="4140000"/>
          </a:xfrm>
          <a:prstGeom prst="ellipse">
            <a:avLst/>
          </a:prstGeom>
          <a:solidFill>
            <a:schemeClr val="bg1"/>
          </a:solidFill>
          <a:ln>
            <a:noFill/>
          </a:ln>
          <a:effectLst>
            <a:outerShdw blurRad="431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E9E9"/>
              </a:solidFill>
              <a:latin typeface="思源黑体 CN Heavy" panose="020B0A00000000000000" pitchFamily="34" charset="-122"/>
              <a:ea typeface="思源黑体 CN Heavy" panose="020B0A00000000000000" pitchFamily="34" charset="-122"/>
            </a:endParaRPr>
          </a:p>
        </p:txBody>
      </p:sp>
      <p:sp>
        <p:nvSpPr>
          <p:cNvPr id="25" name="椭圆 24"/>
          <p:cNvSpPr/>
          <p:nvPr/>
        </p:nvSpPr>
        <p:spPr>
          <a:xfrm>
            <a:off x="1680474" y="1693682"/>
            <a:ext cx="3527418" cy="3527418"/>
          </a:xfrm>
          <a:prstGeom prst="ellipse">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E9E9"/>
              </a:solidFill>
              <a:latin typeface="思源黑体 CN Heavy" panose="020B0A00000000000000" pitchFamily="34" charset="-122"/>
              <a:ea typeface="思源黑体 CN Heavy" panose="020B0A00000000000000" pitchFamily="34" charset="-122"/>
            </a:endParaRPr>
          </a:p>
        </p:txBody>
      </p:sp>
      <p:sp>
        <p:nvSpPr>
          <p:cNvPr id="26" name="椭圆 25"/>
          <p:cNvSpPr/>
          <p:nvPr/>
        </p:nvSpPr>
        <p:spPr>
          <a:xfrm>
            <a:off x="9029700" y="-533400"/>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1" name="组合 30"/>
          <p:cNvGrpSpPr/>
          <p:nvPr/>
        </p:nvGrpSpPr>
        <p:grpSpPr>
          <a:xfrm>
            <a:off x="389982" y="75158"/>
            <a:ext cx="11391901" cy="766334"/>
            <a:chOff x="75308" y="-705892"/>
            <a:chExt cx="11391901" cy="766334"/>
          </a:xfrm>
        </p:grpSpPr>
        <p:grpSp>
          <p:nvGrpSpPr>
            <p:cNvPr id="32" name="组合 31"/>
            <p:cNvGrpSpPr/>
            <p:nvPr/>
          </p:nvGrpSpPr>
          <p:grpSpPr>
            <a:xfrm>
              <a:off x="724914" y="-514233"/>
              <a:ext cx="10742295" cy="574675"/>
              <a:chOff x="724914" y="171567"/>
              <a:chExt cx="10742295" cy="574675"/>
            </a:xfrm>
          </p:grpSpPr>
          <p:sp>
            <p:nvSpPr>
              <p:cNvPr id="36" name="文本框 35"/>
              <p:cNvSpPr txBox="1"/>
              <p:nvPr/>
            </p:nvSpPr>
            <p:spPr>
              <a:xfrm>
                <a:off x="2363214" y="387010"/>
                <a:ext cx="122237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About Us</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37" name="文本框 36"/>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關於我們</a:t>
                </a:r>
              </a:p>
            </p:txBody>
          </p:sp>
          <p:sp>
            <p:nvSpPr>
              <p:cNvPr id="38" name="文本框 37"/>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01</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33" name="组合 32"/>
            <p:cNvGrpSpPr/>
            <p:nvPr/>
          </p:nvGrpSpPr>
          <p:grpSpPr>
            <a:xfrm>
              <a:off x="75308" y="-705892"/>
              <a:ext cx="684533" cy="620400"/>
              <a:chOff x="3273593" y="1366654"/>
              <a:chExt cx="684533" cy="620400"/>
            </a:xfrm>
          </p:grpSpPr>
          <p:sp>
            <p:nvSpPr>
              <p:cNvPr id="34" name="矩形: 圆角 33"/>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 name="矩形: 圆角 34"/>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80"/>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椭圆 12"/>
          <p:cNvSpPr/>
          <p:nvPr/>
        </p:nvSpPr>
        <p:spPr>
          <a:xfrm>
            <a:off x="6572250" y="-677778"/>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677778"/>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677778"/>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1" name="文本框 20"/>
          <p:cNvSpPr txBox="1"/>
          <p:nvPr/>
        </p:nvSpPr>
        <p:spPr>
          <a:xfrm>
            <a:off x="2009776" y="1350157"/>
            <a:ext cx="8172449" cy="6502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好買基金目前是市場上最知名的第三方基金投資顧問公司，為貴賓客戶量身定制從基金諮詢、基金購買，到基金組合跟蹤及調整的一站式投資顧問服務。</a:t>
            </a:r>
            <a:endParaRPr lang="zh-CN" altLang="en-US" dirty="0">
              <a:latin typeface="+mn-ea"/>
            </a:endParaRPr>
          </a:p>
        </p:txBody>
      </p:sp>
      <p:sp>
        <p:nvSpPr>
          <p:cNvPr id="73" name="任意多边形 72"/>
          <p:cNvSpPr/>
          <p:nvPr/>
        </p:nvSpPr>
        <p:spPr>
          <a:xfrm>
            <a:off x="-374809" y="3004455"/>
            <a:ext cx="12941618" cy="3988512"/>
          </a:xfrm>
          <a:custGeom>
            <a:avLst/>
            <a:gdLst>
              <a:gd name="connsiteX0" fmla="*/ 6470810 w 12941618"/>
              <a:gd name="connsiteY0" fmla="*/ 0 h 3988512"/>
              <a:gd name="connsiteX1" fmla="*/ 12840500 w 12941618"/>
              <a:gd name="connsiteY1" fmla="*/ 3791082 h 3988512"/>
              <a:gd name="connsiteX2" fmla="*/ 12941618 w 12941618"/>
              <a:gd name="connsiteY2" fmla="*/ 3988512 h 3988512"/>
              <a:gd name="connsiteX3" fmla="*/ 0 w 12941618"/>
              <a:gd name="connsiteY3" fmla="*/ 3988512 h 3988512"/>
              <a:gd name="connsiteX4" fmla="*/ 101118 w 12941618"/>
              <a:gd name="connsiteY4" fmla="*/ 3791082 h 3988512"/>
              <a:gd name="connsiteX5" fmla="*/ 6470810 w 12941618"/>
              <a:gd name="connsiteY5" fmla="*/ 0 h 39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1618" h="3988512">
                <a:moveTo>
                  <a:pt x="6470810" y="0"/>
                </a:moveTo>
                <a:cubicBezTo>
                  <a:pt x="9221326" y="0"/>
                  <a:pt x="11613806" y="1532943"/>
                  <a:pt x="12840500" y="3791082"/>
                </a:cubicBezTo>
                <a:lnTo>
                  <a:pt x="12941618" y="3988512"/>
                </a:lnTo>
                <a:lnTo>
                  <a:pt x="0" y="3988512"/>
                </a:lnTo>
                <a:lnTo>
                  <a:pt x="101118" y="3791082"/>
                </a:lnTo>
                <a:cubicBezTo>
                  <a:pt x="1327813" y="1532943"/>
                  <a:pt x="3720293" y="0"/>
                  <a:pt x="647081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rgbClr val="F7E9E9"/>
              </a:solidFill>
              <a:latin typeface="思源黑体 CN Heavy" panose="020B0A00000000000000" pitchFamily="34" charset="-122"/>
              <a:ea typeface="思源黑体 CN Heavy" panose="020B0A00000000000000" pitchFamily="34" charset="-122"/>
            </a:endParaRPr>
          </a:p>
        </p:txBody>
      </p:sp>
      <p:sp>
        <p:nvSpPr>
          <p:cNvPr id="26" name="椭圆 25"/>
          <p:cNvSpPr/>
          <p:nvPr/>
        </p:nvSpPr>
        <p:spPr>
          <a:xfrm>
            <a:off x="9029700" y="-677778"/>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7" name="圆角矩形 26"/>
          <p:cNvSpPr/>
          <p:nvPr/>
        </p:nvSpPr>
        <p:spPr>
          <a:xfrm>
            <a:off x="874680" y="2463593"/>
            <a:ext cx="2484000" cy="3420000"/>
          </a:xfrm>
          <a:prstGeom prst="roundRect">
            <a:avLst>
              <a:gd name="adj" fmla="val 10025"/>
            </a:avLst>
          </a:prstGeom>
          <a:solidFill>
            <a:schemeClr val="bg1"/>
          </a:solidFill>
          <a:ln w="31750">
            <a:noFill/>
          </a:ln>
          <a:effectLst>
            <a:outerShdw blurRad="254000" dist="38100" dir="5400000" sx="97000" sy="97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8" name="圆角矩形 27"/>
          <p:cNvSpPr/>
          <p:nvPr/>
        </p:nvSpPr>
        <p:spPr>
          <a:xfrm>
            <a:off x="3520259" y="2215943"/>
            <a:ext cx="2484000" cy="3420000"/>
          </a:xfrm>
          <a:prstGeom prst="roundRect">
            <a:avLst>
              <a:gd name="adj" fmla="val 10025"/>
            </a:avLst>
          </a:prstGeom>
          <a:solidFill>
            <a:srgbClr val="FFDB47"/>
          </a:solidFill>
          <a:ln w="31750">
            <a:noFill/>
          </a:ln>
          <a:effectLst>
            <a:outerShdw blurRad="254000" dist="38100" dir="5400000" sx="97000" sy="97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圆角矩形 28"/>
          <p:cNvSpPr/>
          <p:nvPr/>
        </p:nvSpPr>
        <p:spPr>
          <a:xfrm>
            <a:off x="6202189" y="2215943"/>
            <a:ext cx="2484000" cy="3420000"/>
          </a:xfrm>
          <a:prstGeom prst="roundRect">
            <a:avLst>
              <a:gd name="adj" fmla="val 10025"/>
            </a:avLst>
          </a:prstGeom>
          <a:solidFill>
            <a:schemeClr val="bg1"/>
          </a:solidFill>
          <a:ln w="31750">
            <a:noFill/>
          </a:ln>
          <a:effectLst>
            <a:outerShdw blurRad="254000" dist="38100" dir="5400000" sx="97000" sy="97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0" name="圆角矩形 29"/>
          <p:cNvSpPr/>
          <p:nvPr/>
        </p:nvSpPr>
        <p:spPr>
          <a:xfrm>
            <a:off x="8879510" y="2463593"/>
            <a:ext cx="2484000" cy="3420000"/>
          </a:xfrm>
          <a:prstGeom prst="roundRect">
            <a:avLst>
              <a:gd name="adj" fmla="val 10025"/>
            </a:avLst>
          </a:prstGeom>
          <a:solidFill>
            <a:schemeClr val="bg1"/>
          </a:solidFill>
          <a:ln w="31750">
            <a:noFill/>
          </a:ln>
          <a:effectLst>
            <a:outerShdw blurRad="254000" dist="38100" dir="5400000" sx="97000" sy="97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4" name="文本框 43"/>
          <p:cNvSpPr txBox="1"/>
          <p:nvPr/>
        </p:nvSpPr>
        <p:spPr>
          <a:xfrm>
            <a:off x="6482365" y="3601850"/>
            <a:ext cx="1960880" cy="583565"/>
          </a:xfrm>
          <a:prstGeom prst="rect">
            <a:avLst/>
          </a:prstGeom>
          <a:noFill/>
        </p:spPr>
        <p:txBody>
          <a:bodyPr wrap="none" rtlCol="0">
            <a:spAutoFit/>
          </a:bodyPr>
          <a:lstStyle/>
          <a:p>
            <a:pPr algn="ctr"/>
            <a:r>
              <a:rPr lang="zh-CN" altLang="en-US" sz="3200" spc="300" dirty="0">
                <a:solidFill>
                  <a:schemeClr val="bg1"/>
                </a:solidFill>
                <a:latin typeface="思源黑体 CN Heavy" panose="020B0A00000000000000" pitchFamily="34" charset="-122"/>
                <a:ea typeface="思源黑体 CN Heavy" panose="020B0A00000000000000" pitchFamily="34" charset="-122"/>
              </a:rPr>
              <a:t>銷售數據</a:t>
            </a:r>
          </a:p>
        </p:txBody>
      </p:sp>
      <p:sp>
        <p:nvSpPr>
          <p:cNvPr id="45" name="文本框 44"/>
          <p:cNvSpPr txBox="1"/>
          <p:nvPr/>
        </p:nvSpPr>
        <p:spPr>
          <a:xfrm>
            <a:off x="6579203" y="4078100"/>
            <a:ext cx="1767205" cy="306705"/>
          </a:xfrm>
          <a:prstGeom prst="rect">
            <a:avLst/>
          </a:prstGeom>
          <a:noFill/>
        </p:spPr>
        <p:txBody>
          <a:bodyPr wrap="none" rtlCol="0">
            <a:spAutoFit/>
          </a:bodyPr>
          <a:lstStyle/>
          <a:p>
            <a:pPr algn="ctr"/>
            <a:r>
              <a:rPr lang="en-US" altLang="zh-CN" sz="1400" dirty="0">
                <a:solidFill>
                  <a:schemeClr val="bg1"/>
                </a:solidFill>
                <a:latin typeface="思源黑体 CN Light" panose="020B0300000000000000" pitchFamily="34" charset="-122"/>
                <a:ea typeface="思源黑体 CN Light" panose="020B0300000000000000" pitchFamily="34" charset="-122"/>
              </a:rPr>
              <a:t>What are you doing </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46" name="文本框 45"/>
          <p:cNvSpPr txBox="1"/>
          <p:nvPr/>
        </p:nvSpPr>
        <p:spPr>
          <a:xfrm>
            <a:off x="6288775" y="4523632"/>
            <a:ext cx="2348061" cy="521970"/>
          </a:xfrm>
          <a:prstGeom prst="rect">
            <a:avLst/>
          </a:prstGeom>
          <a:noFill/>
        </p:spPr>
        <p:txBody>
          <a:bodyPr wrap="square" rtlCol="0">
            <a:spAutoFit/>
          </a:bodyPr>
          <a:lstStyle/>
          <a:p>
            <a:pPr algn="ctr"/>
            <a:r>
              <a:rPr lang="zh-CN" altLang="en-US" sz="1400" dirty="0">
                <a:solidFill>
                  <a:schemeClr val="bg1">
                    <a:lumMod val="95000"/>
                  </a:schemeClr>
                </a:solidFill>
                <a:latin typeface="思源黑体 CN Heavy" panose="020B0A00000000000000" pitchFamily="34" charset="-122"/>
              </a:rPr>
              <a:t>理財產品 產品介紹產品推介產品宣傳</a:t>
            </a:r>
          </a:p>
        </p:txBody>
      </p:sp>
      <p:sp>
        <p:nvSpPr>
          <p:cNvPr id="49" name="文本框 48"/>
          <p:cNvSpPr txBox="1"/>
          <p:nvPr/>
        </p:nvSpPr>
        <p:spPr>
          <a:xfrm>
            <a:off x="9218106" y="3849500"/>
            <a:ext cx="1960880" cy="583565"/>
          </a:xfrm>
          <a:prstGeom prst="rect">
            <a:avLst/>
          </a:prstGeom>
          <a:noFill/>
        </p:spPr>
        <p:txBody>
          <a:bodyPr wrap="none" rtlCol="0">
            <a:spAutoFit/>
          </a:bodyPr>
          <a:lstStyle/>
          <a:p>
            <a:pPr algn="ctr"/>
            <a:r>
              <a:rPr lang="zh-CN" altLang="en-US" sz="3200" spc="300" dirty="0">
                <a:solidFill>
                  <a:schemeClr val="bg1"/>
                </a:solidFill>
                <a:latin typeface="思源黑体 CN Heavy" panose="020B0A00000000000000" pitchFamily="34" charset="-122"/>
                <a:ea typeface="思源黑体 CN Heavy" panose="020B0A00000000000000" pitchFamily="34" charset="-122"/>
              </a:rPr>
              <a:t>更多產品</a:t>
            </a:r>
          </a:p>
        </p:txBody>
      </p:sp>
      <p:sp>
        <p:nvSpPr>
          <p:cNvPr id="50" name="文本框 49"/>
          <p:cNvSpPr txBox="1"/>
          <p:nvPr/>
        </p:nvSpPr>
        <p:spPr>
          <a:xfrm>
            <a:off x="9314944" y="4325750"/>
            <a:ext cx="1767205" cy="306705"/>
          </a:xfrm>
          <a:prstGeom prst="rect">
            <a:avLst/>
          </a:prstGeom>
          <a:noFill/>
        </p:spPr>
        <p:txBody>
          <a:bodyPr wrap="none" rtlCol="0">
            <a:spAutoFit/>
          </a:bodyPr>
          <a:lstStyle/>
          <a:p>
            <a:pPr algn="ctr"/>
            <a:r>
              <a:rPr lang="en-US" altLang="zh-CN" sz="1400" dirty="0">
                <a:solidFill>
                  <a:schemeClr val="bg1"/>
                </a:solidFill>
                <a:latin typeface="思源黑体 CN Light" panose="020B0300000000000000" pitchFamily="34" charset="-122"/>
                <a:ea typeface="思源黑体 CN Light" panose="020B0300000000000000" pitchFamily="34" charset="-122"/>
              </a:rPr>
              <a:t>What are you doing </a:t>
            </a:r>
            <a:endParaRPr lang="zh-CN" altLang="en-US" sz="1400" dirty="0">
              <a:solidFill>
                <a:schemeClr val="bg1"/>
              </a:solidFill>
              <a:latin typeface="思源黑体 CN Light" panose="020B0300000000000000" pitchFamily="34" charset="-122"/>
              <a:ea typeface="思源黑体 CN Light" panose="020B0300000000000000" pitchFamily="34" charset="-122"/>
            </a:endParaRPr>
          </a:p>
        </p:txBody>
      </p:sp>
      <p:sp>
        <p:nvSpPr>
          <p:cNvPr id="51" name="文本框 50"/>
          <p:cNvSpPr txBox="1"/>
          <p:nvPr/>
        </p:nvSpPr>
        <p:spPr>
          <a:xfrm>
            <a:off x="9024516" y="4771282"/>
            <a:ext cx="2348061" cy="521970"/>
          </a:xfrm>
          <a:prstGeom prst="rect">
            <a:avLst/>
          </a:prstGeom>
          <a:noFill/>
        </p:spPr>
        <p:txBody>
          <a:bodyPr wrap="square" rtlCol="0">
            <a:spAutoFit/>
          </a:bodyPr>
          <a:lstStyle/>
          <a:p>
            <a:pPr algn="ctr"/>
            <a:r>
              <a:rPr lang="zh-CN" altLang="en-US" sz="1400" dirty="0">
                <a:solidFill>
                  <a:schemeClr val="bg1">
                    <a:lumMod val="95000"/>
                  </a:schemeClr>
                </a:solidFill>
                <a:latin typeface="思源黑体 CN Heavy" panose="020B0A00000000000000" pitchFamily="34" charset="-122"/>
              </a:rPr>
              <a:t>理財產品 產品介紹產品推介產品宣傳</a:t>
            </a:r>
          </a:p>
        </p:txBody>
      </p:sp>
      <p:sp>
        <p:nvSpPr>
          <p:cNvPr id="34" name="文本框 33"/>
          <p:cNvSpPr txBox="1"/>
          <p:nvPr/>
        </p:nvSpPr>
        <p:spPr>
          <a:xfrm>
            <a:off x="1342435" y="3886164"/>
            <a:ext cx="1554480" cy="460375"/>
          </a:xfrm>
          <a:prstGeom prst="rect">
            <a:avLst/>
          </a:prstGeom>
          <a:noFill/>
        </p:spPr>
        <p:txBody>
          <a:bodyPr wrap="none" rtlCol="0">
            <a:spAutoFit/>
          </a:bodyPr>
          <a:lstStyle/>
          <a:p>
            <a:pPr algn="ctr"/>
            <a:r>
              <a:rPr lang="zh-CN" altLang="en-US" sz="2400" spc="300" dirty="0">
                <a:solidFill>
                  <a:srgbClr val="0E37D1"/>
                </a:solidFill>
                <a:latin typeface="思源黑体 CN Heavy" panose="020B0A00000000000000" pitchFamily="34" charset="-122"/>
                <a:ea typeface="思源黑体 CN Heavy" panose="020B0A00000000000000" pitchFamily="34" charset="-122"/>
              </a:rPr>
              <a:t>關於我們</a:t>
            </a:r>
          </a:p>
        </p:txBody>
      </p:sp>
      <p:sp>
        <p:nvSpPr>
          <p:cNvPr id="56" name="文本框 55"/>
          <p:cNvSpPr txBox="1"/>
          <p:nvPr/>
        </p:nvSpPr>
        <p:spPr>
          <a:xfrm>
            <a:off x="981582" y="4277027"/>
            <a:ext cx="2270196" cy="14890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我們自主開發了基金賬薄、私募基金篩選等工具，為基金投資者提供財富診斷、基金安家等專業服務。</a:t>
            </a:r>
          </a:p>
        </p:txBody>
      </p:sp>
      <p:sp>
        <p:nvSpPr>
          <p:cNvPr id="59" name="iconfont-1180-866573"/>
          <p:cNvSpPr/>
          <p:nvPr/>
        </p:nvSpPr>
        <p:spPr>
          <a:xfrm>
            <a:off x="1743693" y="2952830"/>
            <a:ext cx="747395" cy="747395"/>
          </a:xfrm>
          <a:custGeom>
            <a:avLst/>
            <a:gdLst>
              <a:gd name="T0" fmla="*/ 4528 w 9055"/>
              <a:gd name="T1" fmla="*/ 9054 h 9054"/>
              <a:gd name="T2" fmla="*/ 0 w 9055"/>
              <a:gd name="T3" fmla="*/ 4527 h 9054"/>
              <a:gd name="T4" fmla="*/ 4528 w 9055"/>
              <a:gd name="T5" fmla="*/ 0 h 9054"/>
              <a:gd name="T6" fmla="*/ 9055 w 9055"/>
              <a:gd name="T7" fmla="*/ 4527 h 9054"/>
              <a:gd name="T8" fmla="*/ 4528 w 9055"/>
              <a:gd name="T9" fmla="*/ 9054 h 9054"/>
              <a:gd name="T10" fmla="*/ 4528 w 9055"/>
              <a:gd name="T11" fmla="*/ 639 h 9054"/>
              <a:gd name="T12" fmla="*/ 640 w 9055"/>
              <a:gd name="T13" fmla="*/ 4527 h 9054"/>
              <a:gd name="T14" fmla="*/ 4528 w 9055"/>
              <a:gd name="T15" fmla="*/ 8415 h 9054"/>
              <a:gd name="T16" fmla="*/ 8416 w 9055"/>
              <a:gd name="T17" fmla="*/ 4527 h 9054"/>
              <a:gd name="T18" fmla="*/ 4528 w 9055"/>
              <a:gd name="T19" fmla="*/ 639 h 9054"/>
              <a:gd name="T20" fmla="*/ 6104 w 9055"/>
              <a:gd name="T21" fmla="*/ 6695 h 9054"/>
              <a:gd name="T22" fmla="*/ 5878 w 9055"/>
              <a:gd name="T23" fmla="*/ 6601 h 9054"/>
              <a:gd name="T24" fmla="*/ 4142 w 9055"/>
              <a:gd name="T25" fmla="*/ 4865 h 9054"/>
              <a:gd name="T26" fmla="*/ 4048 w 9055"/>
              <a:gd name="T27" fmla="*/ 4639 h 9054"/>
              <a:gd name="T28" fmla="*/ 4048 w 9055"/>
              <a:gd name="T29" fmla="*/ 2515 h 9054"/>
              <a:gd name="T30" fmla="*/ 4368 w 9055"/>
              <a:gd name="T31" fmla="*/ 2195 h 9054"/>
              <a:gd name="T32" fmla="*/ 4688 w 9055"/>
              <a:gd name="T33" fmla="*/ 2515 h 9054"/>
              <a:gd name="T34" fmla="*/ 4688 w 9055"/>
              <a:gd name="T35" fmla="*/ 4507 h 9054"/>
              <a:gd name="T36" fmla="*/ 6330 w 9055"/>
              <a:gd name="T37" fmla="*/ 6149 h 9054"/>
              <a:gd name="T38" fmla="*/ 6330 w 9055"/>
              <a:gd name="T39" fmla="*/ 6601 h 9054"/>
              <a:gd name="T40" fmla="*/ 6104 w 9055"/>
              <a:gd name="T41" fmla="*/ 6695 h 9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55" h="9054">
                <a:moveTo>
                  <a:pt x="4528" y="9054"/>
                </a:moveTo>
                <a:cubicBezTo>
                  <a:pt x="2060" y="9054"/>
                  <a:pt x="0" y="6995"/>
                  <a:pt x="0" y="4527"/>
                </a:cubicBezTo>
                <a:cubicBezTo>
                  <a:pt x="0" y="2059"/>
                  <a:pt x="2060" y="0"/>
                  <a:pt x="4528" y="0"/>
                </a:cubicBezTo>
                <a:cubicBezTo>
                  <a:pt x="6995" y="0"/>
                  <a:pt x="9055" y="2059"/>
                  <a:pt x="9055" y="4527"/>
                </a:cubicBezTo>
                <a:cubicBezTo>
                  <a:pt x="9055" y="6995"/>
                  <a:pt x="6995" y="9054"/>
                  <a:pt x="4528" y="9054"/>
                </a:cubicBezTo>
                <a:close/>
                <a:moveTo>
                  <a:pt x="4528" y="639"/>
                </a:moveTo>
                <a:cubicBezTo>
                  <a:pt x="2408" y="639"/>
                  <a:pt x="640" y="2408"/>
                  <a:pt x="640" y="4527"/>
                </a:cubicBezTo>
                <a:cubicBezTo>
                  <a:pt x="640" y="6646"/>
                  <a:pt x="2408" y="8415"/>
                  <a:pt x="4528" y="8415"/>
                </a:cubicBezTo>
                <a:cubicBezTo>
                  <a:pt x="6647" y="8415"/>
                  <a:pt x="8416" y="6646"/>
                  <a:pt x="8416" y="4527"/>
                </a:cubicBezTo>
                <a:cubicBezTo>
                  <a:pt x="8416" y="2408"/>
                  <a:pt x="6647" y="639"/>
                  <a:pt x="4528" y="639"/>
                </a:cubicBezTo>
                <a:close/>
                <a:moveTo>
                  <a:pt x="6104" y="6695"/>
                </a:moveTo>
                <a:cubicBezTo>
                  <a:pt x="6022" y="6695"/>
                  <a:pt x="5941" y="6664"/>
                  <a:pt x="5878" y="6601"/>
                </a:cubicBezTo>
                <a:lnTo>
                  <a:pt x="4142" y="4865"/>
                </a:lnTo>
                <a:cubicBezTo>
                  <a:pt x="4082" y="4805"/>
                  <a:pt x="4048" y="4724"/>
                  <a:pt x="4048" y="4639"/>
                </a:cubicBezTo>
                <a:lnTo>
                  <a:pt x="4048" y="2515"/>
                </a:lnTo>
                <a:cubicBezTo>
                  <a:pt x="4048" y="2338"/>
                  <a:pt x="4192" y="2195"/>
                  <a:pt x="4368" y="2195"/>
                </a:cubicBezTo>
                <a:cubicBezTo>
                  <a:pt x="4545" y="2195"/>
                  <a:pt x="4688" y="2338"/>
                  <a:pt x="4688" y="2515"/>
                </a:cubicBezTo>
                <a:lnTo>
                  <a:pt x="4688" y="4507"/>
                </a:lnTo>
                <a:lnTo>
                  <a:pt x="6330" y="6149"/>
                </a:lnTo>
                <a:cubicBezTo>
                  <a:pt x="6455" y="6274"/>
                  <a:pt x="6455" y="6477"/>
                  <a:pt x="6330" y="6601"/>
                </a:cubicBezTo>
                <a:cubicBezTo>
                  <a:pt x="6268" y="6664"/>
                  <a:pt x="6186" y="6695"/>
                  <a:pt x="6104" y="6695"/>
                </a:cubicBez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61" name="文本框 60"/>
          <p:cNvSpPr txBox="1"/>
          <p:nvPr/>
        </p:nvSpPr>
        <p:spPr>
          <a:xfrm>
            <a:off x="4004692" y="3676614"/>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62" name="文本框 61"/>
          <p:cNvSpPr txBox="1"/>
          <p:nvPr/>
        </p:nvSpPr>
        <p:spPr>
          <a:xfrm>
            <a:off x="3560984" y="4143677"/>
            <a:ext cx="2402551"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所有這些服務，我們願意為好買合作夥伴用戶提供免費共用。</a:t>
            </a:r>
            <a:endParaRPr lang="zh-CN" altLang="en-US" dirty="0">
              <a:solidFill>
                <a:schemeClr val="bg1"/>
              </a:solidFill>
            </a:endParaRPr>
          </a:p>
        </p:txBody>
      </p:sp>
      <p:sp>
        <p:nvSpPr>
          <p:cNvPr id="65" name="文本框 64"/>
          <p:cNvSpPr txBox="1"/>
          <p:nvPr/>
        </p:nvSpPr>
        <p:spPr>
          <a:xfrm>
            <a:off x="6666949" y="3676614"/>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66" name="文本框 65"/>
          <p:cNvSpPr txBox="1"/>
          <p:nvPr/>
        </p:nvSpPr>
        <p:spPr>
          <a:xfrm>
            <a:off x="6210788" y="4143677"/>
            <a:ext cx="2466803" cy="12096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我們為貴賓客戶量身定制從基金諮詢、基金購買，到基金組合跟蹤及調整的一站式投資顧問服務。</a:t>
            </a:r>
          </a:p>
        </p:txBody>
      </p:sp>
      <p:sp>
        <p:nvSpPr>
          <p:cNvPr id="69" name="文本框 68"/>
          <p:cNvSpPr txBox="1"/>
          <p:nvPr/>
        </p:nvSpPr>
        <p:spPr>
          <a:xfrm>
            <a:off x="9329206" y="3886164"/>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70" name="文本框 69"/>
          <p:cNvSpPr txBox="1"/>
          <p:nvPr/>
        </p:nvSpPr>
        <p:spPr>
          <a:xfrm>
            <a:off x="8902251" y="4277027"/>
            <a:ext cx="2438519" cy="1489075"/>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我們自主開發了基金賬薄、私募基金篩選等工具，同時為基金投資者提供財富診斷、基金安家等專業服務。</a:t>
            </a:r>
          </a:p>
        </p:txBody>
      </p:sp>
      <p:pic>
        <p:nvPicPr>
          <p:cNvPr id="72" name="图片 7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216957" y="2705181"/>
            <a:ext cx="1129950" cy="796910"/>
          </a:xfrm>
          <a:prstGeom prst="rect">
            <a:avLst/>
          </a:prstGeom>
        </p:spPr>
      </p:pic>
      <p:sp>
        <p:nvSpPr>
          <p:cNvPr id="39" name="iconfont-1018-792325"/>
          <p:cNvSpPr/>
          <p:nvPr/>
        </p:nvSpPr>
        <p:spPr>
          <a:xfrm>
            <a:off x="9773050" y="2952830"/>
            <a:ext cx="666793" cy="666793"/>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8919 w 12800"/>
              <a:gd name="T37" fmla="*/ 2400 h 12800"/>
              <a:gd name="T38" fmla="*/ 8563 w 12800"/>
              <a:gd name="T39" fmla="*/ 2459 h 12800"/>
              <a:gd name="T40" fmla="*/ 6400 w 12800"/>
              <a:gd name="T41" fmla="*/ 5512 h 12800"/>
              <a:gd name="T42" fmla="*/ 4237 w 12800"/>
              <a:gd name="T43" fmla="*/ 2459 h 12800"/>
              <a:gd name="T44" fmla="*/ 3881 w 12800"/>
              <a:gd name="T45" fmla="*/ 2400 h 12800"/>
              <a:gd name="T46" fmla="*/ 3822 w 12800"/>
              <a:gd name="T47" fmla="*/ 2756 h 12800"/>
              <a:gd name="T48" fmla="*/ 5926 w 12800"/>
              <a:gd name="T49" fmla="*/ 5688 h 12800"/>
              <a:gd name="T50" fmla="*/ 4504 w 12800"/>
              <a:gd name="T51" fmla="*/ 5688 h 12800"/>
              <a:gd name="T52" fmla="*/ 4268 w 12800"/>
              <a:gd name="T53" fmla="*/ 5925 h 12800"/>
              <a:gd name="T54" fmla="*/ 4504 w 12800"/>
              <a:gd name="T55" fmla="*/ 6162 h 12800"/>
              <a:gd name="T56" fmla="*/ 6163 w 12800"/>
              <a:gd name="T57" fmla="*/ 6162 h 12800"/>
              <a:gd name="T58" fmla="*/ 6163 w 12800"/>
              <a:gd name="T59" fmla="*/ 7110 h 12800"/>
              <a:gd name="T60" fmla="*/ 4504 w 12800"/>
              <a:gd name="T61" fmla="*/ 7110 h 12800"/>
              <a:gd name="T62" fmla="*/ 4268 w 12800"/>
              <a:gd name="T63" fmla="*/ 7347 h 12800"/>
              <a:gd name="T64" fmla="*/ 4504 w 12800"/>
              <a:gd name="T65" fmla="*/ 7584 h 12800"/>
              <a:gd name="T66" fmla="*/ 6163 w 12800"/>
              <a:gd name="T67" fmla="*/ 7584 h 12800"/>
              <a:gd name="T68" fmla="*/ 6163 w 12800"/>
              <a:gd name="T69" fmla="*/ 10191 h 12800"/>
              <a:gd name="T70" fmla="*/ 6400 w 12800"/>
              <a:gd name="T71" fmla="*/ 10428 h 12800"/>
              <a:gd name="T72" fmla="*/ 6637 w 12800"/>
              <a:gd name="T73" fmla="*/ 10191 h 12800"/>
              <a:gd name="T74" fmla="*/ 6637 w 12800"/>
              <a:gd name="T75" fmla="*/ 7585 h 12800"/>
              <a:gd name="T76" fmla="*/ 8296 w 12800"/>
              <a:gd name="T77" fmla="*/ 7585 h 12800"/>
              <a:gd name="T78" fmla="*/ 8532 w 12800"/>
              <a:gd name="T79" fmla="*/ 7348 h 12800"/>
              <a:gd name="T80" fmla="*/ 8296 w 12800"/>
              <a:gd name="T81" fmla="*/ 7112 h 12800"/>
              <a:gd name="T82" fmla="*/ 6637 w 12800"/>
              <a:gd name="T83" fmla="*/ 7112 h 12800"/>
              <a:gd name="T84" fmla="*/ 6637 w 12800"/>
              <a:gd name="T85" fmla="*/ 6163 h 12800"/>
              <a:gd name="T86" fmla="*/ 8296 w 12800"/>
              <a:gd name="T87" fmla="*/ 6163 h 12800"/>
              <a:gd name="T88" fmla="*/ 8532 w 12800"/>
              <a:gd name="T89" fmla="*/ 5926 h 12800"/>
              <a:gd name="T90" fmla="*/ 8296 w 12800"/>
              <a:gd name="T91" fmla="*/ 5690 h 12800"/>
              <a:gd name="T92" fmla="*/ 6874 w 12800"/>
              <a:gd name="T93" fmla="*/ 5690 h 12800"/>
              <a:gd name="T94" fmla="*/ 8947 w 12800"/>
              <a:gd name="T95" fmla="*/ 2756 h 12800"/>
              <a:gd name="T96" fmla="*/ 8919 w 12800"/>
              <a:gd name="T97" fmla="*/ 24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00" h="12800">
                <a:moveTo>
                  <a:pt x="10904" y="10934"/>
                </a:moveTo>
                <a:cubicBezTo>
                  <a:pt x="9659" y="12178"/>
                  <a:pt x="8157" y="12800"/>
                  <a:pt x="6400" y="12800"/>
                </a:cubicBezTo>
                <a:cubicBezTo>
                  <a:pt x="4641" y="12800"/>
                  <a:pt x="3136" y="12174"/>
                  <a:pt x="1882" y="10918"/>
                </a:cubicBezTo>
                <a:cubicBezTo>
                  <a:pt x="627" y="9664"/>
                  <a:pt x="0" y="8159"/>
                  <a:pt x="0" y="6400"/>
                </a:cubicBezTo>
                <a:cubicBezTo>
                  <a:pt x="0" y="4643"/>
                  <a:pt x="627" y="3136"/>
                  <a:pt x="1882" y="1882"/>
                </a:cubicBezTo>
                <a:cubicBezTo>
                  <a:pt x="3136" y="627"/>
                  <a:pt x="4641" y="0"/>
                  <a:pt x="6400" y="0"/>
                </a:cubicBezTo>
                <a:cubicBezTo>
                  <a:pt x="8157"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8919" y="2400"/>
                </a:moveTo>
                <a:cubicBezTo>
                  <a:pt x="8781" y="2341"/>
                  <a:pt x="8662" y="2360"/>
                  <a:pt x="8563" y="2459"/>
                </a:cubicBezTo>
                <a:lnTo>
                  <a:pt x="6400" y="5512"/>
                </a:lnTo>
                <a:lnTo>
                  <a:pt x="4237" y="2459"/>
                </a:lnTo>
                <a:cubicBezTo>
                  <a:pt x="4138" y="2360"/>
                  <a:pt x="4019" y="2341"/>
                  <a:pt x="3881" y="2400"/>
                </a:cubicBezTo>
                <a:cubicBezTo>
                  <a:pt x="3782" y="2500"/>
                  <a:pt x="3763" y="2618"/>
                  <a:pt x="3822" y="2756"/>
                </a:cubicBezTo>
                <a:lnTo>
                  <a:pt x="5926" y="5688"/>
                </a:lnTo>
                <a:lnTo>
                  <a:pt x="4504" y="5688"/>
                </a:lnTo>
                <a:cubicBezTo>
                  <a:pt x="4347" y="5688"/>
                  <a:pt x="4268" y="5768"/>
                  <a:pt x="4268" y="5925"/>
                </a:cubicBezTo>
                <a:cubicBezTo>
                  <a:pt x="4268" y="6084"/>
                  <a:pt x="4347" y="6162"/>
                  <a:pt x="4504" y="6162"/>
                </a:cubicBezTo>
                <a:lnTo>
                  <a:pt x="6163" y="6162"/>
                </a:lnTo>
                <a:lnTo>
                  <a:pt x="6163" y="7110"/>
                </a:lnTo>
                <a:lnTo>
                  <a:pt x="4504" y="7110"/>
                </a:lnTo>
                <a:cubicBezTo>
                  <a:pt x="4347" y="7110"/>
                  <a:pt x="4268" y="7190"/>
                  <a:pt x="4268" y="7347"/>
                </a:cubicBezTo>
                <a:cubicBezTo>
                  <a:pt x="4268" y="7506"/>
                  <a:pt x="4347" y="7584"/>
                  <a:pt x="4504" y="7584"/>
                </a:cubicBezTo>
                <a:lnTo>
                  <a:pt x="6163" y="7584"/>
                </a:lnTo>
                <a:lnTo>
                  <a:pt x="6163" y="10191"/>
                </a:lnTo>
                <a:cubicBezTo>
                  <a:pt x="6163" y="10350"/>
                  <a:pt x="6243" y="10428"/>
                  <a:pt x="6400" y="10428"/>
                </a:cubicBezTo>
                <a:cubicBezTo>
                  <a:pt x="6557" y="10428"/>
                  <a:pt x="6637" y="10350"/>
                  <a:pt x="6637" y="10191"/>
                </a:cubicBezTo>
                <a:lnTo>
                  <a:pt x="6637" y="7585"/>
                </a:lnTo>
                <a:lnTo>
                  <a:pt x="8296" y="7585"/>
                </a:lnTo>
                <a:cubicBezTo>
                  <a:pt x="8453" y="7585"/>
                  <a:pt x="8532" y="7507"/>
                  <a:pt x="8532" y="7348"/>
                </a:cubicBezTo>
                <a:cubicBezTo>
                  <a:pt x="8532" y="7191"/>
                  <a:pt x="8453" y="7112"/>
                  <a:pt x="8296" y="7112"/>
                </a:cubicBezTo>
                <a:lnTo>
                  <a:pt x="6637" y="7112"/>
                </a:lnTo>
                <a:lnTo>
                  <a:pt x="6637" y="6163"/>
                </a:lnTo>
                <a:lnTo>
                  <a:pt x="8296" y="6163"/>
                </a:lnTo>
                <a:cubicBezTo>
                  <a:pt x="8453" y="6163"/>
                  <a:pt x="8532" y="6085"/>
                  <a:pt x="8532" y="5926"/>
                </a:cubicBezTo>
                <a:cubicBezTo>
                  <a:pt x="8532" y="5769"/>
                  <a:pt x="8453" y="5690"/>
                  <a:pt x="8296" y="5690"/>
                </a:cubicBezTo>
                <a:lnTo>
                  <a:pt x="6874" y="5690"/>
                </a:lnTo>
                <a:lnTo>
                  <a:pt x="8947" y="2756"/>
                </a:lnTo>
                <a:cubicBezTo>
                  <a:pt x="9047" y="2637"/>
                  <a:pt x="9037" y="2519"/>
                  <a:pt x="8919" y="2400"/>
                </a:cubicBez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40" name="money_155906"/>
          <p:cNvSpPr/>
          <p:nvPr/>
        </p:nvSpPr>
        <p:spPr>
          <a:xfrm>
            <a:off x="7102579" y="2705180"/>
            <a:ext cx="683221" cy="682109"/>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rgbClr val="FFD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9001" y="2330451"/>
            <a:ext cx="803215" cy="747394"/>
          </a:xfrm>
          <a:prstGeom prst="rect">
            <a:avLst/>
          </a:prstGeom>
        </p:spPr>
      </p:pic>
      <p:pic>
        <p:nvPicPr>
          <p:cNvPr id="42" name="图片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06201" y="2482851"/>
            <a:ext cx="803215" cy="747394"/>
          </a:xfrm>
          <a:prstGeom prst="rect">
            <a:avLst/>
          </a:prstGeom>
        </p:spPr>
      </p:pic>
      <p:pic>
        <p:nvPicPr>
          <p:cNvPr id="43" name="图片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0736" y="2102552"/>
            <a:ext cx="803215" cy="747394"/>
          </a:xfrm>
          <a:prstGeom prst="rect">
            <a:avLst/>
          </a:prstGeom>
        </p:spPr>
      </p:pic>
      <p:pic>
        <p:nvPicPr>
          <p:cNvPr id="47" name="图片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6786" y="2102552"/>
            <a:ext cx="803215" cy="747394"/>
          </a:xfrm>
          <a:prstGeom prst="rect">
            <a:avLst/>
          </a:prstGeom>
        </p:spPr>
      </p:pic>
      <p:grpSp>
        <p:nvGrpSpPr>
          <p:cNvPr id="68" name="组合 67"/>
          <p:cNvGrpSpPr/>
          <p:nvPr/>
        </p:nvGrpSpPr>
        <p:grpSpPr>
          <a:xfrm>
            <a:off x="389982" y="75158"/>
            <a:ext cx="11391901" cy="766334"/>
            <a:chOff x="75308" y="-705892"/>
            <a:chExt cx="11391901" cy="766334"/>
          </a:xfrm>
        </p:grpSpPr>
        <p:grpSp>
          <p:nvGrpSpPr>
            <p:cNvPr id="74" name="组合 73"/>
            <p:cNvGrpSpPr/>
            <p:nvPr/>
          </p:nvGrpSpPr>
          <p:grpSpPr>
            <a:xfrm>
              <a:off x="724914" y="-514233"/>
              <a:ext cx="10742295" cy="574675"/>
              <a:chOff x="724914" y="171567"/>
              <a:chExt cx="10742295" cy="574675"/>
            </a:xfrm>
          </p:grpSpPr>
          <p:sp>
            <p:nvSpPr>
              <p:cNvPr id="78" name="文本框 77"/>
              <p:cNvSpPr txBox="1"/>
              <p:nvPr/>
            </p:nvSpPr>
            <p:spPr>
              <a:xfrm>
                <a:off x="2363214" y="387010"/>
                <a:ext cx="122237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About Us</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79" name="文本框 78"/>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關於我們</a:t>
                </a:r>
              </a:p>
            </p:txBody>
          </p:sp>
          <p:sp>
            <p:nvSpPr>
              <p:cNvPr id="80" name="文本框 79"/>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01</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75" name="组合 74"/>
            <p:cNvGrpSpPr/>
            <p:nvPr/>
          </p:nvGrpSpPr>
          <p:grpSpPr>
            <a:xfrm>
              <a:off x="75308" y="-705892"/>
              <a:ext cx="684533" cy="620400"/>
              <a:chOff x="3273593" y="1366654"/>
              <a:chExt cx="684533" cy="620400"/>
            </a:xfrm>
          </p:grpSpPr>
          <p:sp>
            <p:nvSpPr>
              <p:cNvPr id="76" name="矩形: 圆角 75"/>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7" name="矩形: 圆角 76"/>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686220" y="806267"/>
            <a:ext cx="10819560" cy="5702666"/>
          </a:xfrm>
          <a:prstGeom prst="rect">
            <a:avLst/>
          </a:prstGeom>
          <a:solidFill>
            <a:schemeClr val="bg1"/>
          </a:solidFill>
          <a:ln>
            <a:noFill/>
          </a:ln>
          <a:effectLst>
            <a:outerShdw blurRad="254000" dist="50800" dir="5400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3" name="椭圆 12"/>
          <p:cNvSpPr/>
          <p:nvPr/>
        </p:nvSpPr>
        <p:spPr>
          <a:xfrm>
            <a:off x="6572250" y="-677778"/>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677778"/>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677778"/>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椭圆 25"/>
          <p:cNvSpPr/>
          <p:nvPr/>
        </p:nvSpPr>
        <p:spPr>
          <a:xfrm>
            <a:off x="9029700" y="-677778"/>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7" name="圆角矩形 6"/>
          <p:cNvSpPr/>
          <p:nvPr/>
        </p:nvSpPr>
        <p:spPr>
          <a:xfrm>
            <a:off x="6855822" y="1247781"/>
            <a:ext cx="4246090" cy="4819639"/>
          </a:xfrm>
          <a:prstGeom prst="roundRect">
            <a:avLst>
              <a:gd name="adj" fmla="val 5002"/>
            </a:avLst>
          </a:prstGeom>
          <a:blipFill dpi="0" rotWithShape="1">
            <a:blip r:embed="rId2"/>
            <a:srcRect/>
            <a:tile tx="0" ty="-2159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5" name="组合 4"/>
          <p:cNvGrpSpPr/>
          <p:nvPr/>
        </p:nvGrpSpPr>
        <p:grpSpPr>
          <a:xfrm>
            <a:off x="1090089" y="1286996"/>
            <a:ext cx="4965633" cy="4741209"/>
            <a:chOff x="1090089" y="1471734"/>
            <a:chExt cx="4965633" cy="4741209"/>
          </a:xfrm>
        </p:grpSpPr>
        <p:sp>
          <p:nvSpPr>
            <p:cNvPr id="36" name="圆角矩形 35"/>
            <p:cNvSpPr/>
            <p:nvPr/>
          </p:nvSpPr>
          <p:spPr>
            <a:xfrm>
              <a:off x="1090089" y="1471734"/>
              <a:ext cx="4965633" cy="1332000"/>
            </a:xfrm>
            <a:prstGeom prst="roundRect">
              <a:avLst/>
            </a:prstGeom>
            <a:gradFill>
              <a:gsLst>
                <a:gs pos="0">
                  <a:schemeClr val="bg1"/>
                </a:gs>
                <a:gs pos="100000">
                  <a:schemeClr val="bg1">
                    <a:lumMod val="50000"/>
                    <a:lumOff val="50000"/>
                  </a:schemeClr>
                </a:gs>
              </a:gsLst>
              <a:lin ang="2700000" scaled="0"/>
            </a:gradFill>
            <a:ln>
              <a:noFill/>
            </a:ln>
            <a:effectLst>
              <a:outerShdw blurRad="444500" dist="635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10" name="组合 9"/>
            <p:cNvGrpSpPr/>
            <p:nvPr/>
          </p:nvGrpSpPr>
          <p:grpSpPr>
            <a:xfrm>
              <a:off x="1203100" y="1599620"/>
              <a:ext cx="4852622" cy="1021339"/>
              <a:chOff x="1052877" y="1638835"/>
              <a:chExt cx="4852622" cy="1021339"/>
            </a:xfrm>
          </p:grpSpPr>
          <p:cxnSp>
            <p:nvCxnSpPr>
              <p:cNvPr id="37" name="直接连接符 36"/>
              <p:cNvCxnSpPr/>
              <p:nvPr/>
            </p:nvCxnSpPr>
            <p:spPr>
              <a:xfrm rot="5400000">
                <a:off x="3536275" y="1059667"/>
                <a:ext cx="0" cy="162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1111765" y="1638835"/>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39" name="文本框 38"/>
              <p:cNvSpPr txBox="1"/>
              <p:nvPr/>
            </p:nvSpPr>
            <p:spPr>
              <a:xfrm>
                <a:off x="1052877" y="2009934"/>
                <a:ext cx="4852622" cy="650240"/>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nSpc>
                    <a:spcPct val="130000"/>
                  </a:lnSpc>
                </a:pPr>
                <a:r>
                  <a:rPr lang="zh-CN" altLang="en-US" dirty="0">
                    <a:solidFill>
                      <a:schemeClr val="tx1">
                        <a:lumMod val="50000"/>
                        <a:lumOff val="50000"/>
                      </a:schemeClr>
                    </a:solidFill>
                  </a:rPr>
                  <a:t>我們提供遍佈全國的服務中心</a:t>
                </a:r>
                <a:r>
                  <a:rPr lang="en-US" altLang="zh-CN" dirty="0">
                    <a:solidFill>
                      <a:schemeClr val="tx1">
                        <a:lumMod val="50000"/>
                        <a:lumOff val="50000"/>
                      </a:schemeClr>
                    </a:solidFill>
                  </a:rPr>
                  <a:t>,</a:t>
                </a:r>
                <a:r>
                  <a:rPr lang="zh-CN" altLang="en-US" dirty="0">
                    <a:solidFill>
                      <a:schemeClr val="tx1">
                        <a:lumMod val="50000"/>
                        <a:lumOff val="50000"/>
                      </a:schemeClr>
                    </a:solidFill>
                  </a:rPr>
                  <a:t>為各地投資者分享財富管理知識傳播正確的財富管理觀念與風險認知</a:t>
                </a:r>
                <a:endParaRPr lang="en-US" altLang="zh-CN" dirty="0">
                  <a:solidFill>
                    <a:schemeClr val="tx1">
                      <a:lumMod val="50000"/>
                      <a:lumOff val="50000"/>
                    </a:schemeClr>
                  </a:solidFill>
                </a:endParaRPr>
              </a:p>
            </p:txBody>
          </p:sp>
        </p:grpSp>
        <p:sp>
          <p:nvSpPr>
            <p:cNvPr id="40" name="圆角矩形 39"/>
            <p:cNvSpPr/>
            <p:nvPr/>
          </p:nvSpPr>
          <p:spPr>
            <a:xfrm>
              <a:off x="1090089" y="3176339"/>
              <a:ext cx="4965633" cy="1332000"/>
            </a:xfrm>
            <a:prstGeom prst="roundRect">
              <a:avLst/>
            </a:prstGeom>
            <a:gradFill>
              <a:gsLst>
                <a:gs pos="0">
                  <a:schemeClr val="bg1"/>
                </a:gs>
                <a:gs pos="100000">
                  <a:schemeClr val="bg1">
                    <a:lumMod val="50000"/>
                    <a:lumOff val="50000"/>
                  </a:schemeClr>
                </a:gs>
              </a:gsLst>
              <a:lin ang="2700000" scaled="0"/>
            </a:gradFill>
            <a:ln>
              <a:noFill/>
            </a:ln>
            <a:effectLst>
              <a:outerShdw blurRad="444500" dist="635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2" name="文本框 41"/>
            <p:cNvSpPr txBox="1"/>
            <p:nvPr/>
          </p:nvSpPr>
          <p:spPr>
            <a:xfrm>
              <a:off x="1261988" y="3304225"/>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43" name="文本框 42"/>
            <p:cNvSpPr txBox="1"/>
            <p:nvPr/>
          </p:nvSpPr>
          <p:spPr>
            <a:xfrm>
              <a:off x="1203101" y="3675324"/>
              <a:ext cx="4624022" cy="73723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tx1">
                      <a:lumMod val="50000"/>
                      <a:lumOff val="50000"/>
                    </a:schemeClr>
                  </a:solidFill>
                </a:rPr>
                <a:t>我們服務熱線</a:t>
              </a:r>
              <a:r>
                <a:rPr lang="en-US" altLang="zh-CN" dirty="0">
                  <a:solidFill>
                    <a:schemeClr val="tx1">
                      <a:lumMod val="50000"/>
                      <a:lumOff val="50000"/>
                    </a:schemeClr>
                  </a:solidFill>
                </a:rPr>
                <a:t>:400-700-9665,</a:t>
              </a:r>
              <a:r>
                <a:rPr lang="zh-CN" altLang="en-US" dirty="0">
                  <a:solidFill>
                    <a:schemeClr val="tx1">
                      <a:lumMod val="50000"/>
                      <a:lumOff val="50000"/>
                    </a:schemeClr>
                  </a:solidFill>
                </a:rPr>
                <a:t>隨時隨地</a:t>
              </a:r>
              <a:r>
                <a:rPr lang="en-US" altLang="zh-CN" dirty="0">
                  <a:solidFill>
                    <a:schemeClr val="tx1">
                      <a:lumMod val="50000"/>
                      <a:lumOff val="50000"/>
                    </a:schemeClr>
                  </a:solidFill>
                </a:rPr>
                <a:t>7×24</a:t>
              </a:r>
              <a:r>
                <a:rPr lang="zh-CN" altLang="en-US" dirty="0">
                  <a:solidFill>
                    <a:schemeClr val="tx1">
                      <a:lumMod val="50000"/>
                      <a:lumOff val="50000"/>
                    </a:schemeClr>
                  </a:solidFill>
                </a:rPr>
                <a:t>小時隨時上線，業務遍佈全國</a:t>
              </a:r>
              <a:r>
                <a:rPr lang="en-US" altLang="zh-CN" dirty="0">
                  <a:solidFill>
                    <a:schemeClr val="tx1">
                      <a:lumMod val="50000"/>
                      <a:lumOff val="50000"/>
                    </a:schemeClr>
                  </a:solidFill>
                </a:rPr>
                <a:t>34</a:t>
              </a:r>
              <a:r>
                <a:rPr lang="zh-CN" altLang="en-US" dirty="0">
                  <a:solidFill>
                    <a:schemeClr val="tx1">
                      <a:lumMod val="50000"/>
                      <a:lumOff val="50000"/>
                    </a:schemeClr>
                  </a:solidFill>
                </a:rPr>
                <a:t>個城市</a:t>
              </a:r>
              <a:endParaRPr lang="en-US" altLang="zh-CN" dirty="0">
                <a:solidFill>
                  <a:schemeClr val="tx1">
                    <a:lumMod val="50000"/>
                    <a:lumOff val="50000"/>
                  </a:schemeClr>
                </a:solidFill>
              </a:endParaRPr>
            </a:p>
          </p:txBody>
        </p:sp>
        <p:sp>
          <p:nvSpPr>
            <p:cNvPr id="47" name="圆角矩形 46"/>
            <p:cNvSpPr/>
            <p:nvPr/>
          </p:nvSpPr>
          <p:spPr>
            <a:xfrm>
              <a:off x="1090089" y="4880943"/>
              <a:ext cx="4965633" cy="1332000"/>
            </a:xfrm>
            <a:prstGeom prst="roundRect">
              <a:avLst/>
            </a:prstGeom>
            <a:gradFill>
              <a:gsLst>
                <a:gs pos="0">
                  <a:schemeClr val="bg1"/>
                </a:gs>
                <a:gs pos="100000">
                  <a:schemeClr val="bg1">
                    <a:lumMod val="50000"/>
                    <a:lumOff val="50000"/>
                  </a:schemeClr>
                </a:gs>
              </a:gsLst>
              <a:lin ang="2700000" scaled="0"/>
            </a:gradFill>
            <a:ln>
              <a:noFill/>
            </a:ln>
            <a:effectLst>
              <a:outerShdw blurRad="444500" dist="635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cxnSp>
          <p:nvCxnSpPr>
            <p:cNvPr id="48" name="直接连接符 47"/>
            <p:cNvCxnSpPr/>
            <p:nvPr/>
          </p:nvCxnSpPr>
          <p:spPr>
            <a:xfrm rot="5400000">
              <a:off x="3686498" y="4429661"/>
              <a:ext cx="0" cy="162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sp>
          <p:nvSpPr>
            <p:cNvPr id="52" name="文本框 51"/>
            <p:cNvSpPr txBox="1"/>
            <p:nvPr/>
          </p:nvSpPr>
          <p:spPr>
            <a:xfrm>
              <a:off x="1261988" y="5008829"/>
              <a:ext cx="1554480" cy="460375"/>
            </a:xfrm>
            <a:prstGeom prst="rect">
              <a:avLst/>
            </a:prstGeom>
            <a:noFill/>
          </p:spPr>
          <p:txBody>
            <a:bodyPr wrap="none" rtlCol="0">
              <a:spAutoFit/>
            </a:bodyPr>
            <a:lstStyle>
              <a:defPPr>
                <a:defRPr lang="zh-CN"/>
              </a:defPPr>
              <a:lvl1pPr algn="ctr">
                <a:defRPr sz="2400" spc="3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關於我們</a:t>
              </a:r>
            </a:p>
          </p:txBody>
        </p:sp>
        <p:sp>
          <p:nvSpPr>
            <p:cNvPr id="53" name="文本框 52"/>
            <p:cNvSpPr txBox="1"/>
            <p:nvPr/>
          </p:nvSpPr>
          <p:spPr>
            <a:xfrm>
              <a:off x="1203101" y="5379928"/>
              <a:ext cx="4624022" cy="73723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tx1">
                      <a:lumMod val="50000"/>
                      <a:lumOff val="50000"/>
                    </a:schemeClr>
                  </a:solidFill>
                </a:rPr>
                <a:t>好買基金願意與不同行業的高端品牌共同舉辦線下活動，共同建立私人理財俱樂部</a:t>
              </a:r>
              <a:endParaRPr lang="en-US" altLang="zh-CN" dirty="0">
                <a:solidFill>
                  <a:schemeClr val="tx1">
                    <a:lumMod val="50000"/>
                    <a:lumOff val="50000"/>
                  </a:schemeClr>
                </a:solidFill>
              </a:endParaRPr>
            </a:p>
          </p:txBody>
        </p:sp>
        <p:cxnSp>
          <p:nvCxnSpPr>
            <p:cNvPr id="41" name="直接连接符 40"/>
            <p:cNvCxnSpPr/>
            <p:nvPr/>
          </p:nvCxnSpPr>
          <p:spPr>
            <a:xfrm rot="5400000">
              <a:off x="3686498" y="2764272"/>
              <a:ext cx="0" cy="162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389982" y="75158"/>
            <a:ext cx="11391901" cy="766334"/>
            <a:chOff x="75308" y="-705892"/>
            <a:chExt cx="11391901" cy="766334"/>
          </a:xfrm>
        </p:grpSpPr>
        <p:grpSp>
          <p:nvGrpSpPr>
            <p:cNvPr id="15" name="组合 14"/>
            <p:cNvGrpSpPr/>
            <p:nvPr/>
          </p:nvGrpSpPr>
          <p:grpSpPr>
            <a:xfrm>
              <a:off x="724914" y="-514233"/>
              <a:ext cx="10742295" cy="574675"/>
              <a:chOff x="724914" y="171567"/>
              <a:chExt cx="10742295" cy="574675"/>
            </a:xfrm>
          </p:grpSpPr>
          <p:sp>
            <p:nvSpPr>
              <p:cNvPr id="16" name="文本框 15"/>
              <p:cNvSpPr txBox="1"/>
              <p:nvPr/>
            </p:nvSpPr>
            <p:spPr>
              <a:xfrm>
                <a:off x="2363214" y="387010"/>
                <a:ext cx="122237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About Us</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17" name="文本框 16"/>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關於我們</a:t>
                </a:r>
              </a:p>
            </p:txBody>
          </p:sp>
          <p:sp>
            <p:nvSpPr>
              <p:cNvPr id="18" name="文本框 17"/>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01</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27" name="组合 26"/>
            <p:cNvGrpSpPr/>
            <p:nvPr/>
          </p:nvGrpSpPr>
          <p:grpSpPr>
            <a:xfrm>
              <a:off x="75308" y="-705892"/>
              <a:ext cx="684533" cy="620400"/>
              <a:chOff x="3273593" y="1366654"/>
              <a:chExt cx="684533" cy="620400"/>
            </a:xfrm>
          </p:grpSpPr>
          <p:sp>
            <p:nvSpPr>
              <p:cNvPr id="28" name="矩形: 圆角 27"/>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9" name="矩形: 圆角 28"/>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614474" y="5085859"/>
            <a:ext cx="5284004" cy="1561547"/>
          </a:xfrm>
          <a:prstGeom prst="ellipse">
            <a:avLst/>
          </a:pr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25" y="1129702"/>
            <a:ext cx="5562602" cy="5562602"/>
          </a:xfrm>
          <a:prstGeom prst="rect">
            <a:avLst/>
          </a:prstGeom>
        </p:spPr>
      </p:pic>
      <p:sp>
        <p:nvSpPr>
          <p:cNvPr id="3" name="圆角矩形 2"/>
          <p:cNvSpPr/>
          <p:nvPr/>
        </p:nvSpPr>
        <p:spPr>
          <a:xfrm>
            <a:off x="6105525" y="2605554"/>
            <a:ext cx="5400000" cy="3420000"/>
          </a:xfrm>
          <a:prstGeom prst="roundRect">
            <a:avLst>
              <a:gd name="adj" fmla="val 5012"/>
            </a:avLst>
          </a:prstGeom>
          <a:noFill/>
          <a:ln w="317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 name="文本框 30"/>
          <p:cNvSpPr txBox="1"/>
          <p:nvPr/>
        </p:nvSpPr>
        <p:spPr>
          <a:xfrm>
            <a:off x="6521793" y="3534261"/>
            <a:ext cx="3078480" cy="922020"/>
          </a:xfrm>
          <a:prstGeom prst="rect">
            <a:avLst/>
          </a:prstGeom>
          <a:noFill/>
        </p:spPr>
        <p:txBody>
          <a:bodyPr wrap="none" rtlCol="0">
            <a:spAutoFit/>
          </a:bodyPr>
          <a:lstStyle/>
          <a:p>
            <a:pPr algn="ctr"/>
            <a:r>
              <a:rPr lang="zh-CN" altLang="en-US" sz="5400" spc="300" dirty="0">
                <a:solidFill>
                  <a:srgbClr val="0E37D1"/>
                </a:solidFill>
                <a:latin typeface="思源黑体 CN Heavy" panose="020B0A00000000000000" pitchFamily="34" charset="-122"/>
                <a:ea typeface="思源黑体 CN Heavy" panose="020B0A00000000000000" pitchFamily="34" charset="-122"/>
              </a:rPr>
              <a:t>產品介紹</a:t>
            </a:r>
          </a:p>
        </p:txBody>
      </p:sp>
      <p:sp>
        <p:nvSpPr>
          <p:cNvPr id="32" name="文本框 31"/>
          <p:cNvSpPr txBox="1"/>
          <p:nvPr/>
        </p:nvSpPr>
        <p:spPr>
          <a:xfrm>
            <a:off x="6517545" y="4334361"/>
            <a:ext cx="1939290" cy="306705"/>
          </a:xfrm>
          <a:prstGeom prst="rect">
            <a:avLst/>
          </a:prstGeom>
          <a:noFill/>
        </p:spPr>
        <p:txBody>
          <a:bodyPr wrap="none" rtlCol="0">
            <a:spAutoFit/>
          </a:bodyPr>
          <a:lstStyle/>
          <a:p>
            <a:pPr algn="ctr"/>
            <a:r>
              <a:rPr lang="en-US" altLang="zh-CN" sz="1400" dirty="0">
                <a:solidFill>
                  <a:srgbClr val="0E37D1"/>
                </a:solidFill>
                <a:latin typeface="思源黑体 CN Light" panose="020B0300000000000000" pitchFamily="34" charset="-122"/>
                <a:ea typeface="思源黑体 CN Light" panose="020B0300000000000000" pitchFamily="34" charset="-122"/>
              </a:rPr>
              <a:t>Product  Introduction </a:t>
            </a:r>
            <a:endParaRPr lang="zh-CN" altLang="en-US" sz="1400" dirty="0">
              <a:solidFill>
                <a:srgbClr val="0E37D1"/>
              </a:solidFill>
              <a:latin typeface="思源黑体 CN Light" panose="020B0300000000000000" pitchFamily="34" charset="-122"/>
              <a:ea typeface="思源黑体 CN Light" panose="020B0300000000000000" pitchFamily="34" charset="-122"/>
            </a:endParaRPr>
          </a:p>
        </p:txBody>
      </p:sp>
      <p:sp>
        <p:nvSpPr>
          <p:cNvPr id="33" name="文本框 32"/>
          <p:cNvSpPr txBox="1"/>
          <p:nvPr/>
        </p:nvSpPr>
        <p:spPr>
          <a:xfrm>
            <a:off x="6506761" y="4913243"/>
            <a:ext cx="4618439" cy="737235"/>
          </a:xfrm>
          <a:prstGeom prst="rect">
            <a:avLst/>
          </a:prstGeom>
          <a:noFill/>
        </p:spPr>
        <p:txBody>
          <a:bodyPr wrap="square" rtlCol="0">
            <a:spAutoFit/>
          </a:bodyPr>
          <a:lstStyle/>
          <a:p>
            <a:pPr>
              <a:lnSpc>
                <a:spcPct val="150000"/>
              </a:lnSpc>
            </a:pPr>
            <a:r>
              <a:rPr lang="zh-CN" altLang="en-US" sz="1400" dirty="0">
                <a:solidFill>
                  <a:srgbClr val="0E37D1"/>
                </a:solidFill>
                <a:latin typeface="思源黑体 CN Heavy" panose="020B0A00000000000000" pitchFamily="34" charset="-122"/>
              </a:rPr>
              <a:t>主要介紹好買財富管理中心研發的理財產品和提供的理財投資管理</a:t>
            </a:r>
          </a:p>
        </p:txBody>
      </p:sp>
      <p:sp>
        <p:nvSpPr>
          <p:cNvPr id="8" name="文本框 7"/>
          <p:cNvSpPr txBox="1"/>
          <p:nvPr/>
        </p:nvSpPr>
        <p:spPr>
          <a:xfrm>
            <a:off x="6247097" y="832446"/>
            <a:ext cx="3337560" cy="3153410"/>
          </a:xfrm>
          <a:prstGeom prst="rect">
            <a:avLst/>
          </a:prstGeom>
          <a:noFill/>
        </p:spPr>
        <p:txBody>
          <a:bodyPr wrap="none" rtlCol="0">
            <a:spAutoFit/>
          </a:bodyPr>
          <a:lstStyle>
            <a:defPPr>
              <a:defRPr lang="zh-CN"/>
            </a:defPPr>
            <a:lvl1pPr algn="ctr">
              <a:defRPr sz="19900" spc="300">
                <a:ln w="19050">
                  <a:solidFill>
                    <a:schemeClr val="bg1"/>
                  </a:solidFill>
                </a:ln>
                <a:solidFill>
                  <a:srgbClr val="0E37D1"/>
                </a:solidFill>
                <a:latin typeface="思源黑体 CN Heavy" panose="020B0A00000000000000" pitchFamily="34" charset="-122"/>
                <a:ea typeface="思源黑体 CN Heavy" panose="020B0A00000000000000" pitchFamily="34" charset="-122"/>
              </a:defRPr>
            </a:lvl1pPr>
          </a:lstStyle>
          <a:p>
            <a:r>
              <a:rPr lang="en-US" altLang="zh-CN" dirty="0"/>
              <a:t>02</a:t>
            </a:r>
            <a:endParaRPr lang="zh-CN" altLang="en-US" dirty="0"/>
          </a:p>
        </p:txBody>
      </p:sp>
      <p:sp>
        <p:nvSpPr>
          <p:cNvPr id="13" name="椭圆 12"/>
          <p:cNvSpPr/>
          <p:nvPr/>
        </p:nvSpPr>
        <p:spPr>
          <a:xfrm>
            <a:off x="6572250" y="-609600"/>
            <a:ext cx="457200" cy="457200"/>
          </a:xfrm>
          <a:prstGeom prst="ellipse">
            <a:avLst/>
          </a:prstGeom>
          <a:solidFill>
            <a:srgbClr val="FFC8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564910"/>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585605"/>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15" name="任意多边形 14"/>
          <p:cNvSpPr/>
          <p:nvPr/>
        </p:nvSpPr>
        <p:spPr>
          <a:xfrm>
            <a:off x="11496675" y="-53535"/>
            <a:ext cx="743922" cy="602810"/>
          </a:xfrm>
          <a:custGeom>
            <a:avLst/>
            <a:gdLst>
              <a:gd name="connsiteX0" fmla="*/ 0 w 743922"/>
              <a:gd name="connsiteY0" fmla="*/ 0 h 602810"/>
              <a:gd name="connsiteX1" fmla="*/ 205655 w 743922"/>
              <a:gd name="connsiteY1" fmla="*/ 0 h 602810"/>
              <a:gd name="connsiteX2" fmla="*/ 602810 w 743922"/>
              <a:gd name="connsiteY2" fmla="*/ 397155 h 602810"/>
              <a:gd name="connsiteX3" fmla="*/ 682851 w 743922"/>
              <a:gd name="connsiteY3" fmla="*/ 389086 h 602810"/>
              <a:gd name="connsiteX4" fmla="*/ 743922 w 743922"/>
              <a:gd name="connsiteY4" fmla="*/ 370129 h 602810"/>
              <a:gd name="connsiteX5" fmla="*/ 743922 w 743922"/>
              <a:gd name="connsiteY5" fmla="*/ 584471 h 602810"/>
              <a:gd name="connsiteX6" fmla="*/ 724297 w 743922"/>
              <a:gd name="connsiteY6" fmla="*/ 590563 h 602810"/>
              <a:gd name="connsiteX7" fmla="*/ 602810 w 743922"/>
              <a:gd name="connsiteY7" fmla="*/ 602810 h 602810"/>
              <a:gd name="connsiteX8" fmla="*/ 0 w 743922"/>
              <a:gd name="connsiteY8" fmla="*/ 0 h 60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922" h="602810">
                <a:moveTo>
                  <a:pt x="0" y="0"/>
                </a:moveTo>
                <a:lnTo>
                  <a:pt x="205655" y="0"/>
                </a:lnTo>
                <a:cubicBezTo>
                  <a:pt x="205655" y="219343"/>
                  <a:pt x="383467" y="397155"/>
                  <a:pt x="602810" y="397155"/>
                </a:cubicBezTo>
                <a:cubicBezTo>
                  <a:pt x="630228" y="397155"/>
                  <a:pt x="656997" y="394377"/>
                  <a:pt x="682851" y="389086"/>
                </a:cubicBezTo>
                <a:lnTo>
                  <a:pt x="743922" y="370129"/>
                </a:lnTo>
                <a:lnTo>
                  <a:pt x="743922" y="584471"/>
                </a:lnTo>
                <a:lnTo>
                  <a:pt x="724297" y="590563"/>
                </a:lnTo>
                <a:cubicBezTo>
                  <a:pt x="685056" y="598593"/>
                  <a:pt x="644425" y="602810"/>
                  <a:pt x="602810" y="602810"/>
                </a:cubicBezTo>
                <a:cubicBezTo>
                  <a:pt x="269887" y="602810"/>
                  <a:pt x="0" y="332923"/>
                  <a:pt x="0" y="0"/>
                </a:cubicBez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61"/>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 name="椭圆 5"/>
          <p:cNvSpPr/>
          <p:nvPr/>
        </p:nvSpPr>
        <p:spPr>
          <a:xfrm>
            <a:off x="7400050" y="-677778"/>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677778"/>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椭圆 25"/>
          <p:cNvSpPr/>
          <p:nvPr/>
        </p:nvSpPr>
        <p:spPr>
          <a:xfrm>
            <a:off x="9029700" y="-677778"/>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 name="矩形 3"/>
          <p:cNvSpPr/>
          <p:nvPr/>
        </p:nvSpPr>
        <p:spPr>
          <a:xfrm>
            <a:off x="12906973" y="828137"/>
            <a:ext cx="609600" cy="5952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6" name="圆角矩形 35"/>
          <p:cNvSpPr/>
          <p:nvPr/>
        </p:nvSpPr>
        <p:spPr>
          <a:xfrm>
            <a:off x="1013889" y="1471734"/>
            <a:ext cx="4965633" cy="1800000"/>
          </a:xfrm>
          <a:prstGeom prst="roundRect">
            <a:avLst/>
          </a:prstGeom>
          <a:gradFill>
            <a:gsLst>
              <a:gs pos="0">
                <a:schemeClr val="bg1"/>
              </a:gs>
              <a:gs pos="100000">
                <a:schemeClr val="bg1">
                  <a:lumMod val="50000"/>
                  <a:lumOff val="50000"/>
                </a:schemeClr>
              </a:gs>
            </a:gsLst>
            <a:lin ang="2700000" scaled="0"/>
          </a:gradFill>
          <a:ln>
            <a:noFill/>
          </a:ln>
          <a:effectLst>
            <a:outerShdw blurRad="444500" dist="635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4" name="组合 23"/>
          <p:cNvGrpSpPr/>
          <p:nvPr/>
        </p:nvGrpSpPr>
        <p:grpSpPr>
          <a:xfrm>
            <a:off x="1516980" y="1599620"/>
            <a:ext cx="4092800" cy="1754764"/>
            <a:chOff x="1431700" y="1599620"/>
            <a:chExt cx="4092800" cy="1754764"/>
          </a:xfrm>
        </p:grpSpPr>
        <p:cxnSp>
          <p:nvCxnSpPr>
            <p:cNvPr id="37" name="直接连接符 36"/>
            <p:cNvCxnSpPr/>
            <p:nvPr/>
          </p:nvCxnSpPr>
          <p:spPr>
            <a:xfrm rot="5400000">
              <a:off x="3915098" y="1020452"/>
              <a:ext cx="0" cy="162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1431701" y="1599620"/>
              <a:ext cx="1536700" cy="460375"/>
            </a:xfrm>
            <a:prstGeom prst="rect">
              <a:avLst/>
            </a:prstGeom>
            <a:noFill/>
          </p:spPr>
          <p:txBody>
            <a:bodyPr wrap="none" rtlCol="0">
              <a:spAutoFit/>
            </a:bodyPr>
            <a:lstStyle>
              <a:defPPr>
                <a:defRPr lang="zh-CN"/>
              </a:defPPr>
              <a:lvl1pPr algn="ctr">
                <a:defRPr sz="2400" spc="500">
                  <a:solidFill>
                    <a:schemeClr val="bg1"/>
                  </a:solidFill>
                  <a:latin typeface="思源黑体 CN Heavy" panose="020B0A00000000000000" pitchFamily="34" charset="-122"/>
                  <a:ea typeface="思源黑体 CN Heavy" panose="020B0A00000000000000" pitchFamily="34" charset="-122"/>
                </a:defRPr>
              </a:lvl1pPr>
            </a:lstStyle>
            <a:p>
              <a:pPr algn="l"/>
              <a:r>
                <a:rPr lang="zh-CN" altLang="en-US" dirty="0">
                  <a:solidFill>
                    <a:srgbClr val="0E37D1"/>
                  </a:solidFill>
                </a:rPr>
                <a:t>全球贏</a:t>
              </a:r>
              <a:r>
                <a:rPr lang="en-US" altLang="zh-CN" dirty="0">
                  <a:solidFill>
                    <a:srgbClr val="0E37D1"/>
                  </a:solidFill>
                </a:rPr>
                <a:t>+</a:t>
              </a:r>
              <a:endParaRPr lang="zh-CN" altLang="en-US" dirty="0">
                <a:solidFill>
                  <a:srgbClr val="0E37D1"/>
                </a:solidFill>
              </a:endParaRPr>
            </a:p>
          </p:txBody>
        </p:sp>
        <p:sp>
          <p:nvSpPr>
            <p:cNvPr id="39" name="文本框 38"/>
            <p:cNvSpPr txBox="1"/>
            <p:nvPr/>
          </p:nvSpPr>
          <p:spPr>
            <a:xfrm>
              <a:off x="1431700" y="1970719"/>
              <a:ext cx="4092800" cy="138366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tx1">
                      <a:lumMod val="50000"/>
                      <a:lumOff val="50000"/>
                    </a:schemeClr>
                  </a:solidFill>
                </a:rPr>
                <a:t>智能生成個性化全球資產組合</a:t>
              </a:r>
            </a:p>
            <a:p>
              <a:r>
                <a:rPr lang="zh-CN" altLang="en-US" dirty="0">
                  <a:solidFill>
                    <a:schemeClr val="tx1">
                      <a:lumMod val="50000"/>
                      <a:lumOff val="50000"/>
                    </a:schemeClr>
                  </a:solidFill>
                </a:rPr>
                <a:t>全球贏</a:t>
              </a:r>
              <a:r>
                <a:rPr lang="en-US" altLang="zh-CN" dirty="0">
                  <a:solidFill>
                    <a:schemeClr val="tx1">
                      <a:lumMod val="50000"/>
                      <a:lumOff val="50000"/>
                    </a:schemeClr>
                  </a:solidFill>
                </a:rPr>
                <a:t>+</a:t>
              </a:r>
              <a:r>
                <a:rPr lang="zh-CN" altLang="en-US" dirty="0">
                  <a:solidFill>
                    <a:schemeClr val="tx1">
                      <a:lumMod val="50000"/>
                      <a:lumOff val="50000"/>
                    </a:schemeClr>
                  </a:solidFill>
                </a:rPr>
                <a:t>定期從全球市場嚴選出優質資產（指數基金為主）。這類資產覆蓋全球主要市場，</a:t>
              </a:r>
            </a:p>
            <a:p>
              <a:r>
                <a:rPr lang="zh-CN" altLang="en-US" dirty="0">
                  <a:solidFill>
                    <a:schemeClr val="tx1">
                      <a:lumMod val="50000"/>
                      <a:lumOff val="50000"/>
                    </a:schemeClr>
                  </a:solidFill>
                </a:rPr>
                <a:t>佈局世界經濟引擎</a:t>
              </a:r>
              <a:endParaRPr lang="en-US" altLang="zh-CN" dirty="0">
                <a:solidFill>
                  <a:schemeClr val="tx1">
                    <a:lumMod val="50000"/>
                    <a:lumOff val="50000"/>
                  </a:schemeClr>
                </a:solidFill>
              </a:endParaRPr>
            </a:p>
          </p:txBody>
        </p:sp>
      </p:grpSp>
      <p:sp>
        <p:nvSpPr>
          <p:cNvPr id="13" name="椭圆 12"/>
          <p:cNvSpPr/>
          <p:nvPr/>
        </p:nvSpPr>
        <p:spPr>
          <a:xfrm>
            <a:off x="762152" y="1798722"/>
            <a:ext cx="540000" cy="540000"/>
          </a:xfrm>
          <a:prstGeom prst="ellipse">
            <a:avLst/>
          </a:prstGeom>
          <a:solidFill>
            <a:srgbClr val="FFDB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0" name="圆角矩形 39"/>
          <p:cNvSpPr/>
          <p:nvPr/>
        </p:nvSpPr>
        <p:spPr>
          <a:xfrm>
            <a:off x="1013889" y="4105500"/>
            <a:ext cx="4965633" cy="1800000"/>
          </a:xfrm>
          <a:prstGeom prst="roundRect">
            <a:avLst/>
          </a:prstGeom>
          <a:gradFill>
            <a:gsLst>
              <a:gs pos="0">
                <a:schemeClr val="bg1"/>
              </a:gs>
              <a:gs pos="100000">
                <a:schemeClr val="bg1">
                  <a:lumMod val="50000"/>
                  <a:lumOff val="50000"/>
                </a:schemeClr>
              </a:gs>
            </a:gsLst>
            <a:lin ang="2700000" scaled="0"/>
          </a:gradFill>
          <a:ln>
            <a:noFill/>
          </a:ln>
          <a:effectLst>
            <a:outerShdw blurRad="444500" dist="63500" algn="ctr" rotWithShape="0">
              <a:schemeClr val="bg1">
                <a:lumMod val="5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5" name="组合 24"/>
          <p:cNvGrpSpPr/>
          <p:nvPr/>
        </p:nvGrpSpPr>
        <p:grpSpPr>
          <a:xfrm>
            <a:off x="1383631" y="4275775"/>
            <a:ext cx="4226149" cy="1754764"/>
            <a:chOff x="1431700" y="4275775"/>
            <a:chExt cx="4226149" cy="1754764"/>
          </a:xfrm>
        </p:grpSpPr>
        <p:sp>
          <p:nvSpPr>
            <p:cNvPr id="42" name="文本框 41"/>
            <p:cNvSpPr txBox="1"/>
            <p:nvPr/>
          </p:nvSpPr>
          <p:spPr>
            <a:xfrm>
              <a:off x="1431701" y="4275775"/>
              <a:ext cx="1536700" cy="460375"/>
            </a:xfrm>
            <a:prstGeom prst="rect">
              <a:avLst/>
            </a:prstGeom>
            <a:noFill/>
          </p:spPr>
          <p:txBody>
            <a:bodyPr wrap="none" rtlCol="0">
              <a:spAutoFit/>
            </a:bodyPr>
            <a:lstStyle>
              <a:defPPr>
                <a:defRPr lang="zh-CN"/>
              </a:defPPr>
              <a:lvl1pP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全球贏</a:t>
              </a:r>
              <a:r>
                <a:rPr lang="en-US" altLang="zh-CN" dirty="0"/>
                <a:t>+</a:t>
              </a:r>
              <a:endParaRPr lang="zh-CN" altLang="en-US" dirty="0"/>
            </a:p>
          </p:txBody>
        </p:sp>
        <p:sp>
          <p:nvSpPr>
            <p:cNvPr id="43" name="文本框 42"/>
            <p:cNvSpPr txBox="1"/>
            <p:nvPr/>
          </p:nvSpPr>
          <p:spPr>
            <a:xfrm>
              <a:off x="1431700" y="4646874"/>
              <a:ext cx="4226149" cy="138366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tx1">
                      <a:lumMod val="50000"/>
                      <a:lumOff val="50000"/>
                    </a:schemeClr>
                  </a:solidFill>
                </a:rPr>
                <a:t>全球贏</a:t>
              </a:r>
              <a:r>
                <a:rPr lang="en-US" altLang="zh-CN" dirty="0">
                  <a:solidFill>
                    <a:schemeClr val="tx1">
                      <a:lumMod val="50000"/>
                      <a:lumOff val="50000"/>
                    </a:schemeClr>
                  </a:solidFill>
                </a:rPr>
                <a:t>+</a:t>
              </a:r>
              <a:r>
                <a:rPr lang="zh-CN" altLang="en-US" dirty="0">
                  <a:solidFill>
                    <a:schemeClr val="tx1">
                      <a:lumMod val="50000"/>
                      <a:lumOff val="50000"/>
                    </a:schemeClr>
                  </a:solidFill>
                </a:rPr>
                <a:t>基於多元科學維度，精准把握投資者風險偏好類型，生成與風險偏好相契合的個性化全球資產組合</a:t>
              </a:r>
              <a:r>
                <a:rPr lang="en-US" altLang="zh-CN" dirty="0">
                  <a:solidFill>
                    <a:schemeClr val="tx1">
                      <a:lumMod val="50000"/>
                      <a:lumOff val="50000"/>
                    </a:schemeClr>
                  </a:solidFill>
                </a:rPr>
                <a:t>.</a:t>
              </a:r>
              <a:r>
                <a:rPr lang="zh-CN" altLang="en-US" dirty="0">
                  <a:solidFill>
                    <a:schemeClr val="tx1">
                      <a:lumMod val="50000"/>
                      <a:lumOff val="50000"/>
                    </a:schemeClr>
                  </a:solidFill>
                </a:rPr>
                <a:t>依據用戶風險偏好，生成個性化資產組合</a:t>
              </a:r>
              <a:endParaRPr lang="en-US" altLang="zh-CN" dirty="0">
                <a:solidFill>
                  <a:schemeClr val="tx1">
                    <a:lumMod val="50000"/>
                    <a:lumOff val="50000"/>
                  </a:schemeClr>
                </a:solidFill>
              </a:endParaRPr>
            </a:p>
          </p:txBody>
        </p:sp>
        <p:cxnSp>
          <p:nvCxnSpPr>
            <p:cNvPr id="41" name="直接连接符 40"/>
            <p:cNvCxnSpPr/>
            <p:nvPr/>
          </p:nvCxnSpPr>
          <p:spPr>
            <a:xfrm rot="5400000">
              <a:off x="3915098" y="3696607"/>
              <a:ext cx="0" cy="1620000"/>
            </a:xfrm>
            <a:prstGeom prst="line">
              <a:avLst/>
            </a:prstGeom>
            <a:ln w="19050">
              <a:solidFill>
                <a:srgbClr val="0E37D1"/>
              </a:solidFill>
            </a:ln>
          </p:spPr>
          <p:style>
            <a:lnRef idx="1">
              <a:schemeClr val="accent1"/>
            </a:lnRef>
            <a:fillRef idx="0">
              <a:schemeClr val="accent1"/>
            </a:fillRef>
            <a:effectRef idx="0">
              <a:schemeClr val="accent1"/>
            </a:effectRef>
            <a:fontRef idx="minor">
              <a:schemeClr val="tx1"/>
            </a:fontRef>
          </p:style>
        </p:cxnSp>
      </p:grpSp>
      <p:sp>
        <p:nvSpPr>
          <p:cNvPr id="14" name="矩形: 圆角 13"/>
          <p:cNvSpPr/>
          <p:nvPr/>
        </p:nvSpPr>
        <p:spPr>
          <a:xfrm>
            <a:off x="6315270" y="3172374"/>
            <a:ext cx="5181405" cy="2733126"/>
          </a:xfrm>
          <a:prstGeom prst="roundRect">
            <a:avLst>
              <a:gd name="adj" fmla="val 7187"/>
            </a:avLst>
          </a:prstGeom>
          <a:blipFill dpi="0" rotWithShape="1">
            <a:blip r:embed="rId2"/>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4" name="文本框 53"/>
          <p:cNvSpPr txBox="1"/>
          <p:nvPr/>
        </p:nvSpPr>
        <p:spPr>
          <a:xfrm>
            <a:off x="6384699" y="1471734"/>
            <a:ext cx="1536700" cy="460375"/>
          </a:xfrm>
          <a:prstGeom prst="rect">
            <a:avLst/>
          </a:prstGeom>
          <a:noFill/>
        </p:spPr>
        <p:txBody>
          <a:bodyPr wrap="none" rtlCol="0">
            <a:spAutoFit/>
          </a:bodyPr>
          <a:lstStyle>
            <a:defPPr>
              <a:defRPr lang="zh-CN"/>
            </a:defPPr>
            <a:lvl1pP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全球贏</a:t>
            </a:r>
            <a:r>
              <a:rPr lang="en-US" altLang="zh-CN" dirty="0"/>
              <a:t>+</a:t>
            </a:r>
            <a:endParaRPr lang="zh-CN" altLang="en-US" dirty="0"/>
          </a:p>
        </p:txBody>
      </p:sp>
      <p:sp>
        <p:nvSpPr>
          <p:cNvPr id="56" name="文本框 55"/>
          <p:cNvSpPr txBox="1"/>
          <p:nvPr/>
        </p:nvSpPr>
        <p:spPr>
          <a:xfrm>
            <a:off x="6384699" y="1875469"/>
            <a:ext cx="5102449" cy="1060450"/>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r>
              <a:rPr lang="zh-CN" altLang="en-US" dirty="0">
                <a:solidFill>
                  <a:schemeClr val="tx1">
                    <a:lumMod val="50000"/>
                    <a:lumOff val="50000"/>
                  </a:schemeClr>
                </a:solidFill>
              </a:rPr>
              <a:t>全球贏</a:t>
            </a:r>
            <a:r>
              <a:rPr lang="en-US" altLang="zh-CN" dirty="0">
                <a:solidFill>
                  <a:schemeClr val="tx1">
                    <a:lumMod val="50000"/>
                    <a:lumOff val="50000"/>
                  </a:schemeClr>
                </a:solidFill>
              </a:rPr>
              <a:t>+</a:t>
            </a:r>
            <a:r>
              <a:rPr lang="zh-CN" altLang="en-US" dirty="0">
                <a:solidFill>
                  <a:schemeClr val="tx1">
                    <a:lumMod val="50000"/>
                    <a:lumOff val="50000"/>
                  </a:schemeClr>
                </a:solidFill>
              </a:rPr>
              <a:t>即時監控全球優質資產投資價值變化，形成好買全球觀點，確保全球配置策略緊跟市場變化，捕捉投資機會。及時把握市場機會，動態調整組合配比</a:t>
            </a:r>
            <a:endParaRPr lang="en-US" altLang="zh-CN" dirty="0">
              <a:solidFill>
                <a:schemeClr val="tx1">
                  <a:lumMod val="50000"/>
                  <a:lumOff val="50000"/>
                </a:schemeClr>
              </a:solidFill>
            </a:endParaRPr>
          </a:p>
        </p:txBody>
      </p:sp>
      <p:grpSp>
        <p:nvGrpSpPr>
          <p:cNvPr id="28" name="组合 27"/>
          <p:cNvGrpSpPr/>
          <p:nvPr/>
        </p:nvGrpSpPr>
        <p:grpSpPr>
          <a:xfrm>
            <a:off x="303908" y="113258"/>
            <a:ext cx="11391901" cy="766334"/>
            <a:chOff x="75308" y="284708"/>
            <a:chExt cx="11391901" cy="766334"/>
          </a:xfrm>
        </p:grpSpPr>
        <p:grpSp>
          <p:nvGrpSpPr>
            <p:cNvPr id="15" name="组合 14"/>
            <p:cNvGrpSpPr/>
            <p:nvPr/>
          </p:nvGrpSpPr>
          <p:grpSpPr>
            <a:xfrm>
              <a:off x="724914" y="476367"/>
              <a:ext cx="10742295" cy="574675"/>
              <a:chOff x="724914" y="171567"/>
              <a:chExt cx="10742295" cy="574675"/>
            </a:xfrm>
          </p:grpSpPr>
          <p:sp>
            <p:nvSpPr>
              <p:cNvPr id="16" name="文本框 15"/>
              <p:cNvSpPr txBox="1"/>
              <p:nvPr/>
            </p:nvSpPr>
            <p:spPr>
              <a:xfrm>
                <a:off x="2363214" y="387010"/>
                <a:ext cx="27133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Product Introduction</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17" name="文本框 16"/>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18" name="文本框 17"/>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02</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57" name="组合 56"/>
            <p:cNvGrpSpPr/>
            <p:nvPr/>
          </p:nvGrpSpPr>
          <p:grpSpPr>
            <a:xfrm>
              <a:off x="75308" y="284708"/>
              <a:ext cx="684533" cy="620400"/>
              <a:chOff x="3273593" y="1366654"/>
              <a:chExt cx="684533" cy="620400"/>
            </a:xfrm>
          </p:grpSpPr>
          <p:sp>
            <p:nvSpPr>
              <p:cNvPr id="58" name="矩形: 圆角 57"/>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9" name="矩形: 圆角 58"/>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
        <p:nvSpPr>
          <p:cNvPr id="32" name="椭圆 31"/>
          <p:cNvSpPr/>
          <p:nvPr/>
        </p:nvSpPr>
        <p:spPr>
          <a:xfrm>
            <a:off x="762152" y="4522872"/>
            <a:ext cx="540000" cy="540000"/>
          </a:xfrm>
          <a:prstGeom prst="ellipse">
            <a:avLst/>
          </a:prstGeom>
          <a:solidFill>
            <a:srgbClr val="FFDB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0" name="money_155906"/>
          <p:cNvSpPr/>
          <p:nvPr/>
        </p:nvSpPr>
        <p:spPr>
          <a:xfrm>
            <a:off x="847317" y="4608338"/>
            <a:ext cx="369670" cy="369068"/>
          </a:xfrm>
          <a:custGeom>
            <a:avLst/>
            <a:gdLst>
              <a:gd name="connsiteX0" fmla="*/ 603198 w 606578"/>
              <a:gd name="connsiteY0" fmla="*/ 289106 h 605592"/>
              <a:gd name="connsiteX1" fmla="*/ 560768 w 606578"/>
              <a:gd name="connsiteY1" fmla="*/ 454209 h 605592"/>
              <a:gd name="connsiteX2" fmla="*/ 419459 w 606578"/>
              <a:gd name="connsiteY2" fmla="*/ 605592 h 605592"/>
              <a:gd name="connsiteX3" fmla="*/ 348805 w 606578"/>
              <a:gd name="connsiteY3" fmla="*/ 605592 h 605592"/>
              <a:gd name="connsiteX4" fmla="*/ 391235 w 606578"/>
              <a:gd name="connsiteY4" fmla="*/ 454209 h 605592"/>
              <a:gd name="connsiteX5" fmla="*/ 504226 w 606578"/>
              <a:gd name="connsiteY5" fmla="*/ 357891 h 605592"/>
              <a:gd name="connsiteX6" fmla="*/ 532544 w 606578"/>
              <a:gd name="connsiteY6" fmla="*/ 385424 h 605592"/>
              <a:gd name="connsiteX7" fmla="*/ 476001 w 606578"/>
              <a:gd name="connsiteY7" fmla="*/ 454209 h 605592"/>
              <a:gd name="connsiteX8" fmla="*/ 560768 w 606578"/>
              <a:gd name="connsiteY8" fmla="*/ 385424 h 605592"/>
              <a:gd name="connsiteX9" fmla="*/ 603198 w 606578"/>
              <a:gd name="connsiteY9" fmla="*/ 289106 h 605592"/>
              <a:gd name="connsiteX10" fmla="*/ 3414 w 606578"/>
              <a:gd name="connsiteY10" fmla="*/ 289106 h 605592"/>
              <a:gd name="connsiteX11" fmla="*/ 45757 w 606578"/>
              <a:gd name="connsiteY11" fmla="*/ 385424 h 605592"/>
              <a:gd name="connsiteX12" fmla="*/ 130537 w 606578"/>
              <a:gd name="connsiteY12" fmla="*/ 454209 h 605592"/>
              <a:gd name="connsiteX13" fmla="*/ 73986 w 606578"/>
              <a:gd name="connsiteY13" fmla="*/ 385424 h 605592"/>
              <a:gd name="connsiteX14" fmla="*/ 102308 w 606578"/>
              <a:gd name="connsiteY14" fmla="*/ 357891 h 605592"/>
              <a:gd name="connsiteX15" fmla="*/ 215409 w 606578"/>
              <a:gd name="connsiteY15" fmla="*/ 454209 h 605592"/>
              <a:gd name="connsiteX16" fmla="*/ 257753 w 606578"/>
              <a:gd name="connsiteY16" fmla="*/ 605592 h 605592"/>
              <a:gd name="connsiteX17" fmla="*/ 187087 w 606578"/>
              <a:gd name="connsiteY17" fmla="*/ 605592 h 605592"/>
              <a:gd name="connsiteX18" fmla="*/ 45757 w 606578"/>
              <a:gd name="connsiteY18" fmla="*/ 454209 h 605592"/>
              <a:gd name="connsiteX19" fmla="*/ 3414 w 606578"/>
              <a:gd name="connsiteY19" fmla="*/ 289106 h 605592"/>
              <a:gd name="connsiteX20" fmla="*/ 315197 w 606578"/>
              <a:gd name="connsiteY20" fmla="*/ 198855 h 605592"/>
              <a:gd name="connsiteX21" fmla="*/ 315197 w 606578"/>
              <a:gd name="connsiteY21" fmla="*/ 248725 h 605592"/>
              <a:gd name="connsiteX22" fmla="*/ 330796 w 606578"/>
              <a:gd name="connsiteY22" fmla="*/ 239826 h 605592"/>
              <a:gd name="connsiteX23" fmla="*/ 336831 w 606578"/>
              <a:gd name="connsiteY23" fmla="*/ 223141 h 605592"/>
              <a:gd name="connsiteX24" fmla="*/ 331817 w 606578"/>
              <a:gd name="connsiteY24" fmla="*/ 208310 h 605592"/>
              <a:gd name="connsiteX25" fmla="*/ 315197 w 606578"/>
              <a:gd name="connsiteY25" fmla="*/ 198855 h 605592"/>
              <a:gd name="connsiteX26" fmla="*/ 296627 w 606578"/>
              <a:gd name="connsiteY26" fmla="*/ 112648 h 605592"/>
              <a:gd name="connsiteX27" fmla="*/ 284557 w 606578"/>
              <a:gd name="connsiteY27" fmla="*/ 121361 h 605592"/>
              <a:gd name="connsiteX28" fmla="*/ 280100 w 606578"/>
              <a:gd name="connsiteY28" fmla="*/ 134895 h 605592"/>
              <a:gd name="connsiteX29" fmla="*/ 284185 w 606578"/>
              <a:gd name="connsiteY29" fmla="*/ 147501 h 605592"/>
              <a:gd name="connsiteX30" fmla="*/ 296627 w 606578"/>
              <a:gd name="connsiteY30" fmla="*/ 156864 h 605592"/>
              <a:gd name="connsiteX31" fmla="*/ 296627 w 606578"/>
              <a:gd name="connsiteY31" fmla="*/ 72047 h 605592"/>
              <a:gd name="connsiteX32" fmla="*/ 315197 w 606578"/>
              <a:gd name="connsiteY32" fmla="*/ 72047 h 605592"/>
              <a:gd name="connsiteX33" fmla="*/ 315197 w 606578"/>
              <a:gd name="connsiteY33" fmla="*/ 84746 h 605592"/>
              <a:gd name="connsiteX34" fmla="*/ 347602 w 606578"/>
              <a:gd name="connsiteY34" fmla="*/ 98651 h 605592"/>
              <a:gd name="connsiteX35" fmla="*/ 363015 w 606578"/>
              <a:gd name="connsiteY35" fmla="*/ 129240 h 605592"/>
              <a:gd name="connsiteX36" fmla="*/ 330610 w 606578"/>
              <a:gd name="connsiteY36" fmla="*/ 133504 h 605592"/>
              <a:gd name="connsiteX37" fmla="*/ 315197 w 606578"/>
              <a:gd name="connsiteY37" fmla="*/ 113019 h 605592"/>
              <a:gd name="connsiteX38" fmla="*/ 315197 w 606578"/>
              <a:gd name="connsiteY38" fmla="*/ 162982 h 605592"/>
              <a:gd name="connsiteX39" fmla="*/ 357072 w 606578"/>
              <a:gd name="connsiteY39" fmla="*/ 184487 h 605592"/>
              <a:gd name="connsiteX40" fmla="*/ 368214 w 606578"/>
              <a:gd name="connsiteY40" fmla="*/ 218506 h 605592"/>
              <a:gd name="connsiteX41" fmla="*/ 354194 w 606578"/>
              <a:gd name="connsiteY41" fmla="*/ 257439 h 605592"/>
              <a:gd name="connsiteX42" fmla="*/ 315197 w 606578"/>
              <a:gd name="connsiteY42" fmla="*/ 276905 h 605592"/>
              <a:gd name="connsiteX43" fmla="*/ 315197 w 606578"/>
              <a:gd name="connsiteY43" fmla="*/ 300820 h 605592"/>
              <a:gd name="connsiteX44" fmla="*/ 296627 w 606578"/>
              <a:gd name="connsiteY44" fmla="*/ 300820 h 605592"/>
              <a:gd name="connsiteX45" fmla="*/ 296627 w 606578"/>
              <a:gd name="connsiteY45" fmla="*/ 277554 h 605592"/>
              <a:gd name="connsiteX46" fmla="*/ 260602 w 606578"/>
              <a:gd name="connsiteY46" fmla="*/ 261054 h 605592"/>
              <a:gd name="connsiteX47" fmla="*/ 242960 w 606578"/>
              <a:gd name="connsiteY47" fmla="*/ 222029 h 605592"/>
              <a:gd name="connsiteX48" fmla="*/ 276386 w 606578"/>
              <a:gd name="connsiteY48" fmla="*/ 218506 h 605592"/>
              <a:gd name="connsiteX49" fmla="*/ 284093 w 606578"/>
              <a:gd name="connsiteY49" fmla="*/ 236119 h 605592"/>
              <a:gd name="connsiteX50" fmla="*/ 296627 w 606578"/>
              <a:gd name="connsiteY50" fmla="*/ 246871 h 605592"/>
              <a:gd name="connsiteX51" fmla="*/ 296627 w 606578"/>
              <a:gd name="connsiteY51" fmla="*/ 193293 h 605592"/>
              <a:gd name="connsiteX52" fmla="*/ 259766 w 606578"/>
              <a:gd name="connsiteY52" fmla="*/ 171602 h 605592"/>
              <a:gd name="connsiteX53" fmla="*/ 248067 w 606578"/>
              <a:gd name="connsiteY53" fmla="*/ 136378 h 605592"/>
              <a:gd name="connsiteX54" fmla="*/ 261344 w 606578"/>
              <a:gd name="connsiteY54" fmla="*/ 101154 h 605592"/>
              <a:gd name="connsiteX55" fmla="*/ 296627 w 606578"/>
              <a:gd name="connsiteY55" fmla="*/ 84746 h 605592"/>
              <a:gd name="connsiteX56" fmla="*/ 303340 w 606578"/>
              <a:gd name="connsiteY56" fmla="*/ 37820 h 605592"/>
              <a:gd name="connsiteX57" fmla="*/ 152083 w 606578"/>
              <a:gd name="connsiteY57" fmla="*/ 188822 h 605592"/>
              <a:gd name="connsiteX58" fmla="*/ 303340 w 606578"/>
              <a:gd name="connsiteY58" fmla="*/ 339823 h 605592"/>
              <a:gd name="connsiteX59" fmla="*/ 454596 w 606578"/>
              <a:gd name="connsiteY59" fmla="*/ 188822 h 605592"/>
              <a:gd name="connsiteX60" fmla="*/ 303340 w 606578"/>
              <a:gd name="connsiteY60" fmla="*/ 37820 h 605592"/>
              <a:gd name="connsiteX61" fmla="*/ 303340 w 606578"/>
              <a:gd name="connsiteY61" fmla="*/ 0 h 605592"/>
              <a:gd name="connsiteX62" fmla="*/ 492479 w 606578"/>
              <a:gd name="connsiteY62" fmla="*/ 188822 h 605592"/>
              <a:gd name="connsiteX63" fmla="*/ 303340 w 606578"/>
              <a:gd name="connsiteY63" fmla="*/ 377736 h 605592"/>
              <a:gd name="connsiteX64" fmla="*/ 114107 w 606578"/>
              <a:gd name="connsiteY64" fmla="*/ 188822 h 605592"/>
              <a:gd name="connsiteX65" fmla="*/ 303340 w 606578"/>
              <a:gd name="connsiteY65"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6578" h="605592">
                <a:moveTo>
                  <a:pt x="603198" y="289106"/>
                </a:moveTo>
                <a:cubicBezTo>
                  <a:pt x="603198" y="289106"/>
                  <a:pt x="624366" y="392284"/>
                  <a:pt x="560768" y="454209"/>
                </a:cubicBezTo>
                <a:cubicBezTo>
                  <a:pt x="497170" y="516134"/>
                  <a:pt x="422988" y="540237"/>
                  <a:pt x="419459" y="605592"/>
                </a:cubicBezTo>
                <a:lnTo>
                  <a:pt x="348805" y="605592"/>
                </a:lnTo>
                <a:cubicBezTo>
                  <a:pt x="348805" y="605592"/>
                  <a:pt x="302940" y="516134"/>
                  <a:pt x="391235" y="454209"/>
                </a:cubicBezTo>
                <a:cubicBezTo>
                  <a:pt x="479530" y="392284"/>
                  <a:pt x="504226" y="357891"/>
                  <a:pt x="504226" y="357891"/>
                </a:cubicBezTo>
                <a:cubicBezTo>
                  <a:pt x="504226" y="357891"/>
                  <a:pt x="553712" y="344079"/>
                  <a:pt x="532544" y="385424"/>
                </a:cubicBezTo>
                <a:cubicBezTo>
                  <a:pt x="511375" y="426676"/>
                  <a:pt x="476001" y="454209"/>
                  <a:pt x="476001" y="454209"/>
                </a:cubicBezTo>
                <a:cubicBezTo>
                  <a:pt x="476001" y="454209"/>
                  <a:pt x="543128" y="440489"/>
                  <a:pt x="560768" y="385424"/>
                </a:cubicBezTo>
                <a:cubicBezTo>
                  <a:pt x="578408" y="330359"/>
                  <a:pt x="560768" y="299396"/>
                  <a:pt x="603198" y="289106"/>
                </a:cubicBezTo>
                <a:close/>
                <a:moveTo>
                  <a:pt x="3414" y="289106"/>
                </a:moveTo>
                <a:cubicBezTo>
                  <a:pt x="45757" y="299396"/>
                  <a:pt x="28114" y="330359"/>
                  <a:pt x="45757" y="385424"/>
                </a:cubicBezTo>
                <a:cubicBezTo>
                  <a:pt x="63400" y="440489"/>
                  <a:pt x="130537" y="454209"/>
                  <a:pt x="130537" y="454209"/>
                </a:cubicBezTo>
                <a:cubicBezTo>
                  <a:pt x="130537" y="454209"/>
                  <a:pt x="95251" y="426676"/>
                  <a:pt x="73986" y="385424"/>
                </a:cubicBezTo>
                <a:cubicBezTo>
                  <a:pt x="52815" y="344171"/>
                  <a:pt x="102308" y="357891"/>
                  <a:pt x="102308" y="357891"/>
                </a:cubicBezTo>
                <a:cubicBezTo>
                  <a:pt x="102308" y="357891"/>
                  <a:pt x="127008" y="392284"/>
                  <a:pt x="215409" y="454209"/>
                </a:cubicBezTo>
                <a:cubicBezTo>
                  <a:pt x="303717" y="516134"/>
                  <a:pt x="257753" y="605592"/>
                  <a:pt x="257753" y="605592"/>
                </a:cubicBezTo>
                <a:lnTo>
                  <a:pt x="187087" y="605592"/>
                </a:lnTo>
                <a:cubicBezTo>
                  <a:pt x="183559" y="540237"/>
                  <a:pt x="109365" y="516134"/>
                  <a:pt x="45757" y="454209"/>
                </a:cubicBezTo>
                <a:cubicBezTo>
                  <a:pt x="-17850" y="392284"/>
                  <a:pt x="3414" y="289106"/>
                  <a:pt x="3414" y="289106"/>
                </a:cubicBezTo>
                <a:close/>
                <a:moveTo>
                  <a:pt x="315197" y="198855"/>
                </a:moveTo>
                <a:lnTo>
                  <a:pt x="315197" y="248725"/>
                </a:lnTo>
                <a:cubicBezTo>
                  <a:pt x="321604" y="247520"/>
                  <a:pt x="326803" y="244554"/>
                  <a:pt x="330796" y="239826"/>
                </a:cubicBezTo>
                <a:cubicBezTo>
                  <a:pt x="334788" y="235099"/>
                  <a:pt x="336831" y="229537"/>
                  <a:pt x="336831" y="223141"/>
                </a:cubicBezTo>
                <a:cubicBezTo>
                  <a:pt x="336831" y="217394"/>
                  <a:pt x="335160" y="212481"/>
                  <a:pt x="331817" y="208310"/>
                </a:cubicBezTo>
                <a:cubicBezTo>
                  <a:pt x="328382" y="204231"/>
                  <a:pt x="322904" y="200987"/>
                  <a:pt x="315197" y="198855"/>
                </a:cubicBezTo>
                <a:close/>
                <a:moveTo>
                  <a:pt x="296627" y="112648"/>
                </a:moveTo>
                <a:cubicBezTo>
                  <a:pt x="291521" y="114316"/>
                  <a:pt x="287528" y="117190"/>
                  <a:pt x="284557" y="121361"/>
                </a:cubicBezTo>
                <a:cubicBezTo>
                  <a:pt x="281586" y="125440"/>
                  <a:pt x="280100" y="129889"/>
                  <a:pt x="280100" y="134895"/>
                </a:cubicBezTo>
                <a:cubicBezTo>
                  <a:pt x="280100" y="139344"/>
                  <a:pt x="281493" y="143608"/>
                  <a:pt x="284185" y="147501"/>
                </a:cubicBezTo>
                <a:cubicBezTo>
                  <a:pt x="286878" y="151395"/>
                  <a:pt x="291056" y="154454"/>
                  <a:pt x="296627" y="156864"/>
                </a:cubicBezTo>
                <a:close/>
                <a:moveTo>
                  <a:pt x="296627" y="72047"/>
                </a:moveTo>
                <a:lnTo>
                  <a:pt x="315197" y="72047"/>
                </a:lnTo>
                <a:lnTo>
                  <a:pt x="315197" y="84746"/>
                </a:lnTo>
                <a:cubicBezTo>
                  <a:pt x="328753" y="86322"/>
                  <a:pt x="339524" y="90957"/>
                  <a:pt x="347602" y="98651"/>
                </a:cubicBezTo>
                <a:cubicBezTo>
                  <a:pt x="355680" y="106252"/>
                  <a:pt x="360786" y="116448"/>
                  <a:pt x="363015" y="129240"/>
                </a:cubicBezTo>
                <a:lnTo>
                  <a:pt x="330610" y="133504"/>
                </a:lnTo>
                <a:cubicBezTo>
                  <a:pt x="328568" y="123401"/>
                  <a:pt x="323461" y="116541"/>
                  <a:pt x="315197" y="113019"/>
                </a:cubicBezTo>
                <a:lnTo>
                  <a:pt x="315197" y="162982"/>
                </a:lnTo>
                <a:cubicBezTo>
                  <a:pt x="335717" y="168543"/>
                  <a:pt x="349644" y="175681"/>
                  <a:pt x="357072" y="184487"/>
                </a:cubicBezTo>
                <a:cubicBezTo>
                  <a:pt x="364500" y="193386"/>
                  <a:pt x="368214" y="204695"/>
                  <a:pt x="368214" y="218506"/>
                </a:cubicBezTo>
                <a:cubicBezTo>
                  <a:pt x="368214" y="233894"/>
                  <a:pt x="363572" y="246964"/>
                  <a:pt x="354194" y="257439"/>
                </a:cubicBezTo>
                <a:cubicBezTo>
                  <a:pt x="344816" y="268006"/>
                  <a:pt x="331817" y="274495"/>
                  <a:pt x="315197" y="276905"/>
                </a:cubicBezTo>
                <a:lnTo>
                  <a:pt x="315197" y="300820"/>
                </a:lnTo>
                <a:lnTo>
                  <a:pt x="296627" y="300820"/>
                </a:lnTo>
                <a:lnTo>
                  <a:pt x="296627" y="277554"/>
                </a:lnTo>
                <a:cubicBezTo>
                  <a:pt x="281864" y="275792"/>
                  <a:pt x="269887" y="270323"/>
                  <a:pt x="260602" y="261054"/>
                </a:cubicBezTo>
                <a:cubicBezTo>
                  <a:pt x="251410" y="251877"/>
                  <a:pt x="245560" y="238899"/>
                  <a:pt x="242960" y="222029"/>
                </a:cubicBezTo>
                <a:lnTo>
                  <a:pt x="276386" y="218506"/>
                </a:lnTo>
                <a:cubicBezTo>
                  <a:pt x="277779" y="225366"/>
                  <a:pt x="280286" y="231206"/>
                  <a:pt x="284093" y="236119"/>
                </a:cubicBezTo>
                <a:cubicBezTo>
                  <a:pt x="287807" y="241031"/>
                  <a:pt x="291985" y="244647"/>
                  <a:pt x="296627" y="246871"/>
                </a:cubicBezTo>
                <a:lnTo>
                  <a:pt x="296627" y="193293"/>
                </a:lnTo>
                <a:cubicBezTo>
                  <a:pt x="279914" y="188566"/>
                  <a:pt x="267658" y="181335"/>
                  <a:pt x="259766" y="171602"/>
                </a:cubicBezTo>
                <a:cubicBezTo>
                  <a:pt x="251967" y="161962"/>
                  <a:pt x="248067" y="150190"/>
                  <a:pt x="248067" y="136378"/>
                </a:cubicBezTo>
                <a:cubicBezTo>
                  <a:pt x="248067" y="122381"/>
                  <a:pt x="252524" y="110701"/>
                  <a:pt x="261344" y="101154"/>
                </a:cubicBezTo>
                <a:cubicBezTo>
                  <a:pt x="270165" y="91699"/>
                  <a:pt x="281957" y="86230"/>
                  <a:pt x="296627" y="84746"/>
                </a:cubicBezTo>
                <a:close/>
                <a:moveTo>
                  <a:pt x="303340" y="37820"/>
                </a:moveTo>
                <a:cubicBezTo>
                  <a:pt x="219865" y="37820"/>
                  <a:pt x="152083" y="105581"/>
                  <a:pt x="152083" y="188822"/>
                </a:cubicBezTo>
                <a:cubicBezTo>
                  <a:pt x="152083" y="272155"/>
                  <a:pt x="219865" y="339823"/>
                  <a:pt x="303340" y="339823"/>
                </a:cubicBezTo>
                <a:cubicBezTo>
                  <a:pt x="386721" y="339823"/>
                  <a:pt x="454596" y="272155"/>
                  <a:pt x="454596" y="188822"/>
                </a:cubicBezTo>
                <a:cubicBezTo>
                  <a:pt x="454596" y="105581"/>
                  <a:pt x="386721" y="37820"/>
                  <a:pt x="303340" y="37820"/>
                </a:cubicBezTo>
                <a:close/>
                <a:moveTo>
                  <a:pt x="303340" y="0"/>
                </a:moveTo>
                <a:cubicBezTo>
                  <a:pt x="407798" y="0"/>
                  <a:pt x="492479" y="84539"/>
                  <a:pt x="492479" y="188822"/>
                </a:cubicBezTo>
                <a:cubicBezTo>
                  <a:pt x="492479" y="293197"/>
                  <a:pt x="407798" y="377736"/>
                  <a:pt x="303340" y="377736"/>
                </a:cubicBezTo>
                <a:cubicBezTo>
                  <a:pt x="198788" y="377736"/>
                  <a:pt x="114107" y="293197"/>
                  <a:pt x="114107" y="188822"/>
                </a:cubicBezTo>
                <a:cubicBezTo>
                  <a:pt x="114107" y="84539"/>
                  <a:pt x="198788" y="0"/>
                  <a:pt x="3033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61" name="iconfont-1018-792325"/>
          <p:cNvSpPr/>
          <p:nvPr/>
        </p:nvSpPr>
        <p:spPr>
          <a:xfrm>
            <a:off x="808528" y="1845098"/>
            <a:ext cx="447249" cy="447249"/>
          </a:xfrm>
          <a:custGeom>
            <a:avLst/>
            <a:gdLst>
              <a:gd name="T0" fmla="*/ 10904 w 12800"/>
              <a:gd name="T1" fmla="*/ 10934 h 12800"/>
              <a:gd name="T2" fmla="*/ 6400 w 12800"/>
              <a:gd name="T3" fmla="*/ 12800 h 12800"/>
              <a:gd name="T4" fmla="*/ 1882 w 12800"/>
              <a:gd name="T5" fmla="*/ 10918 h 12800"/>
              <a:gd name="T6" fmla="*/ 0 w 12800"/>
              <a:gd name="T7" fmla="*/ 6400 h 12800"/>
              <a:gd name="T8" fmla="*/ 1882 w 12800"/>
              <a:gd name="T9" fmla="*/ 1882 h 12800"/>
              <a:gd name="T10" fmla="*/ 6400 w 12800"/>
              <a:gd name="T11" fmla="*/ 0 h 12800"/>
              <a:gd name="T12" fmla="*/ 10918 w 12800"/>
              <a:gd name="T13" fmla="*/ 1882 h 12800"/>
              <a:gd name="T14" fmla="*/ 12800 w 12800"/>
              <a:gd name="T15" fmla="*/ 6400 h 12800"/>
              <a:gd name="T16" fmla="*/ 10904 w 12800"/>
              <a:gd name="T17" fmla="*/ 10934 h 12800"/>
              <a:gd name="T18" fmla="*/ 10578 w 12800"/>
              <a:gd name="T19" fmla="*/ 2222 h 12800"/>
              <a:gd name="T20" fmla="*/ 6400 w 12800"/>
              <a:gd name="T21" fmla="*/ 474 h 12800"/>
              <a:gd name="T22" fmla="*/ 2222 w 12800"/>
              <a:gd name="T23" fmla="*/ 2222 h 12800"/>
              <a:gd name="T24" fmla="*/ 474 w 12800"/>
              <a:gd name="T25" fmla="*/ 6400 h 12800"/>
              <a:gd name="T26" fmla="*/ 2222 w 12800"/>
              <a:gd name="T27" fmla="*/ 10578 h 12800"/>
              <a:gd name="T28" fmla="*/ 6400 w 12800"/>
              <a:gd name="T29" fmla="*/ 12326 h 12800"/>
              <a:gd name="T30" fmla="*/ 10578 w 12800"/>
              <a:gd name="T31" fmla="*/ 10578 h 12800"/>
              <a:gd name="T32" fmla="*/ 12326 w 12800"/>
              <a:gd name="T33" fmla="*/ 6400 h 12800"/>
              <a:gd name="T34" fmla="*/ 10578 w 12800"/>
              <a:gd name="T35" fmla="*/ 2222 h 12800"/>
              <a:gd name="T36" fmla="*/ 8919 w 12800"/>
              <a:gd name="T37" fmla="*/ 2400 h 12800"/>
              <a:gd name="T38" fmla="*/ 8563 w 12800"/>
              <a:gd name="T39" fmla="*/ 2459 h 12800"/>
              <a:gd name="T40" fmla="*/ 6400 w 12800"/>
              <a:gd name="T41" fmla="*/ 5512 h 12800"/>
              <a:gd name="T42" fmla="*/ 4237 w 12800"/>
              <a:gd name="T43" fmla="*/ 2459 h 12800"/>
              <a:gd name="T44" fmla="*/ 3881 w 12800"/>
              <a:gd name="T45" fmla="*/ 2400 h 12800"/>
              <a:gd name="T46" fmla="*/ 3822 w 12800"/>
              <a:gd name="T47" fmla="*/ 2756 h 12800"/>
              <a:gd name="T48" fmla="*/ 5926 w 12800"/>
              <a:gd name="T49" fmla="*/ 5688 h 12800"/>
              <a:gd name="T50" fmla="*/ 4504 w 12800"/>
              <a:gd name="T51" fmla="*/ 5688 h 12800"/>
              <a:gd name="T52" fmla="*/ 4268 w 12800"/>
              <a:gd name="T53" fmla="*/ 5925 h 12800"/>
              <a:gd name="T54" fmla="*/ 4504 w 12800"/>
              <a:gd name="T55" fmla="*/ 6162 h 12800"/>
              <a:gd name="T56" fmla="*/ 6163 w 12800"/>
              <a:gd name="T57" fmla="*/ 6162 h 12800"/>
              <a:gd name="T58" fmla="*/ 6163 w 12800"/>
              <a:gd name="T59" fmla="*/ 7110 h 12800"/>
              <a:gd name="T60" fmla="*/ 4504 w 12800"/>
              <a:gd name="T61" fmla="*/ 7110 h 12800"/>
              <a:gd name="T62" fmla="*/ 4268 w 12800"/>
              <a:gd name="T63" fmla="*/ 7347 h 12800"/>
              <a:gd name="T64" fmla="*/ 4504 w 12800"/>
              <a:gd name="T65" fmla="*/ 7584 h 12800"/>
              <a:gd name="T66" fmla="*/ 6163 w 12800"/>
              <a:gd name="T67" fmla="*/ 7584 h 12800"/>
              <a:gd name="T68" fmla="*/ 6163 w 12800"/>
              <a:gd name="T69" fmla="*/ 10191 h 12800"/>
              <a:gd name="T70" fmla="*/ 6400 w 12800"/>
              <a:gd name="T71" fmla="*/ 10428 h 12800"/>
              <a:gd name="T72" fmla="*/ 6637 w 12800"/>
              <a:gd name="T73" fmla="*/ 10191 h 12800"/>
              <a:gd name="T74" fmla="*/ 6637 w 12800"/>
              <a:gd name="T75" fmla="*/ 7585 h 12800"/>
              <a:gd name="T76" fmla="*/ 8296 w 12800"/>
              <a:gd name="T77" fmla="*/ 7585 h 12800"/>
              <a:gd name="T78" fmla="*/ 8532 w 12800"/>
              <a:gd name="T79" fmla="*/ 7348 h 12800"/>
              <a:gd name="T80" fmla="*/ 8296 w 12800"/>
              <a:gd name="T81" fmla="*/ 7112 h 12800"/>
              <a:gd name="T82" fmla="*/ 6637 w 12800"/>
              <a:gd name="T83" fmla="*/ 7112 h 12800"/>
              <a:gd name="T84" fmla="*/ 6637 w 12800"/>
              <a:gd name="T85" fmla="*/ 6163 h 12800"/>
              <a:gd name="T86" fmla="*/ 8296 w 12800"/>
              <a:gd name="T87" fmla="*/ 6163 h 12800"/>
              <a:gd name="T88" fmla="*/ 8532 w 12800"/>
              <a:gd name="T89" fmla="*/ 5926 h 12800"/>
              <a:gd name="T90" fmla="*/ 8296 w 12800"/>
              <a:gd name="T91" fmla="*/ 5690 h 12800"/>
              <a:gd name="T92" fmla="*/ 6874 w 12800"/>
              <a:gd name="T93" fmla="*/ 5690 h 12800"/>
              <a:gd name="T94" fmla="*/ 8947 w 12800"/>
              <a:gd name="T95" fmla="*/ 2756 h 12800"/>
              <a:gd name="T96" fmla="*/ 8919 w 12800"/>
              <a:gd name="T97" fmla="*/ 24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00" h="12800">
                <a:moveTo>
                  <a:pt x="10904" y="10934"/>
                </a:moveTo>
                <a:cubicBezTo>
                  <a:pt x="9659" y="12178"/>
                  <a:pt x="8157" y="12800"/>
                  <a:pt x="6400" y="12800"/>
                </a:cubicBezTo>
                <a:cubicBezTo>
                  <a:pt x="4641" y="12800"/>
                  <a:pt x="3136" y="12174"/>
                  <a:pt x="1882" y="10918"/>
                </a:cubicBezTo>
                <a:cubicBezTo>
                  <a:pt x="627" y="9664"/>
                  <a:pt x="0" y="8159"/>
                  <a:pt x="0" y="6400"/>
                </a:cubicBezTo>
                <a:cubicBezTo>
                  <a:pt x="0" y="4643"/>
                  <a:pt x="627" y="3136"/>
                  <a:pt x="1882" y="1882"/>
                </a:cubicBezTo>
                <a:cubicBezTo>
                  <a:pt x="3136" y="627"/>
                  <a:pt x="4641" y="0"/>
                  <a:pt x="6400" y="0"/>
                </a:cubicBezTo>
                <a:cubicBezTo>
                  <a:pt x="8157" y="0"/>
                  <a:pt x="9664" y="627"/>
                  <a:pt x="10918" y="1882"/>
                </a:cubicBezTo>
                <a:cubicBezTo>
                  <a:pt x="12173" y="3136"/>
                  <a:pt x="12800" y="4643"/>
                  <a:pt x="12800" y="6400"/>
                </a:cubicBezTo>
                <a:cubicBezTo>
                  <a:pt x="12800" y="8159"/>
                  <a:pt x="12168" y="9669"/>
                  <a:pt x="10904" y="10934"/>
                </a:cubicBezTo>
                <a:close/>
                <a:moveTo>
                  <a:pt x="10578" y="2222"/>
                </a:moveTo>
                <a:cubicBezTo>
                  <a:pt x="9412" y="1057"/>
                  <a:pt x="8019" y="474"/>
                  <a:pt x="6400" y="474"/>
                </a:cubicBezTo>
                <a:cubicBezTo>
                  <a:pt x="4781" y="474"/>
                  <a:pt x="3388" y="1056"/>
                  <a:pt x="2222" y="2222"/>
                </a:cubicBezTo>
                <a:cubicBezTo>
                  <a:pt x="1057" y="3388"/>
                  <a:pt x="474" y="4781"/>
                  <a:pt x="474" y="6400"/>
                </a:cubicBezTo>
                <a:cubicBezTo>
                  <a:pt x="474" y="8019"/>
                  <a:pt x="1056" y="9412"/>
                  <a:pt x="2222" y="10578"/>
                </a:cubicBezTo>
                <a:cubicBezTo>
                  <a:pt x="3388" y="11744"/>
                  <a:pt x="4781" y="12326"/>
                  <a:pt x="6400" y="12326"/>
                </a:cubicBezTo>
                <a:cubicBezTo>
                  <a:pt x="8019" y="12326"/>
                  <a:pt x="9412" y="11744"/>
                  <a:pt x="10578" y="10578"/>
                </a:cubicBezTo>
                <a:cubicBezTo>
                  <a:pt x="11743" y="9412"/>
                  <a:pt x="12326" y="8019"/>
                  <a:pt x="12326" y="6400"/>
                </a:cubicBezTo>
                <a:cubicBezTo>
                  <a:pt x="12326" y="4781"/>
                  <a:pt x="11743" y="3388"/>
                  <a:pt x="10578" y="2222"/>
                </a:cubicBezTo>
                <a:close/>
                <a:moveTo>
                  <a:pt x="8919" y="2400"/>
                </a:moveTo>
                <a:cubicBezTo>
                  <a:pt x="8781" y="2341"/>
                  <a:pt x="8662" y="2360"/>
                  <a:pt x="8563" y="2459"/>
                </a:cubicBezTo>
                <a:lnTo>
                  <a:pt x="6400" y="5512"/>
                </a:lnTo>
                <a:lnTo>
                  <a:pt x="4237" y="2459"/>
                </a:lnTo>
                <a:cubicBezTo>
                  <a:pt x="4138" y="2360"/>
                  <a:pt x="4019" y="2341"/>
                  <a:pt x="3881" y="2400"/>
                </a:cubicBezTo>
                <a:cubicBezTo>
                  <a:pt x="3782" y="2500"/>
                  <a:pt x="3763" y="2618"/>
                  <a:pt x="3822" y="2756"/>
                </a:cubicBezTo>
                <a:lnTo>
                  <a:pt x="5926" y="5688"/>
                </a:lnTo>
                <a:lnTo>
                  <a:pt x="4504" y="5688"/>
                </a:lnTo>
                <a:cubicBezTo>
                  <a:pt x="4347" y="5688"/>
                  <a:pt x="4268" y="5768"/>
                  <a:pt x="4268" y="5925"/>
                </a:cubicBezTo>
                <a:cubicBezTo>
                  <a:pt x="4268" y="6084"/>
                  <a:pt x="4347" y="6162"/>
                  <a:pt x="4504" y="6162"/>
                </a:cubicBezTo>
                <a:lnTo>
                  <a:pt x="6163" y="6162"/>
                </a:lnTo>
                <a:lnTo>
                  <a:pt x="6163" y="7110"/>
                </a:lnTo>
                <a:lnTo>
                  <a:pt x="4504" y="7110"/>
                </a:lnTo>
                <a:cubicBezTo>
                  <a:pt x="4347" y="7110"/>
                  <a:pt x="4268" y="7190"/>
                  <a:pt x="4268" y="7347"/>
                </a:cubicBezTo>
                <a:cubicBezTo>
                  <a:pt x="4268" y="7506"/>
                  <a:pt x="4347" y="7584"/>
                  <a:pt x="4504" y="7584"/>
                </a:cubicBezTo>
                <a:lnTo>
                  <a:pt x="6163" y="7584"/>
                </a:lnTo>
                <a:lnTo>
                  <a:pt x="6163" y="10191"/>
                </a:lnTo>
                <a:cubicBezTo>
                  <a:pt x="6163" y="10350"/>
                  <a:pt x="6243" y="10428"/>
                  <a:pt x="6400" y="10428"/>
                </a:cubicBezTo>
                <a:cubicBezTo>
                  <a:pt x="6557" y="10428"/>
                  <a:pt x="6637" y="10350"/>
                  <a:pt x="6637" y="10191"/>
                </a:cubicBezTo>
                <a:lnTo>
                  <a:pt x="6637" y="7585"/>
                </a:lnTo>
                <a:lnTo>
                  <a:pt x="8296" y="7585"/>
                </a:lnTo>
                <a:cubicBezTo>
                  <a:pt x="8453" y="7585"/>
                  <a:pt x="8532" y="7507"/>
                  <a:pt x="8532" y="7348"/>
                </a:cubicBezTo>
                <a:cubicBezTo>
                  <a:pt x="8532" y="7191"/>
                  <a:pt x="8453" y="7112"/>
                  <a:pt x="8296" y="7112"/>
                </a:cubicBezTo>
                <a:lnTo>
                  <a:pt x="6637" y="7112"/>
                </a:lnTo>
                <a:lnTo>
                  <a:pt x="6637" y="6163"/>
                </a:lnTo>
                <a:lnTo>
                  <a:pt x="8296" y="6163"/>
                </a:lnTo>
                <a:cubicBezTo>
                  <a:pt x="8453" y="6163"/>
                  <a:pt x="8532" y="6085"/>
                  <a:pt x="8532" y="5926"/>
                </a:cubicBezTo>
                <a:cubicBezTo>
                  <a:pt x="8532" y="5769"/>
                  <a:pt x="8453" y="5690"/>
                  <a:pt x="8296" y="5690"/>
                </a:cubicBezTo>
                <a:lnTo>
                  <a:pt x="6874" y="5690"/>
                </a:lnTo>
                <a:lnTo>
                  <a:pt x="8947" y="2756"/>
                </a:lnTo>
                <a:cubicBezTo>
                  <a:pt x="9047" y="2637"/>
                  <a:pt x="9037" y="2519"/>
                  <a:pt x="8919" y="24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矩形 86"/>
          <p:cNvSpPr/>
          <p:nvPr/>
        </p:nvSpPr>
        <p:spPr>
          <a:xfrm>
            <a:off x="686220" y="806267"/>
            <a:ext cx="10819560" cy="570266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65" name="任意多边形: 形状 64"/>
          <p:cNvSpPr/>
          <p:nvPr/>
        </p:nvSpPr>
        <p:spPr>
          <a:xfrm>
            <a:off x="-155850" y="1921641"/>
            <a:ext cx="12347850" cy="5014422"/>
          </a:xfrm>
          <a:custGeom>
            <a:avLst/>
            <a:gdLst>
              <a:gd name="connsiteX0" fmla="*/ 0 w 12347850"/>
              <a:gd name="connsiteY0" fmla="*/ 0 h 5014422"/>
              <a:gd name="connsiteX1" fmla="*/ 262727 w 12347850"/>
              <a:gd name="connsiteY1" fmla="*/ 436885 h 5014422"/>
              <a:gd name="connsiteX2" fmla="*/ 6251853 w 12347850"/>
              <a:gd name="connsiteY2" fmla="*/ 3667603 h 5014422"/>
              <a:gd name="connsiteX3" fmla="*/ 12240975 w 12347850"/>
              <a:gd name="connsiteY3" fmla="*/ 436885 h 5014422"/>
              <a:gd name="connsiteX4" fmla="*/ 12347850 w 12347850"/>
              <a:gd name="connsiteY4" fmla="*/ 259164 h 5014422"/>
              <a:gd name="connsiteX5" fmla="*/ 12347850 w 12347850"/>
              <a:gd name="connsiteY5" fmla="*/ 3396854 h 5014422"/>
              <a:gd name="connsiteX6" fmla="*/ 12139990 w 12347850"/>
              <a:gd name="connsiteY6" fmla="*/ 3580465 h 5014422"/>
              <a:gd name="connsiteX7" fmla="*/ 9835461 w 12347850"/>
              <a:gd name="connsiteY7" fmla="*/ 4985754 h 5014422"/>
              <a:gd name="connsiteX8" fmla="*/ 9762747 w 12347850"/>
              <a:gd name="connsiteY8" fmla="*/ 5014422 h 5014422"/>
              <a:gd name="connsiteX9" fmla="*/ 2740957 w 12347850"/>
              <a:gd name="connsiteY9" fmla="*/ 5014422 h 5014422"/>
              <a:gd name="connsiteX10" fmla="*/ 2668243 w 12347850"/>
              <a:gd name="connsiteY10" fmla="*/ 4985754 h 5014422"/>
              <a:gd name="connsiteX11" fmla="*/ 363713 w 12347850"/>
              <a:gd name="connsiteY11" fmla="*/ 3580464 h 5014422"/>
              <a:gd name="connsiteX12" fmla="*/ 0 w 12347850"/>
              <a:gd name="connsiteY12" fmla="*/ 3259184 h 501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47850" h="5014422">
                <a:moveTo>
                  <a:pt x="0" y="0"/>
                </a:moveTo>
                <a:lnTo>
                  <a:pt x="262727" y="436885"/>
                </a:lnTo>
                <a:cubicBezTo>
                  <a:pt x="1543713" y="2383018"/>
                  <a:pt x="3747767" y="3667603"/>
                  <a:pt x="6251853" y="3667603"/>
                </a:cubicBezTo>
                <a:cubicBezTo>
                  <a:pt x="8755936" y="3667603"/>
                  <a:pt x="10959990" y="2383018"/>
                  <a:pt x="12240975" y="436885"/>
                </a:cubicBezTo>
                <a:lnTo>
                  <a:pt x="12347850" y="259164"/>
                </a:lnTo>
                <a:lnTo>
                  <a:pt x="12347850" y="3396854"/>
                </a:lnTo>
                <a:lnTo>
                  <a:pt x="12139990" y="3580465"/>
                </a:lnTo>
                <a:cubicBezTo>
                  <a:pt x="11449910" y="4155184"/>
                  <a:pt x="10674462" y="4630886"/>
                  <a:pt x="9835461" y="4985754"/>
                </a:cubicBezTo>
                <a:lnTo>
                  <a:pt x="9762747" y="5014422"/>
                </a:lnTo>
                <a:lnTo>
                  <a:pt x="2740957" y="5014422"/>
                </a:lnTo>
                <a:lnTo>
                  <a:pt x="2668243" y="4985754"/>
                </a:lnTo>
                <a:cubicBezTo>
                  <a:pt x="1829241" y="4630886"/>
                  <a:pt x="1053793" y="4155184"/>
                  <a:pt x="363713" y="3580464"/>
                </a:cubicBezTo>
                <a:lnTo>
                  <a:pt x="0" y="3259184"/>
                </a:lnTo>
                <a:close/>
              </a:path>
            </a:pathLst>
          </a:custGeom>
          <a:solidFill>
            <a:srgbClr val="FFA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6" name="椭圆 5"/>
          <p:cNvSpPr/>
          <p:nvPr/>
        </p:nvSpPr>
        <p:spPr>
          <a:xfrm>
            <a:off x="7400050" y="-677778"/>
            <a:ext cx="412510" cy="412510"/>
          </a:xfrm>
          <a:prstGeom prst="ellipse">
            <a:avLst/>
          </a:prstGeom>
          <a:solidFill>
            <a:srgbClr val="FED7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 name="椭圆 8"/>
          <p:cNvSpPr/>
          <p:nvPr/>
        </p:nvSpPr>
        <p:spPr>
          <a:xfrm>
            <a:off x="8076737" y="-677778"/>
            <a:ext cx="433205" cy="433205"/>
          </a:xfrm>
          <a:prstGeom prst="ellipse">
            <a:avLst/>
          </a:prstGeom>
          <a:solidFill>
            <a:srgbClr val="FED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26" name="椭圆 25"/>
          <p:cNvSpPr/>
          <p:nvPr/>
        </p:nvSpPr>
        <p:spPr>
          <a:xfrm>
            <a:off x="9029700" y="-677778"/>
            <a:ext cx="419100" cy="419100"/>
          </a:xfrm>
          <a:prstGeom prst="ellipse">
            <a:avLst/>
          </a:prstGeom>
          <a:solidFill>
            <a:srgbClr val="EAD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 name="矩形 3"/>
          <p:cNvSpPr/>
          <p:nvPr/>
        </p:nvSpPr>
        <p:spPr>
          <a:xfrm>
            <a:off x="16909501" y="755472"/>
            <a:ext cx="609600" cy="5952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 name="文本框 34"/>
          <p:cNvSpPr txBox="1"/>
          <p:nvPr/>
        </p:nvSpPr>
        <p:spPr>
          <a:xfrm>
            <a:off x="1382353" y="3270253"/>
            <a:ext cx="1554480" cy="460375"/>
          </a:xfrm>
          <a:prstGeom prst="rect">
            <a:avLst/>
          </a:prstGeom>
          <a:noFill/>
        </p:spPr>
        <p:txBody>
          <a:bodyPr wrap="none" rtlCol="0">
            <a:spAutoFit/>
          </a:bodyPr>
          <a:lstStyle/>
          <a:p>
            <a:pPr algn="ctr"/>
            <a:r>
              <a:rPr lang="zh-CN" altLang="en-US" sz="2400" spc="300" dirty="0">
                <a:solidFill>
                  <a:srgbClr val="FED780"/>
                </a:solidFill>
                <a:latin typeface="思源黑体 CN Heavy" panose="020B0A00000000000000" pitchFamily="34" charset="-122"/>
                <a:ea typeface="思源黑体 CN Heavy" panose="020B0A00000000000000" pitchFamily="34" charset="-122"/>
              </a:rPr>
              <a:t>關於我們</a:t>
            </a:r>
          </a:p>
        </p:txBody>
      </p:sp>
      <p:sp>
        <p:nvSpPr>
          <p:cNvPr id="44" name="文本框 43"/>
          <p:cNvSpPr txBox="1"/>
          <p:nvPr/>
        </p:nvSpPr>
        <p:spPr>
          <a:xfrm>
            <a:off x="927074" y="3756366"/>
            <a:ext cx="2486838" cy="929640"/>
          </a:xfrm>
          <a:prstGeom prst="rect">
            <a:avLst/>
          </a:prstGeom>
          <a:noFill/>
        </p:spPr>
        <p:txBody>
          <a:bodyPr wrap="square">
            <a:spAutoFit/>
          </a:bodyPr>
          <a:lstStyle>
            <a:defPPr>
              <a:defRPr lang="zh-CN"/>
            </a:defPPr>
            <a:lvl1pPr>
              <a:lnSpc>
                <a:spcPct val="130000"/>
              </a:lnSpc>
              <a:defRPr sz="1400" spc="100">
                <a:solidFill>
                  <a:schemeClr val="tx1">
                    <a:lumMod val="50000"/>
                    <a:lumOff val="50000"/>
                  </a:schemeClr>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t>上課要求：專心聽講，不做小動作，積極思維，舉手發言，尊敬老師</a:t>
            </a:r>
            <a:r>
              <a:rPr lang="en-US" altLang="zh-CN" dirty="0"/>
              <a:t>.</a:t>
            </a:r>
            <a:endParaRPr lang="zh-CN" altLang="en-US" dirty="0"/>
          </a:p>
        </p:txBody>
      </p:sp>
      <p:sp>
        <p:nvSpPr>
          <p:cNvPr id="45" name="iconfont-1180-866573"/>
          <p:cNvSpPr/>
          <p:nvPr/>
        </p:nvSpPr>
        <p:spPr>
          <a:xfrm>
            <a:off x="1796796" y="2222619"/>
            <a:ext cx="747395" cy="747395"/>
          </a:xfrm>
          <a:custGeom>
            <a:avLst/>
            <a:gdLst>
              <a:gd name="T0" fmla="*/ 4528 w 9055"/>
              <a:gd name="T1" fmla="*/ 9054 h 9054"/>
              <a:gd name="T2" fmla="*/ 0 w 9055"/>
              <a:gd name="T3" fmla="*/ 4527 h 9054"/>
              <a:gd name="T4" fmla="*/ 4528 w 9055"/>
              <a:gd name="T5" fmla="*/ 0 h 9054"/>
              <a:gd name="T6" fmla="*/ 9055 w 9055"/>
              <a:gd name="T7" fmla="*/ 4527 h 9054"/>
              <a:gd name="T8" fmla="*/ 4528 w 9055"/>
              <a:gd name="T9" fmla="*/ 9054 h 9054"/>
              <a:gd name="T10" fmla="*/ 4528 w 9055"/>
              <a:gd name="T11" fmla="*/ 639 h 9054"/>
              <a:gd name="T12" fmla="*/ 640 w 9055"/>
              <a:gd name="T13" fmla="*/ 4527 h 9054"/>
              <a:gd name="T14" fmla="*/ 4528 w 9055"/>
              <a:gd name="T15" fmla="*/ 8415 h 9054"/>
              <a:gd name="T16" fmla="*/ 8416 w 9055"/>
              <a:gd name="T17" fmla="*/ 4527 h 9054"/>
              <a:gd name="T18" fmla="*/ 4528 w 9055"/>
              <a:gd name="T19" fmla="*/ 639 h 9054"/>
              <a:gd name="T20" fmla="*/ 6104 w 9055"/>
              <a:gd name="T21" fmla="*/ 6695 h 9054"/>
              <a:gd name="T22" fmla="*/ 5878 w 9055"/>
              <a:gd name="T23" fmla="*/ 6601 h 9054"/>
              <a:gd name="T24" fmla="*/ 4142 w 9055"/>
              <a:gd name="T25" fmla="*/ 4865 h 9054"/>
              <a:gd name="T26" fmla="*/ 4048 w 9055"/>
              <a:gd name="T27" fmla="*/ 4639 h 9054"/>
              <a:gd name="T28" fmla="*/ 4048 w 9055"/>
              <a:gd name="T29" fmla="*/ 2515 h 9054"/>
              <a:gd name="T30" fmla="*/ 4368 w 9055"/>
              <a:gd name="T31" fmla="*/ 2195 h 9054"/>
              <a:gd name="T32" fmla="*/ 4688 w 9055"/>
              <a:gd name="T33" fmla="*/ 2515 h 9054"/>
              <a:gd name="T34" fmla="*/ 4688 w 9055"/>
              <a:gd name="T35" fmla="*/ 4507 h 9054"/>
              <a:gd name="T36" fmla="*/ 6330 w 9055"/>
              <a:gd name="T37" fmla="*/ 6149 h 9054"/>
              <a:gd name="T38" fmla="*/ 6330 w 9055"/>
              <a:gd name="T39" fmla="*/ 6601 h 9054"/>
              <a:gd name="T40" fmla="*/ 6104 w 9055"/>
              <a:gd name="T41" fmla="*/ 6695 h 9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55" h="9054">
                <a:moveTo>
                  <a:pt x="4528" y="9054"/>
                </a:moveTo>
                <a:cubicBezTo>
                  <a:pt x="2060" y="9054"/>
                  <a:pt x="0" y="6995"/>
                  <a:pt x="0" y="4527"/>
                </a:cubicBezTo>
                <a:cubicBezTo>
                  <a:pt x="0" y="2059"/>
                  <a:pt x="2060" y="0"/>
                  <a:pt x="4528" y="0"/>
                </a:cubicBezTo>
                <a:cubicBezTo>
                  <a:pt x="6995" y="0"/>
                  <a:pt x="9055" y="2059"/>
                  <a:pt x="9055" y="4527"/>
                </a:cubicBezTo>
                <a:cubicBezTo>
                  <a:pt x="9055" y="6995"/>
                  <a:pt x="6995" y="9054"/>
                  <a:pt x="4528" y="9054"/>
                </a:cubicBezTo>
                <a:close/>
                <a:moveTo>
                  <a:pt x="4528" y="639"/>
                </a:moveTo>
                <a:cubicBezTo>
                  <a:pt x="2408" y="639"/>
                  <a:pt x="640" y="2408"/>
                  <a:pt x="640" y="4527"/>
                </a:cubicBezTo>
                <a:cubicBezTo>
                  <a:pt x="640" y="6646"/>
                  <a:pt x="2408" y="8415"/>
                  <a:pt x="4528" y="8415"/>
                </a:cubicBezTo>
                <a:cubicBezTo>
                  <a:pt x="6647" y="8415"/>
                  <a:pt x="8416" y="6646"/>
                  <a:pt x="8416" y="4527"/>
                </a:cubicBezTo>
                <a:cubicBezTo>
                  <a:pt x="8416" y="2408"/>
                  <a:pt x="6647" y="639"/>
                  <a:pt x="4528" y="639"/>
                </a:cubicBezTo>
                <a:close/>
                <a:moveTo>
                  <a:pt x="6104" y="6695"/>
                </a:moveTo>
                <a:cubicBezTo>
                  <a:pt x="6022" y="6695"/>
                  <a:pt x="5941" y="6664"/>
                  <a:pt x="5878" y="6601"/>
                </a:cubicBezTo>
                <a:lnTo>
                  <a:pt x="4142" y="4865"/>
                </a:lnTo>
                <a:cubicBezTo>
                  <a:pt x="4082" y="4805"/>
                  <a:pt x="4048" y="4724"/>
                  <a:pt x="4048" y="4639"/>
                </a:cubicBezTo>
                <a:lnTo>
                  <a:pt x="4048" y="2515"/>
                </a:lnTo>
                <a:cubicBezTo>
                  <a:pt x="4048" y="2338"/>
                  <a:pt x="4192" y="2195"/>
                  <a:pt x="4368" y="2195"/>
                </a:cubicBezTo>
                <a:cubicBezTo>
                  <a:pt x="4545" y="2195"/>
                  <a:pt x="4688" y="2338"/>
                  <a:pt x="4688" y="2515"/>
                </a:cubicBezTo>
                <a:lnTo>
                  <a:pt x="4688" y="4507"/>
                </a:lnTo>
                <a:lnTo>
                  <a:pt x="6330" y="6149"/>
                </a:lnTo>
                <a:cubicBezTo>
                  <a:pt x="6455" y="6274"/>
                  <a:pt x="6455" y="6477"/>
                  <a:pt x="6330" y="6601"/>
                </a:cubicBezTo>
                <a:cubicBezTo>
                  <a:pt x="6268" y="6664"/>
                  <a:pt x="6186" y="6695"/>
                  <a:pt x="6104" y="6695"/>
                </a:cubicBezTo>
                <a:close/>
              </a:path>
            </a:pathLst>
          </a:custGeom>
          <a:solidFill>
            <a:srgbClr val="FED7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CN Heavy" panose="020B0A00000000000000" pitchFamily="34" charset="-122"/>
            </a:endParaRPr>
          </a:p>
        </p:txBody>
      </p:sp>
      <p:sp>
        <p:nvSpPr>
          <p:cNvPr id="50" name="圆角矩形 26"/>
          <p:cNvSpPr/>
          <p:nvPr/>
        </p:nvSpPr>
        <p:spPr>
          <a:xfrm>
            <a:off x="901330" y="1733382"/>
            <a:ext cx="3256175" cy="4296342"/>
          </a:xfrm>
          <a:prstGeom prst="roundRect">
            <a:avLst>
              <a:gd name="adj" fmla="val 10025"/>
            </a:avLst>
          </a:prstGeom>
          <a:solidFill>
            <a:schemeClr val="bg1"/>
          </a:solidFill>
          <a:ln w="31750">
            <a:noFill/>
          </a:ln>
          <a:effectLst>
            <a:outerShdw blurRad="254000" dist="38100" dir="540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49" name="任意多边形: 形状 48"/>
          <p:cNvSpPr/>
          <p:nvPr/>
        </p:nvSpPr>
        <p:spPr>
          <a:xfrm>
            <a:off x="901330" y="1733382"/>
            <a:ext cx="737110" cy="686862"/>
          </a:xfrm>
          <a:custGeom>
            <a:avLst/>
            <a:gdLst>
              <a:gd name="connsiteX0" fmla="*/ 550589 w 737110"/>
              <a:gd name="connsiteY0" fmla="*/ 0 h 686862"/>
              <a:gd name="connsiteX1" fmla="*/ 734530 w 737110"/>
              <a:gd name="connsiteY1" fmla="*/ 0 h 686862"/>
              <a:gd name="connsiteX2" fmla="*/ 737110 w 737110"/>
              <a:gd name="connsiteY2" fmla="*/ 25591 h 686862"/>
              <a:gd name="connsiteX3" fmla="*/ 75839 w 737110"/>
              <a:gd name="connsiteY3" fmla="*/ 686862 h 686862"/>
              <a:gd name="connsiteX4" fmla="*/ 0 w 737110"/>
              <a:gd name="connsiteY4" fmla="*/ 679217 h 686862"/>
              <a:gd name="connsiteX5" fmla="*/ 0 w 737110"/>
              <a:gd name="connsiteY5" fmla="*/ 495277 h 686862"/>
              <a:gd name="connsiteX6" fmla="*/ 75838 w 737110"/>
              <a:gd name="connsiteY6" fmla="*/ 502922 h 686862"/>
              <a:gd name="connsiteX7" fmla="*/ 553169 w 737110"/>
              <a:gd name="connsiteY7" fmla="*/ 25591 h 68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110" h="686862">
                <a:moveTo>
                  <a:pt x="550589" y="0"/>
                </a:moveTo>
                <a:lnTo>
                  <a:pt x="734530" y="0"/>
                </a:lnTo>
                <a:lnTo>
                  <a:pt x="737110" y="25591"/>
                </a:lnTo>
                <a:cubicBezTo>
                  <a:pt x="737110" y="390801"/>
                  <a:pt x="441049" y="686862"/>
                  <a:pt x="75839" y="686862"/>
                </a:cubicBezTo>
                <a:lnTo>
                  <a:pt x="0" y="679217"/>
                </a:lnTo>
                <a:lnTo>
                  <a:pt x="0" y="495277"/>
                </a:lnTo>
                <a:lnTo>
                  <a:pt x="75838" y="502922"/>
                </a:lnTo>
                <a:cubicBezTo>
                  <a:pt x="339461" y="502922"/>
                  <a:pt x="553169" y="289214"/>
                  <a:pt x="553169" y="25591"/>
                </a:cubicBezTo>
                <a:close/>
              </a:path>
            </a:pathLst>
          </a:custGeom>
          <a:solidFill>
            <a:srgbClr val="FFDB47"/>
          </a:solidFill>
          <a:ln>
            <a:noFill/>
          </a:ln>
          <a:effectLst>
            <a:outerShdw blurRad="381000" dist="127000" dir="3600000" sx="95000" sy="95000" algn="tl" rotWithShape="0">
              <a:srgbClr val="FED78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nvGrpSpPr>
          <p:cNvPr id="69" name="组合 68"/>
          <p:cNvGrpSpPr/>
          <p:nvPr/>
        </p:nvGrpSpPr>
        <p:grpSpPr>
          <a:xfrm>
            <a:off x="1155920" y="2609270"/>
            <a:ext cx="2746994" cy="2800199"/>
            <a:chOff x="987652" y="2609270"/>
            <a:chExt cx="2746994" cy="2800199"/>
          </a:xfrm>
        </p:grpSpPr>
        <p:sp>
          <p:nvSpPr>
            <p:cNvPr id="58" name="文本框 57"/>
            <p:cNvSpPr txBox="1"/>
            <p:nvPr/>
          </p:nvSpPr>
          <p:spPr>
            <a:xfrm>
              <a:off x="1592799" y="2609270"/>
              <a:ext cx="1536700" cy="460375"/>
            </a:xfrm>
            <a:prstGeom prst="rect">
              <a:avLst/>
            </a:prstGeom>
          </p:spPr>
          <p:txBody>
            <a:bodyPr wrap="none" rtlCol="0">
              <a:spAutoFit/>
            </a:bodyPr>
            <a:lstStyle>
              <a:defPPr>
                <a:defRPr lang="zh-CN"/>
              </a:defPPr>
              <a:lvl1pPr algn="ctr">
                <a:defRPr sz="2400" spc="500">
                  <a:solidFill>
                    <a:srgbClr val="FFDB47"/>
                  </a:solidFill>
                  <a:latin typeface="思源黑体 CN Heavy" panose="020B0A00000000000000" pitchFamily="34" charset="-122"/>
                  <a:ea typeface="思源黑体 CN Heavy" panose="020B0A00000000000000" pitchFamily="34" charset="-122"/>
                </a:defRPr>
              </a:lvl1pPr>
            </a:lstStyle>
            <a:p>
              <a:r>
                <a:rPr lang="zh-CN" altLang="en-US" dirty="0">
                  <a:solidFill>
                    <a:srgbClr val="0E37D1"/>
                  </a:solidFill>
                </a:rPr>
                <a:t>貨幣贏</a:t>
              </a:r>
              <a:r>
                <a:rPr lang="en-US" altLang="zh-CN" dirty="0">
                  <a:solidFill>
                    <a:srgbClr val="0E37D1"/>
                  </a:solidFill>
                </a:rPr>
                <a:t>+</a:t>
              </a:r>
              <a:endParaRPr lang="zh-CN" altLang="en-US" dirty="0">
                <a:solidFill>
                  <a:srgbClr val="0E37D1"/>
                </a:solidFill>
              </a:endParaRPr>
            </a:p>
          </p:txBody>
        </p:sp>
        <p:sp>
          <p:nvSpPr>
            <p:cNvPr id="59" name="文本框 58"/>
            <p:cNvSpPr txBox="1"/>
            <p:nvPr/>
          </p:nvSpPr>
          <p:spPr>
            <a:xfrm>
              <a:off x="987652" y="3132769"/>
              <a:ext cx="2746994" cy="1060450"/>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solidFill>
                    <a:schemeClr val="tx1">
                      <a:lumMod val="50000"/>
                      <a:lumOff val="50000"/>
                    </a:schemeClr>
                  </a:solidFill>
                </a:rPr>
                <a:t>貨幣贏</a:t>
              </a:r>
              <a:r>
                <a:rPr lang="en-US" altLang="zh-CN" dirty="0">
                  <a:solidFill>
                    <a:schemeClr val="tx1">
                      <a:lumMod val="50000"/>
                      <a:lumOff val="50000"/>
                    </a:schemeClr>
                  </a:solidFill>
                </a:rPr>
                <a:t>+</a:t>
              </a:r>
              <a:r>
                <a:rPr lang="zh-CN" altLang="en-US" dirty="0">
                  <a:solidFill>
                    <a:schemeClr val="tx1">
                      <a:lumMod val="50000"/>
                      <a:lumOff val="50000"/>
                    </a:schemeClr>
                  </a:solidFill>
                </a:rPr>
                <a:t>產品，是好買研究中心開發的零錢管理好工具，預期收益長期跑贏</a:t>
              </a:r>
              <a:r>
                <a:rPr lang="en-US" altLang="zh-CN" dirty="0">
                  <a:solidFill>
                    <a:schemeClr val="tx1">
                      <a:lumMod val="50000"/>
                      <a:lumOff val="50000"/>
                    </a:schemeClr>
                  </a:solidFill>
                </a:rPr>
                <a:t>90%</a:t>
              </a:r>
              <a:r>
                <a:rPr lang="zh-CN" altLang="en-US" dirty="0">
                  <a:solidFill>
                    <a:schemeClr val="tx1">
                      <a:lumMod val="50000"/>
                      <a:lumOff val="50000"/>
                    </a:schemeClr>
                  </a:solidFill>
                </a:rPr>
                <a:t>貨幣基金</a:t>
              </a:r>
              <a:endParaRPr lang="en-US" altLang="zh-CN" dirty="0">
                <a:solidFill>
                  <a:schemeClr val="tx1">
                    <a:lumMod val="50000"/>
                    <a:lumOff val="50000"/>
                  </a:schemeClr>
                </a:solidFill>
              </a:endParaRPr>
            </a:p>
          </p:txBody>
        </p:sp>
        <p:grpSp>
          <p:nvGrpSpPr>
            <p:cNvPr id="68" name="组合 67"/>
            <p:cNvGrpSpPr/>
            <p:nvPr/>
          </p:nvGrpSpPr>
          <p:grpSpPr>
            <a:xfrm>
              <a:off x="1890149" y="5229469"/>
              <a:ext cx="942000" cy="180000"/>
              <a:chOff x="1525023" y="5229469"/>
              <a:chExt cx="942000" cy="180000"/>
            </a:xfrm>
          </p:grpSpPr>
          <p:sp>
            <p:nvSpPr>
              <p:cNvPr id="30" name="圆: 空心 29"/>
              <p:cNvSpPr/>
              <p:nvPr/>
            </p:nvSpPr>
            <p:spPr>
              <a:xfrm>
                <a:off x="1525023" y="5229469"/>
                <a:ext cx="180000" cy="180000"/>
              </a:xfrm>
              <a:prstGeom prst="donut">
                <a:avLst/>
              </a:prstGeom>
              <a:solidFill>
                <a:srgbClr val="FED7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66" name="圆: 空心 65"/>
              <p:cNvSpPr/>
              <p:nvPr/>
            </p:nvSpPr>
            <p:spPr>
              <a:xfrm>
                <a:off x="1906023" y="5229469"/>
                <a:ext cx="180000" cy="180000"/>
              </a:xfrm>
              <a:prstGeom prst="donut">
                <a:avLst/>
              </a:prstGeom>
              <a:solidFill>
                <a:srgbClr val="FED78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67" name="圆: 空心 66"/>
              <p:cNvSpPr/>
              <p:nvPr/>
            </p:nvSpPr>
            <p:spPr>
              <a:xfrm>
                <a:off x="2287023" y="5229469"/>
                <a:ext cx="180000" cy="180000"/>
              </a:xfrm>
              <a:prstGeom prst="donut">
                <a:avLst/>
              </a:prstGeom>
              <a:solidFill>
                <a:srgbClr val="FED78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grpSp>
      <p:sp>
        <p:nvSpPr>
          <p:cNvPr id="46" name="圆角矩形 26"/>
          <p:cNvSpPr/>
          <p:nvPr/>
        </p:nvSpPr>
        <p:spPr>
          <a:xfrm>
            <a:off x="4467912" y="1733382"/>
            <a:ext cx="3256175" cy="4296342"/>
          </a:xfrm>
          <a:prstGeom prst="roundRect">
            <a:avLst>
              <a:gd name="adj" fmla="val 10025"/>
            </a:avLst>
          </a:prstGeom>
          <a:solidFill>
            <a:schemeClr val="bg1"/>
          </a:solidFill>
          <a:ln w="31750">
            <a:noFill/>
          </a:ln>
          <a:effectLst>
            <a:outerShdw blurRad="254000" dist="38100" dir="540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1" name="任意多边形: 形状 50"/>
          <p:cNvSpPr/>
          <p:nvPr/>
        </p:nvSpPr>
        <p:spPr>
          <a:xfrm>
            <a:off x="4467912" y="1733382"/>
            <a:ext cx="737110" cy="686862"/>
          </a:xfrm>
          <a:custGeom>
            <a:avLst/>
            <a:gdLst>
              <a:gd name="connsiteX0" fmla="*/ 550589 w 737110"/>
              <a:gd name="connsiteY0" fmla="*/ 0 h 686862"/>
              <a:gd name="connsiteX1" fmla="*/ 734530 w 737110"/>
              <a:gd name="connsiteY1" fmla="*/ 0 h 686862"/>
              <a:gd name="connsiteX2" fmla="*/ 737110 w 737110"/>
              <a:gd name="connsiteY2" fmla="*/ 25591 h 686862"/>
              <a:gd name="connsiteX3" fmla="*/ 75839 w 737110"/>
              <a:gd name="connsiteY3" fmla="*/ 686862 h 686862"/>
              <a:gd name="connsiteX4" fmla="*/ 0 w 737110"/>
              <a:gd name="connsiteY4" fmla="*/ 679217 h 686862"/>
              <a:gd name="connsiteX5" fmla="*/ 0 w 737110"/>
              <a:gd name="connsiteY5" fmla="*/ 495277 h 686862"/>
              <a:gd name="connsiteX6" fmla="*/ 75838 w 737110"/>
              <a:gd name="connsiteY6" fmla="*/ 502922 h 686862"/>
              <a:gd name="connsiteX7" fmla="*/ 553169 w 737110"/>
              <a:gd name="connsiteY7" fmla="*/ 25591 h 68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110" h="686862">
                <a:moveTo>
                  <a:pt x="550589" y="0"/>
                </a:moveTo>
                <a:lnTo>
                  <a:pt x="734530" y="0"/>
                </a:lnTo>
                <a:lnTo>
                  <a:pt x="737110" y="25591"/>
                </a:lnTo>
                <a:cubicBezTo>
                  <a:pt x="737110" y="390801"/>
                  <a:pt x="441049" y="686862"/>
                  <a:pt x="75839" y="686862"/>
                </a:cubicBezTo>
                <a:lnTo>
                  <a:pt x="0" y="679217"/>
                </a:lnTo>
                <a:lnTo>
                  <a:pt x="0" y="495277"/>
                </a:lnTo>
                <a:lnTo>
                  <a:pt x="75838" y="502922"/>
                </a:lnTo>
                <a:cubicBezTo>
                  <a:pt x="339461" y="502922"/>
                  <a:pt x="553169" y="289214"/>
                  <a:pt x="553169" y="25591"/>
                </a:cubicBezTo>
                <a:close/>
              </a:path>
            </a:pathLst>
          </a:custGeom>
          <a:solidFill>
            <a:srgbClr val="FFDB47"/>
          </a:solidFill>
          <a:ln>
            <a:noFill/>
          </a:ln>
          <a:effectLst>
            <a:outerShdw blurRad="381000" dist="127000" dir="3600000" sx="95000" sy="95000" algn="tl" rotWithShape="0">
              <a:srgbClr val="FED78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sp>
        <p:nvSpPr>
          <p:cNvPr id="71" name="文本框 70"/>
          <p:cNvSpPr txBox="1"/>
          <p:nvPr/>
        </p:nvSpPr>
        <p:spPr>
          <a:xfrm>
            <a:off x="5327648" y="2609270"/>
            <a:ext cx="153670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安鑫贏</a:t>
            </a:r>
            <a:r>
              <a:rPr lang="en-US" altLang="zh-CN" dirty="0"/>
              <a:t>+</a:t>
            </a:r>
          </a:p>
        </p:txBody>
      </p:sp>
      <p:sp>
        <p:nvSpPr>
          <p:cNvPr id="72" name="文本框 71"/>
          <p:cNvSpPr txBox="1"/>
          <p:nvPr/>
        </p:nvSpPr>
        <p:spPr>
          <a:xfrm>
            <a:off x="4722502" y="3132769"/>
            <a:ext cx="2746994" cy="1383665"/>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solidFill>
                  <a:schemeClr val="tx1">
                    <a:lumMod val="50000"/>
                    <a:lumOff val="50000"/>
                  </a:schemeClr>
                </a:solidFill>
              </a:rPr>
              <a:t>安鑫贏</a:t>
            </a:r>
            <a:r>
              <a:rPr lang="en-US" altLang="zh-CN" dirty="0">
                <a:solidFill>
                  <a:schemeClr val="tx1">
                    <a:lumMod val="50000"/>
                    <a:lumOff val="50000"/>
                  </a:schemeClr>
                </a:solidFill>
              </a:rPr>
              <a:t>+</a:t>
            </a:r>
            <a:r>
              <a:rPr lang="zh-CN" altLang="en-US" dirty="0">
                <a:solidFill>
                  <a:schemeClr val="tx1">
                    <a:lumMod val="50000"/>
                    <a:lumOff val="50000"/>
                  </a:schemeClr>
                </a:solidFill>
              </a:rPr>
              <a:t>產品，是兼具債券基金高收益與貨幣基金穩健性的中低風險短期理財，可以滿足您的小貪心</a:t>
            </a:r>
            <a:endParaRPr lang="en-US" altLang="zh-CN" dirty="0">
              <a:solidFill>
                <a:schemeClr val="tx1">
                  <a:lumMod val="50000"/>
                  <a:lumOff val="50000"/>
                </a:schemeClr>
              </a:solidFill>
            </a:endParaRPr>
          </a:p>
        </p:txBody>
      </p:sp>
      <p:grpSp>
        <p:nvGrpSpPr>
          <p:cNvPr id="73" name="组合 72"/>
          <p:cNvGrpSpPr/>
          <p:nvPr/>
        </p:nvGrpSpPr>
        <p:grpSpPr>
          <a:xfrm>
            <a:off x="5624999" y="5229469"/>
            <a:ext cx="942000" cy="180000"/>
            <a:chOff x="1525023" y="5229469"/>
            <a:chExt cx="942000" cy="180000"/>
          </a:xfrm>
        </p:grpSpPr>
        <p:sp>
          <p:nvSpPr>
            <p:cNvPr id="74" name="圆: 空心 73"/>
            <p:cNvSpPr/>
            <p:nvPr/>
          </p:nvSpPr>
          <p:spPr>
            <a:xfrm>
              <a:off x="1525023" y="5229469"/>
              <a:ext cx="180000" cy="180000"/>
            </a:xfrm>
            <a:prstGeom prst="donut">
              <a:avLst/>
            </a:prstGeom>
            <a:solidFill>
              <a:srgbClr val="FED7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75" name="圆: 空心 74"/>
            <p:cNvSpPr/>
            <p:nvPr/>
          </p:nvSpPr>
          <p:spPr>
            <a:xfrm>
              <a:off x="1906023" y="5229469"/>
              <a:ext cx="180000" cy="180000"/>
            </a:xfrm>
            <a:prstGeom prst="donut">
              <a:avLst/>
            </a:prstGeom>
            <a:solidFill>
              <a:srgbClr val="FED78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76" name="圆: 空心 75"/>
            <p:cNvSpPr/>
            <p:nvPr/>
          </p:nvSpPr>
          <p:spPr>
            <a:xfrm>
              <a:off x="2287023" y="5229469"/>
              <a:ext cx="180000" cy="180000"/>
            </a:xfrm>
            <a:prstGeom prst="donut">
              <a:avLst/>
            </a:prstGeom>
            <a:solidFill>
              <a:srgbClr val="FED78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sp>
        <p:nvSpPr>
          <p:cNvPr id="47" name="圆角矩形 26"/>
          <p:cNvSpPr/>
          <p:nvPr/>
        </p:nvSpPr>
        <p:spPr>
          <a:xfrm>
            <a:off x="8034495" y="1733382"/>
            <a:ext cx="3256175" cy="4296342"/>
          </a:xfrm>
          <a:prstGeom prst="roundRect">
            <a:avLst>
              <a:gd name="adj" fmla="val 10025"/>
            </a:avLst>
          </a:prstGeom>
          <a:solidFill>
            <a:schemeClr val="bg1"/>
          </a:solidFill>
          <a:ln w="31750">
            <a:noFill/>
          </a:ln>
          <a:effectLst>
            <a:outerShdw blurRad="254000" dist="38100" dir="540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52" name="任意多边形: 形状 51"/>
          <p:cNvSpPr/>
          <p:nvPr/>
        </p:nvSpPr>
        <p:spPr>
          <a:xfrm>
            <a:off x="8034495" y="1733382"/>
            <a:ext cx="737110" cy="686862"/>
          </a:xfrm>
          <a:custGeom>
            <a:avLst/>
            <a:gdLst>
              <a:gd name="connsiteX0" fmla="*/ 550589 w 737110"/>
              <a:gd name="connsiteY0" fmla="*/ 0 h 686862"/>
              <a:gd name="connsiteX1" fmla="*/ 734530 w 737110"/>
              <a:gd name="connsiteY1" fmla="*/ 0 h 686862"/>
              <a:gd name="connsiteX2" fmla="*/ 737110 w 737110"/>
              <a:gd name="connsiteY2" fmla="*/ 25591 h 686862"/>
              <a:gd name="connsiteX3" fmla="*/ 75839 w 737110"/>
              <a:gd name="connsiteY3" fmla="*/ 686862 h 686862"/>
              <a:gd name="connsiteX4" fmla="*/ 0 w 737110"/>
              <a:gd name="connsiteY4" fmla="*/ 679217 h 686862"/>
              <a:gd name="connsiteX5" fmla="*/ 0 w 737110"/>
              <a:gd name="connsiteY5" fmla="*/ 495277 h 686862"/>
              <a:gd name="connsiteX6" fmla="*/ 75838 w 737110"/>
              <a:gd name="connsiteY6" fmla="*/ 502922 h 686862"/>
              <a:gd name="connsiteX7" fmla="*/ 553169 w 737110"/>
              <a:gd name="connsiteY7" fmla="*/ 25591 h 68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110" h="686862">
                <a:moveTo>
                  <a:pt x="550589" y="0"/>
                </a:moveTo>
                <a:lnTo>
                  <a:pt x="734530" y="0"/>
                </a:lnTo>
                <a:lnTo>
                  <a:pt x="737110" y="25591"/>
                </a:lnTo>
                <a:cubicBezTo>
                  <a:pt x="737110" y="390801"/>
                  <a:pt x="441049" y="686862"/>
                  <a:pt x="75839" y="686862"/>
                </a:cubicBezTo>
                <a:lnTo>
                  <a:pt x="0" y="679217"/>
                </a:lnTo>
                <a:lnTo>
                  <a:pt x="0" y="495277"/>
                </a:lnTo>
                <a:lnTo>
                  <a:pt x="75838" y="502922"/>
                </a:lnTo>
                <a:cubicBezTo>
                  <a:pt x="339461" y="502922"/>
                  <a:pt x="553169" y="289214"/>
                  <a:pt x="553169" y="25591"/>
                </a:cubicBezTo>
                <a:close/>
              </a:path>
            </a:pathLst>
          </a:custGeom>
          <a:solidFill>
            <a:srgbClr val="FFDB47"/>
          </a:solidFill>
          <a:ln>
            <a:noFill/>
          </a:ln>
          <a:effectLst>
            <a:outerShdw blurRad="381000" dist="127000" dir="3600000" sx="95000" sy="95000" algn="tl" rotWithShape="0">
              <a:srgbClr val="FED78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tx1"/>
              </a:solidFill>
              <a:latin typeface="思源黑体 CN Heavy" panose="020B0A00000000000000" pitchFamily="34" charset="-122"/>
            </a:endParaRPr>
          </a:p>
        </p:txBody>
      </p:sp>
      <p:grpSp>
        <p:nvGrpSpPr>
          <p:cNvPr id="77" name="组合 76"/>
          <p:cNvGrpSpPr/>
          <p:nvPr/>
        </p:nvGrpSpPr>
        <p:grpSpPr>
          <a:xfrm>
            <a:off x="8289085" y="2609270"/>
            <a:ext cx="2746994" cy="2800199"/>
            <a:chOff x="987652" y="2609270"/>
            <a:chExt cx="2746994" cy="2800199"/>
          </a:xfrm>
        </p:grpSpPr>
        <p:sp>
          <p:nvSpPr>
            <p:cNvPr id="78" name="文本框 77"/>
            <p:cNvSpPr txBox="1"/>
            <p:nvPr/>
          </p:nvSpPr>
          <p:spPr>
            <a:xfrm>
              <a:off x="1717259" y="2609270"/>
              <a:ext cx="1287780" cy="460375"/>
            </a:xfrm>
            <a:prstGeom prst="rect">
              <a:avLst/>
            </a:prstGeom>
          </p:spPr>
          <p:txBody>
            <a:bodyPr wrap="none" rtlCol="0">
              <a:spAutoFit/>
            </a:bodyPr>
            <a:lstStyle>
              <a:defPPr>
                <a:defRPr lang="zh-CN"/>
              </a:defPPr>
              <a:lvl1pPr algn="ctr">
                <a:defRPr sz="2400" spc="500">
                  <a:solidFill>
                    <a:srgbClr val="0E37D1"/>
                  </a:solidFill>
                  <a:latin typeface="思源黑体 CN Heavy" panose="020B0A00000000000000" pitchFamily="34" charset="-122"/>
                  <a:ea typeface="思源黑体 CN Heavy" panose="020B0A00000000000000" pitchFamily="34" charset="-122"/>
                </a:defRPr>
              </a:lvl1pPr>
            </a:lstStyle>
            <a:p>
              <a:r>
                <a:rPr lang="zh-CN" altLang="en-US" dirty="0"/>
                <a:t>牛基寶</a:t>
              </a:r>
            </a:p>
          </p:txBody>
        </p:sp>
        <p:sp>
          <p:nvSpPr>
            <p:cNvPr id="79" name="文本框 78"/>
            <p:cNvSpPr txBox="1"/>
            <p:nvPr/>
          </p:nvSpPr>
          <p:spPr>
            <a:xfrm>
              <a:off x="987652" y="3132769"/>
              <a:ext cx="2746994" cy="1706880"/>
            </a:xfrm>
            <a:prstGeom prst="rect">
              <a:avLst/>
            </a:prstGeom>
            <a:noFill/>
          </p:spPr>
          <p:txBody>
            <a:bodyPr wrap="square">
              <a:spAutoFit/>
            </a:bodyPr>
            <a:lstStyle>
              <a:defPPr>
                <a:defRPr lang="zh-CN"/>
              </a:defPPr>
              <a:lvl1pPr>
                <a:lnSpc>
                  <a:spcPct val="150000"/>
                </a:lnSpc>
                <a:defRPr sz="1400" spc="100">
                  <a:solidFill>
                    <a:schemeClr val="bg1"/>
                  </a:solidFill>
                  <a:latin typeface="思源黑体 CN Light" panose="020B0300000000000000" pitchFamily="34" charset="-122"/>
                  <a:ea typeface="思源黑体 CN Light" panose="020B0300000000000000" pitchFamily="34" charset="-122"/>
                  <a:cs typeface="OPPOSans R" panose="00020600040101010101" pitchFamily="18" charset="-122"/>
                </a:defRPr>
              </a:lvl1pPr>
            </a:lstStyle>
            <a:p>
              <a:pPr algn="ctr"/>
              <a:r>
                <a:rPr lang="zh-CN" altLang="en-US" dirty="0">
                  <a:solidFill>
                    <a:schemeClr val="tx1">
                      <a:lumMod val="50000"/>
                      <a:lumOff val="50000"/>
                    </a:schemeClr>
                  </a:solidFill>
                </a:rPr>
                <a:t>牛基寶是好買研究中心根據客戶風險偏好推出的主動管理型基金組合。客戶可根據自己的風險偏好選擇不同類型的牛基寶組合</a:t>
              </a:r>
              <a:endParaRPr lang="en-US" altLang="zh-CN" dirty="0">
                <a:solidFill>
                  <a:schemeClr val="tx1">
                    <a:lumMod val="50000"/>
                    <a:lumOff val="50000"/>
                  </a:schemeClr>
                </a:solidFill>
              </a:endParaRPr>
            </a:p>
          </p:txBody>
        </p:sp>
        <p:grpSp>
          <p:nvGrpSpPr>
            <p:cNvPr id="80" name="组合 79"/>
            <p:cNvGrpSpPr/>
            <p:nvPr/>
          </p:nvGrpSpPr>
          <p:grpSpPr>
            <a:xfrm>
              <a:off x="1890149" y="5229469"/>
              <a:ext cx="942000" cy="180000"/>
              <a:chOff x="1525023" y="5229469"/>
              <a:chExt cx="942000" cy="180000"/>
            </a:xfrm>
          </p:grpSpPr>
          <p:sp>
            <p:nvSpPr>
              <p:cNvPr id="81" name="圆: 空心 80"/>
              <p:cNvSpPr/>
              <p:nvPr/>
            </p:nvSpPr>
            <p:spPr>
              <a:xfrm>
                <a:off x="1525023" y="5229469"/>
                <a:ext cx="180000" cy="180000"/>
              </a:xfrm>
              <a:prstGeom prst="donut">
                <a:avLst/>
              </a:prstGeom>
              <a:solidFill>
                <a:srgbClr val="FED7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82" name="圆: 空心 81"/>
              <p:cNvSpPr/>
              <p:nvPr/>
            </p:nvSpPr>
            <p:spPr>
              <a:xfrm>
                <a:off x="1906023" y="5229469"/>
                <a:ext cx="180000" cy="180000"/>
              </a:xfrm>
              <a:prstGeom prst="donut">
                <a:avLst/>
              </a:prstGeom>
              <a:solidFill>
                <a:srgbClr val="FED78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sp>
            <p:nvSpPr>
              <p:cNvPr id="83" name="圆: 空心 82"/>
              <p:cNvSpPr/>
              <p:nvPr/>
            </p:nvSpPr>
            <p:spPr>
              <a:xfrm>
                <a:off x="2287023" y="5229469"/>
                <a:ext cx="180000" cy="180000"/>
              </a:xfrm>
              <a:prstGeom prst="donut">
                <a:avLst/>
              </a:prstGeom>
              <a:solidFill>
                <a:srgbClr val="FED78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黑体 CN Heavy" panose="020B0A00000000000000" pitchFamily="34" charset="-122"/>
                </a:endParaRPr>
              </a:p>
            </p:txBody>
          </p:sp>
        </p:grpSp>
      </p:grpSp>
      <p:grpSp>
        <p:nvGrpSpPr>
          <p:cNvPr id="88" name="组合 87"/>
          <p:cNvGrpSpPr/>
          <p:nvPr/>
        </p:nvGrpSpPr>
        <p:grpSpPr>
          <a:xfrm>
            <a:off x="303908" y="113258"/>
            <a:ext cx="11391901" cy="766334"/>
            <a:chOff x="75308" y="284708"/>
            <a:chExt cx="11391901" cy="766334"/>
          </a:xfrm>
        </p:grpSpPr>
        <p:grpSp>
          <p:nvGrpSpPr>
            <p:cNvPr id="89" name="组合 88"/>
            <p:cNvGrpSpPr/>
            <p:nvPr/>
          </p:nvGrpSpPr>
          <p:grpSpPr>
            <a:xfrm>
              <a:off x="724914" y="476367"/>
              <a:ext cx="10742295" cy="574675"/>
              <a:chOff x="724914" y="171567"/>
              <a:chExt cx="10742295" cy="574675"/>
            </a:xfrm>
          </p:grpSpPr>
          <p:sp>
            <p:nvSpPr>
              <p:cNvPr id="93" name="文本框 92"/>
              <p:cNvSpPr txBox="1"/>
              <p:nvPr/>
            </p:nvSpPr>
            <p:spPr>
              <a:xfrm>
                <a:off x="2363214" y="387010"/>
                <a:ext cx="2713355" cy="306705"/>
              </a:xfrm>
              <a:prstGeom prst="rect">
                <a:avLst/>
              </a:prstGeom>
              <a:noFill/>
            </p:spPr>
            <p:txBody>
              <a:bodyPr wrap="none" rtlCol="0">
                <a:spAutoFit/>
              </a:bodyPr>
              <a:lstStyle/>
              <a:p>
                <a:r>
                  <a:rPr lang="en-US" altLang="zh-CN" sz="1400" b="1" spc="300" dirty="0">
                    <a:solidFill>
                      <a:schemeClr val="bg1"/>
                    </a:solidFill>
                    <a:latin typeface="思源黑体 CN Light" panose="020B0300000000000000" pitchFamily="34" charset="-122"/>
                    <a:ea typeface="思源黑体 CN Light" panose="020B0300000000000000" pitchFamily="34" charset="-122"/>
                  </a:rPr>
                  <a:t> Product Introduction</a:t>
                </a:r>
                <a:endParaRPr lang="zh-CN" altLang="en-US" sz="1400" b="1" spc="300" dirty="0">
                  <a:solidFill>
                    <a:schemeClr val="bg1"/>
                  </a:solidFill>
                  <a:latin typeface="思源黑体 CN Light" panose="020B0300000000000000" pitchFamily="34" charset="-122"/>
                  <a:ea typeface="思源黑体 CN Light" panose="020B0300000000000000" pitchFamily="34" charset="-122"/>
                </a:endParaRPr>
              </a:p>
            </p:txBody>
          </p:sp>
          <p:sp>
            <p:nvSpPr>
              <p:cNvPr id="94" name="文本框 93"/>
              <p:cNvSpPr txBox="1"/>
              <p:nvPr/>
            </p:nvSpPr>
            <p:spPr>
              <a:xfrm>
                <a:off x="724914" y="171567"/>
                <a:ext cx="1859280" cy="521970"/>
              </a:xfrm>
              <a:prstGeom prst="rect">
                <a:avLst/>
              </a:prstGeom>
              <a:noFill/>
            </p:spPr>
            <p:txBody>
              <a:bodyPr wrap="none" rtlCol="0">
                <a:spAutoFit/>
              </a:bodyPr>
              <a:lstStyle/>
              <a:p>
                <a:r>
                  <a:rPr lang="zh-CN" altLang="en-US" sz="2800" spc="500" dirty="0">
                    <a:solidFill>
                      <a:schemeClr val="bg1"/>
                    </a:solidFill>
                    <a:latin typeface="思源黑体 CN Heavy" panose="020B0A00000000000000" pitchFamily="34" charset="-122"/>
                    <a:ea typeface="思源黑体 CN Heavy" panose="020B0A00000000000000" pitchFamily="34" charset="-122"/>
                  </a:rPr>
                  <a:t>產品介紹</a:t>
                </a:r>
              </a:p>
            </p:txBody>
          </p:sp>
          <p:sp>
            <p:nvSpPr>
              <p:cNvPr id="95" name="文本框 94"/>
              <p:cNvSpPr txBox="1"/>
              <p:nvPr/>
            </p:nvSpPr>
            <p:spPr>
              <a:xfrm>
                <a:off x="9602214" y="285867"/>
                <a:ext cx="1864995" cy="460375"/>
              </a:xfrm>
              <a:prstGeom prst="rect">
                <a:avLst/>
              </a:prstGeom>
              <a:noFill/>
            </p:spPr>
            <p:txBody>
              <a:bodyPr wrap="none" rtlCol="0">
                <a:spAutoFit/>
              </a:bodyPr>
              <a:lstStyle/>
              <a:p>
                <a:r>
                  <a:rPr lang="en-US" altLang="zh-CN" sz="2400" spc="500" dirty="0">
                    <a:solidFill>
                      <a:schemeClr val="bg1"/>
                    </a:solidFill>
                    <a:latin typeface="思源黑体 CN Heavy" panose="020B0A00000000000000" pitchFamily="34" charset="-122"/>
                    <a:ea typeface="思源黑体 CN Heavy" panose="020B0A00000000000000" pitchFamily="34" charset="-122"/>
                  </a:rPr>
                  <a:t>PART 02</a:t>
                </a:r>
                <a:endParaRPr lang="zh-CN" altLang="en-US" sz="2400" spc="500" dirty="0">
                  <a:solidFill>
                    <a:schemeClr val="bg1"/>
                  </a:solidFill>
                  <a:latin typeface="思源黑体 CN Heavy" panose="020B0A00000000000000" pitchFamily="34" charset="-122"/>
                  <a:ea typeface="思源黑体 CN Heavy" panose="020B0A00000000000000" pitchFamily="34" charset="-122"/>
                </a:endParaRPr>
              </a:p>
            </p:txBody>
          </p:sp>
        </p:grpSp>
        <p:grpSp>
          <p:nvGrpSpPr>
            <p:cNvPr id="90" name="组合 89"/>
            <p:cNvGrpSpPr/>
            <p:nvPr/>
          </p:nvGrpSpPr>
          <p:grpSpPr>
            <a:xfrm>
              <a:off x="75308" y="284708"/>
              <a:ext cx="684533" cy="620400"/>
              <a:chOff x="3273593" y="1366654"/>
              <a:chExt cx="684533" cy="620400"/>
            </a:xfrm>
          </p:grpSpPr>
          <p:sp>
            <p:nvSpPr>
              <p:cNvPr id="91" name="矩形: 圆角 90"/>
              <p:cNvSpPr/>
              <p:nvPr/>
            </p:nvSpPr>
            <p:spPr>
              <a:xfrm>
                <a:off x="3490126" y="1366654"/>
                <a:ext cx="468000" cy="468000"/>
              </a:xfrm>
              <a:prstGeom prst="roundRect">
                <a:avLst>
                  <a:gd name="adj" fmla="val 1979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92" name="矩形: 圆角 91"/>
              <p:cNvSpPr/>
              <p:nvPr/>
            </p:nvSpPr>
            <p:spPr>
              <a:xfrm>
                <a:off x="3273593" y="1519054"/>
                <a:ext cx="468000" cy="468000"/>
              </a:xfrm>
              <a:prstGeom prst="roundRect">
                <a:avLst>
                  <a:gd name="adj" fmla="val 197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DM4MDk4M2FhMDRmMmQyMDdjYzQ2N2EwNGM3YmI3NWYifQ=="/>
</p:tagLst>
</file>

<file path=ppt/tags/tag2.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3.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4.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5.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6.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7.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8.xml><?xml version="1.0" encoding="utf-8"?>
<p:tagLst xmlns:a="http://schemas.openxmlformats.org/drawingml/2006/main" xmlns:r="http://schemas.openxmlformats.org/officeDocument/2006/relationships" xmlns:p="http://schemas.openxmlformats.org/presentationml/2006/main">
  <p:tag name="ISLIDE.ICON" val="#375542;#384912;#379746;#369390;#369387;#57313;"/>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592,&quot;width&quot;:4608}"/>
</p:tagLst>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FFC000"/>
      </a:accent1>
      <a:accent2>
        <a:srgbClr val="ED7D31"/>
      </a:accent2>
      <a:accent3>
        <a:srgbClr val="A5A5A5"/>
      </a:accent3>
      <a:accent4>
        <a:srgbClr val="FFC000"/>
      </a:accent4>
      <a:accent5>
        <a:srgbClr val="4472C4"/>
      </a:accent5>
      <a:accent6>
        <a:srgbClr val="70AD47"/>
      </a:accent6>
      <a:hlink>
        <a:srgbClr val="0563C1"/>
      </a:hlink>
      <a:folHlink>
        <a:srgbClr val="FFC000"/>
      </a:folHlink>
    </a:clrScheme>
    <a:fontScheme name="自定义_common">
      <a:majorFont>
        <a:latin typeface="等线 Light"/>
        <a:ea typeface="思源黑体 CN Heavy"/>
        <a:cs typeface=""/>
      </a:majorFont>
      <a:minorFont>
        <a:latin typeface="等线"/>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2963</Words>
  <Application>Microsoft Office PowerPoint</Application>
  <PresentationFormat>寬螢幕</PresentationFormat>
  <Paragraphs>191</Paragraphs>
  <Slides>21</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21</vt:i4>
      </vt:variant>
    </vt:vector>
  </HeadingPairs>
  <TitlesOfParts>
    <vt:vector size="27" baseType="lpstr">
      <vt:lpstr>Wingdings</vt:lpstr>
      <vt:lpstr>等线</vt:lpstr>
      <vt:lpstr>Arial</vt:lpstr>
      <vt:lpstr>思源黑体 CN Heavy</vt:lpstr>
      <vt:lpstr>思源黑体 CN Light</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堃豪 吳</cp:lastModifiedBy>
  <cp:revision>202</cp:revision>
  <dcterms:created xsi:type="dcterms:W3CDTF">2022-09-13T08:54:00Z</dcterms:created>
  <dcterms:modified xsi:type="dcterms:W3CDTF">2022-10-01T09:55:34Z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3F9E6C52D29249B18244E5C5004CA2E9</vt:lpwstr>
  </property>
  <property fmtid="{D5CDD505-2E9C-101B-9397-08002B2CF9AE}" pid="3" name="KSOProductBuildVer">
    <vt:lpwstr>2052-11.1.0.12358</vt:lpwstr>
  </property>
</Properties>
</file>