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media/image10.svg" ContentType="image/svg+xml"/>
  <Override PartName="/ppt/media/image12.svg" ContentType="image/svg+xml"/>
  <Override PartName="/ppt/media/image14.svg" ContentType="image/svg+xml"/>
  <Override PartName="/ppt/media/image20.svg" ContentType="image/svg+xml"/>
  <Override PartName="/ppt/media/image22.svg" ContentType="image/svg+xml"/>
  <Override PartName="/ppt/media/image24.svg" ContentType="image/svg+xml"/>
  <Override PartName="/ppt/media/image34.svg" ContentType="image/svg+xml"/>
  <Override PartName="/ppt/media/image8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"/>
  </p:notesMasterIdLst>
  <p:sldIdLst>
    <p:sldId id="413" r:id="rId3"/>
    <p:sldId id="396" r:id="rId4"/>
    <p:sldId id="400" r:id="rId6"/>
    <p:sldId id="380" r:id="rId7"/>
    <p:sldId id="359" r:id="rId8"/>
    <p:sldId id="381" r:id="rId9"/>
    <p:sldId id="402" r:id="rId10"/>
    <p:sldId id="405" r:id="rId11"/>
    <p:sldId id="382" r:id="rId12"/>
    <p:sldId id="383" r:id="rId13"/>
    <p:sldId id="403" r:id="rId14"/>
    <p:sldId id="387" r:id="rId15"/>
    <p:sldId id="386" r:id="rId16"/>
    <p:sldId id="399" r:id="rId17"/>
    <p:sldId id="385" r:id="rId18"/>
    <p:sldId id="404" r:id="rId19"/>
    <p:sldId id="397" r:id="rId20"/>
    <p:sldId id="388" r:id="rId21"/>
    <p:sldId id="389" r:id="rId22"/>
    <p:sldId id="378" r:id="rId23"/>
    <p:sldId id="409" r:id="rId24"/>
  </p:sldIdLst>
  <p:sldSz cx="12192000" cy="6858000"/>
  <p:notesSz cx="6858000" cy="9144000"/>
  <p:embeddedFontLst>
    <p:embeddedFont>
      <p:font typeface="Alibaba PuHuiTi Light" panose="00020600040101010101" pitchFamily="18" charset="-122"/>
      <p:regular r:id="rId28"/>
    </p:embeddedFont>
    <p:embeddedFont>
      <p:font typeface="Alibaba PuHuiTi Medium" panose="00020600040101010101" pitchFamily="18" charset="-122"/>
      <p:regular r:id="rId29"/>
    </p:embeddedFont>
    <p:embeddedFont>
      <p:font typeface="Bahnschrift SemiCondensed" panose="020B0502040204020203" pitchFamily="34" charset="0"/>
      <p:regular r:id="rId30"/>
    </p:embeddedFont>
    <p:embeddedFont>
      <p:font typeface="Bahnschrift Light" panose="020B0502040204020203" pitchFamily="34" charset="0"/>
      <p:regular r:id="rId31"/>
    </p:embeddedFont>
    <p:embeddedFont>
      <p:font typeface="DengXian" panose="02010600030101010101" charset="-122"/>
      <p:regular r:id="rId32"/>
    </p:embeddedFont>
    <p:embeddedFont>
      <p:font typeface="DengXian Light" panose="02010600030101010101" charset="-122"/>
      <p:regular r:id="rId33"/>
    </p:embeddedFont>
  </p:embeddedFontLst>
  <p:custDataLst>
    <p:tags r:id="rId3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28D9"/>
    <a:srgbClr val="060606"/>
    <a:srgbClr val="017AFF"/>
    <a:srgbClr val="013DFF"/>
    <a:srgbClr val="FFFFFF"/>
    <a:srgbClr val="E6E6E6"/>
    <a:srgbClr val="ECB01A"/>
    <a:srgbClr val="295CFF"/>
    <a:srgbClr val="3458CC"/>
    <a:srgbClr val="154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88" autoAdjust="0"/>
    <p:restoredTop sz="93646" autoAdjust="0"/>
  </p:normalViewPr>
  <p:slideViewPr>
    <p:cSldViewPr snapToGrid="0">
      <p:cViewPr varScale="1">
        <p:scale>
          <a:sx n="43" d="100"/>
          <a:sy n="43" d="100"/>
        </p:scale>
        <p:origin x="72" y="304"/>
      </p:cViewPr>
      <p:guideLst/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8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4" Type="http://schemas.openxmlformats.org/officeDocument/2006/relationships/tags" Target="tags/tag1.xml"/><Relationship Id="rId33" Type="http://schemas.openxmlformats.org/officeDocument/2006/relationships/font" Target="fonts/font6.fntdata"/><Relationship Id="rId32" Type="http://schemas.openxmlformats.org/officeDocument/2006/relationships/font" Target="fonts/font5.fntdata"/><Relationship Id="rId31" Type="http://schemas.openxmlformats.org/officeDocument/2006/relationships/font" Target="fonts/font4.fntdata"/><Relationship Id="rId30" Type="http://schemas.openxmlformats.org/officeDocument/2006/relationships/font" Target="fonts/font3.fntdata"/><Relationship Id="rId3" Type="http://schemas.openxmlformats.org/officeDocument/2006/relationships/slide" Target="slides/slide1.xml"/><Relationship Id="rId29" Type="http://schemas.openxmlformats.org/officeDocument/2006/relationships/font" Target="fonts/font2.fntdata"/><Relationship Id="rId28" Type="http://schemas.openxmlformats.org/officeDocument/2006/relationships/font" Target="fonts/font1.fntdata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Workbook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136728076368033"/>
          <c:y val="0"/>
          <c:w val="0.95843085864528"/>
          <c:h val="0.8385811173916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rgbClr val="0728D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chemeClr val="bg1"/>
                    </a:solidFill>
                    <a:latin typeface="+mn-ea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第一季度</c:v>
                </c:pt>
                <c:pt idx="1">
                  <c:v>第二季度</c:v>
                </c:pt>
                <c:pt idx="2">
                  <c:v>第三季度</c:v>
                </c:pt>
                <c:pt idx="3">
                  <c:v>第四季度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chemeClr val="bg1"/>
                    </a:solidFill>
                    <a:latin typeface="+mn-ea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第一季度</c:v>
                </c:pt>
                <c:pt idx="1">
                  <c:v>第二季度</c:v>
                </c:pt>
                <c:pt idx="2">
                  <c:v>第三季度</c:v>
                </c:pt>
                <c:pt idx="3">
                  <c:v>第四季度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系列 3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chemeClr val="bg1"/>
                    </a:solidFill>
                    <a:latin typeface="+mn-ea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第一季度</c:v>
                </c:pt>
                <c:pt idx="1">
                  <c:v>第二季度</c:v>
                </c:pt>
                <c:pt idx="2">
                  <c:v>第三季度</c:v>
                </c:pt>
                <c:pt idx="3">
                  <c:v>第四季度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40971856"/>
        <c:axId val="1040966032"/>
      </c:barChart>
      <c:catAx>
        <c:axId val="1040971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alpha val="3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400" b="0" i="0" u="none" strike="noStrike" kern="1200" baseline="0">
                <a:solidFill>
                  <a:schemeClr val="bg1">
                    <a:alpha val="70000"/>
                  </a:schemeClr>
                </a:solidFill>
                <a:latin typeface="+mn-ea"/>
                <a:ea typeface="+mn-ea"/>
                <a:cs typeface="+mn-cs"/>
              </a:defRPr>
            </a:pPr>
          </a:p>
        </c:txPr>
        <c:crossAx val="1040966032"/>
        <c:crosses val="autoZero"/>
        <c:auto val="1"/>
        <c:lblAlgn val="ctr"/>
        <c:lblOffset val="100"/>
        <c:noMultiLvlLbl val="0"/>
      </c:catAx>
      <c:valAx>
        <c:axId val="1040966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1040971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ln w="15875" cap="rnd">
              <a:solidFill>
                <a:srgbClr val="FFFFFF"/>
              </a:solidFill>
              <a:round/>
            </a:ln>
            <a:effectLst/>
          </c:spPr>
          <c:marker>
            <c:symbol val="circle"/>
            <c:size val="9"/>
            <c:spPr>
              <a:solidFill>
                <a:srgbClr val="0728D9"/>
              </a:solidFill>
              <a:ln w="9525">
                <a:solidFill>
                  <a:schemeClr val="bg1"/>
                </a:solidFill>
              </a:ln>
              <a:effectLst/>
            </c:spPr>
          </c:marker>
          <c:dPt>
            <c:idx val="4"/>
            <c:marker>
              <c:symbol val="circle"/>
              <c:size val="9"/>
              <c:spPr>
                <a:solidFill>
                  <a:srgbClr val="0728D9"/>
                </a:solidFill>
                <a:ln w="9525">
                  <a:solidFill>
                    <a:schemeClr val="bg1"/>
                  </a:solidFill>
                </a:ln>
                <a:effectLst/>
              </c:spPr>
            </c:marker>
            <c:bubble3D val="0"/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400" b="0" i="0" u="none" strike="noStrike" kern="1200" baseline="0">
                    <a:solidFill>
                      <a:schemeClr val="bg1">
                        <a:alpha val="70000"/>
                      </a:schemeClr>
                    </a:solidFill>
                    <a:latin typeface="+mn-ea"/>
                    <a:ea typeface="+mn-ea"/>
                    <a:cs typeface="+mn-cs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1月</c:v>
                </c:pt>
                <c:pt idx="1">
                  <c:v>2月</c:v>
                </c:pt>
                <c:pt idx="2">
                  <c:v>3月</c:v>
                </c:pt>
                <c:pt idx="3">
                  <c:v>4月</c:v>
                </c:pt>
                <c:pt idx="4">
                  <c:v>5月</c:v>
                </c:pt>
                <c:pt idx="5">
                  <c:v>6月</c:v>
                </c:pt>
                <c:pt idx="6">
                  <c:v>7月</c:v>
                </c:pt>
                <c:pt idx="7">
                  <c:v>8月</c:v>
                </c:pt>
                <c:pt idx="8">
                  <c:v>9月</c:v>
                </c:pt>
                <c:pt idx="9">
                  <c:v>10月</c:v>
                </c:pt>
                <c:pt idx="10">
                  <c:v>11月</c:v>
                </c:pt>
                <c:pt idx="11">
                  <c:v>12月</c:v>
                </c:pt>
              </c:strCache>
            </c:strRef>
          </c:cat>
          <c:val>
            <c:numRef>
              <c:f>Sheet1!$B$2:$B$13</c:f>
              <c:numCache>
                <c:formatCode>#,##0</c:formatCode>
                <c:ptCount val="12"/>
                <c:pt idx="0">
                  <c:v>20</c:v>
                </c:pt>
                <c:pt idx="1" c:formatCode="General">
                  <c:v>15</c:v>
                </c:pt>
                <c:pt idx="2" c:formatCode="General">
                  <c:v>17</c:v>
                </c:pt>
                <c:pt idx="3" c:formatCode="General">
                  <c:v>13</c:v>
                </c:pt>
                <c:pt idx="4" c:formatCode="General">
                  <c:v>27</c:v>
                </c:pt>
                <c:pt idx="5" c:formatCode="General">
                  <c:v>18</c:v>
                </c:pt>
                <c:pt idx="6" c:formatCode="General">
                  <c:v>20</c:v>
                </c:pt>
                <c:pt idx="7" c:formatCode="General">
                  <c:v>16</c:v>
                </c:pt>
                <c:pt idx="8" c:formatCode="General">
                  <c:v>21</c:v>
                </c:pt>
                <c:pt idx="9" c:formatCode="General">
                  <c:v>15</c:v>
                </c:pt>
                <c:pt idx="10" c:formatCode="General">
                  <c:v>20</c:v>
                </c:pt>
                <c:pt idx="11" c:formatCode="General">
                  <c:v>22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1"/>
        <c:axId val="658681216"/>
        <c:axId val="658681632"/>
      </c:lineChart>
      <c:catAx>
        <c:axId val="6586812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alpha val="13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cs"/>
              </a:defRPr>
            </a:pPr>
          </a:p>
        </c:txPr>
        <c:crossAx val="658681632"/>
        <c:crosses val="autoZero"/>
        <c:auto val="1"/>
        <c:lblAlgn val="ctr"/>
        <c:lblOffset val="100"/>
        <c:noMultiLvlLbl val="0"/>
      </c:catAx>
      <c:valAx>
        <c:axId val="658681632"/>
        <c:scaling>
          <c:orientation val="minMax"/>
          <c:min val="10"/>
        </c:scaling>
        <c:delete val="0"/>
        <c:axPos val="l"/>
        <c:majorGridlines>
          <c:spPr>
            <a:ln w="3175" cap="flat" cmpd="sng" algn="ctr">
              <a:solidFill>
                <a:schemeClr val="bg1">
                  <a:alpha val="30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cs"/>
              </a:defRPr>
            </a:pPr>
          </a:p>
        </c:txPr>
        <c:crossAx val="65868121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60C949-B4B7-4039-B602-4AD372A3B3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7EC520-AD2D-4D29-8C8D-2395FCFF6BC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7EC520-AD2D-4D29-8C8D-2395FCFF6BC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7EC520-AD2D-4D29-8C8D-2395FCFF6BC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7EC520-AD2D-4D29-8C8D-2395FCFF6BC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7EC520-AD2D-4D29-8C8D-2395FCFF6BC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96F86-AD4D-4BDF-AE38-C97D9C08BD1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5EC8B-3816-4CFD-8527-F1BA2CF78E4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96F86-AD4D-4BDF-AE38-C97D9C08BD1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5EC8B-3816-4CFD-8527-F1BA2CF78E4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96F86-AD4D-4BDF-AE38-C97D9C08BD1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5EC8B-3816-4CFD-8527-F1BA2CF78E4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96F86-AD4D-4BDF-AE38-C97D9C08BD1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5EC8B-3816-4CFD-8527-F1BA2CF78E4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96F86-AD4D-4BDF-AE38-C97D9C08BD1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5EC8B-3816-4CFD-8527-F1BA2CF78E4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96F86-AD4D-4BDF-AE38-C97D9C08BD1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5EC8B-3816-4CFD-8527-F1BA2CF78E4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96F86-AD4D-4BDF-AE38-C97D9C08BD1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5EC8B-3816-4CFD-8527-F1BA2CF78E4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96F86-AD4D-4BDF-AE38-C97D9C08BD1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5EC8B-3816-4CFD-8527-F1BA2CF78E4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bg>
      <p:bgPr>
        <a:solidFill>
          <a:srgbClr val="06060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/>
        </p:nvSpPr>
        <p:spPr>
          <a:xfrm>
            <a:off x="9922511" y="573668"/>
            <a:ext cx="1574164" cy="307777"/>
          </a:xfrm>
          <a:prstGeom prst="rect">
            <a:avLst/>
          </a:prstGeom>
          <a:noFill/>
          <a:ln w="9525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 userDrawn="1"/>
        </p:nvSpPr>
        <p:spPr>
          <a:xfrm>
            <a:off x="9922512" y="577528"/>
            <a:ext cx="129984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chemeClr val="bg1">
                    <a:alpha val="70000"/>
                  </a:schemeClr>
                </a:solidFill>
              </a:rPr>
              <a:t>LOGO HERE</a:t>
            </a:r>
            <a:endParaRPr lang="zh-CN" altLang="en-US" sz="1400" dirty="0">
              <a:solidFill>
                <a:schemeClr val="bg1">
                  <a:alpha val="70000"/>
                </a:schemeClr>
              </a:solidFill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11222357" y="573666"/>
            <a:ext cx="0" cy="307777"/>
          </a:xfrm>
          <a:prstGeom prst="line">
            <a:avLst/>
          </a:prstGeom>
          <a:ln w="952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 flipH="1">
            <a:off x="11222358" y="573666"/>
            <a:ext cx="274320" cy="307777"/>
          </a:xfrm>
          <a:prstGeom prst="line">
            <a:avLst/>
          </a:prstGeom>
          <a:ln w="952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箭头连接符 56"/>
          <p:cNvCxnSpPr/>
          <p:nvPr userDrawn="1"/>
        </p:nvCxnSpPr>
        <p:spPr>
          <a:xfrm>
            <a:off x="2632609" y="6432580"/>
            <a:ext cx="8213191" cy="0"/>
          </a:xfrm>
          <a:prstGeom prst="straightConnector1">
            <a:avLst/>
          </a:prstGeom>
          <a:ln w="9525">
            <a:solidFill>
              <a:schemeClr val="bg1">
                <a:alpha val="3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文本框 61"/>
          <p:cNvSpPr txBox="1"/>
          <p:nvPr userDrawn="1"/>
        </p:nvSpPr>
        <p:spPr>
          <a:xfrm>
            <a:off x="716938" y="6316048"/>
            <a:ext cx="191567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solidFill>
                  <a:srgbClr val="FFFFFF">
                    <a:alpha val="50000"/>
                  </a:srgbClr>
                </a:solidFill>
              </a:rPr>
              <a:t>BUSINESS REPORT TEMPLATE</a:t>
            </a:r>
            <a:r>
              <a:rPr lang="zh-CN" altLang="en-US" sz="900" dirty="0">
                <a:solidFill>
                  <a:srgbClr val="FFFFFF">
                    <a:alpha val="50000"/>
                  </a:srgbClr>
                </a:solidFill>
              </a:rPr>
              <a:t> </a:t>
            </a:r>
            <a:endParaRPr lang="zh-CN" altLang="en-US" sz="900" dirty="0">
              <a:solidFill>
                <a:srgbClr val="FFFFFF">
                  <a:alpha val="50000"/>
                </a:srgbClr>
              </a:solidFill>
            </a:endParaRPr>
          </a:p>
        </p:txBody>
      </p:sp>
      <p:sp>
        <p:nvSpPr>
          <p:cNvPr id="65" name="矩形: 单圆角 64"/>
          <p:cNvSpPr/>
          <p:nvPr userDrawn="1"/>
        </p:nvSpPr>
        <p:spPr>
          <a:xfrm rot="10800000">
            <a:off x="712322" y="562612"/>
            <a:ext cx="180000" cy="540000"/>
          </a:xfrm>
          <a:prstGeom prst="round1Rect">
            <a:avLst>
              <a:gd name="adj" fmla="val 50000"/>
            </a:avLst>
          </a:prstGeom>
          <a:gradFill flip="none" rotWithShape="0">
            <a:gsLst>
              <a:gs pos="0">
                <a:srgbClr val="013DFF"/>
              </a:gs>
              <a:gs pos="100000">
                <a:srgbClr val="013DFF">
                  <a:alpha val="3000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标题 70"/>
          <p:cNvSpPr>
            <a:spLocks noGrp="1"/>
          </p:cNvSpPr>
          <p:nvPr>
            <p:ph type="title" hasCustomPrompt="1"/>
          </p:nvPr>
        </p:nvSpPr>
        <p:spPr>
          <a:xfrm>
            <a:off x="995333" y="541012"/>
            <a:ext cx="7974479" cy="583200"/>
          </a:xfrm>
        </p:spPr>
        <p:txBody>
          <a:bodyPr>
            <a:normAutofit/>
          </a:bodyPr>
          <a:lstStyle>
            <a:lvl1pPr>
              <a:defRPr sz="3200" spc="120" baseline="0">
                <a:solidFill>
                  <a:srgbClr val="FFFFFF"/>
                </a:solidFill>
              </a:defRPr>
            </a:lvl1pPr>
          </a:lstStyle>
          <a:p>
            <a:r>
              <a:rPr lang="zh-CN" altLang="en-US" dirty="0"/>
              <a:t>单击此处编辑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96F86-AD4D-4BDF-AE38-C97D9C08BD1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5EC8B-3816-4CFD-8527-F1BA2CF78E4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96F86-AD4D-4BDF-AE38-C97D9C08BD1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5EC8B-3816-4CFD-8527-F1BA2CF78E4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7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8.xml"/><Relationship Id="rId4" Type="http://schemas.openxmlformats.org/officeDocument/2006/relationships/image" Target="../media/image32.jpeg"/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image" Target="../media/image34.svg"/><Relationship Id="rId1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8.xml"/><Relationship Id="rId4" Type="http://schemas.openxmlformats.org/officeDocument/2006/relationships/image" Target="../media/image6.jpeg"/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7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.jpeg"/><Relationship Id="rId8" Type="http://schemas.openxmlformats.org/officeDocument/2006/relationships/image" Target="../media/image14.svg"/><Relationship Id="rId7" Type="http://schemas.openxmlformats.org/officeDocument/2006/relationships/image" Target="../media/image13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5" Type="http://schemas.openxmlformats.org/officeDocument/2006/relationships/slideLayout" Target="../slideLayouts/slideLayout8.xml"/><Relationship Id="rId14" Type="http://schemas.openxmlformats.org/officeDocument/2006/relationships/image" Target="../media/image20.svg"/><Relationship Id="rId13" Type="http://schemas.openxmlformats.org/officeDocument/2006/relationships/image" Target="../media/image19.png"/><Relationship Id="rId12" Type="http://schemas.openxmlformats.org/officeDocument/2006/relationships/image" Target="../media/image18.jpeg"/><Relationship Id="rId11" Type="http://schemas.openxmlformats.org/officeDocument/2006/relationships/image" Target="../media/image17.jpeg"/><Relationship Id="rId10" Type="http://schemas.openxmlformats.org/officeDocument/2006/relationships/image" Target="../media/image16.jpeg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8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060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: 单圆角 15"/>
          <p:cNvSpPr/>
          <p:nvPr/>
        </p:nvSpPr>
        <p:spPr>
          <a:xfrm rot="5400000" flipH="1">
            <a:off x="2557223" y="-1192288"/>
            <a:ext cx="4128128" cy="9242575"/>
          </a:xfrm>
          <a:prstGeom prst="round1Rect">
            <a:avLst>
              <a:gd name="adj" fmla="val 25389"/>
            </a:avLst>
          </a:prstGeom>
          <a:gradFill>
            <a:gsLst>
              <a:gs pos="0">
                <a:srgbClr val="013DFF"/>
              </a:gs>
              <a:gs pos="100000">
                <a:srgbClr val="013DFF">
                  <a:alpha val="71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4" name="图片 6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9988" b="99919" l="8797" r="92113">
                        <a14:foregroundMark x1="18807" y1="96725" x2="85844" y2="97857"/>
                        <a14:foregroundMark x1="20576" y1="38860" x2="20930" y2="86818"/>
                        <a14:foregroundMark x1="60212" y1="37647" x2="62032" y2="47918"/>
                        <a14:foregroundMark x1="59252" y1="32713" x2="60667" y2="37404"/>
                        <a14:foregroundMark x1="58342" y1="26284" x2="58898" y2="30449"/>
                        <a14:foregroundMark x1="43327" y1="16498" x2="57988" y2="25799"/>
                        <a14:foregroundMark x1="39687" y1="15326" x2="41860" y2="16781"/>
                        <a14:foregroundMark x1="41456" y1="15689" x2="43529" y2="17226"/>
                        <a14:foregroundMark x1="37917" y1="16296" x2="21486" y2="29883"/>
                        <a14:foregroundMark x1="19869" y1="42095" x2="17745" y2="57299"/>
                        <a14:foregroundMark x1="17695" y1="52285" x2="17442" y2="56409"/>
                        <a14:foregroundMark x1="16987" y1="58593" x2="16987" y2="68338"/>
                        <a14:foregroundMark x1="16026" y1="63041" x2="15875" y2="70683"/>
                        <a14:foregroundMark x1="15875" y1="70683" x2="12336" y2="85766"/>
                        <a14:foregroundMark x1="12336" y1="85766" x2="12336" y2="89163"/>
                        <a14:foregroundMark x1="14762" y1="68257" x2="14863" y2="73231"/>
                        <a14:foregroundMark x1="20071" y1="31743" x2="11426" y2="85321"/>
                        <a14:foregroundMark x1="20728" y1="29923" x2="20728" y2="35786"/>
                        <a14:foregroundMark x1="11072" y1="86615" x2="8797" y2="99919"/>
                        <a14:foregroundMark x1="66633" y1="47271" x2="80182" y2="54994"/>
                        <a14:foregroundMark x1="80182" y1="54994" x2="80182" y2="54994"/>
                        <a14:foregroundMark x1="79676" y1="55237" x2="84429" y2="72503"/>
                        <a14:foregroundMark x1="84580" y1="72907" x2="87867" y2="84634"/>
                        <a14:foregroundMark x1="88170" y1="85685" x2="92113" y2="99919"/>
                        <a14:foregroundMark x1="20071" y1="30570" x2="20222" y2="32511"/>
                        <a14:foregroundMark x1="19919" y1="30570" x2="22497" y2="30570"/>
                        <a14:foregroundMark x1="20576" y1="30287" x2="20374" y2="356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61754" y="-509586"/>
            <a:ext cx="5893684" cy="7367586"/>
          </a:xfrm>
          <a:custGeom>
            <a:avLst/>
            <a:gdLst>
              <a:gd name="connsiteX0" fmla="*/ 1115589 w 5893684"/>
              <a:gd name="connsiteY0" fmla="*/ 2078036 h 7367586"/>
              <a:gd name="connsiteX1" fmla="*/ 1083839 w 5893684"/>
              <a:gd name="connsiteY1" fmla="*/ 2090736 h 7367586"/>
              <a:gd name="connsiteX2" fmla="*/ 1035156 w 5893684"/>
              <a:gd name="connsiteY2" fmla="*/ 2126720 h 7367586"/>
              <a:gd name="connsiteX3" fmla="*/ 1013989 w 5893684"/>
              <a:gd name="connsiteY3" fmla="*/ 2164820 h 7367586"/>
              <a:gd name="connsiteX4" fmla="*/ 999173 w 5893684"/>
              <a:gd name="connsiteY4" fmla="*/ 2391303 h 7367586"/>
              <a:gd name="connsiteX5" fmla="*/ 1136756 w 5893684"/>
              <a:gd name="connsiteY5" fmla="*/ 2452686 h 7367586"/>
              <a:gd name="connsiteX6" fmla="*/ 1168506 w 5893684"/>
              <a:gd name="connsiteY6" fmla="*/ 2336270 h 7367586"/>
              <a:gd name="connsiteX7" fmla="*/ 1193906 w 5893684"/>
              <a:gd name="connsiteY7" fmla="*/ 2257953 h 7367586"/>
              <a:gd name="connsiteX8" fmla="*/ 1238356 w 5893684"/>
              <a:gd name="connsiteY8" fmla="*/ 2179636 h 7367586"/>
              <a:gd name="connsiteX9" fmla="*/ 1210839 w 5893684"/>
              <a:gd name="connsiteY9" fmla="*/ 2101320 h 7367586"/>
              <a:gd name="connsiteX10" fmla="*/ 0 w 5893684"/>
              <a:gd name="connsiteY10" fmla="*/ 0 h 7367586"/>
              <a:gd name="connsiteX11" fmla="*/ 5893684 w 5893684"/>
              <a:gd name="connsiteY11" fmla="*/ 0 h 7367586"/>
              <a:gd name="connsiteX12" fmla="*/ 5893684 w 5893684"/>
              <a:gd name="connsiteY12" fmla="*/ 7367586 h 7367586"/>
              <a:gd name="connsiteX13" fmla="*/ 0 w 5893684"/>
              <a:gd name="connsiteY13" fmla="*/ 7367586 h 7367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893684" h="7367586">
                <a:moveTo>
                  <a:pt x="1115589" y="2078036"/>
                </a:moveTo>
                <a:lnTo>
                  <a:pt x="1083839" y="2090736"/>
                </a:lnTo>
                <a:lnTo>
                  <a:pt x="1035156" y="2126720"/>
                </a:lnTo>
                <a:cubicBezTo>
                  <a:pt x="1012286" y="2146731"/>
                  <a:pt x="1019565" y="2134157"/>
                  <a:pt x="1013989" y="2164820"/>
                </a:cubicBezTo>
                <a:lnTo>
                  <a:pt x="999173" y="2391303"/>
                </a:lnTo>
                <a:lnTo>
                  <a:pt x="1136756" y="2452686"/>
                </a:lnTo>
                <a:lnTo>
                  <a:pt x="1168506" y="2336270"/>
                </a:lnTo>
                <a:lnTo>
                  <a:pt x="1193906" y="2257953"/>
                </a:lnTo>
                <a:lnTo>
                  <a:pt x="1238356" y="2179636"/>
                </a:lnTo>
                <a:lnTo>
                  <a:pt x="1210839" y="2101320"/>
                </a:lnTo>
                <a:close/>
                <a:moveTo>
                  <a:pt x="0" y="0"/>
                </a:moveTo>
                <a:lnTo>
                  <a:pt x="5893684" y="0"/>
                </a:lnTo>
                <a:lnTo>
                  <a:pt x="5893684" y="7367586"/>
                </a:lnTo>
                <a:lnTo>
                  <a:pt x="0" y="7367586"/>
                </a:lnTo>
                <a:close/>
              </a:path>
            </a:pathLst>
          </a:custGeom>
        </p:spPr>
      </p:pic>
      <p:sp>
        <p:nvSpPr>
          <p:cNvPr id="27" name="文本框 26"/>
          <p:cNvSpPr txBox="1"/>
          <p:nvPr/>
        </p:nvSpPr>
        <p:spPr>
          <a:xfrm>
            <a:off x="657912" y="549275"/>
            <a:ext cx="1764066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spc="120" dirty="0">
                <a:solidFill>
                  <a:schemeClr val="bg1"/>
                </a:solidFill>
                <a:latin typeface="+mn-ea"/>
              </a:rPr>
              <a:t>公司</a:t>
            </a:r>
            <a:r>
              <a:rPr lang="en-US" altLang="zh-CN" sz="1400" spc="120" dirty="0">
                <a:solidFill>
                  <a:schemeClr val="bg1"/>
                </a:solidFill>
                <a:latin typeface="+mn-ea"/>
              </a:rPr>
              <a:t>LOGO</a:t>
            </a:r>
            <a:endParaRPr lang="zh-CN" altLang="en-US" sz="1400" spc="12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92147" y="1790811"/>
            <a:ext cx="6089745" cy="175323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5400" spc="120" dirty="0">
                <a:ln w="15875">
                  <a:noFill/>
                </a:ln>
                <a:solidFill>
                  <a:schemeClr val="bg1"/>
                </a:solidFill>
                <a:latin typeface="+mj-ea"/>
                <a:ea typeface="+mj-ea"/>
                <a:cs typeface="阿里巴巴普惠体" panose="00020600040101010101" pitchFamily="18" charset="-122"/>
              </a:rPr>
              <a:t>20XX</a:t>
            </a:r>
            <a:endParaRPr lang="zh-CN" altLang="en-US" sz="5400" spc="120" dirty="0">
              <a:ln w="15875">
                <a:noFill/>
              </a:ln>
              <a:solidFill>
                <a:schemeClr val="bg1"/>
              </a:solidFill>
              <a:latin typeface="+mj-ea"/>
              <a:ea typeface="+mj-ea"/>
              <a:cs typeface="阿里巴巴普惠体" panose="00020600040101010101" pitchFamily="18" charset="-122"/>
            </a:endParaRPr>
          </a:p>
          <a:p>
            <a:r>
              <a:rPr lang="zh-CN" altLang="en-US" sz="5400" spc="120" dirty="0">
                <a:solidFill>
                  <a:schemeClr val="bg1"/>
                </a:solidFill>
                <a:latin typeface="+mj-ea"/>
                <a:ea typeface="+mj-ea"/>
              </a:rPr>
              <a:t>年終工作總結彙報</a:t>
            </a:r>
            <a:endParaRPr lang="zh-CN" altLang="en-US" sz="5400" spc="12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79960" y="3635654"/>
            <a:ext cx="5901930" cy="650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spc="120" dirty="0">
                <a:solidFill>
                  <a:schemeClr val="bg1">
                    <a:lumMod val="95000"/>
                    <a:alpha val="7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此範本為通用的商務工作彙報範本，適用於月度彙報、年中彙報、年終彙報、年終述職報告等，有任何疑問，請及時聯繫。</a:t>
            </a:r>
            <a:endParaRPr lang="zh-CN" altLang="en-US" sz="1400" spc="120" dirty="0">
              <a:solidFill>
                <a:schemeClr val="bg1">
                  <a:lumMod val="95000"/>
                  <a:alpha val="70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cxnSp>
        <p:nvCxnSpPr>
          <p:cNvPr id="22" name="直接箭头连接符 21"/>
          <p:cNvCxnSpPr/>
          <p:nvPr/>
        </p:nvCxnSpPr>
        <p:spPr>
          <a:xfrm>
            <a:off x="2670527" y="2444184"/>
            <a:ext cx="2866673" cy="0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>
            <a:off x="734196" y="3709885"/>
            <a:ext cx="0" cy="481263"/>
          </a:xfrm>
          <a:prstGeom prst="line">
            <a:avLst/>
          </a:prstGeom>
          <a:ln w="12700">
            <a:solidFill>
              <a:schemeClr val="bg1">
                <a:lumMod val="95000"/>
                <a:alpha val="6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矩形: 对角圆角 29"/>
          <p:cNvSpPr/>
          <p:nvPr/>
        </p:nvSpPr>
        <p:spPr>
          <a:xfrm>
            <a:off x="695327" y="4728633"/>
            <a:ext cx="1660886" cy="338554"/>
          </a:xfrm>
          <a:prstGeom prst="round2DiagRect">
            <a:avLst>
              <a:gd name="adj1" fmla="val 29796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27"/>
          <p:cNvSpPr txBox="1"/>
          <p:nvPr/>
        </p:nvSpPr>
        <p:spPr>
          <a:xfrm>
            <a:off x="766519" y="4728633"/>
            <a:ext cx="1518502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cs typeface="Alibaba PuHuiTi Light" panose="00020600040101010101" pitchFamily="18" charset="-122"/>
              </a:rPr>
              <a:t>彙報人：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cs typeface="Alibaba PuHuiTi Light" panose="00020600040101010101" pitchFamily="18" charset="-122"/>
              </a:rPr>
              <a:t>XXX</a:t>
            </a:r>
            <a:endParaRPr lang="zh-CN" altLang="en-US" sz="1600" dirty="0">
              <a:solidFill>
                <a:schemeClr val="tx1">
                  <a:lumMod val="95000"/>
                  <a:lumOff val="5000"/>
                </a:schemeClr>
              </a:solidFill>
              <a:latin typeface="Alibaba PuHuiTi Light" panose="00020600040101010101" pitchFamily="18" charset="-122"/>
              <a:ea typeface="Alibaba PuHuiTi Light" panose="00020600040101010101" pitchFamily="18" charset="-122"/>
              <a:cs typeface="Alibaba PuHuiTi Light" panose="00020600040101010101" pitchFamily="18" charset="-122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372969" y="6166749"/>
            <a:ext cx="1103771" cy="277300"/>
            <a:chOff x="752883" y="5953125"/>
            <a:chExt cx="1103771" cy="277300"/>
          </a:xfrm>
          <a:gradFill>
            <a:gsLst>
              <a:gs pos="1000">
                <a:schemeClr val="bg1">
                  <a:lumMod val="95000"/>
                </a:schemeClr>
              </a:gs>
              <a:gs pos="100000">
                <a:schemeClr val="bg1">
                  <a:lumMod val="95000"/>
                  <a:alpha val="0"/>
                </a:schemeClr>
              </a:gs>
            </a:gsLst>
            <a:lin ang="0" scaled="0"/>
          </a:gradFill>
        </p:grpSpPr>
        <p:sp>
          <p:nvSpPr>
            <p:cNvPr id="37" name="椭圆 36"/>
            <p:cNvSpPr/>
            <p:nvPr/>
          </p:nvSpPr>
          <p:spPr>
            <a:xfrm>
              <a:off x="752883" y="5953125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椭圆 37"/>
            <p:cNvSpPr/>
            <p:nvPr/>
          </p:nvSpPr>
          <p:spPr>
            <a:xfrm>
              <a:off x="886355" y="595312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椭圆 38"/>
            <p:cNvSpPr/>
            <p:nvPr/>
          </p:nvSpPr>
          <p:spPr>
            <a:xfrm>
              <a:off x="1019826" y="595312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椭圆 39"/>
            <p:cNvSpPr/>
            <p:nvPr/>
          </p:nvSpPr>
          <p:spPr>
            <a:xfrm>
              <a:off x="752883" y="6073775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椭圆 40"/>
            <p:cNvSpPr/>
            <p:nvPr/>
          </p:nvSpPr>
          <p:spPr>
            <a:xfrm>
              <a:off x="886355" y="607377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椭圆 41"/>
            <p:cNvSpPr/>
            <p:nvPr/>
          </p:nvSpPr>
          <p:spPr>
            <a:xfrm>
              <a:off x="1019826" y="607377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椭圆 42"/>
            <p:cNvSpPr/>
            <p:nvPr/>
          </p:nvSpPr>
          <p:spPr>
            <a:xfrm>
              <a:off x="1153298" y="5953125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椭圆 43"/>
            <p:cNvSpPr/>
            <p:nvPr/>
          </p:nvSpPr>
          <p:spPr>
            <a:xfrm>
              <a:off x="1286769" y="595312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椭圆 44"/>
            <p:cNvSpPr/>
            <p:nvPr/>
          </p:nvSpPr>
          <p:spPr>
            <a:xfrm>
              <a:off x="1420241" y="595312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椭圆 45"/>
            <p:cNvSpPr/>
            <p:nvPr/>
          </p:nvSpPr>
          <p:spPr>
            <a:xfrm>
              <a:off x="1153298" y="6073775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椭圆 46"/>
            <p:cNvSpPr/>
            <p:nvPr/>
          </p:nvSpPr>
          <p:spPr>
            <a:xfrm>
              <a:off x="1286769" y="607377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椭圆 47"/>
            <p:cNvSpPr/>
            <p:nvPr/>
          </p:nvSpPr>
          <p:spPr>
            <a:xfrm>
              <a:off x="1420241" y="607377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椭圆 48"/>
            <p:cNvSpPr/>
            <p:nvPr/>
          </p:nvSpPr>
          <p:spPr>
            <a:xfrm>
              <a:off x="1553712" y="5953125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0" name="椭圆 49"/>
            <p:cNvSpPr/>
            <p:nvPr/>
          </p:nvSpPr>
          <p:spPr>
            <a:xfrm>
              <a:off x="1687184" y="595312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椭圆 50"/>
            <p:cNvSpPr/>
            <p:nvPr/>
          </p:nvSpPr>
          <p:spPr>
            <a:xfrm>
              <a:off x="1820654" y="595312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椭圆 51"/>
            <p:cNvSpPr/>
            <p:nvPr/>
          </p:nvSpPr>
          <p:spPr>
            <a:xfrm>
              <a:off x="1553712" y="6073775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椭圆 52"/>
            <p:cNvSpPr/>
            <p:nvPr/>
          </p:nvSpPr>
          <p:spPr>
            <a:xfrm>
              <a:off x="1687184" y="607377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椭圆 53"/>
            <p:cNvSpPr/>
            <p:nvPr/>
          </p:nvSpPr>
          <p:spPr>
            <a:xfrm>
              <a:off x="1820654" y="607377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矩形: 圆角 61"/>
            <p:cNvSpPr/>
            <p:nvPr/>
          </p:nvSpPr>
          <p:spPr>
            <a:xfrm>
              <a:off x="752883" y="6194425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矩形: 圆角 62"/>
            <p:cNvSpPr/>
            <p:nvPr/>
          </p:nvSpPr>
          <p:spPr>
            <a:xfrm>
              <a:off x="886355" y="619442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" name="矩形: 圆角 63"/>
            <p:cNvSpPr/>
            <p:nvPr/>
          </p:nvSpPr>
          <p:spPr>
            <a:xfrm>
              <a:off x="1019826" y="619442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矩形: 圆角 67"/>
            <p:cNvSpPr/>
            <p:nvPr/>
          </p:nvSpPr>
          <p:spPr>
            <a:xfrm>
              <a:off x="1153298" y="6194425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" name="矩形: 圆角 68"/>
            <p:cNvSpPr/>
            <p:nvPr/>
          </p:nvSpPr>
          <p:spPr>
            <a:xfrm>
              <a:off x="1286769" y="619442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" name="矩形: 圆角 69"/>
            <p:cNvSpPr/>
            <p:nvPr/>
          </p:nvSpPr>
          <p:spPr>
            <a:xfrm>
              <a:off x="1420241" y="619442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矩形: 圆角 73"/>
            <p:cNvSpPr/>
            <p:nvPr/>
          </p:nvSpPr>
          <p:spPr>
            <a:xfrm>
              <a:off x="1553712" y="6194425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矩形: 圆角 74"/>
            <p:cNvSpPr/>
            <p:nvPr/>
          </p:nvSpPr>
          <p:spPr>
            <a:xfrm>
              <a:off x="1687184" y="619442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3" name="矩形: 圆角 75"/>
            <p:cNvSpPr/>
            <p:nvPr/>
          </p:nvSpPr>
          <p:spPr>
            <a:xfrm>
              <a:off x="1820654" y="619442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5" name="矩形: 对角圆角 64"/>
          <p:cNvSpPr/>
          <p:nvPr/>
        </p:nvSpPr>
        <p:spPr>
          <a:xfrm rot="16200000">
            <a:off x="11314038" y="4439267"/>
            <a:ext cx="1186977" cy="4641943"/>
          </a:xfrm>
          <a:prstGeom prst="round2DiagRect">
            <a:avLst>
              <a:gd name="adj1" fmla="val 16667"/>
              <a:gd name="adj2" fmla="val 50000"/>
            </a:avLst>
          </a:prstGeom>
          <a:gradFill flip="none" rotWithShape="0">
            <a:gsLst>
              <a:gs pos="0">
                <a:srgbClr val="013DFF"/>
              </a:gs>
              <a:gs pos="64000">
                <a:srgbClr val="013DFF">
                  <a:alpha val="3000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相關數據展示</a:t>
            </a:r>
            <a:endParaRPr lang="zh-CN" altLang="en-US" dirty="0"/>
          </a:p>
        </p:txBody>
      </p:sp>
      <p:graphicFrame>
        <p:nvGraphicFramePr>
          <p:cNvPr id="3" name="图表 2"/>
          <p:cNvGraphicFramePr/>
          <p:nvPr/>
        </p:nvGraphicFramePr>
        <p:xfrm>
          <a:off x="669923" y="2299367"/>
          <a:ext cx="6238875" cy="37259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912498" y="1627249"/>
            <a:ext cx="499741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spc="120" dirty="0">
                <a:solidFill>
                  <a:schemeClr val="bg1"/>
                </a:solidFill>
                <a:latin typeface="+mj-ea"/>
                <a:ea typeface="+mj-ea"/>
              </a:rPr>
              <a:t>20XX</a:t>
            </a:r>
            <a:r>
              <a:rPr lang="zh-CN" altLang="en-US" sz="2400" spc="120" dirty="0">
                <a:solidFill>
                  <a:schemeClr val="bg1"/>
                </a:solidFill>
                <a:latin typeface="+mj-ea"/>
                <a:ea typeface="+mj-ea"/>
              </a:rPr>
              <a:t>年度成交額分析（單位</a:t>
            </a:r>
            <a:r>
              <a:rPr lang="en-US" altLang="zh-CN" sz="2400" spc="120" dirty="0">
                <a:solidFill>
                  <a:schemeClr val="bg1"/>
                </a:solidFill>
                <a:latin typeface="+mj-ea"/>
                <a:ea typeface="+mj-ea"/>
              </a:rPr>
              <a:t>/</a:t>
            </a:r>
            <a:r>
              <a:rPr lang="zh-CN" altLang="en-US" sz="2400" spc="120" dirty="0">
                <a:solidFill>
                  <a:schemeClr val="bg1"/>
                </a:solidFill>
                <a:latin typeface="+mj-ea"/>
                <a:ea typeface="+mj-ea"/>
              </a:rPr>
              <a:t>萬元）</a:t>
            </a:r>
            <a:endParaRPr lang="zh-CN" altLang="en-US" sz="2400" spc="12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806284" y="1678081"/>
            <a:ext cx="0" cy="36000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7734493" y="2728268"/>
            <a:ext cx="3642284" cy="929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spc="120" dirty="0">
                <a:solidFill>
                  <a:schemeClr val="bg1">
                    <a:alpha val="70000"/>
                  </a:schemeClr>
                </a:solidFill>
                <a:latin typeface="+mn-ea"/>
              </a:rPr>
              <a:t>以下文字僅作排版占位符，</a:t>
            </a:r>
            <a:r>
              <a:rPr lang="zh-CN" altLang="en-US" sz="1400" b="0" i="0" spc="120" dirty="0">
                <a:solidFill>
                  <a:schemeClr val="bg1">
                    <a:alpha val="70000"/>
                  </a:schemeClr>
                </a:solidFill>
                <a:effectLst/>
                <a:latin typeface="+mn-ea"/>
              </a:rPr>
              <a:t>凡常的日子裏，無可避免地要面對許多煩惱和不如意，沒有近憂也可能會有遠慮。</a:t>
            </a:r>
            <a:endParaRPr lang="zh-CN" altLang="en-US" sz="1400" b="0" i="0" spc="120" dirty="0">
              <a:solidFill>
                <a:schemeClr val="bg1">
                  <a:alpha val="70000"/>
                </a:schemeClr>
              </a:solidFill>
              <a:effectLst/>
              <a:latin typeface="+mn-ea"/>
            </a:endParaRPr>
          </a:p>
        </p:txBody>
      </p:sp>
      <p:sp>
        <p:nvSpPr>
          <p:cNvPr id="14" name="矩形: 对角圆角 13"/>
          <p:cNvSpPr/>
          <p:nvPr/>
        </p:nvSpPr>
        <p:spPr>
          <a:xfrm>
            <a:off x="7831740" y="2088046"/>
            <a:ext cx="2603063" cy="583200"/>
          </a:xfrm>
          <a:prstGeom prst="round2DiagRect">
            <a:avLst>
              <a:gd name="adj1" fmla="val 26772"/>
              <a:gd name="adj2" fmla="val 0"/>
            </a:avLst>
          </a:prstGeom>
          <a:gradFill>
            <a:gsLst>
              <a:gs pos="0">
                <a:srgbClr val="013DFF"/>
              </a:gs>
              <a:gs pos="100000">
                <a:srgbClr val="013DFF">
                  <a:alpha val="4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7725904" y="2148814"/>
            <a:ext cx="28078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spc="120" dirty="0">
                <a:solidFill>
                  <a:schemeClr val="bg1"/>
                </a:solidFill>
                <a:latin typeface="+mj-ea"/>
                <a:ea typeface="+mj-ea"/>
              </a:rPr>
              <a:t>5</a:t>
            </a:r>
            <a:r>
              <a:rPr lang="zh-CN" altLang="en-US" sz="2400" spc="120" dirty="0">
                <a:solidFill>
                  <a:schemeClr val="bg1"/>
                </a:solidFill>
                <a:latin typeface="+mj-ea"/>
                <a:ea typeface="+mj-ea"/>
              </a:rPr>
              <a:t>月成交額最高</a:t>
            </a:r>
            <a:endParaRPr lang="zh-CN" altLang="en-US" sz="2400" spc="12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733577" y="4881541"/>
            <a:ext cx="3643200" cy="929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spc="120" dirty="0">
                <a:solidFill>
                  <a:schemeClr val="bg1">
                    <a:alpha val="70000"/>
                  </a:schemeClr>
                </a:solidFill>
                <a:latin typeface="+mn-ea"/>
              </a:rPr>
              <a:t>以下文字僅作排版占位符，</a:t>
            </a:r>
            <a:r>
              <a:rPr lang="zh-CN" altLang="en-US" sz="1400" b="0" i="0" spc="120" dirty="0">
                <a:solidFill>
                  <a:schemeClr val="bg1">
                    <a:alpha val="70000"/>
                  </a:schemeClr>
                </a:solidFill>
                <a:effectLst/>
                <a:latin typeface="+mn-ea"/>
              </a:rPr>
              <a:t>凡常的日子裏，無可避免地要面對許多煩惱和不如意，沒有近憂也可能會有遠慮。</a:t>
            </a:r>
            <a:endParaRPr lang="zh-CN" altLang="en-US" sz="1400" b="0" i="0" spc="120" dirty="0">
              <a:solidFill>
                <a:schemeClr val="bg1">
                  <a:alpha val="70000"/>
                </a:schemeClr>
              </a:solidFill>
              <a:effectLst/>
              <a:latin typeface="+mn-ea"/>
            </a:endParaRPr>
          </a:p>
        </p:txBody>
      </p:sp>
      <p:sp>
        <p:nvSpPr>
          <p:cNvPr id="15" name="矩形: 对角圆角 14"/>
          <p:cNvSpPr/>
          <p:nvPr/>
        </p:nvSpPr>
        <p:spPr>
          <a:xfrm>
            <a:off x="7831740" y="4263478"/>
            <a:ext cx="2808000" cy="583200"/>
          </a:xfrm>
          <a:prstGeom prst="round2DiagRect">
            <a:avLst>
              <a:gd name="adj1" fmla="val 29675"/>
              <a:gd name="adj2" fmla="val 0"/>
            </a:avLst>
          </a:prstGeom>
          <a:gradFill>
            <a:gsLst>
              <a:gs pos="0">
                <a:srgbClr val="013DFF"/>
              </a:gs>
              <a:gs pos="100000">
                <a:srgbClr val="013DFF">
                  <a:alpha val="4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7793640" y="4324246"/>
            <a:ext cx="2808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2400" spc="120" dirty="0">
                <a:solidFill>
                  <a:schemeClr val="bg1"/>
                </a:solidFill>
                <a:latin typeface="+mj-ea"/>
                <a:ea typeface="+mj-ea"/>
              </a:rPr>
              <a:t>總成交額達</a:t>
            </a:r>
            <a:r>
              <a:rPr lang="en-US" altLang="zh-CN" sz="2400" spc="120" dirty="0">
                <a:solidFill>
                  <a:schemeClr val="bg1"/>
                </a:solidFill>
                <a:latin typeface="+mj-ea"/>
                <a:ea typeface="+mj-ea"/>
              </a:rPr>
              <a:t>224</a:t>
            </a:r>
            <a:r>
              <a:rPr lang="zh-CN" altLang="en-US" sz="2400" spc="120" dirty="0">
                <a:solidFill>
                  <a:schemeClr val="bg1"/>
                </a:solidFill>
                <a:latin typeface="+mj-ea"/>
                <a:ea typeface="+mj-ea"/>
              </a:rPr>
              <a:t>萬</a:t>
            </a:r>
            <a:endParaRPr lang="zh-CN" altLang="en-US" sz="2400" spc="12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0916361" y="6317164"/>
            <a:ext cx="924242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solidFill>
                  <a:srgbClr val="FFFFFF">
                    <a:alpha val="50000"/>
                  </a:srgbClr>
                </a:solidFill>
                <a:latin typeface="Bahnschrift Light" panose="020B0502040204020203" pitchFamily="34" charset="0"/>
              </a:rPr>
              <a:t>PAGE 10</a:t>
            </a:r>
            <a:endParaRPr lang="zh-CN" altLang="en-US" sz="900" dirty="0">
              <a:solidFill>
                <a:srgbClr val="FFFFFF">
                  <a:alpha val="50000"/>
                </a:srgbClr>
              </a:solidFill>
              <a:latin typeface="Bahnschrift Light" panose="020B0502040204020203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060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9988" b="99919" l="8797" r="92113">
                        <a14:foregroundMark x1="18807" y1="96725" x2="85844" y2="97857"/>
                        <a14:foregroundMark x1="20576" y1="38860" x2="20930" y2="86818"/>
                        <a14:foregroundMark x1="60212" y1="37647" x2="62032" y2="47918"/>
                        <a14:foregroundMark x1="59252" y1="32713" x2="60667" y2="37404"/>
                        <a14:foregroundMark x1="58342" y1="26284" x2="58898" y2="30449"/>
                        <a14:foregroundMark x1="43327" y1="16498" x2="57988" y2="25799"/>
                        <a14:foregroundMark x1="39687" y1="15326" x2="41860" y2="16781"/>
                        <a14:foregroundMark x1="41456" y1="15689" x2="43529" y2="17226"/>
                        <a14:foregroundMark x1="37917" y1="16296" x2="21486" y2="29883"/>
                        <a14:foregroundMark x1="19869" y1="42095" x2="17745" y2="57299"/>
                        <a14:foregroundMark x1="17695" y1="52285" x2="17442" y2="56409"/>
                        <a14:foregroundMark x1="16987" y1="58593" x2="16987" y2="68338"/>
                        <a14:foregroundMark x1="16026" y1="63041" x2="15875" y2="70683"/>
                        <a14:foregroundMark x1="15875" y1="70683" x2="12336" y2="85766"/>
                        <a14:foregroundMark x1="12336" y1="85766" x2="12336" y2="89163"/>
                        <a14:foregroundMark x1="14762" y1="68257" x2="14863" y2="73231"/>
                        <a14:foregroundMark x1="20071" y1="31743" x2="11426" y2="85321"/>
                        <a14:foregroundMark x1="20728" y1="29923" x2="20728" y2="35786"/>
                        <a14:foregroundMark x1="11072" y1="86615" x2="8797" y2="99919"/>
                        <a14:foregroundMark x1="66633" y1="47271" x2="80182" y2="54994"/>
                        <a14:foregroundMark x1="80182" y1="54994" x2="80182" y2="54994"/>
                        <a14:foregroundMark x1="79676" y1="55237" x2="84429" y2="72503"/>
                        <a14:foregroundMark x1="84580" y1="72907" x2="87867" y2="84634"/>
                        <a14:foregroundMark x1="88170" y1="85685" x2="92113" y2="99919"/>
                        <a14:foregroundMark x1="20071" y1="30570" x2="20222" y2="32511"/>
                        <a14:foregroundMark x1="19919" y1="30570" x2="22497" y2="30570"/>
                        <a14:foregroundMark x1="20576" y1="30287" x2="20374" y2="356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2316" y="-509586"/>
            <a:ext cx="5893684" cy="7367586"/>
          </a:xfrm>
          <a:custGeom>
            <a:avLst/>
            <a:gdLst>
              <a:gd name="connsiteX0" fmla="*/ 1115589 w 5893684"/>
              <a:gd name="connsiteY0" fmla="*/ 2078036 h 7367586"/>
              <a:gd name="connsiteX1" fmla="*/ 1083839 w 5893684"/>
              <a:gd name="connsiteY1" fmla="*/ 2090736 h 7367586"/>
              <a:gd name="connsiteX2" fmla="*/ 1035156 w 5893684"/>
              <a:gd name="connsiteY2" fmla="*/ 2126720 h 7367586"/>
              <a:gd name="connsiteX3" fmla="*/ 1013989 w 5893684"/>
              <a:gd name="connsiteY3" fmla="*/ 2164820 h 7367586"/>
              <a:gd name="connsiteX4" fmla="*/ 999173 w 5893684"/>
              <a:gd name="connsiteY4" fmla="*/ 2391303 h 7367586"/>
              <a:gd name="connsiteX5" fmla="*/ 1136756 w 5893684"/>
              <a:gd name="connsiteY5" fmla="*/ 2452686 h 7367586"/>
              <a:gd name="connsiteX6" fmla="*/ 1168506 w 5893684"/>
              <a:gd name="connsiteY6" fmla="*/ 2336270 h 7367586"/>
              <a:gd name="connsiteX7" fmla="*/ 1193906 w 5893684"/>
              <a:gd name="connsiteY7" fmla="*/ 2257953 h 7367586"/>
              <a:gd name="connsiteX8" fmla="*/ 1238356 w 5893684"/>
              <a:gd name="connsiteY8" fmla="*/ 2179636 h 7367586"/>
              <a:gd name="connsiteX9" fmla="*/ 1210839 w 5893684"/>
              <a:gd name="connsiteY9" fmla="*/ 2101320 h 7367586"/>
              <a:gd name="connsiteX10" fmla="*/ 0 w 5893684"/>
              <a:gd name="connsiteY10" fmla="*/ 0 h 7367586"/>
              <a:gd name="connsiteX11" fmla="*/ 5893684 w 5893684"/>
              <a:gd name="connsiteY11" fmla="*/ 0 h 7367586"/>
              <a:gd name="connsiteX12" fmla="*/ 5893684 w 5893684"/>
              <a:gd name="connsiteY12" fmla="*/ 7367586 h 7367586"/>
              <a:gd name="connsiteX13" fmla="*/ 0 w 5893684"/>
              <a:gd name="connsiteY13" fmla="*/ 7367586 h 7367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893684" h="7367586">
                <a:moveTo>
                  <a:pt x="1115589" y="2078036"/>
                </a:moveTo>
                <a:lnTo>
                  <a:pt x="1083839" y="2090736"/>
                </a:lnTo>
                <a:lnTo>
                  <a:pt x="1035156" y="2126720"/>
                </a:lnTo>
                <a:cubicBezTo>
                  <a:pt x="1012286" y="2146731"/>
                  <a:pt x="1019565" y="2134157"/>
                  <a:pt x="1013989" y="2164820"/>
                </a:cubicBezTo>
                <a:lnTo>
                  <a:pt x="999173" y="2391303"/>
                </a:lnTo>
                <a:lnTo>
                  <a:pt x="1136756" y="2452686"/>
                </a:lnTo>
                <a:lnTo>
                  <a:pt x="1168506" y="2336270"/>
                </a:lnTo>
                <a:lnTo>
                  <a:pt x="1193906" y="2257953"/>
                </a:lnTo>
                <a:lnTo>
                  <a:pt x="1238356" y="2179636"/>
                </a:lnTo>
                <a:lnTo>
                  <a:pt x="1210839" y="2101320"/>
                </a:lnTo>
                <a:close/>
                <a:moveTo>
                  <a:pt x="0" y="0"/>
                </a:moveTo>
                <a:lnTo>
                  <a:pt x="5893684" y="0"/>
                </a:lnTo>
                <a:lnTo>
                  <a:pt x="5893684" y="7367586"/>
                </a:lnTo>
                <a:lnTo>
                  <a:pt x="0" y="7367586"/>
                </a:lnTo>
                <a:close/>
              </a:path>
            </a:pathLst>
          </a:custGeom>
        </p:spPr>
      </p:pic>
      <p:sp>
        <p:nvSpPr>
          <p:cNvPr id="10" name="矩形: 单圆角 9"/>
          <p:cNvSpPr/>
          <p:nvPr/>
        </p:nvSpPr>
        <p:spPr>
          <a:xfrm rot="5400000" flipH="1">
            <a:off x="3650801" y="2575935"/>
            <a:ext cx="923330" cy="8208412"/>
          </a:xfrm>
          <a:prstGeom prst="round1Rect">
            <a:avLst>
              <a:gd name="adj" fmla="val 50000"/>
            </a:avLst>
          </a:prstGeom>
          <a:solidFill>
            <a:schemeClr val="bg1">
              <a:lumMod val="9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矩形: 单圆角 33"/>
          <p:cNvSpPr/>
          <p:nvPr/>
        </p:nvSpPr>
        <p:spPr>
          <a:xfrm rot="5400000" flipV="1">
            <a:off x="7440622" y="456460"/>
            <a:ext cx="3811674" cy="5691079"/>
          </a:xfrm>
          <a:prstGeom prst="round1Rect">
            <a:avLst>
              <a:gd name="adj" fmla="val 25389"/>
            </a:avLst>
          </a:prstGeom>
          <a:gradFill>
            <a:gsLst>
              <a:gs pos="0">
                <a:srgbClr val="013DFF"/>
              </a:gs>
              <a:gs pos="100000">
                <a:srgbClr val="013DFF">
                  <a:alpha val="71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7066924" y="2110338"/>
            <a:ext cx="3217969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>
                <a:solidFill>
                  <a:schemeClr val="bg1">
                    <a:alpha val="30000"/>
                  </a:schemeClr>
                </a:solidFill>
                <a:latin typeface="Bahnschrift SemiCondensed" panose="020B0502040204020203" pitchFamily="34" charset="0"/>
                <a:ea typeface="站酷庆科黄油体" panose="02000803000000020004" pitchFamily="2" charset="-122"/>
                <a:cs typeface="Alibaba PuHuiTi Light" panose="00020600040101010101" pitchFamily="18" charset="-122"/>
              </a:rPr>
              <a:t>PART. 03</a:t>
            </a:r>
            <a:endParaRPr lang="zh-CN" altLang="en-US" sz="5400" dirty="0">
              <a:solidFill>
                <a:schemeClr val="bg1">
                  <a:alpha val="30000"/>
                </a:schemeClr>
              </a:solidFill>
              <a:latin typeface="Bahnschrift SemiCondensed" panose="020B0502040204020203" pitchFamily="34" charset="0"/>
              <a:ea typeface="站酷庆科黄油体" panose="02000803000000020004" pitchFamily="2" charset="-122"/>
              <a:cs typeface="Alibaba PuHuiTi Light" panose="00020600040101010101" pitchFamily="18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7066924" y="2993724"/>
            <a:ext cx="5125076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spc="12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Alibaba PuHuiTi Medium" panose="00020600040101010101" pitchFamily="18" charset="-122"/>
              </a:rPr>
              <a:t>存在問題分析</a:t>
            </a:r>
            <a:endParaRPr lang="zh-CN" altLang="en-US" sz="5400" spc="120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Alibaba PuHuiTi Medium" panose="00020600040101010101" pitchFamily="18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7066924" y="3924309"/>
            <a:ext cx="4313315" cy="650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spc="120" dirty="0">
                <a:solidFill>
                  <a:schemeClr val="bg1">
                    <a:alpha val="70000"/>
                  </a:schemeClr>
                </a:solidFill>
              </a:rPr>
              <a:t>這部分主要說明下存在的問題，還有自己的心得體會，並提出的建議和意見。</a:t>
            </a:r>
            <a:endParaRPr lang="zh-CN" altLang="en-US" sz="1400" spc="120" dirty="0">
              <a:solidFill>
                <a:schemeClr val="bg1">
                  <a:alpha val="7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存在問題分析</a:t>
            </a:r>
            <a:endParaRPr lang="zh-CN" altLang="en-US" dirty="0"/>
          </a:p>
        </p:txBody>
      </p:sp>
      <p:sp>
        <p:nvSpPr>
          <p:cNvPr id="24" name="矩形: 圆顶角 23"/>
          <p:cNvSpPr/>
          <p:nvPr/>
        </p:nvSpPr>
        <p:spPr>
          <a:xfrm rot="5400000" flipV="1">
            <a:off x="360035" y="1749237"/>
            <a:ext cx="4760590" cy="3744000"/>
          </a:xfrm>
          <a:prstGeom prst="round2SameRect">
            <a:avLst>
              <a:gd name="adj1" fmla="val 11990"/>
              <a:gd name="adj2" fmla="val 0"/>
            </a:avLst>
          </a:prstGeom>
          <a:blipFill dpi="0" rotWithShape="0">
            <a:blip r:embed="rId1"/>
            <a:srcRect/>
            <a:tile tx="0" ty="0" sx="100000" sy="100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: 对角圆角 24"/>
          <p:cNvSpPr/>
          <p:nvPr/>
        </p:nvSpPr>
        <p:spPr>
          <a:xfrm flipH="1">
            <a:off x="868331" y="5213318"/>
            <a:ext cx="3743999" cy="788214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013DFF"/>
              </a:gs>
              <a:gs pos="100000">
                <a:srgbClr val="013DFF">
                  <a:alpha val="71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/>
        </p:nvSpPr>
        <p:spPr>
          <a:xfrm>
            <a:off x="1660330" y="5383643"/>
            <a:ext cx="2160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spc="120" dirty="0">
                <a:solidFill>
                  <a:schemeClr val="bg1"/>
                </a:solidFill>
                <a:latin typeface="+mj-ea"/>
                <a:ea typeface="+mj-ea"/>
              </a:rPr>
              <a:t>存在問題分析</a:t>
            </a:r>
            <a:endParaRPr lang="zh-CN" altLang="en-US" sz="2400" spc="12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105397" y="1696649"/>
            <a:ext cx="370157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pc="120" dirty="0">
                <a:solidFill>
                  <a:schemeClr val="bg1"/>
                </a:solidFill>
                <a:latin typeface="+mj-ea"/>
                <a:ea typeface="+mj-ea"/>
              </a:rPr>
              <a:t>業務方面</a:t>
            </a:r>
            <a:endParaRPr lang="zh-CN" altLang="en-US" sz="2400" spc="12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5105397" y="2258674"/>
            <a:ext cx="6192000" cy="929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spc="120" dirty="0">
                <a:solidFill>
                  <a:schemeClr val="bg1">
                    <a:alpha val="70000"/>
                  </a:schemeClr>
                </a:solidFill>
                <a:latin typeface="+mn-ea"/>
              </a:rPr>
              <a:t>這裏是存在問題分析部分，以下文字僅作排版占位符。</a:t>
            </a:r>
            <a:r>
              <a:rPr lang="zh-CN" altLang="en-US" sz="1400" b="0" i="0" spc="120" dirty="0">
                <a:solidFill>
                  <a:schemeClr val="bg1">
                    <a:alpha val="70000"/>
                  </a:schemeClr>
                </a:solidFill>
                <a:effectLst/>
                <a:latin typeface="+mn-ea"/>
              </a:rPr>
              <a:t>沒有誰的生活是一帆風順的。在凡常的日子裏，我們無可避免地要面對許多煩惱和不如意，即便沒有近憂也可能會有遠慮。</a:t>
            </a:r>
            <a:endParaRPr lang="zh-CN" altLang="en-US" sz="1400" b="0" i="0" spc="120" dirty="0">
              <a:solidFill>
                <a:schemeClr val="bg1">
                  <a:alpha val="70000"/>
                </a:schemeClr>
              </a:solidFill>
              <a:effectLst/>
              <a:latin typeface="+mn-ea"/>
            </a:endParaRPr>
          </a:p>
        </p:txBody>
      </p:sp>
      <p:sp>
        <p:nvSpPr>
          <p:cNvPr id="29" name="矩形: 圆角 28"/>
          <p:cNvSpPr/>
          <p:nvPr/>
        </p:nvSpPr>
        <p:spPr>
          <a:xfrm>
            <a:off x="5264159" y="1377127"/>
            <a:ext cx="396000" cy="36000"/>
          </a:xfrm>
          <a:prstGeom prst="roundRect">
            <a:avLst>
              <a:gd name="adj" fmla="val 50000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5105397" y="3279390"/>
            <a:ext cx="6192000" cy="650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spc="120" dirty="0">
                <a:solidFill>
                  <a:schemeClr val="bg1">
                    <a:alpha val="70000"/>
                  </a:schemeClr>
                </a:solidFill>
                <a:latin typeface="+mn-ea"/>
              </a:rPr>
              <a:t>以下文字僅作排版占位符。</a:t>
            </a:r>
            <a:r>
              <a:rPr lang="zh-CN" altLang="en-US" sz="1400" b="0" i="0" spc="120" dirty="0">
                <a:solidFill>
                  <a:schemeClr val="bg1">
                    <a:alpha val="70000"/>
                  </a:schemeClr>
                </a:solidFill>
                <a:effectLst/>
                <a:latin typeface="+mn-ea"/>
              </a:rPr>
              <a:t>沒有誰的生活是一帆風順的。在凡常的日子裏，我們無可避免地要面對許多煩惱和不如意。</a:t>
            </a:r>
            <a:endParaRPr lang="zh-CN" altLang="en-US" sz="1400" b="0" i="0" spc="120" dirty="0">
              <a:solidFill>
                <a:schemeClr val="bg1">
                  <a:alpha val="70000"/>
                </a:schemeClr>
              </a:solidFill>
              <a:effectLst/>
              <a:latin typeface="+mn-ea"/>
            </a:endParaRPr>
          </a:p>
        </p:txBody>
      </p:sp>
      <p:sp>
        <p:nvSpPr>
          <p:cNvPr id="68" name="矩形: 对角圆角 67"/>
          <p:cNvSpPr/>
          <p:nvPr/>
        </p:nvSpPr>
        <p:spPr>
          <a:xfrm>
            <a:off x="5235970" y="4318322"/>
            <a:ext cx="1805124" cy="581628"/>
          </a:xfrm>
          <a:prstGeom prst="round2DiagRect">
            <a:avLst>
              <a:gd name="adj1" fmla="val 38484"/>
              <a:gd name="adj2" fmla="val 0"/>
            </a:avLst>
          </a:prstGeom>
          <a:gradFill>
            <a:gsLst>
              <a:gs pos="0">
                <a:srgbClr val="013DFF"/>
              </a:gs>
              <a:gs pos="100000">
                <a:srgbClr val="013DFF">
                  <a:alpha val="4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文本框 68"/>
          <p:cNvSpPr txBox="1"/>
          <p:nvPr/>
        </p:nvSpPr>
        <p:spPr>
          <a:xfrm>
            <a:off x="5321278" y="4409081"/>
            <a:ext cx="1634509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spc="12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關鍵字資訊</a:t>
            </a:r>
            <a:endParaRPr lang="zh-CN" altLang="en-US" sz="2000" spc="120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78" name="矩形: 对角圆角 77"/>
          <p:cNvSpPr/>
          <p:nvPr/>
        </p:nvSpPr>
        <p:spPr>
          <a:xfrm>
            <a:off x="9335745" y="4318322"/>
            <a:ext cx="1805124" cy="581628"/>
          </a:xfrm>
          <a:prstGeom prst="round2DiagRect">
            <a:avLst>
              <a:gd name="adj1" fmla="val 38484"/>
              <a:gd name="adj2" fmla="val 0"/>
            </a:avLst>
          </a:prstGeom>
          <a:solidFill>
            <a:schemeClr val="bg1">
              <a:lumMod val="9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文本框 78"/>
          <p:cNvSpPr txBox="1"/>
          <p:nvPr/>
        </p:nvSpPr>
        <p:spPr>
          <a:xfrm>
            <a:off x="9421053" y="4409081"/>
            <a:ext cx="1634509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spc="12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關鍵字資訊</a:t>
            </a:r>
            <a:endParaRPr lang="zh-CN" altLang="en-US" sz="2000" spc="120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92" name="矩形: 对角圆角 91"/>
          <p:cNvSpPr/>
          <p:nvPr/>
        </p:nvSpPr>
        <p:spPr>
          <a:xfrm>
            <a:off x="5235970" y="5161351"/>
            <a:ext cx="1805124" cy="581628"/>
          </a:xfrm>
          <a:prstGeom prst="round2DiagRect">
            <a:avLst>
              <a:gd name="adj1" fmla="val 38484"/>
              <a:gd name="adj2" fmla="val 0"/>
            </a:avLst>
          </a:prstGeom>
          <a:solidFill>
            <a:schemeClr val="bg1">
              <a:lumMod val="9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3" name="文本框 92"/>
          <p:cNvSpPr txBox="1"/>
          <p:nvPr/>
        </p:nvSpPr>
        <p:spPr>
          <a:xfrm>
            <a:off x="5321278" y="5252110"/>
            <a:ext cx="1634509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spc="12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關鍵字資訊</a:t>
            </a:r>
            <a:endParaRPr lang="zh-CN" altLang="en-US" sz="2000" spc="120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90" name="矩形: 对角圆角 89"/>
          <p:cNvSpPr/>
          <p:nvPr/>
        </p:nvSpPr>
        <p:spPr>
          <a:xfrm>
            <a:off x="9335745" y="5161351"/>
            <a:ext cx="1805124" cy="581628"/>
          </a:xfrm>
          <a:prstGeom prst="round2DiagRect">
            <a:avLst>
              <a:gd name="adj1" fmla="val 38484"/>
              <a:gd name="adj2" fmla="val 0"/>
            </a:avLst>
          </a:prstGeom>
          <a:solidFill>
            <a:schemeClr val="bg1">
              <a:lumMod val="9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1" name="文本框 90"/>
          <p:cNvSpPr txBox="1"/>
          <p:nvPr/>
        </p:nvSpPr>
        <p:spPr>
          <a:xfrm>
            <a:off x="9421053" y="5252110"/>
            <a:ext cx="1634509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spc="12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關鍵字資訊</a:t>
            </a:r>
            <a:endParaRPr lang="zh-CN" altLang="en-US" sz="2000" spc="120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88" name="矩形: 对角圆角 87"/>
          <p:cNvSpPr/>
          <p:nvPr/>
        </p:nvSpPr>
        <p:spPr>
          <a:xfrm>
            <a:off x="7285857" y="5161351"/>
            <a:ext cx="1805124" cy="581628"/>
          </a:xfrm>
          <a:prstGeom prst="round2DiagRect">
            <a:avLst>
              <a:gd name="adj1" fmla="val 38484"/>
              <a:gd name="adj2" fmla="val 0"/>
            </a:avLst>
          </a:prstGeom>
          <a:solidFill>
            <a:schemeClr val="bg1">
              <a:lumMod val="9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文本框 88"/>
          <p:cNvSpPr txBox="1"/>
          <p:nvPr/>
        </p:nvSpPr>
        <p:spPr>
          <a:xfrm>
            <a:off x="7371165" y="5252110"/>
            <a:ext cx="1634509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spc="12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關鍵字資訊</a:t>
            </a:r>
            <a:endParaRPr lang="zh-CN" altLang="en-US" sz="2000" spc="120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95" name="文本框 94"/>
          <p:cNvSpPr txBox="1"/>
          <p:nvPr/>
        </p:nvSpPr>
        <p:spPr>
          <a:xfrm>
            <a:off x="10916361" y="6317164"/>
            <a:ext cx="924242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solidFill>
                  <a:srgbClr val="FFFFFF">
                    <a:alpha val="50000"/>
                  </a:srgbClr>
                </a:solidFill>
                <a:latin typeface="Bahnschrift Light" panose="020B0502040204020203" pitchFamily="34" charset="0"/>
              </a:rPr>
              <a:t>PAGE 12</a:t>
            </a:r>
            <a:endParaRPr lang="zh-CN" altLang="en-US" sz="900" dirty="0">
              <a:solidFill>
                <a:srgbClr val="FFFFFF">
                  <a:alpha val="50000"/>
                </a:srgbClr>
              </a:solidFill>
              <a:latin typeface="Bahnschrift Light" panose="020B0502040204020203" pitchFamily="34" charset="0"/>
            </a:endParaRPr>
          </a:p>
        </p:txBody>
      </p:sp>
      <p:sp>
        <p:nvSpPr>
          <p:cNvPr id="81" name="矩形: 对角圆角 80"/>
          <p:cNvSpPr/>
          <p:nvPr/>
        </p:nvSpPr>
        <p:spPr>
          <a:xfrm>
            <a:off x="7285857" y="4318322"/>
            <a:ext cx="1805124" cy="581628"/>
          </a:xfrm>
          <a:prstGeom prst="round2DiagRect">
            <a:avLst>
              <a:gd name="adj1" fmla="val 38484"/>
              <a:gd name="adj2" fmla="val 0"/>
            </a:avLst>
          </a:prstGeom>
          <a:solidFill>
            <a:schemeClr val="bg1">
              <a:lumMod val="9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文本框 81"/>
          <p:cNvSpPr txBox="1"/>
          <p:nvPr/>
        </p:nvSpPr>
        <p:spPr>
          <a:xfrm>
            <a:off x="7371165" y="4409081"/>
            <a:ext cx="1634509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spc="12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關鍵字資訊</a:t>
            </a:r>
            <a:endParaRPr lang="zh-CN" altLang="en-US" sz="2000" spc="120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存在問題分析</a:t>
            </a:r>
            <a:endParaRPr lang="zh-CN" altLang="en-US" dirty="0"/>
          </a:p>
        </p:txBody>
      </p:sp>
      <p:sp>
        <p:nvSpPr>
          <p:cNvPr id="28" name="矩形: 对角圆角 27"/>
          <p:cNvSpPr/>
          <p:nvPr/>
        </p:nvSpPr>
        <p:spPr>
          <a:xfrm>
            <a:off x="1045346" y="1615758"/>
            <a:ext cx="4802584" cy="1351060"/>
          </a:xfrm>
          <a:prstGeom prst="round2DiagRect">
            <a:avLst>
              <a:gd name="adj1" fmla="val 32720"/>
              <a:gd name="adj2" fmla="val 0"/>
            </a:avLst>
          </a:prstGeom>
          <a:gradFill>
            <a:gsLst>
              <a:gs pos="0">
                <a:srgbClr val="013DFF"/>
              </a:gs>
              <a:gs pos="100000">
                <a:srgbClr val="013DFF">
                  <a:alpha val="4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1822873" y="2202984"/>
            <a:ext cx="4025056" cy="650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spc="120" dirty="0">
                <a:solidFill>
                  <a:schemeClr val="bg1">
                    <a:alpha val="70000"/>
                  </a:schemeClr>
                </a:solidFill>
                <a:latin typeface="+mn-ea"/>
              </a:rPr>
              <a:t>以下文字僅作排版占位符，</a:t>
            </a:r>
            <a:r>
              <a:rPr lang="zh-CN" altLang="en-US" sz="1400" b="0" i="0" spc="120" dirty="0">
                <a:solidFill>
                  <a:schemeClr val="bg1">
                    <a:alpha val="70000"/>
                  </a:schemeClr>
                </a:solidFill>
                <a:effectLst/>
                <a:latin typeface="+mn-ea"/>
              </a:rPr>
              <a:t>我們無可避免地要面對許多煩惱和不如意。</a:t>
            </a:r>
            <a:endParaRPr lang="zh-CN" altLang="en-US" sz="1400" b="0" i="0" spc="120" dirty="0">
              <a:solidFill>
                <a:schemeClr val="bg1">
                  <a:alpha val="70000"/>
                </a:schemeClr>
              </a:solidFill>
              <a:effectLst/>
              <a:latin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822873" y="1788964"/>
            <a:ext cx="370157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pc="120" dirty="0">
                <a:solidFill>
                  <a:schemeClr val="bg1"/>
                </a:solidFill>
                <a:latin typeface="+mj-ea"/>
                <a:ea typeface="+mj-ea"/>
              </a:rPr>
              <a:t>對海運報價不熟悉</a:t>
            </a:r>
            <a:endParaRPr lang="zh-CN" altLang="en-US" sz="2400" spc="12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256325" y="1722932"/>
            <a:ext cx="58755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spc="120" dirty="0">
                <a:solidFill>
                  <a:schemeClr val="bg1">
                    <a:alpha val="70000"/>
                  </a:schemeClr>
                </a:solidFill>
                <a:latin typeface="Bahnschrift SemiCondensed" panose="020B0502040204020203" pitchFamily="34" charset="0"/>
                <a:ea typeface="站酷庆科黄油体" panose="02000803000000020004" pitchFamily="2" charset="-122"/>
              </a:rPr>
              <a:t>01</a:t>
            </a:r>
            <a:endParaRPr lang="zh-CN" altLang="en-US" sz="3200" spc="120" dirty="0">
              <a:solidFill>
                <a:schemeClr val="bg1">
                  <a:alpha val="70000"/>
                </a:schemeClr>
              </a:solidFill>
              <a:latin typeface="Bahnschrift SemiCondensed" panose="020B0502040204020203" pitchFamily="34" charset="0"/>
              <a:ea typeface="站酷庆科黄油体" panose="02000803000000020004" pitchFamily="2" charset="-122"/>
            </a:endParaRPr>
          </a:p>
        </p:txBody>
      </p:sp>
      <p:cxnSp>
        <p:nvCxnSpPr>
          <p:cNvPr id="62" name="直接连接符 61"/>
          <p:cNvCxnSpPr/>
          <p:nvPr/>
        </p:nvCxnSpPr>
        <p:spPr>
          <a:xfrm>
            <a:off x="1393837" y="2517878"/>
            <a:ext cx="275953" cy="0"/>
          </a:xfrm>
          <a:prstGeom prst="line">
            <a:avLst/>
          </a:prstGeom>
          <a:ln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文本框 65"/>
          <p:cNvSpPr txBox="1"/>
          <p:nvPr/>
        </p:nvSpPr>
        <p:spPr>
          <a:xfrm>
            <a:off x="1822873" y="3658141"/>
            <a:ext cx="4025056" cy="650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spc="120" dirty="0">
                <a:solidFill>
                  <a:schemeClr val="bg1">
                    <a:alpha val="70000"/>
                  </a:schemeClr>
                </a:solidFill>
                <a:latin typeface="+mn-ea"/>
              </a:rPr>
              <a:t>以下文字僅作排版占位符，</a:t>
            </a:r>
            <a:r>
              <a:rPr lang="zh-CN" altLang="en-US" sz="1400" b="0" i="0" spc="120" dirty="0">
                <a:solidFill>
                  <a:schemeClr val="bg1">
                    <a:alpha val="70000"/>
                  </a:schemeClr>
                </a:solidFill>
                <a:effectLst/>
                <a:latin typeface="+mn-ea"/>
              </a:rPr>
              <a:t>我們無可避免地要面對許多煩惱和不如意。</a:t>
            </a:r>
            <a:endParaRPr lang="zh-CN" altLang="en-US" sz="1400" b="0" i="0" spc="120" dirty="0">
              <a:solidFill>
                <a:schemeClr val="bg1">
                  <a:alpha val="70000"/>
                </a:schemeClr>
              </a:solidFill>
              <a:effectLst/>
              <a:latin typeface="+mn-ea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1822873" y="3244121"/>
            <a:ext cx="370157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pc="120" dirty="0">
                <a:solidFill>
                  <a:schemeClr val="bg1"/>
                </a:solidFill>
                <a:latin typeface="+mj-ea"/>
                <a:ea typeface="+mj-ea"/>
              </a:rPr>
              <a:t>對公司產品不熟悉</a:t>
            </a:r>
            <a:endParaRPr lang="zh-CN" altLang="en-US" sz="2400" spc="12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1256324" y="3178089"/>
            <a:ext cx="702511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spc="120" dirty="0">
                <a:solidFill>
                  <a:schemeClr val="bg1">
                    <a:alpha val="70000"/>
                  </a:schemeClr>
                </a:solidFill>
                <a:latin typeface="Bahnschrift SemiCondensed" panose="020B0502040204020203" pitchFamily="34" charset="0"/>
                <a:ea typeface="站酷庆科黄油体" panose="02000803000000020004" pitchFamily="2" charset="-122"/>
              </a:rPr>
              <a:t>02</a:t>
            </a:r>
            <a:endParaRPr lang="zh-CN" altLang="en-US" sz="3200" spc="120" dirty="0">
              <a:solidFill>
                <a:schemeClr val="bg1">
                  <a:alpha val="70000"/>
                </a:schemeClr>
              </a:solidFill>
              <a:latin typeface="Bahnschrift SemiCondensed" panose="020B0502040204020203" pitchFamily="34" charset="0"/>
              <a:ea typeface="站酷庆科黄油体" panose="02000803000000020004" pitchFamily="2" charset="-122"/>
            </a:endParaRPr>
          </a:p>
        </p:txBody>
      </p:sp>
      <p:cxnSp>
        <p:nvCxnSpPr>
          <p:cNvPr id="69" name="直接连接符 68"/>
          <p:cNvCxnSpPr/>
          <p:nvPr/>
        </p:nvCxnSpPr>
        <p:spPr>
          <a:xfrm>
            <a:off x="1393837" y="3973035"/>
            <a:ext cx="275953" cy="0"/>
          </a:xfrm>
          <a:prstGeom prst="line">
            <a:avLst/>
          </a:prstGeom>
          <a:ln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文本框 70"/>
          <p:cNvSpPr txBox="1"/>
          <p:nvPr/>
        </p:nvSpPr>
        <p:spPr>
          <a:xfrm>
            <a:off x="1822873" y="5113299"/>
            <a:ext cx="4025056" cy="650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spc="120" dirty="0">
                <a:solidFill>
                  <a:schemeClr val="bg1">
                    <a:alpha val="70000"/>
                  </a:schemeClr>
                </a:solidFill>
                <a:latin typeface="+mn-ea"/>
              </a:rPr>
              <a:t>以下文字僅作排版占位符，</a:t>
            </a:r>
            <a:r>
              <a:rPr lang="zh-CN" altLang="en-US" sz="1400" b="0" i="0" spc="120" dirty="0">
                <a:solidFill>
                  <a:schemeClr val="bg1">
                    <a:alpha val="70000"/>
                  </a:schemeClr>
                </a:solidFill>
                <a:effectLst/>
                <a:latin typeface="+mn-ea"/>
              </a:rPr>
              <a:t>我們無可避免地要面對許多煩惱和不如意。</a:t>
            </a:r>
            <a:endParaRPr lang="zh-CN" altLang="en-US" sz="1400" b="0" i="0" spc="120" dirty="0">
              <a:solidFill>
                <a:schemeClr val="bg1">
                  <a:alpha val="70000"/>
                </a:schemeClr>
              </a:solidFill>
              <a:effectLst/>
              <a:latin typeface="+mn-ea"/>
            </a:endParaRPr>
          </a:p>
        </p:txBody>
      </p:sp>
      <p:sp>
        <p:nvSpPr>
          <p:cNvPr id="72" name="文本框 71"/>
          <p:cNvSpPr txBox="1"/>
          <p:nvPr/>
        </p:nvSpPr>
        <p:spPr>
          <a:xfrm>
            <a:off x="1822873" y="4699279"/>
            <a:ext cx="370157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pc="120" dirty="0">
                <a:solidFill>
                  <a:schemeClr val="bg1"/>
                </a:solidFill>
                <a:latin typeface="+mj-ea"/>
                <a:ea typeface="+mj-ea"/>
              </a:rPr>
              <a:t>對詢盤分析不到位</a:t>
            </a:r>
            <a:endParaRPr lang="zh-CN" altLang="en-US" sz="2400" spc="12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73" name="文本框 72"/>
          <p:cNvSpPr txBox="1"/>
          <p:nvPr/>
        </p:nvSpPr>
        <p:spPr>
          <a:xfrm>
            <a:off x="1256325" y="4633247"/>
            <a:ext cx="7025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spc="120" dirty="0">
                <a:solidFill>
                  <a:schemeClr val="bg1">
                    <a:alpha val="70000"/>
                  </a:schemeClr>
                </a:solidFill>
                <a:latin typeface="Bahnschrift SemiCondensed" panose="020B0502040204020203" pitchFamily="34" charset="0"/>
                <a:ea typeface="站酷庆科黄油体" panose="02000803000000020004" pitchFamily="2" charset="-122"/>
              </a:rPr>
              <a:t>03</a:t>
            </a:r>
            <a:endParaRPr lang="zh-CN" altLang="en-US" sz="3200" spc="120" dirty="0">
              <a:solidFill>
                <a:schemeClr val="bg1">
                  <a:alpha val="70000"/>
                </a:schemeClr>
              </a:solidFill>
              <a:latin typeface="Bahnschrift SemiCondensed" panose="020B0502040204020203" pitchFamily="34" charset="0"/>
              <a:ea typeface="站酷庆科黄油体" panose="02000803000000020004" pitchFamily="2" charset="-122"/>
            </a:endParaRPr>
          </a:p>
        </p:txBody>
      </p:sp>
      <p:cxnSp>
        <p:nvCxnSpPr>
          <p:cNvPr id="74" name="直接连接符 73"/>
          <p:cNvCxnSpPr/>
          <p:nvPr/>
        </p:nvCxnSpPr>
        <p:spPr>
          <a:xfrm>
            <a:off x="1393837" y="5428193"/>
            <a:ext cx="275953" cy="0"/>
          </a:xfrm>
          <a:prstGeom prst="line">
            <a:avLst/>
          </a:prstGeom>
          <a:ln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文本框 75"/>
          <p:cNvSpPr txBox="1"/>
          <p:nvPr/>
        </p:nvSpPr>
        <p:spPr>
          <a:xfrm>
            <a:off x="7121599" y="2202984"/>
            <a:ext cx="4025056" cy="650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spc="120" dirty="0">
                <a:solidFill>
                  <a:schemeClr val="bg1">
                    <a:alpha val="70000"/>
                  </a:schemeClr>
                </a:solidFill>
                <a:latin typeface="+mn-ea"/>
              </a:rPr>
              <a:t>以下文字僅作排版占位符，</a:t>
            </a:r>
            <a:r>
              <a:rPr lang="zh-CN" altLang="en-US" sz="1400" b="0" i="0" spc="120" dirty="0">
                <a:solidFill>
                  <a:schemeClr val="bg1">
                    <a:alpha val="70000"/>
                  </a:schemeClr>
                </a:solidFill>
                <a:effectLst/>
                <a:latin typeface="+mn-ea"/>
              </a:rPr>
              <a:t>我們無可避免地要面對許多煩惱和不如意。</a:t>
            </a:r>
            <a:endParaRPr lang="zh-CN" altLang="en-US" sz="1400" b="0" i="0" spc="120" dirty="0">
              <a:solidFill>
                <a:schemeClr val="bg1">
                  <a:alpha val="70000"/>
                </a:schemeClr>
              </a:solidFill>
              <a:effectLst/>
              <a:latin typeface="+mn-ea"/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7121599" y="1788964"/>
            <a:ext cx="370157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pc="120" dirty="0">
                <a:solidFill>
                  <a:schemeClr val="bg1"/>
                </a:solidFill>
                <a:latin typeface="+mj-ea"/>
                <a:ea typeface="+mj-ea"/>
              </a:rPr>
              <a:t>新增客戶不夠多</a:t>
            </a:r>
            <a:endParaRPr lang="zh-CN" altLang="en-US" sz="2400" spc="12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78" name="文本框 77"/>
          <p:cNvSpPr txBox="1"/>
          <p:nvPr/>
        </p:nvSpPr>
        <p:spPr>
          <a:xfrm>
            <a:off x="6555051" y="1722932"/>
            <a:ext cx="6818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spc="120" dirty="0">
                <a:solidFill>
                  <a:schemeClr val="bg1">
                    <a:alpha val="70000"/>
                  </a:schemeClr>
                </a:solidFill>
                <a:latin typeface="Bahnschrift SemiCondensed" panose="020B0502040204020203" pitchFamily="34" charset="0"/>
                <a:ea typeface="站酷庆科黄油体" panose="02000803000000020004" pitchFamily="2" charset="-122"/>
              </a:rPr>
              <a:t>04</a:t>
            </a:r>
            <a:endParaRPr lang="zh-CN" altLang="en-US" sz="3200" spc="120" dirty="0">
              <a:solidFill>
                <a:schemeClr val="bg1">
                  <a:alpha val="70000"/>
                </a:schemeClr>
              </a:solidFill>
              <a:latin typeface="Bahnschrift SemiCondensed" panose="020B0502040204020203" pitchFamily="34" charset="0"/>
              <a:ea typeface="站酷庆科黄油体" panose="02000803000000020004" pitchFamily="2" charset="-122"/>
            </a:endParaRPr>
          </a:p>
        </p:txBody>
      </p:sp>
      <p:cxnSp>
        <p:nvCxnSpPr>
          <p:cNvPr id="79" name="直接连接符 78"/>
          <p:cNvCxnSpPr/>
          <p:nvPr/>
        </p:nvCxnSpPr>
        <p:spPr>
          <a:xfrm>
            <a:off x="6692563" y="2517878"/>
            <a:ext cx="275953" cy="0"/>
          </a:xfrm>
          <a:prstGeom prst="line">
            <a:avLst/>
          </a:prstGeom>
          <a:ln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文本框 80"/>
          <p:cNvSpPr txBox="1"/>
          <p:nvPr/>
        </p:nvSpPr>
        <p:spPr>
          <a:xfrm>
            <a:off x="7121599" y="3658141"/>
            <a:ext cx="4025056" cy="650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spc="120" dirty="0">
                <a:solidFill>
                  <a:schemeClr val="bg1">
                    <a:alpha val="70000"/>
                  </a:schemeClr>
                </a:solidFill>
                <a:latin typeface="+mn-ea"/>
              </a:rPr>
              <a:t>以下文字僅作排版占位符，</a:t>
            </a:r>
            <a:r>
              <a:rPr lang="zh-CN" altLang="en-US" sz="1400" b="0" i="0" spc="120" dirty="0">
                <a:solidFill>
                  <a:schemeClr val="bg1">
                    <a:alpha val="70000"/>
                  </a:schemeClr>
                </a:solidFill>
                <a:effectLst/>
                <a:latin typeface="+mn-ea"/>
              </a:rPr>
              <a:t>我們無可避免地要面對許多煩惱和不如意。</a:t>
            </a:r>
            <a:endParaRPr lang="zh-CN" altLang="en-US" sz="1400" b="0" i="0" spc="120" dirty="0">
              <a:solidFill>
                <a:schemeClr val="bg1">
                  <a:alpha val="70000"/>
                </a:schemeClr>
              </a:solidFill>
              <a:effectLst/>
              <a:latin typeface="+mn-ea"/>
            </a:endParaRPr>
          </a:p>
        </p:txBody>
      </p:sp>
      <p:sp>
        <p:nvSpPr>
          <p:cNvPr id="82" name="文本框 81"/>
          <p:cNvSpPr txBox="1"/>
          <p:nvPr/>
        </p:nvSpPr>
        <p:spPr>
          <a:xfrm>
            <a:off x="7121599" y="3244121"/>
            <a:ext cx="370157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pc="120" dirty="0">
                <a:solidFill>
                  <a:schemeClr val="bg1"/>
                </a:solidFill>
                <a:latin typeface="+mj-ea"/>
                <a:ea typeface="+mj-ea"/>
              </a:rPr>
              <a:t>展會經驗不足</a:t>
            </a:r>
            <a:endParaRPr lang="zh-CN" altLang="en-US" sz="2400" spc="12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83" name="文本框 82"/>
          <p:cNvSpPr txBox="1"/>
          <p:nvPr/>
        </p:nvSpPr>
        <p:spPr>
          <a:xfrm>
            <a:off x="6555050" y="3178089"/>
            <a:ext cx="702511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spc="120" dirty="0">
                <a:solidFill>
                  <a:schemeClr val="bg1">
                    <a:alpha val="70000"/>
                  </a:schemeClr>
                </a:solidFill>
                <a:latin typeface="Bahnschrift SemiCondensed" panose="020B0502040204020203" pitchFamily="34" charset="0"/>
                <a:ea typeface="站酷庆科黄油体" panose="02000803000000020004" pitchFamily="2" charset="-122"/>
              </a:rPr>
              <a:t>05</a:t>
            </a:r>
            <a:endParaRPr lang="zh-CN" altLang="en-US" sz="3200" spc="120" dirty="0">
              <a:solidFill>
                <a:schemeClr val="bg1">
                  <a:alpha val="70000"/>
                </a:schemeClr>
              </a:solidFill>
              <a:latin typeface="Bahnschrift SemiCondensed" panose="020B0502040204020203" pitchFamily="34" charset="0"/>
              <a:ea typeface="站酷庆科黄油体" panose="02000803000000020004" pitchFamily="2" charset="-122"/>
            </a:endParaRPr>
          </a:p>
        </p:txBody>
      </p:sp>
      <p:cxnSp>
        <p:nvCxnSpPr>
          <p:cNvPr id="84" name="直接连接符 83"/>
          <p:cNvCxnSpPr/>
          <p:nvPr/>
        </p:nvCxnSpPr>
        <p:spPr>
          <a:xfrm>
            <a:off x="6692563" y="3973035"/>
            <a:ext cx="275953" cy="0"/>
          </a:xfrm>
          <a:prstGeom prst="line">
            <a:avLst/>
          </a:prstGeom>
          <a:ln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文本框 85"/>
          <p:cNvSpPr txBox="1"/>
          <p:nvPr/>
        </p:nvSpPr>
        <p:spPr>
          <a:xfrm>
            <a:off x="7121599" y="5113299"/>
            <a:ext cx="4025056" cy="650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spc="120" dirty="0">
                <a:solidFill>
                  <a:schemeClr val="bg1">
                    <a:alpha val="70000"/>
                  </a:schemeClr>
                </a:solidFill>
                <a:latin typeface="+mn-ea"/>
              </a:rPr>
              <a:t>以下文字僅作排版占位符，</a:t>
            </a:r>
            <a:r>
              <a:rPr lang="zh-CN" altLang="en-US" sz="1400" b="0" i="0" spc="120" dirty="0">
                <a:solidFill>
                  <a:schemeClr val="bg1">
                    <a:alpha val="70000"/>
                  </a:schemeClr>
                </a:solidFill>
                <a:effectLst/>
                <a:latin typeface="+mn-ea"/>
              </a:rPr>
              <a:t>我們無可避免地要面對許多煩惱和不如意。</a:t>
            </a:r>
            <a:endParaRPr lang="zh-CN" altLang="en-US" sz="1400" b="0" i="0" spc="120" dirty="0">
              <a:solidFill>
                <a:schemeClr val="bg1">
                  <a:alpha val="70000"/>
                </a:schemeClr>
              </a:solidFill>
              <a:effectLst/>
              <a:latin typeface="+mn-ea"/>
            </a:endParaRPr>
          </a:p>
        </p:txBody>
      </p:sp>
      <p:sp>
        <p:nvSpPr>
          <p:cNvPr id="87" name="文本框 86"/>
          <p:cNvSpPr txBox="1"/>
          <p:nvPr/>
        </p:nvSpPr>
        <p:spPr>
          <a:xfrm>
            <a:off x="7121599" y="4699279"/>
            <a:ext cx="370157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pc="120" dirty="0">
                <a:solidFill>
                  <a:schemeClr val="bg1"/>
                </a:solidFill>
                <a:latin typeface="+mj-ea"/>
                <a:ea typeface="+mj-ea"/>
              </a:rPr>
              <a:t>和客戶粘性不夠</a:t>
            </a:r>
            <a:endParaRPr lang="zh-CN" altLang="en-US" sz="2400" spc="12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88" name="文本框 87"/>
          <p:cNvSpPr txBox="1"/>
          <p:nvPr/>
        </p:nvSpPr>
        <p:spPr>
          <a:xfrm>
            <a:off x="6555051" y="4633247"/>
            <a:ext cx="7025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spc="120" dirty="0">
                <a:solidFill>
                  <a:schemeClr val="bg1">
                    <a:alpha val="70000"/>
                  </a:schemeClr>
                </a:solidFill>
                <a:latin typeface="Bahnschrift SemiCondensed" panose="020B0502040204020203" pitchFamily="34" charset="0"/>
                <a:ea typeface="站酷庆科黄油体" panose="02000803000000020004" pitchFamily="2" charset="-122"/>
              </a:rPr>
              <a:t>06</a:t>
            </a:r>
            <a:endParaRPr lang="zh-CN" altLang="en-US" sz="3200" spc="120" dirty="0">
              <a:solidFill>
                <a:schemeClr val="bg1">
                  <a:alpha val="70000"/>
                </a:schemeClr>
              </a:solidFill>
              <a:latin typeface="Bahnschrift SemiCondensed" panose="020B0502040204020203" pitchFamily="34" charset="0"/>
              <a:ea typeface="站酷庆科黄油体" panose="02000803000000020004" pitchFamily="2" charset="-122"/>
            </a:endParaRPr>
          </a:p>
        </p:txBody>
      </p:sp>
      <p:cxnSp>
        <p:nvCxnSpPr>
          <p:cNvPr id="89" name="直接连接符 88"/>
          <p:cNvCxnSpPr/>
          <p:nvPr/>
        </p:nvCxnSpPr>
        <p:spPr>
          <a:xfrm>
            <a:off x="6692563" y="5428193"/>
            <a:ext cx="275953" cy="0"/>
          </a:xfrm>
          <a:prstGeom prst="line">
            <a:avLst/>
          </a:prstGeom>
          <a:ln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文本框 93"/>
          <p:cNvSpPr txBox="1"/>
          <p:nvPr/>
        </p:nvSpPr>
        <p:spPr>
          <a:xfrm>
            <a:off x="10916361" y="6317164"/>
            <a:ext cx="924242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solidFill>
                  <a:srgbClr val="FFFFFF">
                    <a:alpha val="50000"/>
                  </a:srgbClr>
                </a:solidFill>
                <a:latin typeface="Bahnschrift Light" panose="020B0502040204020203" pitchFamily="34" charset="0"/>
              </a:rPr>
              <a:t>PAGE 13</a:t>
            </a:r>
            <a:endParaRPr lang="zh-CN" altLang="en-US" sz="900" dirty="0">
              <a:solidFill>
                <a:srgbClr val="FFFFFF">
                  <a:alpha val="50000"/>
                </a:srgbClr>
              </a:solidFill>
              <a:latin typeface="Bahnschrift Light" panose="020B0502040204020203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存在問題分析</a:t>
            </a:r>
            <a:endParaRPr lang="zh-CN" altLang="en-US" dirty="0"/>
          </a:p>
        </p:txBody>
      </p:sp>
      <p:sp>
        <p:nvSpPr>
          <p:cNvPr id="22" name="椭圆 21"/>
          <p:cNvSpPr/>
          <p:nvPr/>
        </p:nvSpPr>
        <p:spPr>
          <a:xfrm>
            <a:off x="3903304" y="1526545"/>
            <a:ext cx="4385392" cy="4385392"/>
          </a:xfrm>
          <a:prstGeom prst="ellipse">
            <a:avLst/>
          </a:prstGeom>
          <a:noFill/>
          <a:ln w="12700">
            <a:solidFill>
              <a:schemeClr val="bg1">
                <a:lumMod val="95000"/>
                <a:alpha val="2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4152807" y="1776048"/>
            <a:ext cx="3886386" cy="3886386"/>
          </a:xfrm>
          <a:prstGeom prst="ellipse">
            <a:avLst/>
          </a:prstGeom>
          <a:blipFill dpi="0" rotWithShape="1">
            <a:blip r:embed="rId1"/>
            <a:srcRect/>
            <a:tile tx="-177800" ty="190500" sx="100000" sy="100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641563" y="2487189"/>
            <a:ext cx="3168000" cy="929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spc="120" dirty="0">
                <a:solidFill>
                  <a:schemeClr val="bg1">
                    <a:alpha val="70000"/>
                  </a:schemeClr>
                </a:solidFill>
                <a:latin typeface="+mn-ea"/>
              </a:rPr>
              <a:t>以下文字僅為占位符</a:t>
            </a:r>
            <a:r>
              <a:rPr lang="en-US" altLang="zh-CN" sz="1400" spc="120" dirty="0">
                <a:solidFill>
                  <a:schemeClr val="bg1">
                    <a:alpha val="70000"/>
                  </a:schemeClr>
                </a:solidFill>
                <a:latin typeface="+mn-ea"/>
              </a:rPr>
              <a:t>,</a:t>
            </a:r>
            <a:r>
              <a:rPr lang="zh-CN" altLang="en-US" sz="1400" spc="120" dirty="0">
                <a:solidFill>
                  <a:schemeClr val="bg1">
                    <a:alpha val="70000"/>
                  </a:schemeClr>
                </a:solidFill>
                <a:latin typeface="+mn-ea"/>
              </a:rPr>
              <a:t>請自行查找相關數據，</a:t>
            </a:r>
            <a:r>
              <a:rPr lang="zh-CN" altLang="en-US" sz="1400" b="0" i="0" spc="120" dirty="0">
                <a:solidFill>
                  <a:schemeClr val="bg1">
                    <a:alpha val="70000"/>
                  </a:schemeClr>
                </a:solidFill>
                <a:effectLst/>
                <a:latin typeface="+mn-ea"/>
              </a:rPr>
              <a:t>我們無可避免地要面對許多煩惱和不如意</a:t>
            </a:r>
            <a:r>
              <a:rPr lang="zh-CN" altLang="en-US" sz="1400" spc="120" dirty="0">
                <a:solidFill>
                  <a:schemeClr val="bg1">
                    <a:alpha val="70000"/>
                  </a:schemeClr>
                </a:solidFill>
                <a:latin typeface="+mn-ea"/>
              </a:rPr>
              <a:t>。</a:t>
            </a:r>
            <a:endParaRPr lang="en-US" altLang="zh-CN" sz="1400" b="0" i="0" spc="120" dirty="0">
              <a:solidFill>
                <a:schemeClr val="bg1">
                  <a:alpha val="70000"/>
                </a:schemeClr>
              </a:solidFill>
              <a:effectLst/>
              <a:latin typeface="+mn-ea"/>
            </a:endParaRPr>
          </a:p>
        </p:txBody>
      </p:sp>
      <p:sp>
        <p:nvSpPr>
          <p:cNvPr id="7" name="矩形: 对角圆角 6"/>
          <p:cNvSpPr/>
          <p:nvPr/>
        </p:nvSpPr>
        <p:spPr>
          <a:xfrm>
            <a:off x="689164" y="1911888"/>
            <a:ext cx="2520000" cy="576000"/>
          </a:xfrm>
          <a:prstGeom prst="round2DiagRect">
            <a:avLst>
              <a:gd name="adj1" fmla="val 31619"/>
              <a:gd name="adj2" fmla="val 0"/>
            </a:avLst>
          </a:prstGeom>
          <a:gradFill>
            <a:gsLst>
              <a:gs pos="100000">
                <a:srgbClr val="013DFF">
                  <a:alpha val="40000"/>
                </a:srgbClr>
              </a:gs>
              <a:gs pos="0">
                <a:srgbClr val="013D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869164" y="1969056"/>
            <a:ext cx="2160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pc="120" dirty="0">
                <a:solidFill>
                  <a:srgbClr val="FFFFFF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業務方面</a:t>
            </a:r>
            <a:endParaRPr lang="zh-CN" altLang="en-US" sz="2400" spc="120" dirty="0">
              <a:solidFill>
                <a:srgbClr val="FFFFFF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41563" y="4534204"/>
            <a:ext cx="3168000" cy="929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spc="120" dirty="0">
                <a:solidFill>
                  <a:schemeClr val="bg1">
                    <a:alpha val="70000"/>
                  </a:schemeClr>
                </a:solidFill>
                <a:latin typeface="+mn-ea"/>
              </a:rPr>
              <a:t>以下文字僅為占位符</a:t>
            </a:r>
            <a:r>
              <a:rPr lang="en-US" altLang="zh-CN" sz="1400" spc="120" dirty="0">
                <a:solidFill>
                  <a:schemeClr val="bg1">
                    <a:alpha val="70000"/>
                  </a:schemeClr>
                </a:solidFill>
                <a:latin typeface="+mn-ea"/>
              </a:rPr>
              <a:t>,</a:t>
            </a:r>
            <a:r>
              <a:rPr lang="zh-CN" altLang="en-US" sz="1400" spc="120" dirty="0">
                <a:solidFill>
                  <a:schemeClr val="bg1">
                    <a:alpha val="70000"/>
                  </a:schemeClr>
                </a:solidFill>
                <a:latin typeface="+mn-ea"/>
              </a:rPr>
              <a:t>請自行查找相關數據，</a:t>
            </a:r>
            <a:r>
              <a:rPr lang="zh-CN" altLang="en-US" sz="1400" b="0" i="0" spc="120" dirty="0">
                <a:solidFill>
                  <a:schemeClr val="bg1">
                    <a:alpha val="70000"/>
                  </a:schemeClr>
                </a:solidFill>
                <a:effectLst/>
                <a:latin typeface="+mn-ea"/>
              </a:rPr>
              <a:t>我們無可避免地要面對許多煩惱和不如意</a:t>
            </a:r>
            <a:r>
              <a:rPr lang="zh-CN" altLang="en-US" sz="1400" spc="120" dirty="0">
                <a:solidFill>
                  <a:schemeClr val="bg1">
                    <a:alpha val="70000"/>
                  </a:schemeClr>
                </a:solidFill>
                <a:latin typeface="+mn-ea"/>
              </a:rPr>
              <a:t>。</a:t>
            </a:r>
            <a:endParaRPr lang="en-US" altLang="zh-CN" sz="1400" b="0" i="0" spc="120" dirty="0">
              <a:solidFill>
                <a:schemeClr val="bg1">
                  <a:alpha val="70000"/>
                </a:schemeClr>
              </a:solidFill>
              <a:effectLst/>
              <a:latin typeface="+mn-ea"/>
            </a:endParaRPr>
          </a:p>
        </p:txBody>
      </p:sp>
      <p:sp>
        <p:nvSpPr>
          <p:cNvPr id="11" name="矩形: 对角圆角 10"/>
          <p:cNvSpPr/>
          <p:nvPr/>
        </p:nvSpPr>
        <p:spPr>
          <a:xfrm>
            <a:off x="689164" y="3998638"/>
            <a:ext cx="2520000" cy="576000"/>
          </a:xfrm>
          <a:prstGeom prst="round2DiagRect">
            <a:avLst>
              <a:gd name="adj1" fmla="val 26693"/>
              <a:gd name="adj2" fmla="val 0"/>
            </a:avLst>
          </a:prstGeom>
          <a:gradFill>
            <a:gsLst>
              <a:gs pos="100000">
                <a:srgbClr val="013DFF">
                  <a:alpha val="40000"/>
                </a:srgbClr>
              </a:gs>
              <a:gs pos="0">
                <a:srgbClr val="013D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869164" y="4055806"/>
            <a:ext cx="2160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pc="120" dirty="0">
                <a:solidFill>
                  <a:srgbClr val="FFFFFF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業務方面</a:t>
            </a:r>
            <a:endParaRPr lang="zh-CN" altLang="en-US" sz="2400" spc="120" dirty="0">
              <a:solidFill>
                <a:srgbClr val="FFFFFF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8403306" y="2487189"/>
            <a:ext cx="3168000" cy="929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zh-CN" altLang="en-US" sz="1400" spc="120" dirty="0">
                <a:solidFill>
                  <a:schemeClr val="bg1">
                    <a:alpha val="70000"/>
                  </a:schemeClr>
                </a:solidFill>
                <a:latin typeface="+mn-ea"/>
              </a:rPr>
              <a:t>以下文字僅為占位符</a:t>
            </a:r>
            <a:r>
              <a:rPr lang="en-US" altLang="zh-CN" sz="1400" spc="120" dirty="0">
                <a:solidFill>
                  <a:schemeClr val="bg1">
                    <a:alpha val="70000"/>
                  </a:schemeClr>
                </a:solidFill>
                <a:latin typeface="+mn-ea"/>
              </a:rPr>
              <a:t>,</a:t>
            </a:r>
            <a:r>
              <a:rPr lang="zh-CN" altLang="en-US" sz="1400" spc="120" dirty="0">
                <a:solidFill>
                  <a:schemeClr val="bg1">
                    <a:alpha val="70000"/>
                  </a:schemeClr>
                </a:solidFill>
                <a:latin typeface="+mn-ea"/>
              </a:rPr>
              <a:t>請自行查找相關數據，</a:t>
            </a:r>
            <a:r>
              <a:rPr lang="zh-CN" altLang="en-US" sz="1400" b="0" i="0" spc="120" dirty="0">
                <a:solidFill>
                  <a:schemeClr val="bg1">
                    <a:alpha val="70000"/>
                  </a:schemeClr>
                </a:solidFill>
                <a:effectLst/>
                <a:latin typeface="+mn-ea"/>
              </a:rPr>
              <a:t>我們無可避免地要面對許多煩惱和不如意。</a:t>
            </a:r>
            <a:endParaRPr lang="en-US" altLang="zh-CN" sz="1400" b="0" i="0" spc="120" dirty="0">
              <a:solidFill>
                <a:schemeClr val="bg1">
                  <a:alpha val="70000"/>
                </a:schemeClr>
              </a:solidFill>
              <a:effectLst/>
              <a:latin typeface="+mn-ea"/>
            </a:endParaRPr>
          </a:p>
        </p:txBody>
      </p:sp>
      <p:sp>
        <p:nvSpPr>
          <p:cNvPr id="15" name="矩形: 对角圆角 14"/>
          <p:cNvSpPr/>
          <p:nvPr/>
        </p:nvSpPr>
        <p:spPr>
          <a:xfrm>
            <a:off x="8990604" y="1911888"/>
            <a:ext cx="2520000" cy="576000"/>
          </a:xfrm>
          <a:prstGeom prst="round2DiagRect">
            <a:avLst>
              <a:gd name="adj1" fmla="val 36511"/>
              <a:gd name="adj2" fmla="val 0"/>
            </a:avLst>
          </a:prstGeom>
          <a:gradFill>
            <a:gsLst>
              <a:gs pos="100000">
                <a:srgbClr val="013DFF">
                  <a:alpha val="40000"/>
                </a:srgbClr>
              </a:gs>
              <a:gs pos="0">
                <a:srgbClr val="013D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9170604" y="1969056"/>
            <a:ext cx="2160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2400" spc="120" dirty="0">
                <a:solidFill>
                  <a:srgbClr val="FFFFFF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業務方面</a:t>
            </a:r>
            <a:endParaRPr lang="zh-CN" altLang="en-US" sz="2400" spc="120" dirty="0">
              <a:solidFill>
                <a:srgbClr val="FFFFFF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403306" y="4534204"/>
            <a:ext cx="3168000" cy="929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zh-CN" altLang="en-US" sz="1400" spc="120" dirty="0">
                <a:solidFill>
                  <a:schemeClr val="bg1">
                    <a:alpha val="70000"/>
                  </a:schemeClr>
                </a:solidFill>
                <a:latin typeface="+mn-ea"/>
              </a:rPr>
              <a:t>以下文字僅為占位符</a:t>
            </a:r>
            <a:r>
              <a:rPr lang="en-US" altLang="zh-CN" sz="1400" spc="120" dirty="0">
                <a:solidFill>
                  <a:schemeClr val="bg1">
                    <a:alpha val="70000"/>
                  </a:schemeClr>
                </a:solidFill>
                <a:latin typeface="+mn-ea"/>
              </a:rPr>
              <a:t>,</a:t>
            </a:r>
            <a:r>
              <a:rPr lang="zh-CN" altLang="en-US" sz="1400" spc="120" dirty="0">
                <a:solidFill>
                  <a:schemeClr val="bg1">
                    <a:alpha val="70000"/>
                  </a:schemeClr>
                </a:solidFill>
                <a:latin typeface="+mn-ea"/>
              </a:rPr>
              <a:t>請自行查找相關數據，</a:t>
            </a:r>
            <a:r>
              <a:rPr lang="zh-CN" altLang="en-US" sz="1400" b="0" i="0" spc="120" dirty="0">
                <a:solidFill>
                  <a:schemeClr val="bg1">
                    <a:alpha val="70000"/>
                  </a:schemeClr>
                </a:solidFill>
                <a:effectLst/>
                <a:latin typeface="+mn-ea"/>
              </a:rPr>
              <a:t>我們無可避免地要面對許多煩惱和不如意</a:t>
            </a:r>
            <a:r>
              <a:rPr lang="zh-CN" altLang="en-US" sz="1400" spc="120" dirty="0">
                <a:solidFill>
                  <a:schemeClr val="bg1">
                    <a:alpha val="70000"/>
                  </a:schemeClr>
                </a:solidFill>
                <a:latin typeface="+mn-ea"/>
              </a:rPr>
              <a:t>。</a:t>
            </a:r>
            <a:endParaRPr lang="en-US" altLang="zh-CN" sz="1400" b="0" i="0" spc="120" dirty="0">
              <a:solidFill>
                <a:schemeClr val="bg1">
                  <a:alpha val="70000"/>
                </a:schemeClr>
              </a:solidFill>
              <a:effectLst/>
              <a:latin typeface="+mn-ea"/>
            </a:endParaRPr>
          </a:p>
        </p:txBody>
      </p:sp>
      <p:sp>
        <p:nvSpPr>
          <p:cNvPr id="19" name="矩形: 对角圆角 18"/>
          <p:cNvSpPr/>
          <p:nvPr/>
        </p:nvSpPr>
        <p:spPr>
          <a:xfrm>
            <a:off x="8999226" y="3998638"/>
            <a:ext cx="2520000" cy="576000"/>
          </a:xfrm>
          <a:prstGeom prst="round2DiagRect">
            <a:avLst>
              <a:gd name="adj1" fmla="val 29896"/>
              <a:gd name="adj2" fmla="val 0"/>
            </a:avLst>
          </a:prstGeom>
          <a:gradFill>
            <a:gsLst>
              <a:gs pos="100000">
                <a:srgbClr val="013DFF">
                  <a:alpha val="40000"/>
                </a:srgbClr>
              </a:gs>
              <a:gs pos="0">
                <a:srgbClr val="013D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9179226" y="4055806"/>
            <a:ext cx="2160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2400" spc="120" dirty="0">
                <a:solidFill>
                  <a:srgbClr val="FFFFFF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業務方面</a:t>
            </a:r>
            <a:endParaRPr lang="zh-CN" altLang="en-US" sz="2400" spc="120" dirty="0">
              <a:solidFill>
                <a:srgbClr val="FFFFFF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0916361" y="6317164"/>
            <a:ext cx="924242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solidFill>
                  <a:srgbClr val="FFFFFF">
                    <a:alpha val="50000"/>
                  </a:srgbClr>
                </a:solidFill>
                <a:latin typeface="Bahnschrift Light" panose="020B0502040204020203" pitchFamily="34" charset="0"/>
              </a:rPr>
              <a:t>PAGE 14</a:t>
            </a:r>
            <a:endParaRPr lang="zh-CN" altLang="en-US" sz="900" dirty="0">
              <a:solidFill>
                <a:srgbClr val="FFFFFF">
                  <a:alpha val="50000"/>
                </a:srgbClr>
              </a:solidFill>
              <a:latin typeface="Bahnschrift Light" panose="020B0502040204020203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矩形: 对角圆角 101"/>
          <p:cNvSpPr/>
          <p:nvPr/>
        </p:nvSpPr>
        <p:spPr>
          <a:xfrm>
            <a:off x="1463807" y="4208096"/>
            <a:ext cx="9263071" cy="1497887"/>
          </a:xfrm>
          <a:prstGeom prst="round2DiagRect">
            <a:avLst>
              <a:gd name="adj1" fmla="val 25550"/>
              <a:gd name="adj2" fmla="val 0"/>
            </a:avLst>
          </a:prstGeom>
          <a:solidFill>
            <a:schemeClr val="bg1">
              <a:lumMod val="9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" name="矩形: 对角圆角 102"/>
          <p:cNvSpPr/>
          <p:nvPr/>
        </p:nvSpPr>
        <p:spPr>
          <a:xfrm>
            <a:off x="6842014" y="4208096"/>
            <a:ext cx="3886179" cy="1497887"/>
          </a:xfrm>
          <a:prstGeom prst="round2DiagRect">
            <a:avLst>
              <a:gd name="adj1" fmla="val 29789"/>
              <a:gd name="adj2" fmla="val 0"/>
            </a:avLst>
          </a:prstGeom>
          <a:gradFill>
            <a:gsLst>
              <a:gs pos="0">
                <a:srgbClr val="013DFF"/>
              </a:gs>
              <a:gs pos="100000">
                <a:srgbClr val="013DFF">
                  <a:alpha val="4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存在問題分析</a:t>
            </a:r>
            <a:endParaRPr lang="zh-CN" altLang="en-US" dirty="0"/>
          </a:p>
        </p:txBody>
      </p:sp>
      <p:sp>
        <p:nvSpPr>
          <p:cNvPr id="12" name="文本框 11"/>
          <p:cNvSpPr txBox="1"/>
          <p:nvPr/>
        </p:nvSpPr>
        <p:spPr>
          <a:xfrm>
            <a:off x="1749468" y="1726680"/>
            <a:ext cx="30939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pc="120" dirty="0">
                <a:solidFill>
                  <a:schemeClr val="bg1"/>
                </a:solidFill>
                <a:latin typeface="+mj-ea"/>
                <a:ea typeface="+mj-ea"/>
              </a:rPr>
              <a:t>目前存在的問題</a:t>
            </a:r>
            <a:endParaRPr lang="zh-CN" altLang="en-US" sz="2400" spc="12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7114201" y="1662812"/>
            <a:ext cx="359136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pc="120" dirty="0">
                <a:solidFill>
                  <a:schemeClr val="bg1"/>
                </a:solidFill>
                <a:latin typeface="+mj-ea"/>
                <a:ea typeface="+mj-ea"/>
              </a:rPr>
              <a:t>提供的解決措施</a:t>
            </a:r>
            <a:endParaRPr lang="zh-CN" altLang="en-US" sz="2400" spc="12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86" name="矩形: 对角圆角 85"/>
          <p:cNvSpPr/>
          <p:nvPr/>
        </p:nvSpPr>
        <p:spPr>
          <a:xfrm>
            <a:off x="1463807" y="2400393"/>
            <a:ext cx="9263071" cy="1497887"/>
          </a:xfrm>
          <a:prstGeom prst="round2DiagRect">
            <a:avLst>
              <a:gd name="adj1" fmla="val 25550"/>
              <a:gd name="adj2" fmla="val 0"/>
            </a:avLst>
          </a:prstGeom>
          <a:solidFill>
            <a:schemeClr val="bg1">
              <a:lumMod val="9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矩形: 对角圆角 87"/>
          <p:cNvSpPr/>
          <p:nvPr/>
        </p:nvSpPr>
        <p:spPr>
          <a:xfrm>
            <a:off x="6842014" y="2400393"/>
            <a:ext cx="3886179" cy="1497887"/>
          </a:xfrm>
          <a:prstGeom prst="round2DiagRect">
            <a:avLst>
              <a:gd name="adj1" fmla="val 29789"/>
              <a:gd name="adj2" fmla="val 0"/>
            </a:avLst>
          </a:prstGeom>
          <a:gradFill>
            <a:gsLst>
              <a:gs pos="0">
                <a:srgbClr val="013DFF"/>
              </a:gs>
              <a:gs pos="100000">
                <a:srgbClr val="013DFF">
                  <a:alpha val="4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文本框 69"/>
          <p:cNvSpPr txBox="1"/>
          <p:nvPr/>
        </p:nvSpPr>
        <p:spPr>
          <a:xfrm>
            <a:off x="1749468" y="3047616"/>
            <a:ext cx="3519606" cy="650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spc="120" dirty="0">
                <a:solidFill>
                  <a:schemeClr val="bg1">
                    <a:alpha val="70000"/>
                  </a:schemeClr>
                </a:solidFill>
                <a:latin typeface="+mn-ea"/>
              </a:rPr>
              <a:t>以下文字僅作排版占位符，</a:t>
            </a:r>
            <a:r>
              <a:rPr lang="zh-CN" altLang="en-US" sz="1400" b="0" i="0" spc="120" dirty="0">
                <a:solidFill>
                  <a:schemeClr val="bg1">
                    <a:alpha val="70000"/>
                  </a:schemeClr>
                </a:solidFill>
                <a:effectLst/>
                <a:latin typeface="+mn-ea"/>
              </a:rPr>
              <a:t>我們無可避免地要面對許多煩惱和不如意。</a:t>
            </a:r>
            <a:endParaRPr lang="zh-CN" altLang="en-US" sz="1400" b="0" i="0" spc="120" dirty="0">
              <a:solidFill>
                <a:schemeClr val="bg1">
                  <a:alpha val="70000"/>
                </a:schemeClr>
              </a:solidFill>
              <a:effectLst/>
              <a:latin typeface="+mn-ea"/>
            </a:endParaRPr>
          </a:p>
        </p:txBody>
      </p:sp>
      <p:sp>
        <p:nvSpPr>
          <p:cNvPr id="71" name="文本框 70"/>
          <p:cNvSpPr txBox="1"/>
          <p:nvPr/>
        </p:nvSpPr>
        <p:spPr>
          <a:xfrm>
            <a:off x="1749468" y="2633596"/>
            <a:ext cx="370157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pc="120" dirty="0">
                <a:solidFill>
                  <a:schemeClr val="bg1"/>
                </a:solidFill>
                <a:latin typeface="+mj-ea"/>
                <a:ea typeface="+mj-ea"/>
              </a:rPr>
              <a:t>對海運報價不熟悉</a:t>
            </a:r>
            <a:endParaRPr lang="zh-CN" altLang="en-US" sz="2400" spc="12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7114201" y="3041452"/>
            <a:ext cx="3519606" cy="650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spc="120" dirty="0">
                <a:solidFill>
                  <a:schemeClr val="bg1">
                    <a:alpha val="70000"/>
                  </a:schemeClr>
                </a:solidFill>
                <a:latin typeface="+mn-ea"/>
              </a:rPr>
              <a:t>以下文字僅作排版占位符，</a:t>
            </a:r>
            <a:r>
              <a:rPr lang="zh-CN" altLang="en-US" sz="1400" b="0" i="0" spc="120" dirty="0">
                <a:solidFill>
                  <a:schemeClr val="bg1">
                    <a:alpha val="70000"/>
                  </a:schemeClr>
                </a:solidFill>
                <a:effectLst/>
                <a:latin typeface="+mn-ea"/>
              </a:rPr>
              <a:t>我們無可避免地要面對許多煩惱和不如意。</a:t>
            </a:r>
            <a:endParaRPr lang="zh-CN" altLang="en-US" sz="1400" b="0" i="0" spc="120" dirty="0">
              <a:solidFill>
                <a:schemeClr val="bg1">
                  <a:alpha val="70000"/>
                </a:schemeClr>
              </a:solidFill>
              <a:effectLst/>
              <a:latin typeface="+mn-ea"/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7114201" y="2627432"/>
            <a:ext cx="370157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pc="120" dirty="0">
                <a:solidFill>
                  <a:schemeClr val="bg1"/>
                </a:solidFill>
                <a:latin typeface="+mj-ea"/>
                <a:ea typeface="+mj-ea"/>
              </a:rPr>
              <a:t>學習海運知識</a:t>
            </a:r>
            <a:endParaRPr lang="zh-CN" altLang="en-US" sz="2400" spc="12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97" name="文本框 96"/>
          <p:cNvSpPr txBox="1"/>
          <p:nvPr/>
        </p:nvSpPr>
        <p:spPr>
          <a:xfrm>
            <a:off x="1749468" y="4864147"/>
            <a:ext cx="3519606" cy="650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spc="120" dirty="0">
                <a:solidFill>
                  <a:schemeClr val="bg1">
                    <a:alpha val="70000"/>
                  </a:schemeClr>
                </a:solidFill>
                <a:latin typeface="+mn-ea"/>
              </a:rPr>
              <a:t>以下文字僅作排版占位符，</a:t>
            </a:r>
            <a:r>
              <a:rPr lang="zh-CN" altLang="en-US" sz="1400" b="0" i="0" spc="120" dirty="0">
                <a:solidFill>
                  <a:schemeClr val="bg1">
                    <a:alpha val="70000"/>
                  </a:schemeClr>
                </a:solidFill>
                <a:effectLst/>
                <a:latin typeface="+mn-ea"/>
              </a:rPr>
              <a:t>我們無可避免地要面對許多煩惱和不如意。</a:t>
            </a:r>
            <a:endParaRPr lang="zh-CN" altLang="en-US" sz="1400" b="0" i="0" spc="120" dirty="0">
              <a:solidFill>
                <a:schemeClr val="bg1">
                  <a:alpha val="70000"/>
                </a:schemeClr>
              </a:solidFill>
              <a:effectLst/>
              <a:latin typeface="+mn-ea"/>
            </a:endParaRPr>
          </a:p>
        </p:txBody>
      </p:sp>
      <p:sp>
        <p:nvSpPr>
          <p:cNvPr id="98" name="文本框 97"/>
          <p:cNvSpPr txBox="1"/>
          <p:nvPr/>
        </p:nvSpPr>
        <p:spPr>
          <a:xfrm>
            <a:off x="1749468" y="4450127"/>
            <a:ext cx="370157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pc="120" dirty="0">
                <a:solidFill>
                  <a:schemeClr val="bg1"/>
                </a:solidFill>
                <a:latin typeface="+mj-ea"/>
                <a:ea typeface="+mj-ea"/>
              </a:rPr>
              <a:t>對產品不熟悉</a:t>
            </a:r>
            <a:endParaRPr lang="zh-CN" altLang="en-US" sz="2400" spc="12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95" name="文本框 94"/>
          <p:cNvSpPr txBox="1"/>
          <p:nvPr/>
        </p:nvSpPr>
        <p:spPr>
          <a:xfrm>
            <a:off x="7114201" y="4857983"/>
            <a:ext cx="3519606" cy="650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spc="120" dirty="0">
                <a:solidFill>
                  <a:schemeClr val="bg1">
                    <a:alpha val="70000"/>
                  </a:schemeClr>
                </a:solidFill>
                <a:latin typeface="+mn-ea"/>
              </a:rPr>
              <a:t>以下文字僅作排版占位符，</a:t>
            </a:r>
            <a:r>
              <a:rPr lang="zh-CN" altLang="en-US" sz="1400" b="0" i="0" spc="120" dirty="0">
                <a:solidFill>
                  <a:schemeClr val="bg1">
                    <a:alpha val="70000"/>
                  </a:schemeClr>
                </a:solidFill>
                <a:effectLst/>
                <a:latin typeface="+mn-ea"/>
              </a:rPr>
              <a:t>我們無可避免地要面對許多煩惱和不如意。</a:t>
            </a:r>
            <a:endParaRPr lang="zh-CN" altLang="en-US" sz="1400" b="0" i="0" spc="120" dirty="0">
              <a:solidFill>
                <a:schemeClr val="bg1">
                  <a:alpha val="70000"/>
                </a:schemeClr>
              </a:solidFill>
              <a:effectLst/>
              <a:latin typeface="+mn-ea"/>
            </a:endParaRPr>
          </a:p>
        </p:txBody>
      </p:sp>
      <p:sp>
        <p:nvSpPr>
          <p:cNvPr id="96" name="文本框 95"/>
          <p:cNvSpPr txBox="1"/>
          <p:nvPr/>
        </p:nvSpPr>
        <p:spPr>
          <a:xfrm>
            <a:off x="7114201" y="4443963"/>
            <a:ext cx="370157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pc="120" dirty="0">
                <a:solidFill>
                  <a:schemeClr val="bg1"/>
                </a:solidFill>
                <a:latin typeface="+mj-ea"/>
                <a:ea typeface="+mj-ea"/>
              </a:rPr>
              <a:t>多熟悉產品</a:t>
            </a:r>
            <a:endParaRPr lang="zh-CN" altLang="en-US" sz="2400" spc="12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06" name="文本框 105"/>
          <p:cNvSpPr txBox="1"/>
          <p:nvPr/>
        </p:nvSpPr>
        <p:spPr>
          <a:xfrm>
            <a:off x="10916361" y="6317164"/>
            <a:ext cx="924242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solidFill>
                  <a:srgbClr val="FFFFFF">
                    <a:alpha val="50000"/>
                  </a:srgbClr>
                </a:solidFill>
                <a:latin typeface="Bahnschrift Light" panose="020B0502040204020203" pitchFamily="34" charset="0"/>
              </a:rPr>
              <a:t>PAGE 15</a:t>
            </a:r>
            <a:endParaRPr lang="zh-CN" altLang="en-US" sz="900" dirty="0">
              <a:solidFill>
                <a:srgbClr val="FFFFFF">
                  <a:alpha val="50000"/>
                </a:srgbClr>
              </a:solidFill>
              <a:latin typeface="Bahnschrift Light" panose="020B0502040204020203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060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: 单圆角 18"/>
          <p:cNvSpPr/>
          <p:nvPr/>
        </p:nvSpPr>
        <p:spPr>
          <a:xfrm rot="16200000">
            <a:off x="8979367" y="2207049"/>
            <a:ext cx="1164381" cy="5616000"/>
          </a:xfrm>
          <a:prstGeom prst="round1Rect">
            <a:avLst>
              <a:gd name="adj" fmla="val 50000"/>
            </a:avLst>
          </a:prstGeom>
          <a:solidFill>
            <a:schemeClr val="bg1">
              <a:lumMod val="9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1111488" y="5008080"/>
            <a:ext cx="4114589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solidFill>
                  <a:schemeClr val="bg1">
                    <a:alpha val="30000"/>
                  </a:schemeClr>
                </a:solidFill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altLang="zh-CN" sz="900" dirty="0" err="1">
                <a:solidFill>
                  <a:schemeClr val="bg1">
                    <a:alpha val="30000"/>
                  </a:schemeClr>
                </a:solidFill>
              </a:rPr>
              <a:t>urna</a:t>
            </a:r>
            <a:r>
              <a:rPr lang="en-US" altLang="zh-CN" sz="900" dirty="0">
                <a:solidFill>
                  <a:schemeClr val="bg1">
                    <a:alpha val="30000"/>
                  </a:schemeClr>
                </a:solidFill>
              </a:rPr>
              <a:t>.</a:t>
            </a:r>
            <a:endParaRPr lang="en-US" altLang="zh-CN" sz="900" dirty="0">
              <a:solidFill>
                <a:schemeClr val="bg1">
                  <a:alpha val="30000"/>
                </a:schemeClr>
              </a:solidFill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1111488" y="5074144"/>
            <a:ext cx="0" cy="396000"/>
          </a:xfrm>
          <a:prstGeom prst="line">
            <a:avLst/>
          </a:prstGeom>
          <a:ln w="6350">
            <a:solidFill>
              <a:schemeClr val="bg1">
                <a:lumMod val="95000"/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: 单圆角 16"/>
          <p:cNvSpPr/>
          <p:nvPr/>
        </p:nvSpPr>
        <p:spPr>
          <a:xfrm rot="10800000" flipH="1">
            <a:off x="1111489" y="-559792"/>
            <a:ext cx="5257800" cy="4520779"/>
          </a:xfrm>
          <a:prstGeom prst="round1Rect">
            <a:avLst/>
          </a:prstGeom>
          <a:gradFill>
            <a:gsLst>
              <a:gs pos="0">
                <a:srgbClr val="013DFF"/>
              </a:gs>
              <a:gs pos="100000">
                <a:srgbClr val="013DFF">
                  <a:alpha val="4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1602866" y="876350"/>
            <a:ext cx="3217969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>
                <a:solidFill>
                  <a:schemeClr val="bg1">
                    <a:alpha val="30000"/>
                  </a:schemeClr>
                </a:solidFill>
                <a:latin typeface="Bahnschrift SemiCondensed" panose="020B0502040204020203" pitchFamily="34" charset="0"/>
                <a:ea typeface="站酷庆科黄油体" panose="02000803000000020004" pitchFamily="2" charset="-122"/>
                <a:cs typeface="Alibaba PuHuiTi Light" panose="00020600040101010101" pitchFamily="18" charset="-122"/>
              </a:rPr>
              <a:t>PART. 04</a:t>
            </a:r>
            <a:endParaRPr lang="zh-CN" altLang="en-US" sz="5400" dirty="0">
              <a:solidFill>
                <a:schemeClr val="bg1">
                  <a:alpha val="30000"/>
                </a:schemeClr>
              </a:solidFill>
              <a:latin typeface="Bahnschrift SemiCondensed" panose="020B0502040204020203" pitchFamily="34" charset="0"/>
              <a:ea typeface="站酷庆科黄油体" panose="02000803000000020004" pitchFamily="2" charset="-122"/>
              <a:cs typeface="Alibaba PuHuiTi Light" panose="00020600040101010101" pitchFamily="18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1599815" y="1756114"/>
            <a:ext cx="5125076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spc="12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Alibaba PuHuiTi Medium" panose="00020600040101010101" pitchFamily="18" charset="-122"/>
              </a:rPr>
              <a:t>明年工作計畫</a:t>
            </a:r>
            <a:endParaRPr lang="zh-CN" altLang="en-US" sz="5400" spc="120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Alibaba PuHuiTi Medium" panose="00020600040101010101" pitchFamily="18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599815" y="2692336"/>
            <a:ext cx="4313315" cy="650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spc="120" dirty="0">
                <a:solidFill>
                  <a:schemeClr val="bg1">
                    <a:alpha val="70000"/>
                  </a:schemeClr>
                </a:solidFill>
              </a:rPr>
              <a:t>這部分主要說明下未來一年的工作計畫，是怎麼安排的，想要在哪方面有進步。</a:t>
            </a:r>
            <a:endParaRPr lang="zh-CN" altLang="en-US" sz="1400" spc="120" dirty="0">
              <a:solidFill>
                <a:schemeClr val="bg1">
                  <a:alpha val="70000"/>
                </a:schemeClr>
              </a:solidFill>
            </a:endParaRPr>
          </a:p>
        </p:txBody>
      </p:sp>
      <p:sp>
        <p:nvSpPr>
          <p:cNvPr id="24" name="矩形: 单圆角 23"/>
          <p:cNvSpPr/>
          <p:nvPr/>
        </p:nvSpPr>
        <p:spPr>
          <a:xfrm rot="5400000" flipH="1">
            <a:off x="735563" y="5446338"/>
            <a:ext cx="904874" cy="2376000"/>
          </a:xfrm>
          <a:prstGeom prst="round1Rect">
            <a:avLst>
              <a:gd name="adj" fmla="val 50000"/>
            </a:avLst>
          </a:prstGeom>
          <a:solidFill>
            <a:schemeClr val="bg1">
              <a:lumMod val="9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9988" b="99919" l="8797" r="92113">
                        <a14:foregroundMark x1="18807" y1="96725" x2="85844" y2="97857"/>
                        <a14:foregroundMark x1="20576" y1="38860" x2="20930" y2="86818"/>
                        <a14:foregroundMark x1="60212" y1="37647" x2="62032" y2="47918"/>
                        <a14:foregroundMark x1="59252" y1="32713" x2="60667" y2="37404"/>
                        <a14:foregroundMark x1="58342" y1="26284" x2="58898" y2="30449"/>
                        <a14:foregroundMark x1="43327" y1="16498" x2="57988" y2="25799"/>
                        <a14:foregroundMark x1="39687" y1="15326" x2="41860" y2="16781"/>
                        <a14:foregroundMark x1="41456" y1="15689" x2="43529" y2="17226"/>
                        <a14:foregroundMark x1="37917" y1="16296" x2="21486" y2="29883"/>
                        <a14:foregroundMark x1="19869" y1="42095" x2="17745" y2="57299"/>
                        <a14:foregroundMark x1="17695" y1="52285" x2="17442" y2="56409"/>
                        <a14:foregroundMark x1="16987" y1="58593" x2="16987" y2="68338"/>
                        <a14:foregroundMark x1="16026" y1="63041" x2="15875" y2="70683"/>
                        <a14:foregroundMark x1="15875" y1="70683" x2="12336" y2="85766"/>
                        <a14:foregroundMark x1="12336" y1="85766" x2="12336" y2="89163"/>
                        <a14:foregroundMark x1="14762" y1="68257" x2="14863" y2="73231"/>
                        <a14:foregroundMark x1="20071" y1="31743" x2="11426" y2="85321"/>
                        <a14:foregroundMark x1="20728" y1="29923" x2="20728" y2="35786"/>
                        <a14:foregroundMark x1="11072" y1="86615" x2="8797" y2="99919"/>
                        <a14:foregroundMark x1="66633" y1="47271" x2="80182" y2="54994"/>
                        <a14:foregroundMark x1="80182" y1="54994" x2="80182" y2="54994"/>
                        <a14:foregroundMark x1="79676" y1="55237" x2="84429" y2="72503"/>
                        <a14:foregroundMark x1="84580" y1="72907" x2="87867" y2="84634"/>
                        <a14:foregroundMark x1="88170" y1="85685" x2="92113" y2="99919"/>
                        <a14:foregroundMark x1="20071" y1="30570" x2="20222" y2="32511"/>
                        <a14:foregroundMark x1="19919" y1="30570" x2="22497" y2="30570"/>
                        <a14:foregroundMark x1="20576" y1="30287" x2="20374" y2="356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42462" y="-559793"/>
            <a:ext cx="5893684" cy="7367586"/>
          </a:xfrm>
          <a:custGeom>
            <a:avLst/>
            <a:gdLst>
              <a:gd name="connsiteX0" fmla="*/ 1115589 w 5893684"/>
              <a:gd name="connsiteY0" fmla="*/ 2078036 h 7367586"/>
              <a:gd name="connsiteX1" fmla="*/ 1083839 w 5893684"/>
              <a:gd name="connsiteY1" fmla="*/ 2090736 h 7367586"/>
              <a:gd name="connsiteX2" fmla="*/ 1035156 w 5893684"/>
              <a:gd name="connsiteY2" fmla="*/ 2126720 h 7367586"/>
              <a:gd name="connsiteX3" fmla="*/ 1013989 w 5893684"/>
              <a:gd name="connsiteY3" fmla="*/ 2164820 h 7367586"/>
              <a:gd name="connsiteX4" fmla="*/ 999173 w 5893684"/>
              <a:gd name="connsiteY4" fmla="*/ 2391303 h 7367586"/>
              <a:gd name="connsiteX5" fmla="*/ 1136756 w 5893684"/>
              <a:gd name="connsiteY5" fmla="*/ 2452686 h 7367586"/>
              <a:gd name="connsiteX6" fmla="*/ 1168506 w 5893684"/>
              <a:gd name="connsiteY6" fmla="*/ 2336270 h 7367586"/>
              <a:gd name="connsiteX7" fmla="*/ 1193906 w 5893684"/>
              <a:gd name="connsiteY7" fmla="*/ 2257953 h 7367586"/>
              <a:gd name="connsiteX8" fmla="*/ 1238356 w 5893684"/>
              <a:gd name="connsiteY8" fmla="*/ 2179636 h 7367586"/>
              <a:gd name="connsiteX9" fmla="*/ 1210839 w 5893684"/>
              <a:gd name="connsiteY9" fmla="*/ 2101320 h 7367586"/>
              <a:gd name="connsiteX10" fmla="*/ 0 w 5893684"/>
              <a:gd name="connsiteY10" fmla="*/ 0 h 7367586"/>
              <a:gd name="connsiteX11" fmla="*/ 5893684 w 5893684"/>
              <a:gd name="connsiteY11" fmla="*/ 0 h 7367586"/>
              <a:gd name="connsiteX12" fmla="*/ 5893684 w 5893684"/>
              <a:gd name="connsiteY12" fmla="*/ 7367586 h 7367586"/>
              <a:gd name="connsiteX13" fmla="*/ 0 w 5893684"/>
              <a:gd name="connsiteY13" fmla="*/ 7367586 h 7367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893684" h="7367586">
                <a:moveTo>
                  <a:pt x="1115589" y="2078036"/>
                </a:moveTo>
                <a:lnTo>
                  <a:pt x="1083839" y="2090736"/>
                </a:lnTo>
                <a:lnTo>
                  <a:pt x="1035156" y="2126720"/>
                </a:lnTo>
                <a:cubicBezTo>
                  <a:pt x="1012286" y="2146731"/>
                  <a:pt x="1019565" y="2134157"/>
                  <a:pt x="1013989" y="2164820"/>
                </a:cubicBezTo>
                <a:lnTo>
                  <a:pt x="999173" y="2391303"/>
                </a:lnTo>
                <a:lnTo>
                  <a:pt x="1136756" y="2452686"/>
                </a:lnTo>
                <a:lnTo>
                  <a:pt x="1168506" y="2336270"/>
                </a:lnTo>
                <a:lnTo>
                  <a:pt x="1193906" y="2257953"/>
                </a:lnTo>
                <a:lnTo>
                  <a:pt x="1238356" y="2179636"/>
                </a:lnTo>
                <a:lnTo>
                  <a:pt x="1210839" y="2101320"/>
                </a:lnTo>
                <a:close/>
                <a:moveTo>
                  <a:pt x="0" y="0"/>
                </a:moveTo>
                <a:lnTo>
                  <a:pt x="5893684" y="0"/>
                </a:lnTo>
                <a:lnTo>
                  <a:pt x="5893684" y="7367586"/>
                </a:lnTo>
                <a:lnTo>
                  <a:pt x="0" y="7367586"/>
                </a:lnTo>
                <a:close/>
              </a:path>
            </a:pathLst>
          </a:cu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: 对角圆角 18"/>
          <p:cNvSpPr/>
          <p:nvPr/>
        </p:nvSpPr>
        <p:spPr>
          <a:xfrm>
            <a:off x="7531051" y="1462654"/>
            <a:ext cx="3263949" cy="4473960"/>
          </a:xfrm>
          <a:prstGeom prst="round2DiagRect">
            <a:avLst/>
          </a:prstGeom>
          <a:blipFill dpi="0" rotWithShape="1">
            <a:blip r:embed="rId1"/>
            <a:srcRect/>
            <a:tile tx="0" ty="0" sx="100000" sy="100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: 对角圆角 19"/>
          <p:cNvSpPr/>
          <p:nvPr/>
        </p:nvSpPr>
        <p:spPr>
          <a:xfrm>
            <a:off x="1020056" y="4726674"/>
            <a:ext cx="7171444" cy="922418"/>
          </a:xfrm>
          <a:prstGeom prst="round2DiagRect">
            <a:avLst>
              <a:gd name="adj1" fmla="val 29322"/>
              <a:gd name="adj2" fmla="val 0"/>
            </a:avLst>
          </a:prstGeom>
          <a:gradFill>
            <a:gsLst>
              <a:gs pos="0">
                <a:srgbClr val="013DFF"/>
              </a:gs>
              <a:gs pos="99000">
                <a:srgbClr val="013DFF">
                  <a:alpha val="4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明年工作計畫</a:t>
            </a:r>
            <a:endParaRPr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995333" y="2404563"/>
            <a:ext cx="2376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pc="120" dirty="0">
                <a:solidFill>
                  <a:schemeClr val="bg1">
                    <a:lumMod val="9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明年工作目標</a:t>
            </a:r>
            <a:endParaRPr lang="zh-CN" altLang="en-US" sz="2400" spc="120" dirty="0">
              <a:solidFill>
                <a:schemeClr val="bg1">
                  <a:lumMod val="95000"/>
                </a:schemeClr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95333" y="2964625"/>
            <a:ext cx="5739136" cy="1489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spc="120" dirty="0">
                <a:solidFill>
                  <a:schemeClr val="bg1">
                    <a:lumMod val="95000"/>
                    <a:alpha val="70000"/>
                  </a:schemeClr>
                </a:solidFill>
                <a:latin typeface="+mn-ea"/>
              </a:rPr>
              <a:t>這裏是工作內容回顧部分，以下文字僅作排版占位符。</a:t>
            </a:r>
            <a:r>
              <a:rPr lang="zh-CN" altLang="en-US" sz="1400" b="0" i="0" spc="120" dirty="0">
                <a:solidFill>
                  <a:schemeClr val="bg1">
                    <a:lumMod val="95000"/>
                    <a:alpha val="70000"/>
                  </a:schemeClr>
                </a:solidFill>
                <a:effectLst/>
                <a:latin typeface="+mn-ea"/>
              </a:rPr>
              <a:t>沒有誰的生活是一帆風順的。在凡常的日子裏，我們無可避免地要面對許多煩惱和不如意，即便沒有近憂也可能會有遠慮。遇到風便是風，遇到雨便是雨。我們無法決定天氣的好與壞，但我們可以決定用怎樣的心態和心情去對待每一天。</a:t>
            </a:r>
            <a:endParaRPr lang="zh-CN" altLang="en-US" sz="1400" b="0" i="0" spc="120" dirty="0">
              <a:solidFill>
                <a:schemeClr val="bg1">
                  <a:lumMod val="95000"/>
                  <a:alpha val="70000"/>
                </a:schemeClr>
              </a:solidFill>
              <a:effectLst/>
              <a:latin typeface="+mn-ea"/>
            </a:endParaRPr>
          </a:p>
        </p:txBody>
      </p:sp>
      <p:sp>
        <p:nvSpPr>
          <p:cNvPr id="22" name="矩形: 圆角 21"/>
          <p:cNvSpPr/>
          <p:nvPr/>
        </p:nvSpPr>
        <p:spPr>
          <a:xfrm>
            <a:off x="1079509" y="2060679"/>
            <a:ext cx="396000" cy="36000"/>
          </a:xfrm>
          <a:prstGeom prst="roundRect">
            <a:avLst>
              <a:gd name="adj" fmla="val 50000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156242" y="4759760"/>
            <a:ext cx="6584981" cy="1076325"/>
            <a:chOff x="1156242" y="4736611"/>
            <a:chExt cx="6584981" cy="1076325"/>
          </a:xfrm>
        </p:grpSpPr>
        <p:sp>
          <p:nvSpPr>
            <p:cNvPr id="11" name="文本框 10"/>
            <p:cNvSpPr txBox="1"/>
            <p:nvPr/>
          </p:nvSpPr>
          <p:spPr>
            <a:xfrm>
              <a:off x="1156243" y="4736611"/>
              <a:ext cx="1259999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>
                  <a:solidFill>
                    <a:schemeClr val="bg1"/>
                  </a:solidFill>
                  <a:latin typeface="Bahnschrift SemiCondensed" panose="020B0502040204020203" pitchFamily="34" charset="0"/>
                  <a:ea typeface="站酷庆科黄油体" panose="02000803000000020004" pitchFamily="2" charset="-122"/>
                </a:rPr>
                <a:t>5000</a:t>
              </a:r>
              <a:r>
                <a:rPr lang="en-US" altLang="zh-CN" sz="4000" baseline="30000" dirty="0">
                  <a:solidFill>
                    <a:schemeClr val="bg1"/>
                  </a:solidFill>
                  <a:latin typeface="Bahnschrift SemiCondensed" panose="020B0502040204020203" pitchFamily="34" charset="0"/>
                  <a:ea typeface="站酷庆科黄油体" panose="02000803000000020004" pitchFamily="2" charset="-122"/>
                </a:rPr>
                <a:t>+</a:t>
              </a:r>
              <a:endParaRPr lang="zh-CN" altLang="en-US" sz="3200" baseline="30000" dirty="0">
                <a:solidFill>
                  <a:schemeClr val="bg1"/>
                </a:solidFill>
                <a:latin typeface="Bahnschrift SemiCondensed" panose="020B0502040204020203" pitchFamily="34" charset="0"/>
                <a:ea typeface="站酷庆科黄油体" panose="02000803000000020004" pitchFamily="2" charset="-122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1156242" y="5215630"/>
              <a:ext cx="1259999" cy="306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spc="120" dirty="0">
                  <a:solidFill>
                    <a:schemeClr val="bg1"/>
                  </a:solidFill>
                  <a:latin typeface="+mn-ea"/>
                </a:rPr>
                <a:t>詢盤數量</a:t>
              </a:r>
              <a:endParaRPr lang="zh-CN" altLang="en-US" sz="1400" spc="12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2469487" y="4736611"/>
              <a:ext cx="1260000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>
                  <a:solidFill>
                    <a:schemeClr val="bg1"/>
                  </a:solidFill>
                  <a:latin typeface="Bahnschrift SemiCondensed" panose="020B0502040204020203" pitchFamily="34" charset="0"/>
                  <a:ea typeface="站酷庆科黄油体" panose="02000803000000020004" pitchFamily="2" charset="-122"/>
                </a:rPr>
                <a:t>200</a:t>
              </a:r>
              <a:r>
                <a:rPr lang="en-US" altLang="zh-CN" sz="4000" baseline="30000" dirty="0">
                  <a:solidFill>
                    <a:schemeClr val="bg1"/>
                  </a:solidFill>
                  <a:latin typeface="Bahnschrift SemiCondensed" panose="020B0502040204020203" pitchFamily="34" charset="0"/>
                  <a:ea typeface="站酷庆科黄油体" panose="02000803000000020004" pitchFamily="2" charset="-122"/>
                </a:rPr>
                <a:t>+</a:t>
              </a:r>
              <a:endParaRPr lang="zh-CN" altLang="en-US" sz="3200" baseline="30000" dirty="0">
                <a:solidFill>
                  <a:schemeClr val="bg1"/>
                </a:solidFill>
                <a:latin typeface="Bahnschrift SemiCondensed" panose="020B0502040204020203" pitchFamily="34" charset="0"/>
                <a:ea typeface="站酷庆科黄油体" panose="02000803000000020004" pitchFamily="2" charset="-122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2469487" y="5215630"/>
              <a:ext cx="1260000" cy="306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spc="120" dirty="0">
                  <a:solidFill>
                    <a:schemeClr val="bg1"/>
                  </a:solidFill>
                  <a:latin typeface="+mn-ea"/>
                </a:rPr>
                <a:t>成交客戶數</a:t>
              </a:r>
              <a:endParaRPr lang="zh-CN" altLang="en-US" sz="1400" spc="12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3782732" y="4736611"/>
              <a:ext cx="1260000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>
                  <a:solidFill>
                    <a:schemeClr val="bg1"/>
                  </a:solidFill>
                  <a:latin typeface="Bahnschrift SemiCondensed" panose="020B0502040204020203" pitchFamily="34" charset="0"/>
                  <a:ea typeface="站酷庆科黄油体" panose="02000803000000020004" pitchFamily="2" charset="-122"/>
                </a:rPr>
                <a:t>1.5w</a:t>
              </a:r>
              <a:r>
                <a:rPr lang="en-US" altLang="zh-CN" sz="4000" baseline="30000" dirty="0">
                  <a:solidFill>
                    <a:schemeClr val="bg1"/>
                  </a:solidFill>
                  <a:latin typeface="Bahnschrift SemiCondensed" panose="020B0502040204020203" pitchFamily="34" charset="0"/>
                  <a:ea typeface="站酷庆科黄油体" panose="02000803000000020004" pitchFamily="2" charset="-122"/>
                </a:rPr>
                <a:t>+</a:t>
              </a:r>
              <a:endParaRPr lang="zh-CN" altLang="en-US" sz="3200" baseline="30000" dirty="0">
                <a:solidFill>
                  <a:schemeClr val="bg1"/>
                </a:solidFill>
                <a:latin typeface="Bahnschrift SemiCondensed" panose="020B0502040204020203" pitchFamily="34" charset="0"/>
                <a:ea typeface="站酷庆科黄油体" panose="02000803000000020004" pitchFamily="2" charset="-122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3782732" y="5215630"/>
              <a:ext cx="1260000" cy="306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spc="120" dirty="0">
                  <a:solidFill>
                    <a:schemeClr val="bg1"/>
                  </a:solidFill>
                  <a:latin typeface="+mn-ea"/>
                </a:rPr>
                <a:t>發郵件數</a:t>
              </a:r>
              <a:endParaRPr lang="zh-CN" altLang="en-US" sz="1400" spc="12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5095977" y="4736611"/>
              <a:ext cx="1296000" cy="1076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>
                  <a:solidFill>
                    <a:schemeClr val="bg1"/>
                  </a:solidFill>
                  <a:latin typeface="Bahnschrift SemiCondensed" panose="020B0502040204020203" pitchFamily="34" charset="0"/>
                  <a:ea typeface="站酷庆科黄油体" panose="02000803000000020004" pitchFamily="2" charset="-122"/>
                </a:rPr>
                <a:t>1000w</a:t>
              </a:r>
              <a:endParaRPr lang="zh-CN" altLang="en-US" sz="3200" baseline="30000" dirty="0">
                <a:solidFill>
                  <a:schemeClr val="bg1"/>
                </a:solidFill>
                <a:latin typeface="Bahnschrift SemiCondensed" panose="020B0502040204020203" pitchFamily="34" charset="0"/>
                <a:ea typeface="站酷庆科黄油体" panose="02000803000000020004" pitchFamily="2" charset="-122"/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5095977" y="5215630"/>
              <a:ext cx="1260000" cy="306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spc="120" dirty="0">
                  <a:solidFill>
                    <a:schemeClr val="bg1"/>
                  </a:solidFill>
                  <a:latin typeface="+mn-ea"/>
                </a:rPr>
                <a:t>總成交額</a:t>
              </a:r>
              <a:endParaRPr lang="zh-CN" altLang="en-US" sz="1400" spc="12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6445223" y="4736611"/>
              <a:ext cx="1296000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>
                  <a:solidFill>
                    <a:schemeClr val="bg1"/>
                  </a:solidFill>
                  <a:latin typeface="Bahnschrift SemiCondensed" panose="020B0502040204020203" pitchFamily="34" charset="0"/>
                  <a:ea typeface="站酷庆科黄油体" panose="02000803000000020004" pitchFamily="2" charset="-122"/>
                </a:rPr>
                <a:t>100</a:t>
              </a:r>
              <a:r>
                <a:rPr lang="en-US" altLang="zh-CN" sz="4000" baseline="30000" dirty="0">
                  <a:solidFill>
                    <a:schemeClr val="bg1"/>
                  </a:solidFill>
                  <a:latin typeface="Bahnschrift SemiCondensed" panose="020B0502040204020203" pitchFamily="34" charset="0"/>
                  <a:ea typeface="站酷庆科黄油体" panose="02000803000000020004" pitchFamily="2" charset="-122"/>
                </a:rPr>
                <a:t>+</a:t>
              </a:r>
              <a:endParaRPr lang="zh-CN" altLang="en-US" sz="3200" baseline="30000" dirty="0">
                <a:solidFill>
                  <a:schemeClr val="bg1"/>
                </a:solidFill>
                <a:latin typeface="Bahnschrift SemiCondensed" panose="020B0502040204020203" pitchFamily="34" charset="0"/>
                <a:ea typeface="站酷庆科黄油体" panose="02000803000000020004" pitchFamily="2" charset="-122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6445223" y="5215630"/>
              <a:ext cx="1260000" cy="306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spc="120" dirty="0">
                  <a:solidFill>
                    <a:schemeClr val="bg1"/>
                  </a:solidFill>
                  <a:latin typeface="+mn-ea"/>
                </a:rPr>
                <a:t>新增客戶</a:t>
              </a:r>
              <a:endParaRPr lang="zh-CN" altLang="en-US" sz="1400" spc="120" dirty="0"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36" name="文本框 35"/>
          <p:cNvSpPr txBox="1"/>
          <p:nvPr/>
        </p:nvSpPr>
        <p:spPr>
          <a:xfrm>
            <a:off x="10916361" y="6317164"/>
            <a:ext cx="924242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solidFill>
                  <a:srgbClr val="FFFFFF">
                    <a:alpha val="50000"/>
                  </a:srgbClr>
                </a:solidFill>
                <a:latin typeface="Bahnschrift Light" panose="020B0502040204020203" pitchFamily="34" charset="0"/>
              </a:rPr>
              <a:t>PAGE 17</a:t>
            </a:r>
            <a:endParaRPr lang="zh-CN" altLang="en-US" sz="900" dirty="0">
              <a:solidFill>
                <a:srgbClr val="FFFFFF">
                  <a:alpha val="50000"/>
                </a:srgbClr>
              </a:solidFill>
              <a:latin typeface="Bahnschrift Light" panose="020B0502040204020203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: 单圆角 23"/>
          <p:cNvSpPr/>
          <p:nvPr/>
        </p:nvSpPr>
        <p:spPr>
          <a:xfrm flipH="1">
            <a:off x="6680200" y="0"/>
            <a:ext cx="5511800" cy="6858000"/>
          </a:xfrm>
          <a:prstGeom prst="round1Rect">
            <a:avLst>
              <a:gd name="adj" fmla="val 13307"/>
            </a:avLst>
          </a:prstGeom>
          <a:solidFill>
            <a:schemeClr val="bg1">
              <a:lumMod val="9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明年工作計畫</a:t>
            </a:r>
            <a:endParaRPr lang="zh-CN" altLang="en-US" dirty="0"/>
          </a:p>
        </p:txBody>
      </p:sp>
      <p:sp>
        <p:nvSpPr>
          <p:cNvPr id="23" name="矩形: 圆顶角 22"/>
          <p:cNvSpPr/>
          <p:nvPr/>
        </p:nvSpPr>
        <p:spPr>
          <a:xfrm>
            <a:off x="976088" y="3321935"/>
            <a:ext cx="5220000" cy="2648656"/>
          </a:xfrm>
          <a:prstGeom prst="round2SameRect">
            <a:avLst>
              <a:gd name="adj1" fmla="val 11457"/>
              <a:gd name="adj2" fmla="val 0"/>
            </a:avLst>
          </a:prstGeom>
          <a:blipFill dpi="0" rotWithShape="0">
            <a:blip r:embed="rId1"/>
            <a:srcRect/>
            <a:tile tx="0" ty="0" sx="100000" sy="100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文本框 43"/>
          <p:cNvSpPr txBox="1"/>
          <p:nvPr/>
        </p:nvSpPr>
        <p:spPr>
          <a:xfrm>
            <a:off x="884764" y="1453846"/>
            <a:ext cx="261334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pc="120" dirty="0">
                <a:solidFill>
                  <a:schemeClr val="bg1">
                    <a:lumMod val="9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明年工作目標</a:t>
            </a:r>
            <a:endParaRPr lang="zh-CN" altLang="en-US" sz="2400" spc="120" dirty="0">
              <a:solidFill>
                <a:schemeClr val="bg1">
                  <a:lumMod val="95000"/>
                </a:schemeClr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884764" y="1953893"/>
            <a:ext cx="5411864" cy="1209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spc="120" dirty="0">
                <a:solidFill>
                  <a:schemeClr val="bg1">
                    <a:alpha val="70000"/>
                  </a:schemeClr>
                </a:solidFill>
                <a:latin typeface="+mn-ea"/>
              </a:rPr>
              <a:t>這裏是明年工作目標部分，以下文字僅作排版占位符。</a:t>
            </a:r>
            <a:r>
              <a:rPr lang="zh-CN" altLang="en-US" sz="1400" b="0" i="0" spc="120" dirty="0">
                <a:solidFill>
                  <a:schemeClr val="bg1">
                    <a:alpha val="70000"/>
                  </a:schemeClr>
                </a:solidFill>
                <a:effectLst/>
                <a:latin typeface="+mn-ea"/>
              </a:rPr>
              <a:t>沒有誰的生活是一帆風順的。在凡常的日子裏，我們無可避免地要面對許多煩惱和不如意，即便沒有近憂也可能會有遠慮。遇到風便是風，遇到雨便是雨。</a:t>
            </a:r>
            <a:endParaRPr lang="zh-CN" altLang="en-US" sz="1400" b="0" i="0" spc="120" dirty="0">
              <a:solidFill>
                <a:schemeClr val="bg1">
                  <a:alpha val="70000"/>
                </a:schemeClr>
              </a:solidFill>
              <a:effectLst/>
              <a:latin typeface="+mn-ea"/>
            </a:endParaRPr>
          </a:p>
        </p:txBody>
      </p:sp>
      <p:sp>
        <p:nvSpPr>
          <p:cNvPr id="19" name="矩形: 对角圆角 18"/>
          <p:cNvSpPr/>
          <p:nvPr/>
        </p:nvSpPr>
        <p:spPr>
          <a:xfrm>
            <a:off x="7724482" y="1650005"/>
            <a:ext cx="2304000" cy="468000"/>
          </a:xfrm>
          <a:prstGeom prst="round2DiagRect">
            <a:avLst>
              <a:gd name="adj1" fmla="val 38926"/>
              <a:gd name="adj2" fmla="val 0"/>
            </a:avLst>
          </a:prstGeom>
          <a:gradFill>
            <a:gsLst>
              <a:gs pos="0">
                <a:srgbClr val="013DFF"/>
              </a:gs>
              <a:gs pos="99000">
                <a:srgbClr val="013DFF">
                  <a:alpha val="4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文本框 47"/>
          <p:cNvSpPr txBox="1"/>
          <p:nvPr/>
        </p:nvSpPr>
        <p:spPr>
          <a:xfrm>
            <a:off x="7791465" y="1653173"/>
            <a:ext cx="261334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pc="120" dirty="0">
                <a:solidFill>
                  <a:schemeClr val="bg1">
                    <a:lumMod val="9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自我提升方面</a:t>
            </a:r>
            <a:endParaRPr lang="zh-CN" altLang="en-US" sz="2400" spc="120" dirty="0">
              <a:solidFill>
                <a:schemeClr val="bg1">
                  <a:lumMod val="95000"/>
                </a:schemeClr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7702565" y="2176393"/>
            <a:ext cx="3893323" cy="650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b="0" i="0" spc="120" dirty="0">
                <a:solidFill>
                  <a:schemeClr val="bg1">
                    <a:alpha val="70000"/>
                  </a:schemeClr>
                </a:solidFill>
                <a:effectLst/>
                <a:latin typeface="+mn-ea"/>
              </a:rPr>
              <a:t>我們無可避免地要面對許多煩惱和不如意，即便沒有近憂也可能會有遠慮。</a:t>
            </a:r>
            <a:endParaRPr lang="zh-CN" altLang="en-US" sz="1400" b="0" i="0" spc="120" dirty="0">
              <a:solidFill>
                <a:schemeClr val="bg1">
                  <a:alpha val="70000"/>
                </a:schemeClr>
              </a:solidFill>
              <a:effectLst/>
              <a:latin typeface="+mn-ea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7091421" y="1591618"/>
            <a:ext cx="702511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spc="120" dirty="0">
                <a:solidFill>
                  <a:schemeClr val="bg1">
                    <a:lumMod val="95000"/>
                    <a:alpha val="20000"/>
                  </a:schemeClr>
                </a:solidFill>
                <a:latin typeface="Bahnschrift SemiCondensed" panose="020B0502040204020203" pitchFamily="34" charset="0"/>
                <a:ea typeface="站酷庆科黄油体" panose="02000803000000020004" pitchFamily="2" charset="-122"/>
              </a:rPr>
              <a:t>01</a:t>
            </a:r>
            <a:endParaRPr lang="zh-CN" altLang="en-US" sz="3200" spc="120" dirty="0">
              <a:solidFill>
                <a:schemeClr val="bg1">
                  <a:lumMod val="95000"/>
                  <a:alpha val="20000"/>
                </a:schemeClr>
              </a:solidFill>
              <a:latin typeface="Bahnschrift SemiCondensed" panose="020B0502040204020203" pitchFamily="34" charset="0"/>
              <a:ea typeface="站酷庆科黄油体" panose="02000803000000020004" pitchFamily="2" charset="-122"/>
            </a:endParaRPr>
          </a:p>
        </p:txBody>
      </p:sp>
      <p:sp>
        <p:nvSpPr>
          <p:cNvPr id="72" name="矩形: 对角圆角 71"/>
          <p:cNvSpPr/>
          <p:nvPr/>
        </p:nvSpPr>
        <p:spPr>
          <a:xfrm>
            <a:off x="7724482" y="3195000"/>
            <a:ext cx="2304000" cy="468000"/>
          </a:xfrm>
          <a:prstGeom prst="round2DiagRect">
            <a:avLst>
              <a:gd name="adj1" fmla="val 38926"/>
              <a:gd name="adj2" fmla="val 0"/>
            </a:avLst>
          </a:prstGeom>
          <a:gradFill>
            <a:gsLst>
              <a:gs pos="0">
                <a:srgbClr val="013DFF"/>
              </a:gs>
              <a:gs pos="99000">
                <a:srgbClr val="013DFF">
                  <a:alpha val="4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文本框 72"/>
          <p:cNvSpPr txBox="1"/>
          <p:nvPr/>
        </p:nvSpPr>
        <p:spPr>
          <a:xfrm>
            <a:off x="7791465" y="3198168"/>
            <a:ext cx="261334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pc="120" dirty="0">
                <a:solidFill>
                  <a:schemeClr val="bg1">
                    <a:lumMod val="9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專業知識方面</a:t>
            </a:r>
            <a:endParaRPr lang="zh-CN" altLang="en-US" sz="2400" spc="120" dirty="0">
              <a:solidFill>
                <a:schemeClr val="bg1">
                  <a:lumMod val="95000"/>
                </a:schemeClr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74" name="文本框 73"/>
          <p:cNvSpPr txBox="1"/>
          <p:nvPr/>
        </p:nvSpPr>
        <p:spPr>
          <a:xfrm>
            <a:off x="7702565" y="3721388"/>
            <a:ext cx="3893323" cy="650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b="0" i="0" spc="120" dirty="0">
                <a:solidFill>
                  <a:schemeClr val="bg1">
                    <a:alpha val="70000"/>
                  </a:schemeClr>
                </a:solidFill>
                <a:effectLst/>
                <a:latin typeface="+mn-ea"/>
              </a:rPr>
              <a:t>我們無可避免地要面對許多煩惱和不如意，即便沒有近憂也可能會有遠慮。</a:t>
            </a:r>
            <a:endParaRPr lang="zh-CN" altLang="en-US" sz="1400" b="0" i="0" spc="120" dirty="0">
              <a:solidFill>
                <a:schemeClr val="bg1">
                  <a:alpha val="70000"/>
                </a:schemeClr>
              </a:solidFill>
              <a:effectLst/>
              <a:latin typeface="+mn-ea"/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7091421" y="3136613"/>
            <a:ext cx="702511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spc="120" dirty="0">
                <a:solidFill>
                  <a:schemeClr val="bg1">
                    <a:lumMod val="95000"/>
                    <a:alpha val="20000"/>
                  </a:schemeClr>
                </a:solidFill>
                <a:latin typeface="Bahnschrift SemiCondensed" panose="020B0502040204020203" pitchFamily="34" charset="0"/>
                <a:ea typeface="站酷庆科黄油体" panose="02000803000000020004" pitchFamily="2" charset="-122"/>
              </a:rPr>
              <a:t>02</a:t>
            </a:r>
            <a:endParaRPr lang="zh-CN" altLang="en-US" sz="3200" spc="120" dirty="0">
              <a:solidFill>
                <a:schemeClr val="bg1">
                  <a:lumMod val="95000"/>
                  <a:alpha val="20000"/>
                </a:schemeClr>
              </a:solidFill>
              <a:latin typeface="Bahnschrift SemiCondensed" panose="020B0502040204020203" pitchFamily="34" charset="0"/>
              <a:ea typeface="站酷庆科黄油体" panose="02000803000000020004" pitchFamily="2" charset="-122"/>
            </a:endParaRPr>
          </a:p>
        </p:txBody>
      </p:sp>
      <p:sp>
        <p:nvSpPr>
          <p:cNvPr id="77" name="矩形: 对角圆角 76"/>
          <p:cNvSpPr/>
          <p:nvPr/>
        </p:nvSpPr>
        <p:spPr>
          <a:xfrm>
            <a:off x="7724482" y="4739995"/>
            <a:ext cx="2304000" cy="468000"/>
          </a:xfrm>
          <a:prstGeom prst="round2DiagRect">
            <a:avLst>
              <a:gd name="adj1" fmla="val 38926"/>
              <a:gd name="adj2" fmla="val 0"/>
            </a:avLst>
          </a:prstGeom>
          <a:gradFill>
            <a:gsLst>
              <a:gs pos="0">
                <a:srgbClr val="013DFF"/>
              </a:gs>
              <a:gs pos="99000">
                <a:srgbClr val="013DFF">
                  <a:alpha val="4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8" name="文本框 77"/>
          <p:cNvSpPr txBox="1"/>
          <p:nvPr/>
        </p:nvSpPr>
        <p:spPr>
          <a:xfrm>
            <a:off x="7791465" y="4743163"/>
            <a:ext cx="261334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pc="120" dirty="0">
                <a:solidFill>
                  <a:schemeClr val="bg1">
                    <a:lumMod val="9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個人業務方面</a:t>
            </a:r>
            <a:endParaRPr lang="zh-CN" altLang="en-US" sz="2400" spc="120" dirty="0">
              <a:solidFill>
                <a:schemeClr val="bg1">
                  <a:lumMod val="95000"/>
                </a:schemeClr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79" name="文本框 78"/>
          <p:cNvSpPr txBox="1"/>
          <p:nvPr/>
        </p:nvSpPr>
        <p:spPr>
          <a:xfrm>
            <a:off x="7702565" y="5266383"/>
            <a:ext cx="3893323" cy="650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b="0" i="0" spc="120" dirty="0">
                <a:solidFill>
                  <a:schemeClr val="bg1">
                    <a:alpha val="70000"/>
                  </a:schemeClr>
                </a:solidFill>
                <a:effectLst/>
                <a:latin typeface="+mn-ea"/>
              </a:rPr>
              <a:t>我們無可避免地要面對許多煩惱和不如意，即便沒有近憂也可能會有遠慮。</a:t>
            </a:r>
            <a:endParaRPr lang="zh-CN" altLang="en-US" sz="1400" b="0" i="0" spc="120" dirty="0">
              <a:solidFill>
                <a:schemeClr val="bg1">
                  <a:alpha val="70000"/>
                </a:schemeClr>
              </a:solidFill>
              <a:effectLst/>
              <a:latin typeface="+mn-ea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7091421" y="4681608"/>
            <a:ext cx="702511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spc="120" dirty="0">
                <a:solidFill>
                  <a:schemeClr val="bg1">
                    <a:lumMod val="95000"/>
                    <a:alpha val="20000"/>
                  </a:schemeClr>
                </a:solidFill>
                <a:latin typeface="Bahnschrift SemiCondensed" panose="020B0502040204020203" pitchFamily="34" charset="0"/>
                <a:ea typeface="站酷庆科黄油体" panose="02000803000000020004" pitchFamily="2" charset="-122"/>
              </a:rPr>
              <a:t>03</a:t>
            </a:r>
            <a:endParaRPr lang="zh-CN" altLang="en-US" sz="3200" spc="120" dirty="0">
              <a:solidFill>
                <a:schemeClr val="bg1">
                  <a:lumMod val="95000"/>
                  <a:alpha val="20000"/>
                </a:schemeClr>
              </a:solidFill>
              <a:latin typeface="Bahnschrift SemiCondensed" panose="020B0502040204020203" pitchFamily="34" charset="0"/>
              <a:ea typeface="站酷庆科黄油体" panose="02000803000000020004" pitchFamily="2" charset="-122"/>
            </a:endParaRPr>
          </a:p>
        </p:txBody>
      </p:sp>
      <p:sp>
        <p:nvSpPr>
          <p:cNvPr id="82" name="文本框 81"/>
          <p:cNvSpPr txBox="1"/>
          <p:nvPr/>
        </p:nvSpPr>
        <p:spPr>
          <a:xfrm>
            <a:off x="10916361" y="6317164"/>
            <a:ext cx="924242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solidFill>
                  <a:srgbClr val="FFFFFF">
                    <a:alpha val="50000"/>
                  </a:srgbClr>
                </a:solidFill>
                <a:latin typeface="Bahnschrift Light" panose="020B0502040204020203" pitchFamily="34" charset="0"/>
              </a:rPr>
              <a:t>PAGE 18</a:t>
            </a:r>
            <a:endParaRPr lang="zh-CN" altLang="en-US" sz="900" dirty="0">
              <a:solidFill>
                <a:srgbClr val="FFFFFF">
                  <a:alpha val="50000"/>
                </a:srgbClr>
              </a:solidFill>
              <a:latin typeface="Bahnschrift Light" panose="020B0502040204020203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矩形: 对角圆角 63"/>
          <p:cNvSpPr/>
          <p:nvPr/>
        </p:nvSpPr>
        <p:spPr>
          <a:xfrm>
            <a:off x="9230469" y="3656507"/>
            <a:ext cx="1440000" cy="518833"/>
          </a:xfrm>
          <a:prstGeom prst="round2DiagRect">
            <a:avLst>
              <a:gd name="adj1" fmla="val 31619"/>
              <a:gd name="adj2" fmla="val 0"/>
            </a:avLst>
          </a:prstGeom>
          <a:solidFill>
            <a:schemeClr val="bg1">
              <a:lumMod val="9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矩形: 对角圆角 62"/>
          <p:cNvSpPr/>
          <p:nvPr/>
        </p:nvSpPr>
        <p:spPr>
          <a:xfrm>
            <a:off x="6614597" y="3656507"/>
            <a:ext cx="1440000" cy="518833"/>
          </a:xfrm>
          <a:prstGeom prst="round2DiagRect">
            <a:avLst>
              <a:gd name="adj1" fmla="val 31619"/>
              <a:gd name="adj2" fmla="val 0"/>
            </a:avLst>
          </a:prstGeom>
          <a:solidFill>
            <a:schemeClr val="bg1">
              <a:lumMod val="9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矩形: 对角圆角 61"/>
          <p:cNvSpPr/>
          <p:nvPr/>
        </p:nvSpPr>
        <p:spPr>
          <a:xfrm>
            <a:off x="3998726" y="3656507"/>
            <a:ext cx="1440000" cy="518833"/>
          </a:xfrm>
          <a:prstGeom prst="round2DiagRect">
            <a:avLst>
              <a:gd name="adj1" fmla="val 31619"/>
              <a:gd name="adj2" fmla="val 0"/>
            </a:avLst>
          </a:prstGeom>
          <a:solidFill>
            <a:schemeClr val="bg1">
              <a:lumMod val="9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明年工作計畫</a:t>
            </a:r>
            <a:endParaRPr lang="zh-CN" altLang="en-US" dirty="0"/>
          </a:p>
        </p:txBody>
      </p:sp>
      <p:cxnSp>
        <p:nvCxnSpPr>
          <p:cNvPr id="28" name="直接连接符 27"/>
          <p:cNvCxnSpPr/>
          <p:nvPr/>
        </p:nvCxnSpPr>
        <p:spPr>
          <a:xfrm>
            <a:off x="1146000" y="4491824"/>
            <a:ext cx="9972000" cy="0"/>
          </a:xfrm>
          <a:prstGeom prst="line">
            <a:avLst/>
          </a:prstGeom>
          <a:ln w="3175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椭圆 5"/>
          <p:cNvSpPr/>
          <p:nvPr/>
        </p:nvSpPr>
        <p:spPr>
          <a:xfrm>
            <a:off x="1285732" y="1755841"/>
            <a:ext cx="1634247" cy="1634247"/>
          </a:xfrm>
          <a:prstGeom prst="ellipse">
            <a:avLst/>
          </a:prstGeom>
          <a:blipFill>
            <a:blip r:embed="rId1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椭圆 28"/>
          <p:cNvSpPr/>
          <p:nvPr/>
        </p:nvSpPr>
        <p:spPr>
          <a:xfrm>
            <a:off x="2040472" y="4429441"/>
            <a:ext cx="124767" cy="124767"/>
          </a:xfrm>
          <a:prstGeom prst="ellipse">
            <a:avLst/>
          </a:prstGeom>
          <a:solidFill>
            <a:srgbClr val="0728D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0" name="矩形: 对角圆角 59"/>
          <p:cNvSpPr/>
          <p:nvPr/>
        </p:nvSpPr>
        <p:spPr>
          <a:xfrm>
            <a:off x="1382855" y="3649352"/>
            <a:ext cx="1440000" cy="518833"/>
          </a:xfrm>
          <a:prstGeom prst="round2DiagRect">
            <a:avLst>
              <a:gd name="adj1" fmla="val 31619"/>
              <a:gd name="adj2" fmla="val 0"/>
            </a:avLst>
          </a:prstGeom>
          <a:gradFill>
            <a:gsLst>
              <a:gs pos="100000">
                <a:srgbClr val="013DFF">
                  <a:alpha val="40000"/>
                </a:srgbClr>
              </a:gs>
              <a:gs pos="0">
                <a:srgbClr val="013D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/>
        </p:nvSpPr>
        <p:spPr>
          <a:xfrm>
            <a:off x="1382855" y="3677936"/>
            <a:ext cx="1440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spc="120" dirty="0">
                <a:solidFill>
                  <a:schemeClr val="bg1"/>
                </a:solidFill>
                <a:latin typeface="+mj-ea"/>
                <a:ea typeface="+mj-ea"/>
              </a:rPr>
              <a:t>1-3</a:t>
            </a:r>
            <a:r>
              <a:rPr lang="zh-CN" altLang="en-US" sz="2400" spc="120" dirty="0">
                <a:solidFill>
                  <a:schemeClr val="bg1"/>
                </a:solidFill>
                <a:latin typeface="+mj-ea"/>
                <a:ea typeface="+mj-ea"/>
              </a:rPr>
              <a:t>月</a:t>
            </a:r>
            <a:endParaRPr lang="zh-CN" altLang="en-US" sz="2400" spc="12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1299845" y="4812931"/>
            <a:ext cx="1606020" cy="929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400" b="0" i="0" spc="120" dirty="0">
                <a:solidFill>
                  <a:schemeClr val="bg1">
                    <a:alpha val="70000"/>
                  </a:schemeClr>
                </a:solidFill>
                <a:effectLst/>
                <a:latin typeface="+mn-ea"/>
              </a:rPr>
              <a:t>我們無可避免地要面對許多煩惱和不如意。</a:t>
            </a:r>
            <a:endParaRPr lang="zh-CN" altLang="en-US" sz="1400" b="0" i="0" spc="120" dirty="0">
              <a:solidFill>
                <a:schemeClr val="bg1">
                  <a:alpha val="70000"/>
                </a:schemeClr>
              </a:solidFill>
              <a:effectLst/>
              <a:latin typeface="+mn-ea"/>
            </a:endParaRPr>
          </a:p>
        </p:txBody>
      </p:sp>
      <p:sp>
        <p:nvSpPr>
          <p:cNvPr id="38" name="椭圆 37"/>
          <p:cNvSpPr/>
          <p:nvPr/>
        </p:nvSpPr>
        <p:spPr>
          <a:xfrm>
            <a:off x="3901603" y="1755841"/>
            <a:ext cx="1634247" cy="1634247"/>
          </a:xfrm>
          <a:prstGeom prst="ellipse">
            <a:avLst/>
          </a:prstGeom>
          <a:blipFill dpi="0" rotWithShape="1">
            <a:blip r:embed="rId2"/>
            <a:srcRect/>
            <a:tile tx="0" ty="0" sx="100000" sy="100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椭圆 38"/>
          <p:cNvSpPr/>
          <p:nvPr/>
        </p:nvSpPr>
        <p:spPr>
          <a:xfrm>
            <a:off x="4656343" y="4429441"/>
            <a:ext cx="124767" cy="12476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文本框 39"/>
          <p:cNvSpPr txBox="1"/>
          <p:nvPr/>
        </p:nvSpPr>
        <p:spPr>
          <a:xfrm>
            <a:off x="3998726" y="3685091"/>
            <a:ext cx="1440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spc="120" dirty="0">
                <a:solidFill>
                  <a:schemeClr val="bg1"/>
                </a:solidFill>
                <a:latin typeface="+mj-ea"/>
                <a:ea typeface="+mj-ea"/>
              </a:rPr>
              <a:t>4-6</a:t>
            </a:r>
            <a:r>
              <a:rPr lang="zh-CN" altLang="en-US" sz="2400" spc="120" dirty="0">
                <a:solidFill>
                  <a:schemeClr val="bg1"/>
                </a:solidFill>
                <a:latin typeface="+mj-ea"/>
                <a:ea typeface="+mj-ea"/>
              </a:rPr>
              <a:t>月</a:t>
            </a:r>
            <a:endParaRPr lang="zh-CN" altLang="en-US" sz="2400" spc="12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3915716" y="4812931"/>
            <a:ext cx="1606020" cy="929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400" b="0" i="0" spc="120" dirty="0">
                <a:solidFill>
                  <a:schemeClr val="bg1">
                    <a:alpha val="70000"/>
                  </a:schemeClr>
                </a:solidFill>
                <a:effectLst/>
                <a:latin typeface="+mn-ea"/>
              </a:rPr>
              <a:t>我們無可避免地要面對許多煩惱和不如意。</a:t>
            </a:r>
            <a:endParaRPr lang="zh-CN" altLang="en-US" sz="1400" b="0" i="0" spc="120" dirty="0">
              <a:solidFill>
                <a:schemeClr val="bg1">
                  <a:alpha val="70000"/>
                </a:schemeClr>
              </a:solidFill>
              <a:effectLst/>
              <a:latin typeface="+mn-ea"/>
            </a:endParaRPr>
          </a:p>
        </p:txBody>
      </p:sp>
      <p:sp>
        <p:nvSpPr>
          <p:cNvPr id="43" name="椭圆 42"/>
          <p:cNvSpPr/>
          <p:nvPr/>
        </p:nvSpPr>
        <p:spPr>
          <a:xfrm>
            <a:off x="6517474" y="1755841"/>
            <a:ext cx="1634247" cy="1634247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椭圆 43"/>
          <p:cNvSpPr/>
          <p:nvPr/>
        </p:nvSpPr>
        <p:spPr>
          <a:xfrm>
            <a:off x="7272214" y="4429441"/>
            <a:ext cx="124767" cy="12476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文本框 44"/>
          <p:cNvSpPr txBox="1"/>
          <p:nvPr/>
        </p:nvSpPr>
        <p:spPr>
          <a:xfrm>
            <a:off x="6614597" y="3685091"/>
            <a:ext cx="1440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spc="120" dirty="0">
                <a:solidFill>
                  <a:schemeClr val="bg1"/>
                </a:solidFill>
                <a:latin typeface="+mj-ea"/>
                <a:ea typeface="+mj-ea"/>
              </a:rPr>
              <a:t>7-9</a:t>
            </a:r>
            <a:r>
              <a:rPr lang="zh-CN" altLang="en-US" sz="2400" spc="120" dirty="0">
                <a:solidFill>
                  <a:schemeClr val="bg1"/>
                </a:solidFill>
                <a:latin typeface="+mj-ea"/>
                <a:ea typeface="+mj-ea"/>
              </a:rPr>
              <a:t>月</a:t>
            </a:r>
            <a:endParaRPr lang="zh-CN" altLang="en-US" sz="2400" spc="12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6531587" y="4812931"/>
            <a:ext cx="1606020" cy="929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400" b="0" i="0" spc="120" dirty="0">
                <a:solidFill>
                  <a:schemeClr val="bg1">
                    <a:alpha val="70000"/>
                  </a:schemeClr>
                </a:solidFill>
                <a:effectLst/>
                <a:latin typeface="+mn-ea"/>
              </a:rPr>
              <a:t>我們無可避免地要面對許多煩惱和不如意。</a:t>
            </a:r>
            <a:endParaRPr lang="zh-CN" altLang="en-US" sz="1400" b="0" i="0" spc="120" dirty="0">
              <a:solidFill>
                <a:schemeClr val="bg1">
                  <a:alpha val="70000"/>
                </a:schemeClr>
              </a:solidFill>
              <a:effectLst/>
              <a:latin typeface="+mn-ea"/>
            </a:endParaRPr>
          </a:p>
        </p:txBody>
      </p:sp>
      <p:sp>
        <p:nvSpPr>
          <p:cNvPr id="48" name="椭圆 47"/>
          <p:cNvSpPr/>
          <p:nvPr/>
        </p:nvSpPr>
        <p:spPr>
          <a:xfrm>
            <a:off x="9133346" y="1755841"/>
            <a:ext cx="1634247" cy="1634247"/>
          </a:xfrm>
          <a:prstGeom prst="ellipse">
            <a:avLst/>
          </a:prstGeom>
          <a:blipFill dpi="0" rotWithShape="1">
            <a:blip r:embed="rId4"/>
            <a:srcRect/>
            <a:tile tx="0" ty="0" sx="100000" sy="100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椭圆 48"/>
          <p:cNvSpPr/>
          <p:nvPr/>
        </p:nvSpPr>
        <p:spPr>
          <a:xfrm>
            <a:off x="9888086" y="4429441"/>
            <a:ext cx="124767" cy="12476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文本框 49"/>
          <p:cNvSpPr txBox="1"/>
          <p:nvPr/>
        </p:nvSpPr>
        <p:spPr>
          <a:xfrm>
            <a:off x="9230469" y="3685091"/>
            <a:ext cx="1440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spc="120" dirty="0">
                <a:solidFill>
                  <a:schemeClr val="bg1"/>
                </a:solidFill>
                <a:latin typeface="+mj-ea"/>
                <a:ea typeface="+mj-ea"/>
              </a:rPr>
              <a:t>10-12</a:t>
            </a:r>
            <a:r>
              <a:rPr lang="zh-CN" altLang="en-US" sz="2400" spc="120" dirty="0">
                <a:solidFill>
                  <a:schemeClr val="bg1"/>
                </a:solidFill>
                <a:latin typeface="+mj-ea"/>
                <a:ea typeface="+mj-ea"/>
              </a:rPr>
              <a:t>月</a:t>
            </a:r>
            <a:endParaRPr lang="zh-CN" altLang="en-US" sz="2400" spc="12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9147459" y="4812931"/>
            <a:ext cx="1606020" cy="929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400" b="0" i="0" spc="120" dirty="0">
                <a:solidFill>
                  <a:schemeClr val="bg1">
                    <a:alpha val="70000"/>
                  </a:schemeClr>
                </a:solidFill>
                <a:effectLst/>
                <a:latin typeface="+mn-ea"/>
              </a:rPr>
              <a:t>我們無可避免地要面對許多煩惱和不如意。</a:t>
            </a:r>
            <a:endParaRPr lang="zh-CN" altLang="en-US" sz="1400" b="0" i="0" spc="120" dirty="0">
              <a:solidFill>
                <a:schemeClr val="bg1">
                  <a:alpha val="70000"/>
                </a:schemeClr>
              </a:solidFill>
              <a:effectLst/>
              <a:latin typeface="+mn-ea"/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10916361" y="6317164"/>
            <a:ext cx="924242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solidFill>
                  <a:srgbClr val="FFFFFF">
                    <a:alpha val="50000"/>
                  </a:srgbClr>
                </a:solidFill>
                <a:latin typeface="Bahnschrift Light" panose="020B0502040204020203" pitchFamily="34" charset="0"/>
              </a:rPr>
              <a:t>PAGE 19</a:t>
            </a:r>
            <a:endParaRPr lang="zh-CN" altLang="en-US" sz="900" dirty="0">
              <a:solidFill>
                <a:srgbClr val="FFFFFF">
                  <a:alpha val="50000"/>
                </a:srgbClr>
              </a:solidFill>
              <a:latin typeface="Bahnschrift Light" panose="020B0502040204020203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060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矩形: 单圆角 138"/>
          <p:cNvSpPr/>
          <p:nvPr/>
        </p:nvSpPr>
        <p:spPr>
          <a:xfrm rot="16200000" flipH="1" flipV="1">
            <a:off x="96726" y="598501"/>
            <a:ext cx="3429001" cy="2231999"/>
          </a:xfrm>
          <a:prstGeom prst="round1Rect">
            <a:avLst>
              <a:gd name="adj" fmla="val 25389"/>
            </a:avLst>
          </a:prstGeom>
          <a:gradFill>
            <a:gsLst>
              <a:gs pos="0">
                <a:srgbClr val="013DFF"/>
              </a:gs>
              <a:gs pos="100000">
                <a:srgbClr val="013DFF">
                  <a:alpha val="71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970922" y="1515797"/>
            <a:ext cx="1680607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5400" spc="300" dirty="0">
                <a:solidFill>
                  <a:schemeClr val="bg1"/>
                </a:solidFill>
                <a:latin typeface="+mj-ea"/>
                <a:ea typeface="+mj-ea"/>
              </a:rPr>
              <a:t>目錄</a:t>
            </a:r>
            <a:endParaRPr lang="zh-CN" altLang="en-US" sz="5400" spc="3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4744555" y="-2915862"/>
            <a:ext cx="1103771" cy="653220"/>
            <a:chOff x="695325" y="5625024"/>
            <a:chExt cx="1103771" cy="653220"/>
          </a:xfrm>
          <a:solidFill>
            <a:schemeClr val="bg1">
              <a:lumMod val="85000"/>
            </a:schemeClr>
          </a:solidFill>
        </p:grpSpPr>
        <p:sp>
          <p:nvSpPr>
            <p:cNvPr id="300" name="椭圆 19"/>
            <p:cNvSpPr/>
            <p:nvPr/>
          </p:nvSpPr>
          <p:spPr>
            <a:xfrm>
              <a:off x="695325" y="5625024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1" name="椭圆 20"/>
            <p:cNvSpPr/>
            <p:nvPr/>
          </p:nvSpPr>
          <p:spPr>
            <a:xfrm>
              <a:off x="828797" y="5625024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2" name="椭圆 31"/>
            <p:cNvSpPr/>
            <p:nvPr/>
          </p:nvSpPr>
          <p:spPr>
            <a:xfrm>
              <a:off x="962268" y="5625024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3" name="椭圆 41"/>
            <p:cNvSpPr/>
            <p:nvPr/>
          </p:nvSpPr>
          <p:spPr>
            <a:xfrm>
              <a:off x="695325" y="5745674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4" name="椭圆 42"/>
            <p:cNvSpPr/>
            <p:nvPr/>
          </p:nvSpPr>
          <p:spPr>
            <a:xfrm>
              <a:off x="828797" y="5745674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5" name="椭圆 43"/>
            <p:cNvSpPr/>
            <p:nvPr/>
          </p:nvSpPr>
          <p:spPr>
            <a:xfrm>
              <a:off x="962268" y="5745674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6" name="椭圆 46"/>
            <p:cNvSpPr/>
            <p:nvPr/>
          </p:nvSpPr>
          <p:spPr>
            <a:xfrm>
              <a:off x="1095740" y="5625024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7" name="椭圆 47"/>
            <p:cNvSpPr/>
            <p:nvPr/>
          </p:nvSpPr>
          <p:spPr>
            <a:xfrm>
              <a:off x="1229211" y="5625024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8" name="椭圆 48"/>
            <p:cNvSpPr/>
            <p:nvPr/>
          </p:nvSpPr>
          <p:spPr>
            <a:xfrm>
              <a:off x="1362683" y="5625024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9" name="椭圆 49"/>
            <p:cNvSpPr/>
            <p:nvPr/>
          </p:nvSpPr>
          <p:spPr>
            <a:xfrm>
              <a:off x="1095740" y="5745674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0" name="椭圆 50"/>
            <p:cNvSpPr/>
            <p:nvPr/>
          </p:nvSpPr>
          <p:spPr>
            <a:xfrm>
              <a:off x="1229211" y="5745674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1" name="椭圆 51"/>
            <p:cNvSpPr/>
            <p:nvPr/>
          </p:nvSpPr>
          <p:spPr>
            <a:xfrm>
              <a:off x="1362683" y="5745674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2" name="椭圆 53"/>
            <p:cNvSpPr/>
            <p:nvPr/>
          </p:nvSpPr>
          <p:spPr>
            <a:xfrm>
              <a:off x="1496154" y="5625024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3" name="椭圆 54"/>
            <p:cNvSpPr/>
            <p:nvPr/>
          </p:nvSpPr>
          <p:spPr>
            <a:xfrm>
              <a:off x="1629626" y="5625024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4" name="椭圆 55"/>
            <p:cNvSpPr/>
            <p:nvPr/>
          </p:nvSpPr>
          <p:spPr>
            <a:xfrm>
              <a:off x="1763096" y="5625024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5" name="椭圆 56"/>
            <p:cNvSpPr/>
            <p:nvPr/>
          </p:nvSpPr>
          <p:spPr>
            <a:xfrm>
              <a:off x="1496154" y="5745674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6" name="椭圆 57"/>
            <p:cNvSpPr/>
            <p:nvPr/>
          </p:nvSpPr>
          <p:spPr>
            <a:xfrm>
              <a:off x="1629626" y="5745674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7" name="椭圆 58"/>
            <p:cNvSpPr/>
            <p:nvPr/>
          </p:nvSpPr>
          <p:spPr>
            <a:xfrm>
              <a:off x="1763096" y="5745674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8" name="矩形: 圆角 317"/>
            <p:cNvSpPr/>
            <p:nvPr/>
          </p:nvSpPr>
          <p:spPr>
            <a:xfrm>
              <a:off x="695325" y="5866324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9" name="矩形: 圆角 318"/>
            <p:cNvSpPr/>
            <p:nvPr/>
          </p:nvSpPr>
          <p:spPr>
            <a:xfrm>
              <a:off x="828797" y="5866324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0" name="矩形: 圆角 319"/>
            <p:cNvSpPr/>
            <p:nvPr/>
          </p:nvSpPr>
          <p:spPr>
            <a:xfrm>
              <a:off x="962268" y="5866324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1" name="矩形: 圆角 320"/>
            <p:cNvSpPr/>
            <p:nvPr/>
          </p:nvSpPr>
          <p:spPr>
            <a:xfrm>
              <a:off x="1095740" y="5866324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2" name="矩形: 圆角 321"/>
            <p:cNvSpPr/>
            <p:nvPr/>
          </p:nvSpPr>
          <p:spPr>
            <a:xfrm>
              <a:off x="1229211" y="5866324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3" name="矩形: 圆角 322"/>
            <p:cNvSpPr/>
            <p:nvPr/>
          </p:nvSpPr>
          <p:spPr>
            <a:xfrm>
              <a:off x="1362683" y="5866324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4" name="矩形: 圆角 323"/>
            <p:cNvSpPr/>
            <p:nvPr/>
          </p:nvSpPr>
          <p:spPr>
            <a:xfrm>
              <a:off x="1496154" y="5866324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5" name="矩形: 圆角 324"/>
            <p:cNvSpPr/>
            <p:nvPr/>
          </p:nvSpPr>
          <p:spPr>
            <a:xfrm>
              <a:off x="1629626" y="5866324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6" name="矩形: 圆角 325"/>
            <p:cNvSpPr/>
            <p:nvPr/>
          </p:nvSpPr>
          <p:spPr>
            <a:xfrm>
              <a:off x="1763096" y="5866324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3" name="椭圆 19"/>
            <p:cNvSpPr/>
            <p:nvPr/>
          </p:nvSpPr>
          <p:spPr>
            <a:xfrm>
              <a:off x="695325" y="6000944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4" name="椭圆 20"/>
            <p:cNvSpPr/>
            <p:nvPr/>
          </p:nvSpPr>
          <p:spPr>
            <a:xfrm>
              <a:off x="828797" y="6000944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5" name="椭圆 31"/>
            <p:cNvSpPr/>
            <p:nvPr/>
          </p:nvSpPr>
          <p:spPr>
            <a:xfrm>
              <a:off x="962268" y="6000944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6" name="椭圆 41"/>
            <p:cNvSpPr/>
            <p:nvPr/>
          </p:nvSpPr>
          <p:spPr>
            <a:xfrm>
              <a:off x="695325" y="6121594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7" name="椭圆 42"/>
            <p:cNvSpPr/>
            <p:nvPr/>
          </p:nvSpPr>
          <p:spPr>
            <a:xfrm>
              <a:off x="828797" y="6121594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8" name="椭圆 43"/>
            <p:cNvSpPr/>
            <p:nvPr/>
          </p:nvSpPr>
          <p:spPr>
            <a:xfrm>
              <a:off x="962268" y="6121594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9" name="椭圆 46"/>
            <p:cNvSpPr/>
            <p:nvPr/>
          </p:nvSpPr>
          <p:spPr>
            <a:xfrm>
              <a:off x="1095740" y="6000944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0" name="椭圆 47"/>
            <p:cNvSpPr/>
            <p:nvPr/>
          </p:nvSpPr>
          <p:spPr>
            <a:xfrm>
              <a:off x="1229211" y="6000944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1" name="椭圆 48"/>
            <p:cNvSpPr/>
            <p:nvPr/>
          </p:nvSpPr>
          <p:spPr>
            <a:xfrm>
              <a:off x="1362683" y="6000944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2" name="椭圆 49"/>
            <p:cNvSpPr/>
            <p:nvPr/>
          </p:nvSpPr>
          <p:spPr>
            <a:xfrm>
              <a:off x="1095740" y="6121594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3" name="椭圆 50"/>
            <p:cNvSpPr/>
            <p:nvPr/>
          </p:nvSpPr>
          <p:spPr>
            <a:xfrm>
              <a:off x="1229211" y="6121594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4" name="椭圆 51"/>
            <p:cNvSpPr/>
            <p:nvPr/>
          </p:nvSpPr>
          <p:spPr>
            <a:xfrm>
              <a:off x="1362683" y="6121594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5" name="椭圆 53"/>
            <p:cNvSpPr/>
            <p:nvPr/>
          </p:nvSpPr>
          <p:spPr>
            <a:xfrm>
              <a:off x="1496154" y="6000944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6" name="椭圆 54"/>
            <p:cNvSpPr/>
            <p:nvPr/>
          </p:nvSpPr>
          <p:spPr>
            <a:xfrm>
              <a:off x="1629626" y="6000944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7" name="椭圆 55"/>
            <p:cNvSpPr/>
            <p:nvPr/>
          </p:nvSpPr>
          <p:spPr>
            <a:xfrm>
              <a:off x="1763096" y="6000944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8" name="椭圆 56"/>
            <p:cNvSpPr/>
            <p:nvPr/>
          </p:nvSpPr>
          <p:spPr>
            <a:xfrm>
              <a:off x="1496154" y="6121594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9" name="椭圆 57"/>
            <p:cNvSpPr/>
            <p:nvPr/>
          </p:nvSpPr>
          <p:spPr>
            <a:xfrm>
              <a:off x="1629626" y="6121594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0" name="椭圆 58"/>
            <p:cNvSpPr/>
            <p:nvPr/>
          </p:nvSpPr>
          <p:spPr>
            <a:xfrm>
              <a:off x="1763096" y="6121594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1" name="矩形: 圆角 290"/>
            <p:cNvSpPr/>
            <p:nvPr/>
          </p:nvSpPr>
          <p:spPr>
            <a:xfrm>
              <a:off x="695325" y="6242244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2" name="矩形: 圆角 291"/>
            <p:cNvSpPr/>
            <p:nvPr/>
          </p:nvSpPr>
          <p:spPr>
            <a:xfrm>
              <a:off x="828797" y="6242244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3" name="矩形: 圆角 292"/>
            <p:cNvSpPr/>
            <p:nvPr/>
          </p:nvSpPr>
          <p:spPr>
            <a:xfrm>
              <a:off x="962268" y="6242244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4" name="矩形: 圆角 293"/>
            <p:cNvSpPr/>
            <p:nvPr/>
          </p:nvSpPr>
          <p:spPr>
            <a:xfrm>
              <a:off x="1095740" y="6242244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5" name="矩形: 圆角 294"/>
            <p:cNvSpPr/>
            <p:nvPr/>
          </p:nvSpPr>
          <p:spPr>
            <a:xfrm>
              <a:off x="1229211" y="6242244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6" name="矩形: 圆角 295"/>
            <p:cNvSpPr/>
            <p:nvPr/>
          </p:nvSpPr>
          <p:spPr>
            <a:xfrm>
              <a:off x="1362683" y="6242244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7" name="矩形: 圆角 296"/>
            <p:cNvSpPr/>
            <p:nvPr/>
          </p:nvSpPr>
          <p:spPr>
            <a:xfrm>
              <a:off x="1496154" y="6242244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8" name="矩形: 圆角 297"/>
            <p:cNvSpPr/>
            <p:nvPr/>
          </p:nvSpPr>
          <p:spPr>
            <a:xfrm>
              <a:off x="1629626" y="6242244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9" name="矩形: 圆角 298"/>
            <p:cNvSpPr/>
            <p:nvPr/>
          </p:nvSpPr>
          <p:spPr>
            <a:xfrm>
              <a:off x="1763096" y="6242244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43" name="组合 142"/>
          <p:cNvGrpSpPr/>
          <p:nvPr/>
        </p:nvGrpSpPr>
        <p:grpSpPr>
          <a:xfrm>
            <a:off x="752883" y="5953125"/>
            <a:ext cx="1103771" cy="277300"/>
            <a:chOff x="752883" y="5953125"/>
            <a:chExt cx="1103771" cy="277300"/>
          </a:xfrm>
          <a:gradFill>
            <a:gsLst>
              <a:gs pos="1000">
                <a:schemeClr val="bg1">
                  <a:lumMod val="95000"/>
                </a:schemeClr>
              </a:gs>
              <a:gs pos="100000">
                <a:schemeClr val="bg1">
                  <a:lumMod val="95000"/>
                  <a:alpha val="0"/>
                </a:schemeClr>
              </a:gs>
            </a:gsLst>
            <a:lin ang="0" scaled="0"/>
          </a:gradFill>
        </p:grpSpPr>
        <p:sp>
          <p:nvSpPr>
            <p:cNvPr id="144" name="椭圆 143"/>
            <p:cNvSpPr/>
            <p:nvPr/>
          </p:nvSpPr>
          <p:spPr>
            <a:xfrm>
              <a:off x="752883" y="5953125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6" name="椭圆 145"/>
            <p:cNvSpPr/>
            <p:nvPr/>
          </p:nvSpPr>
          <p:spPr>
            <a:xfrm>
              <a:off x="886355" y="595312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7" name="椭圆 146"/>
            <p:cNvSpPr/>
            <p:nvPr/>
          </p:nvSpPr>
          <p:spPr>
            <a:xfrm>
              <a:off x="1019826" y="595312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8" name="椭圆 147"/>
            <p:cNvSpPr/>
            <p:nvPr/>
          </p:nvSpPr>
          <p:spPr>
            <a:xfrm>
              <a:off x="752883" y="6073775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6" name="椭圆 175"/>
            <p:cNvSpPr/>
            <p:nvPr/>
          </p:nvSpPr>
          <p:spPr>
            <a:xfrm>
              <a:off x="886355" y="607377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4" name="椭圆 203"/>
            <p:cNvSpPr/>
            <p:nvPr/>
          </p:nvSpPr>
          <p:spPr>
            <a:xfrm>
              <a:off x="1019826" y="607377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5" name="椭圆 204"/>
            <p:cNvSpPr/>
            <p:nvPr/>
          </p:nvSpPr>
          <p:spPr>
            <a:xfrm>
              <a:off x="1153298" y="5953125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6" name="椭圆 205"/>
            <p:cNvSpPr/>
            <p:nvPr/>
          </p:nvSpPr>
          <p:spPr>
            <a:xfrm>
              <a:off x="1286769" y="595312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7" name="椭圆 206"/>
            <p:cNvSpPr/>
            <p:nvPr/>
          </p:nvSpPr>
          <p:spPr>
            <a:xfrm>
              <a:off x="1420241" y="595312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8" name="椭圆 207"/>
            <p:cNvSpPr/>
            <p:nvPr/>
          </p:nvSpPr>
          <p:spPr>
            <a:xfrm>
              <a:off x="1153298" y="6073775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9" name="椭圆 208"/>
            <p:cNvSpPr/>
            <p:nvPr/>
          </p:nvSpPr>
          <p:spPr>
            <a:xfrm>
              <a:off x="1286769" y="607377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0" name="椭圆 209"/>
            <p:cNvSpPr/>
            <p:nvPr/>
          </p:nvSpPr>
          <p:spPr>
            <a:xfrm>
              <a:off x="1420241" y="607377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1" name="椭圆 210"/>
            <p:cNvSpPr/>
            <p:nvPr/>
          </p:nvSpPr>
          <p:spPr>
            <a:xfrm>
              <a:off x="1553712" y="5953125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12" name="椭圆 211"/>
            <p:cNvSpPr/>
            <p:nvPr/>
          </p:nvSpPr>
          <p:spPr>
            <a:xfrm>
              <a:off x="1687184" y="595312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3" name="椭圆 212"/>
            <p:cNvSpPr/>
            <p:nvPr/>
          </p:nvSpPr>
          <p:spPr>
            <a:xfrm>
              <a:off x="1820654" y="595312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4" name="椭圆 213"/>
            <p:cNvSpPr/>
            <p:nvPr/>
          </p:nvSpPr>
          <p:spPr>
            <a:xfrm>
              <a:off x="1553712" y="6073775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5" name="椭圆 214"/>
            <p:cNvSpPr/>
            <p:nvPr/>
          </p:nvSpPr>
          <p:spPr>
            <a:xfrm>
              <a:off x="1687184" y="607377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6" name="椭圆 215"/>
            <p:cNvSpPr/>
            <p:nvPr/>
          </p:nvSpPr>
          <p:spPr>
            <a:xfrm>
              <a:off x="1820654" y="607377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7" name="矩形: 圆角 61"/>
            <p:cNvSpPr/>
            <p:nvPr/>
          </p:nvSpPr>
          <p:spPr>
            <a:xfrm>
              <a:off x="752883" y="6194425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8" name="矩形: 圆角 62"/>
            <p:cNvSpPr/>
            <p:nvPr/>
          </p:nvSpPr>
          <p:spPr>
            <a:xfrm>
              <a:off x="886355" y="619442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9" name="矩形: 圆角 63"/>
            <p:cNvSpPr/>
            <p:nvPr/>
          </p:nvSpPr>
          <p:spPr>
            <a:xfrm>
              <a:off x="1019826" y="619442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0" name="矩形: 圆角 67"/>
            <p:cNvSpPr/>
            <p:nvPr/>
          </p:nvSpPr>
          <p:spPr>
            <a:xfrm>
              <a:off x="1153298" y="6194425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1" name="矩形: 圆角 68"/>
            <p:cNvSpPr/>
            <p:nvPr/>
          </p:nvSpPr>
          <p:spPr>
            <a:xfrm>
              <a:off x="1286769" y="619442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2" name="矩形: 圆角 69"/>
            <p:cNvSpPr/>
            <p:nvPr/>
          </p:nvSpPr>
          <p:spPr>
            <a:xfrm>
              <a:off x="1420241" y="619442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3" name="矩形: 圆角 73"/>
            <p:cNvSpPr/>
            <p:nvPr/>
          </p:nvSpPr>
          <p:spPr>
            <a:xfrm>
              <a:off x="1553712" y="6194425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4" name="矩形: 圆角 74"/>
            <p:cNvSpPr/>
            <p:nvPr/>
          </p:nvSpPr>
          <p:spPr>
            <a:xfrm>
              <a:off x="1687184" y="619442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5" name="矩形: 圆角 75"/>
            <p:cNvSpPr/>
            <p:nvPr/>
          </p:nvSpPr>
          <p:spPr>
            <a:xfrm>
              <a:off x="1820654" y="619442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26" name="矩形: 单圆角 225"/>
          <p:cNvSpPr/>
          <p:nvPr/>
        </p:nvSpPr>
        <p:spPr>
          <a:xfrm rot="16200000">
            <a:off x="10690281" y="5664923"/>
            <a:ext cx="904874" cy="2104932"/>
          </a:xfrm>
          <a:prstGeom prst="round1Rect">
            <a:avLst>
              <a:gd name="adj" fmla="val 50000"/>
            </a:avLst>
          </a:prstGeom>
          <a:solidFill>
            <a:schemeClr val="bg1">
              <a:lumMod val="9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文本框 65"/>
          <p:cNvSpPr txBox="1"/>
          <p:nvPr/>
        </p:nvSpPr>
        <p:spPr>
          <a:xfrm>
            <a:off x="4049315" y="2706252"/>
            <a:ext cx="30719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spc="12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Alibaba PuHuiTi Medium" panose="00020600040101010101" pitchFamily="18" charset="-122"/>
              </a:rPr>
              <a:t>工作內容回顧</a:t>
            </a:r>
            <a:endParaRPr lang="zh-CN" altLang="en-US" sz="3200" spc="120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Alibaba PuHuiTi Medium" panose="00020600040101010101" pitchFamily="18" charset="-122"/>
            </a:endParaRPr>
          </a:p>
        </p:txBody>
      </p:sp>
      <p:sp>
        <p:nvSpPr>
          <p:cNvPr id="98" name="文本框 97"/>
          <p:cNvSpPr txBox="1"/>
          <p:nvPr/>
        </p:nvSpPr>
        <p:spPr>
          <a:xfrm>
            <a:off x="4049315" y="3180276"/>
            <a:ext cx="2836281" cy="650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bg1">
                    <a:lumMod val="65000"/>
                  </a:schemeClr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請在此輸入內容摘要資訊，言簡意賅即可。</a:t>
            </a:r>
            <a:endParaRPr lang="zh-CN" altLang="en-US" sz="1400" dirty="0">
              <a:solidFill>
                <a:schemeClr val="bg1">
                  <a:lumMod val="65000"/>
                </a:schemeClr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4169357" y="2109056"/>
            <a:ext cx="1765591" cy="521970"/>
            <a:chOff x="4169358" y="2109056"/>
            <a:chExt cx="1765591" cy="521970"/>
          </a:xfrm>
        </p:grpSpPr>
        <p:sp>
          <p:nvSpPr>
            <p:cNvPr id="227" name="矩形: 对角圆角 226"/>
            <p:cNvSpPr/>
            <p:nvPr/>
          </p:nvSpPr>
          <p:spPr>
            <a:xfrm>
              <a:off x="4169358" y="2117424"/>
              <a:ext cx="1765591" cy="506485"/>
            </a:xfrm>
            <a:prstGeom prst="round2DiagRect">
              <a:avLst>
                <a:gd name="adj1" fmla="val 29796"/>
                <a:gd name="adj2" fmla="val 0"/>
              </a:avLst>
            </a:prstGeom>
            <a:gradFill>
              <a:gsLst>
                <a:gs pos="0">
                  <a:srgbClr val="013DFF"/>
                </a:gs>
                <a:gs pos="100000">
                  <a:srgbClr val="013DFF">
                    <a:alpha val="7100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3" name="文本框 72"/>
            <p:cNvSpPr txBox="1"/>
            <p:nvPr/>
          </p:nvSpPr>
          <p:spPr>
            <a:xfrm>
              <a:off x="4254133" y="2109056"/>
              <a:ext cx="1596041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>
                      <a:lumMod val="75000"/>
                    </a:schemeClr>
                  </a:solidFill>
                  <a:latin typeface="Bahnschrift SemiCondensed" panose="020B0502040204020203" pitchFamily="34" charset="0"/>
                  <a:ea typeface="站酷庆科黄油体" panose="02000803000000020004" pitchFamily="2" charset="-122"/>
                  <a:cs typeface="Alibaba PuHuiTi Light" panose="00020600040101010101" pitchFamily="18" charset="-122"/>
                </a:rPr>
                <a:t>PART. 01</a:t>
              </a:r>
              <a:endParaRPr lang="zh-CN" altLang="en-US" sz="2800" dirty="0">
                <a:solidFill>
                  <a:schemeClr val="bg1">
                    <a:lumMod val="75000"/>
                  </a:schemeClr>
                </a:solidFill>
                <a:latin typeface="Bahnschrift SemiCondensed" panose="020B0502040204020203" pitchFamily="34" charset="0"/>
                <a:ea typeface="站酷庆科黄油体" panose="02000803000000020004" pitchFamily="2" charset="-122"/>
                <a:cs typeface="Alibaba PuHuiTi Light" panose="00020600040101010101" pitchFamily="18" charset="-122"/>
              </a:endParaRPr>
            </a:p>
          </p:txBody>
        </p:sp>
      </p:grpSp>
      <p:sp>
        <p:nvSpPr>
          <p:cNvPr id="238" name="文本框 237"/>
          <p:cNvSpPr txBox="1"/>
          <p:nvPr/>
        </p:nvSpPr>
        <p:spPr>
          <a:xfrm>
            <a:off x="7883443" y="2706252"/>
            <a:ext cx="30719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spc="12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Alibaba PuHuiTi Medium" panose="00020600040101010101" pitchFamily="18" charset="-122"/>
              </a:rPr>
              <a:t>相關數據展示</a:t>
            </a:r>
            <a:endParaRPr lang="zh-CN" altLang="en-US" sz="3200" spc="120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Alibaba PuHuiTi Medium" panose="00020600040101010101" pitchFamily="18" charset="-122"/>
            </a:endParaRPr>
          </a:p>
        </p:txBody>
      </p:sp>
      <p:sp>
        <p:nvSpPr>
          <p:cNvPr id="239" name="文本框 238"/>
          <p:cNvSpPr txBox="1"/>
          <p:nvPr/>
        </p:nvSpPr>
        <p:spPr>
          <a:xfrm>
            <a:off x="7883443" y="3180276"/>
            <a:ext cx="2836281" cy="650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bg1">
                    <a:lumMod val="65000"/>
                  </a:schemeClr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請在此輸入內容摘要資訊，言簡意賅即可。</a:t>
            </a:r>
            <a:endParaRPr lang="zh-CN" altLang="en-US" sz="1400" dirty="0">
              <a:solidFill>
                <a:schemeClr val="bg1">
                  <a:lumMod val="65000"/>
                </a:schemeClr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8003486" y="2109056"/>
            <a:ext cx="1765591" cy="521970"/>
            <a:chOff x="8003486" y="2109056"/>
            <a:chExt cx="1765591" cy="521970"/>
          </a:xfrm>
        </p:grpSpPr>
        <p:sp>
          <p:nvSpPr>
            <p:cNvPr id="241" name="矩形: 对角圆角 240"/>
            <p:cNvSpPr/>
            <p:nvPr/>
          </p:nvSpPr>
          <p:spPr>
            <a:xfrm>
              <a:off x="8003486" y="2117424"/>
              <a:ext cx="1765591" cy="506485"/>
            </a:xfrm>
            <a:prstGeom prst="round2DiagRect">
              <a:avLst>
                <a:gd name="adj1" fmla="val 29796"/>
                <a:gd name="adj2" fmla="val 0"/>
              </a:avLst>
            </a:prstGeom>
            <a:gradFill>
              <a:gsLst>
                <a:gs pos="0">
                  <a:srgbClr val="013DFF"/>
                </a:gs>
                <a:gs pos="100000">
                  <a:srgbClr val="013DFF">
                    <a:alpha val="7100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2" name="文本框 241"/>
            <p:cNvSpPr txBox="1"/>
            <p:nvPr/>
          </p:nvSpPr>
          <p:spPr>
            <a:xfrm>
              <a:off x="8088261" y="2109056"/>
              <a:ext cx="1596041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>
                      <a:lumMod val="75000"/>
                    </a:schemeClr>
                  </a:solidFill>
                  <a:latin typeface="Bahnschrift SemiCondensed" panose="020B0502040204020203" pitchFamily="34" charset="0"/>
                  <a:ea typeface="站酷庆科黄油体" panose="02000803000000020004" pitchFamily="2" charset="-122"/>
                  <a:cs typeface="Alibaba PuHuiTi Light" panose="00020600040101010101" pitchFamily="18" charset="-122"/>
                </a:rPr>
                <a:t>PART. 02</a:t>
              </a:r>
              <a:endParaRPr lang="zh-CN" altLang="en-US" sz="2800" dirty="0">
                <a:solidFill>
                  <a:schemeClr val="bg1">
                    <a:lumMod val="75000"/>
                  </a:schemeClr>
                </a:solidFill>
                <a:latin typeface="Bahnschrift SemiCondensed" panose="020B0502040204020203" pitchFamily="34" charset="0"/>
                <a:ea typeface="站酷庆科黄油体" panose="02000803000000020004" pitchFamily="2" charset="-122"/>
                <a:cs typeface="Alibaba PuHuiTi Light" panose="00020600040101010101" pitchFamily="18" charset="-122"/>
              </a:endParaRPr>
            </a:p>
          </p:txBody>
        </p:sp>
      </p:grpSp>
      <p:sp>
        <p:nvSpPr>
          <p:cNvPr id="244" name="文本框 243"/>
          <p:cNvSpPr txBox="1"/>
          <p:nvPr/>
        </p:nvSpPr>
        <p:spPr>
          <a:xfrm>
            <a:off x="4049315" y="4817355"/>
            <a:ext cx="30719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spc="12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Alibaba PuHuiTi Medium" panose="00020600040101010101" pitchFamily="18" charset="-122"/>
              </a:rPr>
              <a:t>存在問題分析</a:t>
            </a:r>
            <a:endParaRPr lang="zh-CN" altLang="en-US" sz="3200" spc="120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Alibaba PuHuiTi Medium" panose="00020600040101010101" pitchFamily="18" charset="-122"/>
            </a:endParaRPr>
          </a:p>
        </p:txBody>
      </p:sp>
      <p:sp>
        <p:nvSpPr>
          <p:cNvPr id="245" name="文本框 244"/>
          <p:cNvSpPr txBox="1"/>
          <p:nvPr/>
        </p:nvSpPr>
        <p:spPr>
          <a:xfrm>
            <a:off x="4049315" y="5291379"/>
            <a:ext cx="2836281" cy="650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bg1">
                    <a:lumMod val="65000"/>
                  </a:schemeClr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請在此輸入內容摘要資訊，言簡意賅即可。</a:t>
            </a:r>
            <a:endParaRPr lang="zh-CN" altLang="en-US" sz="1400" dirty="0">
              <a:solidFill>
                <a:schemeClr val="bg1">
                  <a:lumMod val="65000"/>
                </a:schemeClr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4169357" y="4220159"/>
            <a:ext cx="1764000" cy="953135"/>
            <a:chOff x="4169357" y="4220159"/>
            <a:chExt cx="1764000" cy="953135"/>
          </a:xfrm>
        </p:grpSpPr>
        <p:sp>
          <p:nvSpPr>
            <p:cNvPr id="247" name="矩形: 对角圆角 246"/>
            <p:cNvSpPr/>
            <p:nvPr/>
          </p:nvSpPr>
          <p:spPr>
            <a:xfrm>
              <a:off x="4169357" y="4228527"/>
              <a:ext cx="1764000" cy="506485"/>
            </a:xfrm>
            <a:prstGeom prst="round2DiagRect">
              <a:avLst>
                <a:gd name="adj1" fmla="val 29796"/>
                <a:gd name="adj2" fmla="val 0"/>
              </a:avLst>
            </a:prstGeom>
            <a:gradFill>
              <a:gsLst>
                <a:gs pos="0">
                  <a:srgbClr val="013DFF"/>
                </a:gs>
                <a:gs pos="100000">
                  <a:srgbClr val="013DFF">
                    <a:alpha val="7100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8" name="文本框 247"/>
            <p:cNvSpPr txBox="1"/>
            <p:nvPr/>
          </p:nvSpPr>
          <p:spPr>
            <a:xfrm>
              <a:off x="4253957" y="4220159"/>
              <a:ext cx="1594800" cy="953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>
                      <a:lumMod val="75000"/>
                    </a:schemeClr>
                  </a:solidFill>
                  <a:latin typeface="Bahnschrift SemiCondensed" panose="020B0502040204020203" pitchFamily="34" charset="0"/>
                  <a:ea typeface="站酷庆科黄油体" panose="02000803000000020004" pitchFamily="2" charset="-122"/>
                  <a:cs typeface="Alibaba PuHuiTi Light" panose="00020600040101010101" pitchFamily="18" charset="-122"/>
                </a:rPr>
                <a:t>PART. 03</a:t>
              </a:r>
              <a:endParaRPr lang="zh-CN" altLang="en-US" sz="2800" dirty="0">
                <a:solidFill>
                  <a:schemeClr val="bg1">
                    <a:lumMod val="75000"/>
                  </a:schemeClr>
                </a:solidFill>
                <a:latin typeface="Bahnschrift SemiCondensed" panose="020B0502040204020203" pitchFamily="34" charset="0"/>
                <a:ea typeface="站酷庆科黄油体" panose="02000803000000020004" pitchFamily="2" charset="-122"/>
                <a:cs typeface="Alibaba PuHuiTi Light" panose="00020600040101010101" pitchFamily="18" charset="-122"/>
              </a:endParaRPr>
            </a:p>
          </p:txBody>
        </p:sp>
      </p:grpSp>
      <p:sp>
        <p:nvSpPr>
          <p:cNvPr id="250" name="文本框 249"/>
          <p:cNvSpPr txBox="1"/>
          <p:nvPr/>
        </p:nvSpPr>
        <p:spPr>
          <a:xfrm>
            <a:off x="7883443" y="4817355"/>
            <a:ext cx="30719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spc="12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Alibaba PuHuiTi Medium" panose="00020600040101010101" pitchFamily="18" charset="-122"/>
              </a:rPr>
              <a:t>明年工作計畫</a:t>
            </a:r>
            <a:endParaRPr lang="zh-CN" altLang="en-US" sz="3200" spc="120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Alibaba PuHuiTi Medium" panose="00020600040101010101" pitchFamily="18" charset="-122"/>
            </a:endParaRPr>
          </a:p>
        </p:txBody>
      </p:sp>
      <p:sp>
        <p:nvSpPr>
          <p:cNvPr id="251" name="文本框 250"/>
          <p:cNvSpPr txBox="1"/>
          <p:nvPr/>
        </p:nvSpPr>
        <p:spPr>
          <a:xfrm>
            <a:off x="7883443" y="5291379"/>
            <a:ext cx="2836281" cy="650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bg1">
                    <a:lumMod val="65000"/>
                  </a:schemeClr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請在此輸入內容摘要資訊，言簡意賅即可。</a:t>
            </a:r>
            <a:endParaRPr lang="zh-CN" altLang="en-US" sz="1400" dirty="0">
              <a:solidFill>
                <a:schemeClr val="bg1">
                  <a:lumMod val="65000"/>
                </a:schemeClr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8003486" y="4220159"/>
            <a:ext cx="1728000" cy="953135"/>
            <a:chOff x="8012067" y="4220159"/>
            <a:chExt cx="1728000" cy="953135"/>
          </a:xfrm>
        </p:grpSpPr>
        <p:sp>
          <p:nvSpPr>
            <p:cNvPr id="253" name="矩形: 对角圆角 252"/>
            <p:cNvSpPr/>
            <p:nvPr/>
          </p:nvSpPr>
          <p:spPr>
            <a:xfrm>
              <a:off x="8012067" y="4228527"/>
              <a:ext cx="1728000" cy="506485"/>
            </a:xfrm>
            <a:prstGeom prst="round2DiagRect">
              <a:avLst>
                <a:gd name="adj1" fmla="val 29796"/>
                <a:gd name="adj2" fmla="val 0"/>
              </a:avLst>
            </a:prstGeom>
            <a:gradFill>
              <a:gsLst>
                <a:gs pos="0">
                  <a:srgbClr val="013DFF"/>
                </a:gs>
                <a:gs pos="100000">
                  <a:srgbClr val="013DFF">
                    <a:alpha val="7100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4" name="文本框 253"/>
            <p:cNvSpPr txBox="1"/>
            <p:nvPr/>
          </p:nvSpPr>
          <p:spPr>
            <a:xfrm>
              <a:off x="8078667" y="4220159"/>
              <a:ext cx="1594800" cy="953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>
                      <a:lumMod val="75000"/>
                    </a:schemeClr>
                  </a:solidFill>
                  <a:latin typeface="Bahnschrift SemiCondensed" panose="020B0502040204020203" pitchFamily="34" charset="0"/>
                  <a:ea typeface="站酷庆科黄油体" panose="02000803000000020004" pitchFamily="2" charset="-122"/>
                  <a:cs typeface="Alibaba PuHuiTi Light" panose="00020600040101010101" pitchFamily="18" charset="-122"/>
                </a:rPr>
                <a:t>PART. 04</a:t>
              </a:r>
              <a:endParaRPr lang="zh-CN" altLang="en-US" sz="2800" dirty="0">
                <a:solidFill>
                  <a:schemeClr val="bg1">
                    <a:lumMod val="75000"/>
                  </a:schemeClr>
                </a:solidFill>
                <a:latin typeface="Bahnschrift SemiCondensed" panose="020B0502040204020203" pitchFamily="34" charset="0"/>
                <a:ea typeface="站酷庆科黄油体" panose="02000803000000020004" pitchFamily="2" charset="-122"/>
                <a:cs typeface="Alibaba PuHuiTi Light" panose="00020600040101010101" pitchFamily="18" charset="-122"/>
              </a:endParaRPr>
            </a:p>
          </p:txBody>
        </p:sp>
      </p:grpSp>
      <p:sp>
        <p:nvSpPr>
          <p:cNvPr id="255" name="文本框 254"/>
          <p:cNvSpPr txBox="1"/>
          <p:nvPr/>
        </p:nvSpPr>
        <p:spPr>
          <a:xfrm>
            <a:off x="1055825" y="2506197"/>
            <a:ext cx="1488407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dirty="0">
                <a:solidFill>
                  <a:schemeClr val="bg1">
                    <a:alpha val="50000"/>
                  </a:schemeClr>
                </a:solidFill>
                <a:latin typeface="Bahnschrift Light" panose="020B0502040204020203" pitchFamily="34" charset="0"/>
              </a:rPr>
              <a:t>CONTENTS</a:t>
            </a:r>
            <a:endParaRPr lang="zh-CN" altLang="en-US" dirty="0">
              <a:solidFill>
                <a:schemeClr val="bg1">
                  <a:alpha val="50000"/>
                </a:schemeClr>
              </a:solidFill>
              <a:latin typeface="Bahnschrift Light" panose="020B0502040204020203" pitchFamily="34" charset="0"/>
            </a:endParaRPr>
          </a:p>
        </p:txBody>
      </p:sp>
      <p:cxnSp>
        <p:nvCxnSpPr>
          <p:cNvPr id="257" name="直接连接符 256"/>
          <p:cNvCxnSpPr/>
          <p:nvPr/>
        </p:nvCxnSpPr>
        <p:spPr>
          <a:xfrm rot="16200000" flipH="1">
            <a:off x="1856654" y="864525"/>
            <a:ext cx="0" cy="504000"/>
          </a:xfrm>
          <a:prstGeom prst="line">
            <a:avLst/>
          </a:prstGeom>
          <a:ln w="19050">
            <a:solidFill>
              <a:schemeClr val="bg1">
                <a:lumMod val="95000"/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060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: 单圆角 15"/>
          <p:cNvSpPr/>
          <p:nvPr/>
        </p:nvSpPr>
        <p:spPr>
          <a:xfrm rot="16200000">
            <a:off x="5506649" y="-1192288"/>
            <a:ext cx="4128128" cy="9242575"/>
          </a:xfrm>
          <a:prstGeom prst="round1Rect">
            <a:avLst>
              <a:gd name="adj" fmla="val 25389"/>
            </a:avLst>
          </a:prstGeom>
          <a:gradFill>
            <a:gsLst>
              <a:gs pos="0">
                <a:srgbClr val="013DFF"/>
              </a:gs>
              <a:gs pos="100000">
                <a:srgbClr val="013DFF">
                  <a:alpha val="71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5946728" y="1951877"/>
            <a:ext cx="3586198" cy="19380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6000" spc="120" dirty="0">
                <a:solidFill>
                  <a:schemeClr val="bg1"/>
                </a:solidFill>
                <a:latin typeface="+mj-ea"/>
                <a:ea typeface="+mj-ea"/>
              </a:rPr>
              <a:t>彙報結束</a:t>
            </a:r>
            <a:endParaRPr lang="en-US" altLang="zh-CN" sz="6000" spc="120" dirty="0">
              <a:solidFill>
                <a:schemeClr val="bg1"/>
              </a:solidFill>
              <a:latin typeface="+mj-ea"/>
              <a:ea typeface="+mj-ea"/>
            </a:endParaRPr>
          </a:p>
          <a:p>
            <a:r>
              <a:rPr lang="zh-CN" altLang="en-US" sz="6000" spc="120" dirty="0">
                <a:solidFill>
                  <a:schemeClr val="bg1"/>
                </a:solidFill>
                <a:latin typeface="+mj-ea"/>
                <a:ea typeface="+mj-ea"/>
              </a:rPr>
              <a:t>感謝觀看</a:t>
            </a:r>
            <a:endParaRPr lang="zh-CN" altLang="en-US" sz="6000" spc="12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5946728" y="3828348"/>
            <a:ext cx="3154939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 dirty="0">
                <a:solidFill>
                  <a:schemeClr val="bg1">
                    <a:lumMod val="95000"/>
                    <a:alpha val="54000"/>
                  </a:schemeClr>
                </a:solidFill>
                <a:latin typeface="+mn-ea"/>
              </a:rPr>
              <a:t>THANKS FOR WATCHING</a:t>
            </a:r>
            <a:endParaRPr lang="zh-CN" altLang="en-US" sz="2000" dirty="0">
              <a:solidFill>
                <a:schemeClr val="bg1">
                  <a:lumMod val="95000"/>
                  <a:alpha val="54000"/>
                </a:schemeClr>
              </a:solidFill>
              <a:latin typeface="+mn-ea"/>
            </a:endParaRPr>
          </a:p>
        </p:txBody>
      </p:sp>
      <p:sp>
        <p:nvSpPr>
          <p:cNvPr id="30" name="矩形: 对角圆角 29"/>
          <p:cNvSpPr/>
          <p:nvPr/>
        </p:nvSpPr>
        <p:spPr>
          <a:xfrm>
            <a:off x="6049907" y="4611903"/>
            <a:ext cx="1520808" cy="338554"/>
          </a:xfrm>
          <a:prstGeom prst="round2DiagRect">
            <a:avLst>
              <a:gd name="adj1" fmla="val 29796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27"/>
          <p:cNvSpPr txBox="1"/>
          <p:nvPr/>
        </p:nvSpPr>
        <p:spPr>
          <a:xfrm>
            <a:off x="6121099" y="4627292"/>
            <a:ext cx="1327451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dirty="0">
                <a:solidFill>
                  <a:srgbClr val="060606"/>
                </a:solidFill>
                <a:latin typeface="+mn-ea"/>
                <a:cs typeface="Alibaba PuHuiTi Light" panose="00020600040101010101" pitchFamily="18" charset="-122"/>
              </a:rPr>
              <a:t>彙報人：</a:t>
            </a:r>
            <a:r>
              <a:rPr lang="en-US" altLang="zh-CN" sz="1400" dirty="0">
                <a:solidFill>
                  <a:srgbClr val="060606"/>
                </a:solidFill>
                <a:latin typeface="+mn-ea"/>
                <a:cs typeface="Alibaba PuHuiTi Light" panose="00020600040101010101" pitchFamily="18" charset="-122"/>
              </a:rPr>
              <a:t>XXX</a:t>
            </a:r>
            <a:endParaRPr lang="zh-CN" altLang="en-US" sz="1400" dirty="0">
              <a:solidFill>
                <a:srgbClr val="060606"/>
              </a:solidFill>
              <a:latin typeface="+mn-ea"/>
              <a:cs typeface="Alibaba PuHuiTi Light" panose="00020600040101010101" pitchFamily="18" charset="-122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11037511" y="5953125"/>
            <a:ext cx="1103771" cy="277300"/>
            <a:chOff x="752883" y="5953125"/>
            <a:chExt cx="1103771" cy="277300"/>
          </a:xfrm>
          <a:gradFill>
            <a:gsLst>
              <a:gs pos="1000">
                <a:schemeClr val="bg1">
                  <a:lumMod val="95000"/>
                </a:schemeClr>
              </a:gs>
              <a:gs pos="100000">
                <a:schemeClr val="bg1">
                  <a:lumMod val="95000"/>
                  <a:alpha val="0"/>
                </a:schemeClr>
              </a:gs>
            </a:gsLst>
            <a:lin ang="0" scaled="0"/>
          </a:gradFill>
        </p:grpSpPr>
        <p:sp>
          <p:nvSpPr>
            <p:cNvPr id="37" name="椭圆 36"/>
            <p:cNvSpPr/>
            <p:nvPr/>
          </p:nvSpPr>
          <p:spPr>
            <a:xfrm>
              <a:off x="752883" y="5953125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椭圆 37"/>
            <p:cNvSpPr/>
            <p:nvPr/>
          </p:nvSpPr>
          <p:spPr>
            <a:xfrm>
              <a:off x="886355" y="595312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椭圆 38"/>
            <p:cNvSpPr/>
            <p:nvPr/>
          </p:nvSpPr>
          <p:spPr>
            <a:xfrm>
              <a:off x="1019826" y="595312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椭圆 39"/>
            <p:cNvSpPr/>
            <p:nvPr/>
          </p:nvSpPr>
          <p:spPr>
            <a:xfrm>
              <a:off x="752883" y="6073775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椭圆 40"/>
            <p:cNvSpPr/>
            <p:nvPr/>
          </p:nvSpPr>
          <p:spPr>
            <a:xfrm>
              <a:off x="886355" y="607377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椭圆 41"/>
            <p:cNvSpPr/>
            <p:nvPr/>
          </p:nvSpPr>
          <p:spPr>
            <a:xfrm>
              <a:off x="1019826" y="607377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椭圆 42"/>
            <p:cNvSpPr/>
            <p:nvPr/>
          </p:nvSpPr>
          <p:spPr>
            <a:xfrm>
              <a:off x="1153298" y="5953125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椭圆 43"/>
            <p:cNvSpPr/>
            <p:nvPr/>
          </p:nvSpPr>
          <p:spPr>
            <a:xfrm>
              <a:off x="1286769" y="595312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椭圆 44"/>
            <p:cNvSpPr/>
            <p:nvPr/>
          </p:nvSpPr>
          <p:spPr>
            <a:xfrm>
              <a:off x="1420241" y="595312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椭圆 45"/>
            <p:cNvSpPr/>
            <p:nvPr/>
          </p:nvSpPr>
          <p:spPr>
            <a:xfrm>
              <a:off x="1153298" y="6073775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椭圆 46"/>
            <p:cNvSpPr/>
            <p:nvPr/>
          </p:nvSpPr>
          <p:spPr>
            <a:xfrm>
              <a:off x="1286769" y="607377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椭圆 47"/>
            <p:cNvSpPr/>
            <p:nvPr/>
          </p:nvSpPr>
          <p:spPr>
            <a:xfrm>
              <a:off x="1420241" y="607377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椭圆 48"/>
            <p:cNvSpPr/>
            <p:nvPr/>
          </p:nvSpPr>
          <p:spPr>
            <a:xfrm>
              <a:off x="1553712" y="5953125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0" name="椭圆 49"/>
            <p:cNvSpPr/>
            <p:nvPr/>
          </p:nvSpPr>
          <p:spPr>
            <a:xfrm>
              <a:off x="1687184" y="595312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椭圆 50"/>
            <p:cNvSpPr/>
            <p:nvPr/>
          </p:nvSpPr>
          <p:spPr>
            <a:xfrm>
              <a:off x="1820654" y="595312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椭圆 51"/>
            <p:cNvSpPr/>
            <p:nvPr/>
          </p:nvSpPr>
          <p:spPr>
            <a:xfrm>
              <a:off x="1553712" y="6073775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椭圆 52"/>
            <p:cNvSpPr/>
            <p:nvPr/>
          </p:nvSpPr>
          <p:spPr>
            <a:xfrm>
              <a:off x="1687184" y="607377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椭圆 53"/>
            <p:cNvSpPr/>
            <p:nvPr/>
          </p:nvSpPr>
          <p:spPr>
            <a:xfrm>
              <a:off x="1820654" y="607377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矩形: 圆角 61"/>
            <p:cNvSpPr/>
            <p:nvPr/>
          </p:nvSpPr>
          <p:spPr>
            <a:xfrm>
              <a:off x="752883" y="6194425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矩形: 圆角 62"/>
            <p:cNvSpPr/>
            <p:nvPr/>
          </p:nvSpPr>
          <p:spPr>
            <a:xfrm>
              <a:off x="886355" y="619442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" name="矩形: 圆角 63"/>
            <p:cNvSpPr/>
            <p:nvPr/>
          </p:nvSpPr>
          <p:spPr>
            <a:xfrm>
              <a:off x="1019826" y="619442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矩形: 圆角 67"/>
            <p:cNvSpPr/>
            <p:nvPr/>
          </p:nvSpPr>
          <p:spPr>
            <a:xfrm>
              <a:off x="1153298" y="6194425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" name="矩形: 圆角 68"/>
            <p:cNvSpPr/>
            <p:nvPr/>
          </p:nvSpPr>
          <p:spPr>
            <a:xfrm>
              <a:off x="1286769" y="619442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" name="矩形: 圆角 69"/>
            <p:cNvSpPr/>
            <p:nvPr/>
          </p:nvSpPr>
          <p:spPr>
            <a:xfrm>
              <a:off x="1420241" y="619442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矩形: 圆角 73"/>
            <p:cNvSpPr/>
            <p:nvPr/>
          </p:nvSpPr>
          <p:spPr>
            <a:xfrm>
              <a:off x="1553712" y="6194425"/>
              <a:ext cx="36000" cy="3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矩形: 圆角 74"/>
            <p:cNvSpPr/>
            <p:nvPr/>
          </p:nvSpPr>
          <p:spPr>
            <a:xfrm>
              <a:off x="1687184" y="619442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3" name="矩形: 圆角 75"/>
            <p:cNvSpPr/>
            <p:nvPr/>
          </p:nvSpPr>
          <p:spPr>
            <a:xfrm>
              <a:off x="1820654" y="6194425"/>
              <a:ext cx="36000" cy="36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9" name="图形 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32926" y="2108014"/>
            <a:ext cx="1905000" cy="1905000"/>
          </a:xfrm>
          <a:prstGeom prst="rect">
            <a:avLst/>
          </a:prstGeom>
        </p:spPr>
      </p:pic>
      <p:cxnSp>
        <p:nvCxnSpPr>
          <p:cNvPr id="77" name="直接箭头连接符 76"/>
          <p:cNvCxnSpPr/>
          <p:nvPr/>
        </p:nvCxnSpPr>
        <p:spPr>
          <a:xfrm>
            <a:off x="6059488" y="4336801"/>
            <a:ext cx="5256000" cy="0"/>
          </a:xfrm>
          <a:prstGeom prst="straightConnector1">
            <a:avLst/>
          </a:prstGeom>
          <a:ln w="9525">
            <a:solidFill>
              <a:schemeClr val="bg1">
                <a:alpha val="3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组合 14"/>
          <p:cNvGrpSpPr/>
          <p:nvPr/>
        </p:nvGrpSpPr>
        <p:grpSpPr>
          <a:xfrm>
            <a:off x="7729965" y="4611903"/>
            <a:ext cx="1589694" cy="338554"/>
            <a:chOff x="8085565" y="4611903"/>
            <a:chExt cx="1589694" cy="338554"/>
          </a:xfrm>
        </p:grpSpPr>
        <p:sp>
          <p:nvSpPr>
            <p:cNvPr id="78" name="矩形: 对角圆角 77"/>
            <p:cNvSpPr/>
            <p:nvPr/>
          </p:nvSpPr>
          <p:spPr>
            <a:xfrm>
              <a:off x="8120812" y="4611903"/>
              <a:ext cx="1519200" cy="338554"/>
            </a:xfrm>
            <a:prstGeom prst="round2DiagRect">
              <a:avLst>
                <a:gd name="adj1" fmla="val 29796"/>
                <a:gd name="adj2" fmla="val 0"/>
              </a:avLst>
            </a:prstGeom>
            <a:noFill/>
            <a:ln w="9525">
              <a:solidFill>
                <a:schemeClr val="bg1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9" name="文本框 78"/>
            <p:cNvSpPr txBox="1"/>
            <p:nvPr/>
          </p:nvSpPr>
          <p:spPr>
            <a:xfrm>
              <a:off x="8085565" y="4627292"/>
              <a:ext cx="1589694" cy="306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400" dirty="0">
                  <a:solidFill>
                    <a:schemeClr val="bg1"/>
                  </a:solidFill>
                  <a:latin typeface="+mn-ea"/>
                  <a:cs typeface="Alibaba PuHuiTi Light" panose="00020600040101010101" pitchFamily="18" charset="-122"/>
                </a:rPr>
                <a:t>時間：</a:t>
              </a:r>
              <a:r>
                <a:rPr lang="en-US" altLang="zh-CN" sz="1400" dirty="0">
                  <a:solidFill>
                    <a:schemeClr val="bg1"/>
                  </a:solidFill>
                  <a:latin typeface="+mn-ea"/>
                  <a:cs typeface="Alibaba PuHuiTi Light" panose="00020600040101010101" pitchFamily="18" charset="-122"/>
                </a:rPr>
                <a:t>20XX.6.8</a:t>
              </a:r>
              <a:endParaRPr lang="zh-CN" altLang="en-US" sz="1400" dirty="0">
                <a:solidFill>
                  <a:schemeClr val="bg1"/>
                </a:solidFill>
                <a:latin typeface="+mn-ea"/>
                <a:cs typeface="Alibaba PuHuiTi Light" panose="00020600040101010101" pitchFamily="18" charset="-122"/>
              </a:endParaRPr>
            </a:p>
          </p:txBody>
        </p:sp>
      </p:grpSp>
      <p:pic>
        <p:nvPicPr>
          <p:cNvPr id="64" name="图片 6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88" b="99919" l="8797" r="92113">
                        <a14:foregroundMark x1="18807" y1="96725" x2="85844" y2="97857"/>
                        <a14:foregroundMark x1="20576" y1="38860" x2="20930" y2="86818"/>
                        <a14:foregroundMark x1="60212" y1="37647" x2="62032" y2="47918"/>
                        <a14:foregroundMark x1="59252" y1="32713" x2="60667" y2="37404"/>
                        <a14:foregroundMark x1="58342" y1="26284" x2="58898" y2="30449"/>
                        <a14:foregroundMark x1="43327" y1="16498" x2="57988" y2="25799"/>
                        <a14:foregroundMark x1="39687" y1="15326" x2="41860" y2="16781"/>
                        <a14:foregroundMark x1="41456" y1="15689" x2="43529" y2="17226"/>
                        <a14:foregroundMark x1="37917" y1="16296" x2="21486" y2="29883"/>
                        <a14:foregroundMark x1="19869" y1="42095" x2="17745" y2="57299"/>
                        <a14:foregroundMark x1="17695" y1="52285" x2="17442" y2="56409"/>
                        <a14:foregroundMark x1="16987" y1="58593" x2="16987" y2="68338"/>
                        <a14:foregroundMark x1="16026" y1="63041" x2="15875" y2="70683"/>
                        <a14:foregroundMark x1="15875" y1="70683" x2="12336" y2="85766"/>
                        <a14:foregroundMark x1="12336" y1="85766" x2="12336" y2="89163"/>
                        <a14:foregroundMark x1="14762" y1="68257" x2="14863" y2="73231"/>
                        <a14:foregroundMark x1="20071" y1="31743" x2="11426" y2="85321"/>
                        <a14:foregroundMark x1="20728" y1="29923" x2="20728" y2="35786"/>
                        <a14:foregroundMark x1="11072" y1="86615" x2="8797" y2="99919"/>
                        <a14:foregroundMark x1="66633" y1="47271" x2="80182" y2="54994"/>
                        <a14:foregroundMark x1="80182" y1="54994" x2="80182" y2="54994"/>
                        <a14:foregroundMark x1="79676" y1="55237" x2="84429" y2="72503"/>
                        <a14:foregroundMark x1="84580" y1="72907" x2="87867" y2="84634"/>
                        <a14:foregroundMark x1="88170" y1="85685" x2="92113" y2="99919"/>
                        <a14:foregroundMark x1="20071" y1="30570" x2="20222" y2="32511"/>
                        <a14:foregroundMark x1="19919" y1="30570" x2="22497" y2="30570"/>
                        <a14:foregroundMark x1="20576" y1="30287" x2="20374" y2="356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5051" y="-559793"/>
            <a:ext cx="5893684" cy="7367586"/>
          </a:xfrm>
          <a:custGeom>
            <a:avLst/>
            <a:gdLst>
              <a:gd name="connsiteX0" fmla="*/ 1115589 w 5893684"/>
              <a:gd name="connsiteY0" fmla="*/ 2078036 h 7367586"/>
              <a:gd name="connsiteX1" fmla="*/ 1083839 w 5893684"/>
              <a:gd name="connsiteY1" fmla="*/ 2090736 h 7367586"/>
              <a:gd name="connsiteX2" fmla="*/ 1035156 w 5893684"/>
              <a:gd name="connsiteY2" fmla="*/ 2126720 h 7367586"/>
              <a:gd name="connsiteX3" fmla="*/ 1013989 w 5893684"/>
              <a:gd name="connsiteY3" fmla="*/ 2164820 h 7367586"/>
              <a:gd name="connsiteX4" fmla="*/ 999173 w 5893684"/>
              <a:gd name="connsiteY4" fmla="*/ 2391303 h 7367586"/>
              <a:gd name="connsiteX5" fmla="*/ 1136756 w 5893684"/>
              <a:gd name="connsiteY5" fmla="*/ 2452686 h 7367586"/>
              <a:gd name="connsiteX6" fmla="*/ 1168506 w 5893684"/>
              <a:gd name="connsiteY6" fmla="*/ 2336270 h 7367586"/>
              <a:gd name="connsiteX7" fmla="*/ 1193906 w 5893684"/>
              <a:gd name="connsiteY7" fmla="*/ 2257953 h 7367586"/>
              <a:gd name="connsiteX8" fmla="*/ 1238356 w 5893684"/>
              <a:gd name="connsiteY8" fmla="*/ 2179636 h 7367586"/>
              <a:gd name="connsiteX9" fmla="*/ 1210839 w 5893684"/>
              <a:gd name="connsiteY9" fmla="*/ 2101320 h 7367586"/>
              <a:gd name="connsiteX10" fmla="*/ 0 w 5893684"/>
              <a:gd name="connsiteY10" fmla="*/ 0 h 7367586"/>
              <a:gd name="connsiteX11" fmla="*/ 5893684 w 5893684"/>
              <a:gd name="connsiteY11" fmla="*/ 0 h 7367586"/>
              <a:gd name="connsiteX12" fmla="*/ 5893684 w 5893684"/>
              <a:gd name="connsiteY12" fmla="*/ 7367586 h 7367586"/>
              <a:gd name="connsiteX13" fmla="*/ 0 w 5893684"/>
              <a:gd name="connsiteY13" fmla="*/ 7367586 h 7367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893684" h="7367586">
                <a:moveTo>
                  <a:pt x="1115589" y="2078036"/>
                </a:moveTo>
                <a:lnTo>
                  <a:pt x="1083839" y="2090736"/>
                </a:lnTo>
                <a:lnTo>
                  <a:pt x="1035156" y="2126720"/>
                </a:lnTo>
                <a:cubicBezTo>
                  <a:pt x="1012286" y="2146731"/>
                  <a:pt x="1019565" y="2134157"/>
                  <a:pt x="1013989" y="2164820"/>
                </a:cubicBezTo>
                <a:lnTo>
                  <a:pt x="999173" y="2391303"/>
                </a:lnTo>
                <a:lnTo>
                  <a:pt x="1136756" y="2452686"/>
                </a:lnTo>
                <a:lnTo>
                  <a:pt x="1168506" y="2336270"/>
                </a:lnTo>
                <a:lnTo>
                  <a:pt x="1193906" y="2257953"/>
                </a:lnTo>
                <a:lnTo>
                  <a:pt x="1238356" y="2179636"/>
                </a:lnTo>
                <a:lnTo>
                  <a:pt x="1210839" y="2101320"/>
                </a:lnTo>
                <a:close/>
                <a:moveTo>
                  <a:pt x="0" y="0"/>
                </a:moveTo>
                <a:lnTo>
                  <a:pt x="5893684" y="0"/>
                </a:lnTo>
                <a:lnTo>
                  <a:pt x="5893684" y="7367586"/>
                </a:lnTo>
                <a:lnTo>
                  <a:pt x="0" y="7367586"/>
                </a:lnTo>
                <a:close/>
              </a:path>
            </a:pathLst>
          </a:custGeom>
        </p:spPr>
      </p:pic>
      <p:sp>
        <p:nvSpPr>
          <p:cNvPr id="65" name="矩形: 对角圆角 64"/>
          <p:cNvSpPr/>
          <p:nvPr/>
        </p:nvSpPr>
        <p:spPr>
          <a:xfrm rot="5400000" flipH="1">
            <a:off x="559809" y="4439267"/>
            <a:ext cx="1186977" cy="4641943"/>
          </a:xfrm>
          <a:prstGeom prst="round2DiagRect">
            <a:avLst>
              <a:gd name="adj1" fmla="val 16667"/>
              <a:gd name="adj2" fmla="val 50000"/>
            </a:avLst>
          </a:prstGeom>
          <a:gradFill flip="none" rotWithShape="0">
            <a:gsLst>
              <a:gs pos="0">
                <a:srgbClr val="013DFF"/>
              </a:gs>
              <a:gs pos="64000">
                <a:srgbClr val="013DFF">
                  <a:alpha val="3000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单圆角 12"/>
          <p:cNvSpPr/>
          <p:nvPr/>
        </p:nvSpPr>
        <p:spPr>
          <a:xfrm rot="16200000">
            <a:off x="8522210" y="1823266"/>
            <a:ext cx="2271398" cy="5068189"/>
          </a:xfrm>
          <a:prstGeom prst="round1Rect">
            <a:avLst>
              <a:gd name="adj" fmla="val 25389"/>
            </a:avLst>
          </a:prstGeom>
          <a:gradFill>
            <a:gsLst>
              <a:gs pos="0">
                <a:srgbClr val="013DFF"/>
              </a:gs>
              <a:gs pos="100000">
                <a:srgbClr val="013DFF">
                  <a:alpha val="71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sz="3200" spc="120" dirty="0">
                <a:solidFill>
                  <a:schemeClr val="bg1"/>
                </a:solidFill>
                <a:latin typeface="+mj-ea"/>
                <a:ea typeface="+mj-ea"/>
              </a:rPr>
              <a:t>設計規範：</a:t>
            </a:r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695325" y="1930603"/>
            <a:ext cx="191312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spc="120" dirty="0">
                <a:solidFill>
                  <a:schemeClr val="bg1"/>
                </a:solidFill>
                <a:latin typeface="+mj-ea"/>
                <a:ea typeface="+mj-ea"/>
              </a:rPr>
              <a:t>1.</a:t>
            </a:r>
            <a:r>
              <a:rPr lang="zh-CN" altLang="en-US" sz="2400" spc="120" dirty="0">
                <a:solidFill>
                  <a:schemeClr val="bg1"/>
                </a:solidFill>
                <a:latin typeface="+mj-ea"/>
                <a:ea typeface="+mj-ea"/>
              </a:rPr>
              <a:t>配色</a:t>
            </a:r>
            <a:endParaRPr lang="zh-CN" altLang="en-US" sz="2400" spc="12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95325" y="3759403"/>
            <a:ext cx="191312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spc="120" dirty="0">
                <a:solidFill>
                  <a:schemeClr val="bg1"/>
                </a:solidFill>
                <a:latin typeface="+mj-ea"/>
                <a:ea typeface="+mj-ea"/>
              </a:rPr>
              <a:t>2.</a:t>
            </a:r>
            <a:r>
              <a:rPr lang="zh-CN" altLang="en-US" sz="2400" spc="120" dirty="0">
                <a:solidFill>
                  <a:schemeClr val="bg1"/>
                </a:solidFill>
                <a:latin typeface="+mj-ea"/>
                <a:ea typeface="+mj-ea"/>
              </a:rPr>
              <a:t>字體</a:t>
            </a:r>
            <a:endParaRPr lang="zh-CN" altLang="en-US" sz="2400" spc="12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5" name="矩形: 单圆角 4"/>
          <p:cNvSpPr/>
          <p:nvPr/>
        </p:nvSpPr>
        <p:spPr>
          <a:xfrm rot="5400000" flipH="1">
            <a:off x="1781308" y="2613765"/>
            <a:ext cx="360000" cy="360000"/>
          </a:xfrm>
          <a:prstGeom prst="round1Rect">
            <a:avLst>
              <a:gd name="adj" fmla="val 25389"/>
            </a:avLst>
          </a:prstGeom>
          <a:solidFill>
            <a:srgbClr val="06060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: 单圆角 5"/>
          <p:cNvSpPr/>
          <p:nvPr/>
        </p:nvSpPr>
        <p:spPr>
          <a:xfrm rot="5400000" flipH="1">
            <a:off x="1128492" y="2613765"/>
            <a:ext cx="360000" cy="360000"/>
          </a:xfrm>
          <a:prstGeom prst="round1Rect">
            <a:avLst>
              <a:gd name="adj" fmla="val 25389"/>
            </a:avLst>
          </a:prstGeom>
          <a:solidFill>
            <a:srgbClr val="0728D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1035575" y="3094906"/>
            <a:ext cx="545834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chemeClr val="bg1"/>
                </a:solidFill>
              </a:rPr>
              <a:t>藍色</a:t>
            </a:r>
            <a:endParaRPr lang="zh-CN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688391" y="3094906"/>
            <a:ext cx="545834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chemeClr val="bg1"/>
                </a:solidFill>
              </a:rPr>
              <a:t>黑色</a:t>
            </a:r>
            <a:endParaRPr lang="zh-CN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013841" y="4465733"/>
            <a:ext cx="525406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chemeClr val="bg1"/>
                </a:solidFill>
              </a:rPr>
              <a:t>中文字體：思源黑體</a:t>
            </a:r>
            <a:r>
              <a:rPr lang="en-US" altLang="zh-CN" sz="1400" dirty="0">
                <a:solidFill>
                  <a:schemeClr val="bg1"/>
                </a:solidFill>
              </a:rPr>
              <a:t>CN BOLD</a:t>
            </a:r>
            <a:r>
              <a:rPr lang="zh-CN" altLang="en-US" sz="1400" dirty="0">
                <a:solidFill>
                  <a:schemeClr val="bg1"/>
                </a:solidFill>
              </a:rPr>
              <a:t>、思源黑體</a:t>
            </a:r>
            <a:r>
              <a:rPr lang="en-US" altLang="zh-CN" sz="1400" dirty="0">
                <a:solidFill>
                  <a:schemeClr val="bg1"/>
                </a:solidFill>
              </a:rPr>
              <a:t>CN REGULAR</a:t>
            </a:r>
            <a:endParaRPr lang="zh-CN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916361" y="6317164"/>
            <a:ext cx="924242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solidFill>
                  <a:srgbClr val="FFFFFF">
                    <a:alpha val="50000"/>
                  </a:srgbClr>
                </a:solidFill>
                <a:latin typeface="Bahnschrift Light" panose="020B0502040204020203" pitchFamily="34" charset="0"/>
              </a:rPr>
              <a:t>PAGE 21</a:t>
            </a:r>
            <a:endParaRPr lang="zh-CN" altLang="en-US" sz="900" dirty="0">
              <a:solidFill>
                <a:srgbClr val="FFFFFF">
                  <a:alpha val="50000"/>
                </a:srgbClr>
              </a:solidFill>
              <a:latin typeface="Bahnschrift Light" panose="020B0502040204020203" pitchFamily="3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13841" y="4898600"/>
            <a:ext cx="525406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chemeClr val="bg1"/>
                </a:solidFill>
              </a:rPr>
              <a:t>英文字體：</a:t>
            </a:r>
            <a:r>
              <a:rPr lang="en-US" altLang="zh-CN" sz="1400" dirty="0" err="1">
                <a:solidFill>
                  <a:schemeClr val="bg1"/>
                </a:solidFill>
              </a:rPr>
              <a:t>Bahnschrift</a:t>
            </a:r>
            <a:r>
              <a:rPr lang="en-US" altLang="zh-CN" sz="1400" dirty="0">
                <a:solidFill>
                  <a:schemeClr val="bg1"/>
                </a:solidFill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</a:rPr>
              <a:t>SemiCondensed</a:t>
            </a:r>
            <a:endParaRPr lang="zh-CN" altLang="en-US" sz="1400" dirty="0">
              <a:solidFill>
                <a:schemeClr val="bg1"/>
              </a:solidFill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9988" b="99919" l="8797" r="92113">
                        <a14:foregroundMark x1="18807" y1="96725" x2="85844" y2="97857"/>
                        <a14:foregroundMark x1="20576" y1="38860" x2="20930" y2="86818"/>
                        <a14:foregroundMark x1="60212" y1="37647" x2="62032" y2="47918"/>
                        <a14:foregroundMark x1="59252" y1="32713" x2="60667" y2="37404"/>
                        <a14:foregroundMark x1="58342" y1="26284" x2="58898" y2="30449"/>
                        <a14:foregroundMark x1="43327" y1="16498" x2="57988" y2="25799"/>
                        <a14:foregroundMark x1="39687" y1="15326" x2="41860" y2="16781"/>
                        <a14:foregroundMark x1="41456" y1="15689" x2="43529" y2="17226"/>
                        <a14:foregroundMark x1="37917" y1="16296" x2="21486" y2="29883"/>
                        <a14:foregroundMark x1="19869" y1="42095" x2="17745" y2="57299"/>
                        <a14:foregroundMark x1="17695" y1="52285" x2="17442" y2="56409"/>
                        <a14:foregroundMark x1="16987" y1="58593" x2="16987" y2="68338"/>
                        <a14:foregroundMark x1="16026" y1="63041" x2="15875" y2="70683"/>
                        <a14:foregroundMark x1="15875" y1="70683" x2="12336" y2="85766"/>
                        <a14:foregroundMark x1="12336" y1="85766" x2="12336" y2="89163"/>
                        <a14:foregroundMark x1="14762" y1="68257" x2="14863" y2="73231"/>
                        <a14:foregroundMark x1="20071" y1="31743" x2="11426" y2="85321"/>
                        <a14:foregroundMark x1="20728" y1="29923" x2="20728" y2="35786"/>
                        <a14:foregroundMark x1="11072" y1="86615" x2="8797" y2="99919"/>
                        <a14:foregroundMark x1="66633" y1="47271" x2="80182" y2="54994"/>
                        <a14:foregroundMark x1="80182" y1="54994" x2="80182" y2="54994"/>
                        <a14:foregroundMark x1="79676" y1="55237" x2="84429" y2="72503"/>
                        <a14:foregroundMark x1="84580" y1="72907" x2="87867" y2="84634"/>
                        <a14:foregroundMark x1="88170" y1="85685" x2="92113" y2="99919"/>
                        <a14:foregroundMark x1="20071" y1="30570" x2="20222" y2="32511"/>
                        <a14:foregroundMark x1="19919" y1="30570" x2="22497" y2="30570"/>
                        <a14:foregroundMark x1="20576" y1="30287" x2="20374" y2="356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42462" y="-559793"/>
            <a:ext cx="5893684" cy="7367586"/>
          </a:xfrm>
          <a:custGeom>
            <a:avLst/>
            <a:gdLst>
              <a:gd name="connsiteX0" fmla="*/ 1115589 w 5893684"/>
              <a:gd name="connsiteY0" fmla="*/ 2078036 h 7367586"/>
              <a:gd name="connsiteX1" fmla="*/ 1083839 w 5893684"/>
              <a:gd name="connsiteY1" fmla="*/ 2090736 h 7367586"/>
              <a:gd name="connsiteX2" fmla="*/ 1035156 w 5893684"/>
              <a:gd name="connsiteY2" fmla="*/ 2126720 h 7367586"/>
              <a:gd name="connsiteX3" fmla="*/ 1013989 w 5893684"/>
              <a:gd name="connsiteY3" fmla="*/ 2164820 h 7367586"/>
              <a:gd name="connsiteX4" fmla="*/ 999173 w 5893684"/>
              <a:gd name="connsiteY4" fmla="*/ 2391303 h 7367586"/>
              <a:gd name="connsiteX5" fmla="*/ 1136756 w 5893684"/>
              <a:gd name="connsiteY5" fmla="*/ 2452686 h 7367586"/>
              <a:gd name="connsiteX6" fmla="*/ 1168506 w 5893684"/>
              <a:gd name="connsiteY6" fmla="*/ 2336270 h 7367586"/>
              <a:gd name="connsiteX7" fmla="*/ 1193906 w 5893684"/>
              <a:gd name="connsiteY7" fmla="*/ 2257953 h 7367586"/>
              <a:gd name="connsiteX8" fmla="*/ 1238356 w 5893684"/>
              <a:gd name="connsiteY8" fmla="*/ 2179636 h 7367586"/>
              <a:gd name="connsiteX9" fmla="*/ 1210839 w 5893684"/>
              <a:gd name="connsiteY9" fmla="*/ 2101320 h 7367586"/>
              <a:gd name="connsiteX10" fmla="*/ 0 w 5893684"/>
              <a:gd name="connsiteY10" fmla="*/ 0 h 7367586"/>
              <a:gd name="connsiteX11" fmla="*/ 5893684 w 5893684"/>
              <a:gd name="connsiteY11" fmla="*/ 0 h 7367586"/>
              <a:gd name="connsiteX12" fmla="*/ 5893684 w 5893684"/>
              <a:gd name="connsiteY12" fmla="*/ 7367586 h 7367586"/>
              <a:gd name="connsiteX13" fmla="*/ 0 w 5893684"/>
              <a:gd name="connsiteY13" fmla="*/ 7367586 h 7367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893684" h="7367586">
                <a:moveTo>
                  <a:pt x="1115589" y="2078036"/>
                </a:moveTo>
                <a:lnTo>
                  <a:pt x="1083839" y="2090736"/>
                </a:lnTo>
                <a:lnTo>
                  <a:pt x="1035156" y="2126720"/>
                </a:lnTo>
                <a:cubicBezTo>
                  <a:pt x="1012286" y="2146731"/>
                  <a:pt x="1019565" y="2134157"/>
                  <a:pt x="1013989" y="2164820"/>
                </a:cubicBezTo>
                <a:lnTo>
                  <a:pt x="999173" y="2391303"/>
                </a:lnTo>
                <a:lnTo>
                  <a:pt x="1136756" y="2452686"/>
                </a:lnTo>
                <a:lnTo>
                  <a:pt x="1168506" y="2336270"/>
                </a:lnTo>
                <a:lnTo>
                  <a:pt x="1193906" y="2257953"/>
                </a:lnTo>
                <a:lnTo>
                  <a:pt x="1238356" y="2179636"/>
                </a:lnTo>
                <a:lnTo>
                  <a:pt x="1210839" y="2101320"/>
                </a:lnTo>
                <a:close/>
                <a:moveTo>
                  <a:pt x="0" y="0"/>
                </a:moveTo>
                <a:lnTo>
                  <a:pt x="5893684" y="0"/>
                </a:lnTo>
                <a:lnTo>
                  <a:pt x="5893684" y="7367586"/>
                </a:lnTo>
                <a:lnTo>
                  <a:pt x="0" y="7367586"/>
                </a:lnTo>
                <a:close/>
              </a:path>
            </a:pathLst>
          </a:cu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060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: 单圆角 33"/>
          <p:cNvSpPr/>
          <p:nvPr/>
        </p:nvSpPr>
        <p:spPr>
          <a:xfrm rot="16200000" flipH="1" flipV="1">
            <a:off x="1107384" y="624141"/>
            <a:ext cx="3476312" cy="5691079"/>
          </a:xfrm>
          <a:prstGeom prst="round1Rect">
            <a:avLst>
              <a:gd name="adj" fmla="val 25389"/>
            </a:avLst>
          </a:prstGeom>
          <a:gradFill>
            <a:gsLst>
              <a:gs pos="0">
                <a:srgbClr val="013DFF"/>
              </a:gs>
              <a:gs pos="100000">
                <a:srgbClr val="013DFF">
                  <a:alpha val="71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585155" y="2110338"/>
            <a:ext cx="3217969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>
                <a:solidFill>
                  <a:schemeClr val="bg1">
                    <a:alpha val="30000"/>
                  </a:schemeClr>
                </a:solidFill>
                <a:latin typeface="Bahnschrift SemiCondensed" panose="020B0502040204020203" pitchFamily="34" charset="0"/>
                <a:ea typeface="站酷庆科黄油体" panose="02000803000000020004" pitchFamily="2" charset="-122"/>
                <a:cs typeface="Alibaba PuHuiTi Light" panose="00020600040101010101" pitchFamily="18" charset="-122"/>
              </a:rPr>
              <a:t>PART. 01</a:t>
            </a:r>
            <a:endParaRPr lang="zh-CN" altLang="en-US" sz="5400" dirty="0">
              <a:solidFill>
                <a:schemeClr val="bg1">
                  <a:alpha val="30000"/>
                </a:schemeClr>
              </a:solidFill>
              <a:latin typeface="Bahnschrift SemiCondensed" panose="020B0502040204020203" pitchFamily="34" charset="0"/>
              <a:ea typeface="站酷庆科黄油体" panose="02000803000000020004" pitchFamily="2" charset="-122"/>
              <a:cs typeface="Alibaba PuHuiTi Light" panose="00020600040101010101" pitchFamily="18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66005" y="2993724"/>
            <a:ext cx="5125076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spc="12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Alibaba PuHuiTi Medium" panose="00020600040101010101" pitchFamily="18" charset="-122"/>
              </a:rPr>
              <a:t>工作內容回顧</a:t>
            </a:r>
            <a:endParaRPr lang="zh-CN" altLang="en-US" sz="5400" spc="120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Alibaba PuHuiTi Medium" panose="00020600040101010101" pitchFamily="18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594351" y="3924309"/>
            <a:ext cx="4313315" cy="650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spc="120" dirty="0">
                <a:solidFill>
                  <a:schemeClr val="bg1">
                    <a:lumMod val="85000"/>
                    <a:alpha val="70000"/>
                  </a:schemeClr>
                </a:solidFill>
              </a:rPr>
              <a:t>這部分主要說下這一年你都做了哪些工作，清晰羅列出來。</a:t>
            </a:r>
            <a:endParaRPr lang="zh-CN" altLang="en-US" sz="1400" spc="120" dirty="0">
              <a:solidFill>
                <a:schemeClr val="bg1">
                  <a:lumMod val="85000"/>
                  <a:alpha val="70000"/>
                </a:schemeClr>
              </a:solidFill>
            </a:endParaRPr>
          </a:p>
        </p:txBody>
      </p:sp>
      <p:sp>
        <p:nvSpPr>
          <p:cNvPr id="36" name="矩形: 单圆角 35"/>
          <p:cNvSpPr/>
          <p:nvPr/>
        </p:nvSpPr>
        <p:spPr>
          <a:xfrm rot="16200000">
            <a:off x="11658147" y="198960"/>
            <a:ext cx="660798" cy="2404328"/>
          </a:xfrm>
          <a:prstGeom prst="round1Rect">
            <a:avLst>
              <a:gd name="adj" fmla="val 50000"/>
            </a:avLst>
          </a:prstGeom>
          <a:solidFill>
            <a:schemeClr val="bg1">
              <a:lumMod val="9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矩形: 单圆角 37"/>
          <p:cNvSpPr/>
          <p:nvPr/>
        </p:nvSpPr>
        <p:spPr>
          <a:xfrm rot="16200000">
            <a:off x="5744642" y="2575935"/>
            <a:ext cx="923330" cy="8208412"/>
          </a:xfrm>
          <a:prstGeom prst="round1Rect">
            <a:avLst>
              <a:gd name="adj" fmla="val 50000"/>
            </a:avLst>
          </a:prstGeom>
          <a:solidFill>
            <a:schemeClr val="bg1">
              <a:lumMod val="9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9988" b="99919" l="8797" r="92113">
                        <a14:foregroundMark x1="18807" y1="96725" x2="85844" y2="97857"/>
                        <a14:foregroundMark x1="20576" y1="38860" x2="20930" y2="86818"/>
                        <a14:foregroundMark x1="60212" y1="37647" x2="62032" y2="47918"/>
                        <a14:foregroundMark x1="59252" y1="32713" x2="60667" y2="37404"/>
                        <a14:foregroundMark x1="58342" y1="26284" x2="58898" y2="30449"/>
                        <a14:foregroundMark x1="43327" y1="16498" x2="57988" y2="25799"/>
                        <a14:foregroundMark x1="39687" y1="15326" x2="41860" y2="16781"/>
                        <a14:foregroundMark x1="41456" y1="15689" x2="43529" y2="17226"/>
                        <a14:foregroundMark x1="37917" y1="16296" x2="21486" y2="29883"/>
                        <a14:foregroundMark x1="19869" y1="42095" x2="17745" y2="57299"/>
                        <a14:foregroundMark x1="17695" y1="52285" x2="17442" y2="56409"/>
                        <a14:foregroundMark x1="16987" y1="58593" x2="16987" y2="68338"/>
                        <a14:foregroundMark x1="16026" y1="63041" x2="15875" y2="70683"/>
                        <a14:foregroundMark x1="15875" y1="70683" x2="12336" y2="85766"/>
                        <a14:foregroundMark x1="12336" y1="85766" x2="12336" y2="89163"/>
                        <a14:foregroundMark x1="14762" y1="68257" x2="14863" y2="73231"/>
                        <a14:foregroundMark x1="20071" y1="31743" x2="11426" y2="85321"/>
                        <a14:foregroundMark x1="20728" y1="29923" x2="20728" y2="35786"/>
                        <a14:foregroundMark x1="11072" y1="86615" x2="8797" y2="99919"/>
                        <a14:foregroundMark x1="66633" y1="47271" x2="80182" y2="54994"/>
                        <a14:foregroundMark x1="80182" y1="54994" x2="80182" y2="54994"/>
                        <a14:foregroundMark x1="79676" y1="55237" x2="84429" y2="72503"/>
                        <a14:foregroundMark x1="84580" y1="72907" x2="87867" y2="84634"/>
                        <a14:foregroundMark x1="88170" y1="85685" x2="92113" y2="99919"/>
                        <a14:foregroundMark x1="20071" y1="30570" x2="20222" y2="32511"/>
                        <a14:foregroundMark x1="19919" y1="30570" x2="22497" y2="30570"/>
                        <a14:foregroundMark x1="20576" y1="30287" x2="20374" y2="356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61754" y="-509586"/>
            <a:ext cx="5893684" cy="7367586"/>
          </a:xfrm>
          <a:custGeom>
            <a:avLst/>
            <a:gdLst>
              <a:gd name="connsiteX0" fmla="*/ 1115589 w 5893684"/>
              <a:gd name="connsiteY0" fmla="*/ 2078036 h 7367586"/>
              <a:gd name="connsiteX1" fmla="*/ 1083839 w 5893684"/>
              <a:gd name="connsiteY1" fmla="*/ 2090736 h 7367586"/>
              <a:gd name="connsiteX2" fmla="*/ 1035156 w 5893684"/>
              <a:gd name="connsiteY2" fmla="*/ 2126720 h 7367586"/>
              <a:gd name="connsiteX3" fmla="*/ 1013989 w 5893684"/>
              <a:gd name="connsiteY3" fmla="*/ 2164820 h 7367586"/>
              <a:gd name="connsiteX4" fmla="*/ 999173 w 5893684"/>
              <a:gd name="connsiteY4" fmla="*/ 2391303 h 7367586"/>
              <a:gd name="connsiteX5" fmla="*/ 1136756 w 5893684"/>
              <a:gd name="connsiteY5" fmla="*/ 2452686 h 7367586"/>
              <a:gd name="connsiteX6" fmla="*/ 1168506 w 5893684"/>
              <a:gd name="connsiteY6" fmla="*/ 2336270 h 7367586"/>
              <a:gd name="connsiteX7" fmla="*/ 1193906 w 5893684"/>
              <a:gd name="connsiteY7" fmla="*/ 2257953 h 7367586"/>
              <a:gd name="connsiteX8" fmla="*/ 1238356 w 5893684"/>
              <a:gd name="connsiteY8" fmla="*/ 2179636 h 7367586"/>
              <a:gd name="connsiteX9" fmla="*/ 1210839 w 5893684"/>
              <a:gd name="connsiteY9" fmla="*/ 2101320 h 7367586"/>
              <a:gd name="connsiteX10" fmla="*/ 0 w 5893684"/>
              <a:gd name="connsiteY10" fmla="*/ 0 h 7367586"/>
              <a:gd name="connsiteX11" fmla="*/ 5893684 w 5893684"/>
              <a:gd name="connsiteY11" fmla="*/ 0 h 7367586"/>
              <a:gd name="connsiteX12" fmla="*/ 5893684 w 5893684"/>
              <a:gd name="connsiteY12" fmla="*/ 7367586 h 7367586"/>
              <a:gd name="connsiteX13" fmla="*/ 0 w 5893684"/>
              <a:gd name="connsiteY13" fmla="*/ 7367586 h 7367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893684" h="7367586">
                <a:moveTo>
                  <a:pt x="1115589" y="2078036"/>
                </a:moveTo>
                <a:lnTo>
                  <a:pt x="1083839" y="2090736"/>
                </a:lnTo>
                <a:lnTo>
                  <a:pt x="1035156" y="2126720"/>
                </a:lnTo>
                <a:cubicBezTo>
                  <a:pt x="1012286" y="2146731"/>
                  <a:pt x="1019565" y="2134157"/>
                  <a:pt x="1013989" y="2164820"/>
                </a:cubicBezTo>
                <a:lnTo>
                  <a:pt x="999173" y="2391303"/>
                </a:lnTo>
                <a:lnTo>
                  <a:pt x="1136756" y="2452686"/>
                </a:lnTo>
                <a:lnTo>
                  <a:pt x="1168506" y="2336270"/>
                </a:lnTo>
                <a:lnTo>
                  <a:pt x="1193906" y="2257953"/>
                </a:lnTo>
                <a:lnTo>
                  <a:pt x="1238356" y="2179636"/>
                </a:lnTo>
                <a:lnTo>
                  <a:pt x="1210839" y="2101320"/>
                </a:lnTo>
                <a:close/>
                <a:moveTo>
                  <a:pt x="0" y="0"/>
                </a:moveTo>
                <a:lnTo>
                  <a:pt x="5893684" y="0"/>
                </a:lnTo>
                <a:lnTo>
                  <a:pt x="5893684" y="7367586"/>
                </a:lnTo>
                <a:lnTo>
                  <a:pt x="0" y="7367586"/>
                </a:lnTo>
                <a:close/>
              </a:path>
            </a:pathLst>
          </a:cu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工作內容回顧</a:t>
            </a:r>
            <a:endParaRPr lang="zh-CN" altLang="en-US" dirty="0"/>
          </a:p>
        </p:txBody>
      </p:sp>
      <p:sp>
        <p:nvSpPr>
          <p:cNvPr id="11" name="矩形: 单圆角 10"/>
          <p:cNvSpPr/>
          <p:nvPr/>
        </p:nvSpPr>
        <p:spPr>
          <a:xfrm rot="10800000" flipH="1" flipV="1">
            <a:off x="1058696" y="1549400"/>
            <a:ext cx="10074609" cy="2384049"/>
          </a:xfrm>
          <a:prstGeom prst="round1Rect">
            <a:avLst>
              <a:gd name="adj" fmla="val 20929"/>
            </a:avLst>
          </a:prstGeom>
          <a:gradFill>
            <a:gsLst>
              <a:gs pos="0">
                <a:srgbClr val="013DFF"/>
              </a:gs>
              <a:gs pos="100000">
                <a:srgbClr val="013DFF">
                  <a:alpha val="4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6" name="文本框 35"/>
          <p:cNvSpPr txBox="1"/>
          <p:nvPr/>
        </p:nvSpPr>
        <p:spPr>
          <a:xfrm>
            <a:off x="1258453" y="2658422"/>
            <a:ext cx="9675095" cy="929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400" spc="120" dirty="0">
                <a:solidFill>
                  <a:schemeClr val="bg1">
                    <a:alpha val="70000"/>
                  </a:schemeClr>
                </a:solidFill>
                <a:latin typeface="+mn-ea"/>
              </a:rPr>
              <a:t>這裏是工作內容回顧部分，以下文字僅作排版占位符。</a:t>
            </a:r>
            <a:r>
              <a:rPr lang="zh-CN" altLang="en-US" sz="1400" b="0" i="0" spc="120" dirty="0">
                <a:solidFill>
                  <a:schemeClr val="bg1">
                    <a:alpha val="70000"/>
                  </a:schemeClr>
                </a:solidFill>
                <a:effectLst/>
                <a:latin typeface="+mn-ea"/>
              </a:rPr>
              <a:t>沒有誰的生活是一帆風順的。在凡常的日子裏，我們無可避免地要面對許多煩惱和不如意，即便沒有近憂也可能會有遠慮。遇到風便是風，遇到雨便是雨。我們無法決定天氣的好與壞，但我們可以決定用怎樣的心態和心情去對待每一天。</a:t>
            </a:r>
            <a:endParaRPr lang="zh-CN" altLang="en-US" sz="1400" b="0" i="0" spc="120" dirty="0">
              <a:solidFill>
                <a:schemeClr val="bg1">
                  <a:alpha val="70000"/>
                </a:schemeClr>
              </a:solidFill>
              <a:effectLst/>
              <a:latin typeface="+mn-ea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2967481" y="1821627"/>
            <a:ext cx="625703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spc="120" dirty="0">
                <a:solidFill>
                  <a:schemeClr val="bg1"/>
                </a:solidFill>
                <a:latin typeface="+mj-ea"/>
                <a:ea typeface="+mj-ea"/>
              </a:rPr>
              <a:t>崗位工作概述</a:t>
            </a:r>
            <a:endParaRPr lang="zh-CN" altLang="en-US" sz="2400" spc="12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8" name="矩形: 圆角 37"/>
          <p:cNvSpPr/>
          <p:nvPr/>
        </p:nvSpPr>
        <p:spPr>
          <a:xfrm>
            <a:off x="5898000" y="2467629"/>
            <a:ext cx="396000" cy="36000"/>
          </a:xfrm>
          <a:prstGeom prst="roundRect">
            <a:avLst>
              <a:gd name="adj" fmla="val 50000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矩形: 单圆角 39"/>
          <p:cNvSpPr/>
          <p:nvPr/>
        </p:nvSpPr>
        <p:spPr>
          <a:xfrm rot="10800000">
            <a:off x="1077948" y="4207036"/>
            <a:ext cx="2294721" cy="1696055"/>
          </a:xfrm>
          <a:prstGeom prst="round1Rect">
            <a:avLst>
              <a:gd name="adj" fmla="val 9852"/>
            </a:avLst>
          </a:prstGeom>
          <a:blipFill dpi="0" rotWithShape="0">
            <a:blip r:embed="rId1"/>
            <a:srcRect/>
            <a:tile tx="0" ty="0" sx="100000" sy="100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: 单圆角 48"/>
          <p:cNvSpPr/>
          <p:nvPr/>
        </p:nvSpPr>
        <p:spPr>
          <a:xfrm rot="10800000" flipH="1">
            <a:off x="3658540" y="4207036"/>
            <a:ext cx="2294721" cy="1696055"/>
          </a:xfrm>
          <a:prstGeom prst="round1Rect">
            <a:avLst>
              <a:gd name="adj" fmla="val 0"/>
            </a:avLst>
          </a:prstGeom>
          <a:blipFill dpi="0" rotWithShape="0">
            <a:blip r:embed="rId2"/>
            <a:srcRect/>
            <a:tile tx="0" ty="0" sx="100000" sy="100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矩形: 单圆角 51"/>
          <p:cNvSpPr/>
          <p:nvPr/>
        </p:nvSpPr>
        <p:spPr>
          <a:xfrm rot="10800000" flipH="1">
            <a:off x="6239132" y="4207036"/>
            <a:ext cx="2294721" cy="1696055"/>
          </a:xfrm>
          <a:prstGeom prst="round1Rect">
            <a:avLst>
              <a:gd name="adj" fmla="val 0"/>
            </a:avLst>
          </a:prstGeom>
          <a:blipFill dpi="0" rotWithShape="0">
            <a:blip r:embed="rId3"/>
            <a:srcRect/>
            <a:tile tx="0" ty="0" sx="100000" sy="100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矩形: 单圆角 54"/>
          <p:cNvSpPr/>
          <p:nvPr/>
        </p:nvSpPr>
        <p:spPr>
          <a:xfrm rot="10800000" flipH="1">
            <a:off x="8819723" y="4207036"/>
            <a:ext cx="2294721" cy="1696055"/>
          </a:xfrm>
          <a:prstGeom prst="round1Rect">
            <a:avLst>
              <a:gd name="adj" fmla="val 13629"/>
            </a:avLst>
          </a:prstGeom>
          <a:blipFill dpi="0" rotWithShape="0">
            <a:blip r:embed="rId4"/>
            <a:srcRect/>
            <a:tile tx="0" ty="0" sx="100000" sy="100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矩形: 对角圆角 68"/>
          <p:cNvSpPr/>
          <p:nvPr/>
        </p:nvSpPr>
        <p:spPr>
          <a:xfrm flipH="1">
            <a:off x="1071611" y="5573465"/>
            <a:ext cx="1294375" cy="330187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013DFF"/>
              </a:gs>
              <a:gs pos="100000">
                <a:srgbClr val="013DFF">
                  <a:alpha val="71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文本框 45"/>
          <p:cNvSpPr txBox="1"/>
          <p:nvPr/>
        </p:nvSpPr>
        <p:spPr>
          <a:xfrm>
            <a:off x="1054406" y="5596655"/>
            <a:ext cx="148144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spc="12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崗位工作概述</a:t>
            </a:r>
            <a:endParaRPr lang="zh-CN" altLang="en-US" sz="1400" spc="120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grpSp>
        <p:nvGrpSpPr>
          <p:cNvPr id="72" name="组合 71"/>
          <p:cNvGrpSpPr/>
          <p:nvPr/>
        </p:nvGrpSpPr>
        <p:grpSpPr>
          <a:xfrm>
            <a:off x="3636495" y="5574245"/>
            <a:ext cx="1481442" cy="330187"/>
            <a:chOff x="1420508" y="5587968"/>
            <a:chExt cx="1481442" cy="330187"/>
          </a:xfrm>
        </p:grpSpPr>
        <p:sp>
          <p:nvSpPr>
            <p:cNvPr id="73" name="矩形: 对角圆角 72"/>
            <p:cNvSpPr/>
            <p:nvPr/>
          </p:nvSpPr>
          <p:spPr>
            <a:xfrm>
              <a:off x="1437713" y="5587968"/>
              <a:ext cx="1294375" cy="330187"/>
            </a:xfrm>
            <a:prstGeom prst="round2DiagRect">
              <a:avLst>
                <a:gd name="adj1" fmla="val 29796"/>
                <a:gd name="adj2" fmla="val 0"/>
              </a:avLst>
            </a:prstGeom>
            <a:gradFill>
              <a:gsLst>
                <a:gs pos="0">
                  <a:srgbClr val="013DFF"/>
                </a:gs>
                <a:gs pos="100000">
                  <a:srgbClr val="013DFF">
                    <a:alpha val="7100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4" name="文本框 73"/>
            <p:cNvSpPr txBox="1"/>
            <p:nvPr/>
          </p:nvSpPr>
          <p:spPr>
            <a:xfrm>
              <a:off x="1420508" y="5599173"/>
              <a:ext cx="1481442" cy="306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spc="120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</a:rPr>
                <a:t>崗位工作概述</a:t>
              </a:r>
              <a:endParaRPr lang="zh-CN" altLang="en-US" sz="1400" spc="12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</p:grpSp>
      <p:grpSp>
        <p:nvGrpSpPr>
          <p:cNvPr id="75" name="组合 74"/>
          <p:cNvGrpSpPr/>
          <p:nvPr/>
        </p:nvGrpSpPr>
        <p:grpSpPr>
          <a:xfrm>
            <a:off x="6218584" y="5574245"/>
            <a:ext cx="1481442" cy="330187"/>
            <a:chOff x="1420508" y="5587968"/>
            <a:chExt cx="1481442" cy="330187"/>
          </a:xfrm>
        </p:grpSpPr>
        <p:sp>
          <p:nvSpPr>
            <p:cNvPr id="76" name="矩形: 对角圆角 75"/>
            <p:cNvSpPr/>
            <p:nvPr/>
          </p:nvSpPr>
          <p:spPr>
            <a:xfrm>
              <a:off x="1437713" y="5587968"/>
              <a:ext cx="1294375" cy="330187"/>
            </a:xfrm>
            <a:prstGeom prst="round2DiagRect">
              <a:avLst>
                <a:gd name="adj1" fmla="val 29796"/>
                <a:gd name="adj2" fmla="val 0"/>
              </a:avLst>
            </a:prstGeom>
            <a:gradFill>
              <a:gsLst>
                <a:gs pos="0">
                  <a:srgbClr val="013DFF"/>
                </a:gs>
                <a:gs pos="100000">
                  <a:srgbClr val="013DFF">
                    <a:alpha val="7100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7" name="文本框 76"/>
            <p:cNvSpPr txBox="1"/>
            <p:nvPr/>
          </p:nvSpPr>
          <p:spPr>
            <a:xfrm>
              <a:off x="1420508" y="5599173"/>
              <a:ext cx="1481442" cy="306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spc="120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</a:rPr>
                <a:t>崗位工作概述</a:t>
              </a:r>
              <a:endParaRPr lang="zh-CN" altLang="en-US" sz="1400" spc="12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</p:grpSp>
      <p:grpSp>
        <p:nvGrpSpPr>
          <p:cNvPr id="78" name="组合 77"/>
          <p:cNvGrpSpPr/>
          <p:nvPr/>
        </p:nvGrpSpPr>
        <p:grpSpPr>
          <a:xfrm>
            <a:off x="8800673" y="5574245"/>
            <a:ext cx="1481442" cy="330187"/>
            <a:chOff x="1420508" y="5587968"/>
            <a:chExt cx="1481442" cy="330187"/>
          </a:xfrm>
        </p:grpSpPr>
        <p:sp>
          <p:nvSpPr>
            <p:cNvPr id="79" name="矩形: 对角圆角 78"/>
            <p:cNvSpPr/>
            <p:nvPr/>
          </p:nvSpPr>
          <p:spPr>
            <a:xfrm>
              <a:off x="1437713" y="5587968"/>
              <a:ext cx="1294375" cy="330187"/>
            </a:xfrm>
            <a:prstGeom prst="round2DiagRect">
              <a:avLst>
                <a:gd name="adj1" fmla="val 29796"/>
                <a:gd name="adj2" fmla="val 0"/>
              </a:avLst>
            </a:prstGeom>
            <a:gradFill>
              <a:gsLst>
                <a:gs pos="0">
                  <a:srgbClr val="013DFF"/>
                </a:gs>
                <a:gs pos="100000">
                  <a:srgbClr val="013DFF">
                    <a:alpha val="7100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0" name="文本框 79"/>
            <p:cNvSpPr txBox="1"/>
            <p:nvPr/>
          </p:nvSpPr>
          <p:spPr>
            <a:xfrm>
              <a:off x="1420508" y="5599173"/>
              <a:ext cx="1481442" cy="306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spc="120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</a:rPr>
                <a:t>崗位工作概述</a:t>
              </a:r>
              <a:endParaRPr lang="zh-CN" altLang="en-US" sz="1400" spc="12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</p:grpSp>
      <p:sp>
        <p:nvSpPr>
          <p:cNvPr id="90" name="文本框 89"/>
          <p:cNvSpPr txBox="1"/>
          <p:nvPr/>
        </p:nvSpPr>
        <p:spPr>
          <a:xfrm>
            <a:off x="10916361" y="6317164"/>
            <a:ext cx="924242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solidFill>
                  <a:srgbClr val="FFFFFF">
                    <a:alpha val="50000"/>
                  </a:srgbClr>
                </a:solidFill>
                <a:latin typeface="Bahnschrift Light" panose="020B0502040204020203" pitchFamily="34" charset="0"/>
              </a:rPr>
              <a:t>PAGE 04</a:t>
            </a:r>
            <a:endParaRPr lang="zh-CN" altLang="en-US" sz="900" dirty="0">
              <a:solidFill>
                <a:srgbClr val="FFFFFF">
                  <a:alpha val="50000"/>
                </a:srgbClr>
              </a:solidFill>
              <a:latin typeface="Bahnschrift Light" panose="020B0502040204020203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>
                <a:latin typeface="+mj-ea"/>
              </a:rPr>
              <a:t>工作內容回顧</a:t>
            </a:r>
            <a:endParaRPr lang="zh-CN" altLang="en-US" dirty="0">
              <a:latin typeface="+mj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887166" y="1722474"/>
            <a:ext cx="9085634" cy="650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400" spc="120" dirty="0">
                <a:solidFill>
                  <a:schemeClr val="bg1">
                    <a:alpha val="70000"/>
                  </a:schemeClr>
                </a:solidFill>
                <a:latin typeface="+mn-ea"/>
              </a:rPr>
              <a:t>以下文字僅作排版占位符。</a:t>
            </a:r>
            <a:r>
              <a:rPr lang="zh-CN" altLang="en-US" sz="1400" b="0" i="0" spc="120" dirty="0">
                <a:solidFill>
                  <a:schemeClr val="bg1">
                    <a:alpha val="70000"/>
                  </a:schemeClr>
                </a:solidFill>
                <a:effectLst/>
                <a:latin typeface="+mn-ea"/>
              </a:rPr>
              <a:t>沒有誰的生活是一帆風順的。在凡常的日子裏，我們無可避免地要面對許多煩惱和不如意，即便沒有近憂也可能會有遠慮。遇到風便是風，遇到雨便是雨。</a:t>
            </a:r>
            <a:endParaRPr lang="zh-CN" altLang="en-US" sz="1400" b="0" i="0" spc="120" dirty="0">
              <a:solidFill>
                <a:schemeClr val="bg1">
                  <a:alpha val="70000"/>
                </a:schemeClr>
              </a:solidFill>
              <a:effectLst/>
              <a:latin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301464" y="1185870"/>
            <a:ext cx="625703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spc="120" dirty="0">
                <a:solidFill>
                  <a:schemeClr val="bg1"/>
                </a:solidFill>
                <a:latin typeface="+mj-ea"/>
                <a:ea typeface="+mj-ea"/>
              </a:rPr>
              <a:t>崗位工作概述</a:t>
            </a:r>
            <a:endParaRPr lang="zh-CN" altLang="en-US" sz="2400" spc="12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0" name="椭圆 19"/>
          <p:cNvSpPr/>
          <p:nvPr/>
        </p:nvSpPr>
        <p:spPr>
          <a:xfrm>
            <a:off x="2098610" y="2780875"/>
            <a:ext cx="1836000" cy="1836000"/>
          </a:xfrm>
          <a:prstGeom prst="ellipse">
            <a:avLst/>
          </a:prstGeom>
          <a:solidFill>
            <a:srgbClr val="0728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椭圆 32"/>
          <p:cNvSpPr/>
          <p:nvPr/>
        </p:nvSpPr>
        <p:spPr>
          <a:xfrm>
            <a:off x="2422610" y="3104875"/>
            <a:ext cx="1188000" cy="118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空心弧 35"/>
          <p:cNvSpPr/>
          <p:nvPr/>
        </p:nvSpPr>
        <p:spPr>
          <a:xfrm>
            <a:off x="1936030" y="2618294"/>
            <a:ext cx="2161162" cy="2161162"/>
          </a:xfrm>
          <a:prstGeom prst="blockArc">
            <a:avLst>
              <a:gd name="adj1" fmla="val 6485301"/>
              <a:gd name="adj2" fmla="val 4278880"/>
              <a:gd name="adj3" fmla="val 0"/>
            </a:avLst>
          </a:prstGeom>
          <a:solidFill>
            <a:srgbClr val="0728D9"/>
          </a:solidFill>
          <a:ln w="9525" cap="rnd">
            <a:solidFill>
              <a:schemeClr val="bg1">
                <a:alpha val="30000"/>
              </a:schemeClr>
            </a:solidFill>
          </a:ln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8" name="椭圆 37"/>
          <p:cNvSpPr/>
          <p:nvPr/>
        </p:nvSpPr>
        <p:spPr>
          <a:xfrm>
            <a:off x="3331206" y="4700451"/>
            <a:ext cx="66306" cy="6630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椭圆 38"/>
          <p:cNvSpPr/>
          <p:nvPr/>
        </p:nvSpPr>
        <p:spPr>
          <a:xfrm>
            <a:off x="2687633" y="4700451"/>
            <a:ext cx="66306" cy="6630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文本框 54"/>
          <p:cNvSpPr txBox="1"/>
          <p:nvPr/>
        </p:nvSpPr>
        <p:spPr>
          <a:xfrm>
            <a:off x="1678230" y="5045488"/>
            <a:ext cx="2676761" cy="929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400" spc="120" dirty="0">
                <a:solidFill>
                  <a:schemeClr val="bg1">
                    <a:alpha val="70000"/>
                  </a:schemeClr>
                </a:solidFill>
                <a:latin typeface="+mn-ea"/>
              </a:rPr>
              <a:t>以下文字僅作排版占位符，</a:t>
            </a:r>
            <a:r>
              <a:rPr lang="zh-CN" altLang="en-US" sz="1400" b="0" i="0" spc="120" dirty="0">
                <a:solidFill>
                  <a:schemeClr val="bg1">
                    <a:alpha val="70000"/>
                  </a:schemeClr>
                </a:solidFill>
                <a:effectLst/>
                <a:latin typeface="+mn-ea"/>
              </a:rPr>
              <a:t>我們無可避免地要面對許多煩惱和不如意</a:t>
            </a:r>
            <a:endParaRPr lang="zh-CN" altLang="en-US" sz="1400" b="0" i="0" spc="120" dirty="0">
              <a:solidFill>
                <a:schemeClr val="bg1">
                  <a:alpha val="70000"/>
                </a:schemeClr>
              </a:solidFill>
              <a:effectLst/>
              <a:latin typeface="+mn-ea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2601097" y="3344932"/>
            <a:ext cx="831026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工作職責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62" name="椭圆 61"/>
          <p:cNvSpPr/>
          <p:nvPr/>
        </p:nvSpPr>
        <p:spPr>
          <a:xfrm>
            <a:off x="5456630" y="2780875"/>
            <a:ext cx="1836000" cy="1836000"/>
          </a:xfrm>
          <a:prstGeom prst="ellipse">
            <a:avLst/>
          </a:prstGeom>
          <a:solidFill>
            <a:schemeClr val="bg1">
              <a:lumMod val="9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椭圆 62"/>
          <p:cNvSpPr/>
          <p:nvPr/>
        </p:nvSpPr>
        <p:spPr>
          <a:xfrm>
            <a:off x="5780630" y="3104875"/>
            <a:ext cx="1188000" cy="118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空心弧 63"/>
          <p:cNvSpPr/>
          <p:nvPr/>
        </p:nvSpPr>
        <p:spPr>
          <a:xfrm>
            <a:off x="5294050" y="2618294"/>
            <a:ext cx="2161162" cy="2161162"/>
          </a:xfrm>
          <a:prstGeom prst="blockArc">
            <a:avLst>
              <a:gd name="adj1" fmla="val 6485301"/>
              <a:gd name="adj2" fmla="val 4278880"/>
              <a:gd name="adj3" fmla="val 0"/>
            </a:avLst>
          </a:prstGeom>
          <a:solidFill>
            <a:srgbClr val="0728D9"/>
          </a:solidFill>
          <a:ln w="9525" cap="rnd">
            <a:solidFill>
              <a:schemeClr val="bg1">
                <a:alpha val="30000"/>
              </a:schemeClr>
            </a:solidFill>
          </a:ln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5" name="椭圆 64"/>
          <p:cNvSpPr/>
          <p:nvPr/>
        </p:nvSpPr>
        <p:spPr>
          <a:xfrm>
            <a:off x="6689226" y="4700451"/>
            <a:ext cx="66306" cy="6630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椭圆 65"/>
          <p:cNvSpPr/>
          <p:nvPr/>
        </p:nvSpPr>
        <p:spPr>
          <a:xfrm>
            <a:off x="6045653" y="4700451"/>
            <a:ext cx="66306" cy="6630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文本框 66"/>
          <p:cNvSpPr txBox="1"/>
          <p:nvPr/>
        </p:nvSpPr>
        <p:spPr>
          <a:xfrm>
            <a:off x="5036250" y="5045488"/>
            <a:ext cx="2676761" cy="929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400" spc="120" dirty="0">
                <a:solidFill>
                  <a:schemeClr val="bg1">
                    <a:alpha val="70000"/>
                  </a:schemeClr>
                </a:solidFill>
                <a:latin typeface="+mn-ea"/>
              </a:rPr>
              <a:t>以下文字僅作排版占位符，</a:t>
            </a:r>
            <a:r>
              <a:rPr lang="zh-CN" altLang="en-US" sz="1400" b="0" i="0" spc="120" dirty="0">
                <a:solidFill>
                  <a:schemeClr val="bg1">
                    <a:alpha val="70000"/>
                  </a:schemeClr>
                </a:solidFill>
                <a:effectLst/>
                <a:latin typeface="+mn-ea"/>
              </a:rPr>
              <a:t>我們無可避免地要面對許多煩惱和不如意</a:t>
            </a:r>
            <a:endParaRPr lang="zh-CN" altLang="en-US" sz="1400" b="0" i="0" spc="120" dirty="0">
              <a:solidFill>
                <a:schemeClr val="bg1">
                  <a:alpha val="70000"/>
                </a:schemeClr>
              </a:solidFill>
              <a:effectLst/>
              <a:latin typeface="+mn-ea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5959118" y="3344932"/>
            <a:ext cx="831026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工作職責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70" name="椭圆 69"/>
          <p:cNvSpPr/>
          <p:nvPr/>
        </p:nvSpPr>
        <p:spPr>
          <a:xfrm>
            <a:off x="8814651" y="2780875"/>
            <a:ext cx="1836000" cy="1836000"/>
          </a:xfrm>
          <a:prstGeom prst="ellipse">
            <a:avLst/>
          </a:prstGeom>
          <a:solidFill>
            <a:schemeClr val="bg1">
              <a:lumMod val="9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椭圆 70"/>
          <p:cNvSpPr/>
          <p:nvPr/>
        </p:nvSpPr>
        <p:spPr>
          <a:xfrm>
            <a:off x="9138651" y="3104875"/>
            <a:ext cx="1188000" cy="118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2" name="空心弧 71"/>
          <p:cNvSpPr/>
          <p:nvPr/>
        </p:nvSpPr>
        <p:spPr>
          <a:xfrm>
            <a:off x="8652071" y="2618294"/>
            <a:ext cx="2161162" cy="2161162"/>
          </a:xfrm>
          <a:prstGeom prst="blockArc">
            <a:avLst>
              <a:gd name="adj1" fmla="val 6485301"/>
              <a:gd name="adj2" fmla="val 4278880"/>
              <a:gd name="adj3" fmla="val 0"/>
            </a:avLst>
          </a:prstGeom>
          <a:solidFill>
            <a:srgbClr val="0728D9"/>
          </a:solidFill>
          <a:ln w="9525" cap="rnd">
            <a:solidFill>
              <a:schemeClr val="bg1">
                <a:alpha val="30000"/>
              </a:schemeClr>
            </a:solidFill>
          </a:ln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73" name="椭圆 72"/>
          <p:cNvSpPr/>
          <p:nvPr/>
        </p:nvSpPr>
        <p:spPr>
          <a:xfrm>
            <a:off x="10047247" y="4700451"/>
            <a:ext cx="66306" cy="6630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椭圆 73"/>
          <p:cNvSpPr/>
          <p:nvPr/>
        </p:nvSpPr>
        <p:spPr>
          <a:xfrm>
            <a:off x="9403674" y="4700451"/>
            <a:ext cx="66306" cy="6630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文本框 74"/>
          <p:cNvSpPr txBox="1"/>
          <p:nvPr/>
        </p:nvSpPr>
        <p:spPr>
          <a:xfrm>
            <a:off x="8394271" y="5045488"/>
            <a:ext cx="2676761" cy="929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400" spc="120" dirty="0">
                <a:solidFill>
                  <a:schemeClr val="bg1">
                    <a:alpha val="70000"/>
                  </a:schemeClr>
                </a:solidFill>
                <a:latin typeface="+mn-ea"/>
              </a:rPr>
              <a:t>以下文字僅作排版占位符，</a:t>
            </a:r>
            <a:r>
              <a:rPr lang="zh-CN" altLang="en-US" sz="1400" b="0" i="0" spc="120" dirty="0">
                <a:solidFill>
                  <a:schemeClr val="bg1">
                    <a:alpha val="70000"/>
                  </a:schemeClr>
                </a:solidFill>
                <a:effectLst/>
                <a:latin typeface="+mn-ea"/>
              </a:rPr>
              <a:t>我們無可避免地要面對許多煩惱和不如意</a:t>
            </a:r>
            <a:endParaRPr lang="zh-CN" altLang="en-US" sz="1400" b="0" i="0" spc="120" dirty="0">
              <a:solidFill>
                <a:schemeClr val="bg1">
                  <a:alpha val="70000"/>
                </a:schemeClr>
              </a:solidFill>
              <a:effectLst/>
              <a:latin typeface="+mn-ea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9317138" y="3344932"/>
            <a:ext cx="831026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工作職責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10916361" y="6317164"/>
            <a:ext cx="924242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solidFill>
                  <a:srgbClr val="FFFFFF">
                    <a:alpha val="50000"/>
                  </a:srgbClr>
                </a:solidFill>
                <a:latin typeface="Bahnschrift Light" panose="020B0502040204020203" pitchFamily="34" charset="0"/>
              </a:rPr>
              <a:t>PAGE 05</a:t>
            </a:r>
            <a:endParaRPr lang="zh-CN" altLang="en-US" sz="900" dirty="0">
              <a:solidFill>
                <a:srgbClr val="FFFFFF">
                  <a:alpha val="50000"/>
                </a:srgbClr>
              </a:solidFill>
              <a:latin typeface="Bahnschrift Light" panose="020B0502040204020203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工作內容回顧</a:t>
            </a:r>
            <a:endParaRPr lang="zh-CN" altLang="en-US" dirty="0"/>
          </a:p>
        </p:txBody>
      </p:sp>
      <p:sp>
        <p:nvSpPr>
          <p:cNvPr id="13" name="矩形: 单圆角 12"/>
          <p:cNvSpPr/>
          <p:nvPr/>
        </p:nvSpPr>
        <p:spPr>
          <a:xfrm rot="10800000" flipH="1" flipV="1">
            <a:off x="685238" y="2178229"/>
            <a:ext cx="2627544" cy="3658368"/>
          </a:xfrm>
          <a:prstGeom prst="round1Rect">
            <a:avLst>
              <a:gd name="adj" fmla="val 20946"/>
            </a:avLst>
          </a:prstGeom>
          <a:gradFill>
            <a:gsLst>
              <a:gs pos="0">
                <a:srgbClr val="013DFF"/>
              </a:gs>
              <a:gs pos="100000">
                <a:srgbClr val="013DFF">
                  <a:alpha val="4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772251" y="3755818"/>
            <a:ext cx="2340000" cy="1768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spc="120" dirty="0">
                <a:solidFill>
                  <a:schemeClr val="bg1">
                    <a:lumMod val="95000"/>
                    <a:alpha val="70000"/>
                  </a:schemeClr>
                </a:solidFill>
                <a:latin typeface="+mn-ea"/>
              </a:rPr>
              <a:t>以下文字僅作排版占位符</a:t>
            </a:r>
            <a:r>
              <a:rPr lang="en-US" altLang="zh-CN" sz="1400" spc="120" dirty="0">
                <a:solidFill>
                  <a:schemeClr val="bg1">
                    <a:lumMod val="95000"/>
                    <a:alpha val="70000"/>
                  </a:schemeClr>
                </a:solidFill>
                <a:latin typeface="+mn-ea"/>
              </a:rPr>
              <a:t>,</a:t>
            </a:r>
            <a:r>
              <a:rPr lang="zh-CN" altLang="en-US" sz="1400" b="0" i="0" spc="120" dirty="0">
                <a:solidFill>
                  <a:schemeClr val="bg1">
                    <a:lumMod val="95000"/>
                    <a:alpha val="70000"/>
                  </a:schemeClr>
                </a:solidFill>
                <a:effectLst/>
                <a:latin typeface="+mn-ea"/>
              </a:rPr>
              <a:t>沒有誰的生活是一帆風順的。在凡常的日子裏，我們無可避免地要面對許多煩惱和不如意，即便沒有近憂也可能會有遠慮。</a:t>
            </a:r>
            <a:endParaRPr lang="zh-CN" altLang="en-US" sz="1400" b="0" i="0" spc="120" dirty="0">
              <a:solidFill>
                <a:schemeClr val="bg1">
                  <a:lumMod val="95000"/>
                  <a:alpha val="70000"/>
                </a:schemeClr>
              </a:solidFill>
              <a:effectLst/>
              <a:latin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46621" y="2794710"/>
            <a:ext cx="2412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pc="120" dirty="0">
                <a:solidFill>
                  <a:schemeClr val="bg1"/>
                </a:solidFill>
                <a:latin typeface="+mj-ea"/>
                <a:ea typeface="+mj-ea"/>
              </a:rPr>
              <a:t>崗位工作概述</a:t>
            </a:r>
            <a:endParaRPr lang="zh-CN" altLang="en-US" sz="2400" spc="12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2" name="矩形: 圆角 11"/>
          <p:cNvSpPr/>
          <p:nvPr/>
        </p:nvSpPr>
        <p:spPr>
          <a:xfrm>
            <a:off x="883532" y="3495293"/>
            <a:ext cx="396000" cy="28800"/>
          </a:xfrm>
          <a:prstGeom prst="roundRect">
            <a:avLst>
              <a:gd name="adj" fmla="val 50000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3743202" y="3755818"/>
            <a:ext cx="2340000" cy="1768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spc="120" dirty="0">
                <a:solidFill>
                  <a:schemeClr val="bg1">
                    <a:lumMod val="95000"/>
                    <a:alpha val="70000"/>
                  </a:schemeClr>
                </a:solidFill>
                <a:latin typeface="+mn-ea"/>
              </a:rPr>
              <a:t>以下文字僅作排版占位符</a:t>
            </a:r>
            <a:r>
              <a:rPr lang="en-US" altLang="zh-CN" sz="1400" spc="120" dirty="0">
                <a:solidFill>
                  <a:schemeClr val="bg1">
                    <a:lumMod val="95000"/>
                    <a:alpha val="70000"/>
                  </a:schemeClr>
                </a:solidFill>
                <a:latin typeface="+mn-ea"/>
              </a:rPr>
              <a:t>,</a:t>
            </a:r>
            <a:r>
              <a:rPr lang="zh-CN" altLang="en-US" sz="1400" b="0" i="0" spc="120" dirty="0">
                <a:solidFill>
                  <a:schemeClr val="bg1">
                    <a:lumMod val="95000"/>
                    <a:alpha val="70000"/>
                  </a:schemeClr>
                </a:solidFill>
                <a:effectLst/>
                <a:latin typeface="+mn-ea"/>
              </a:rPr>
              <a:t>沒有誰的生活是一帆風順的。在凡常的日子裏，我們無可避免地要面對許多煩惱和不如意，即便沒有近憂也可能會有遠慮。</a:t>
            </a:r>
            <a:endParaRPr lang="zh-CN" altLang="en-US" sz="1400" b="0" i="0" spc="120" dirty="0">
              <a:solidFill>
                <a:schemeClr val="bg1">
                  <a:lumMod val="95000"/>
                  <a:alpha val="70000"/>
                </a:schemeClr>
              </a:solidFill>
              <a:effectLst/>
              <a:latin typeface="+mn-ea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3717572" y="2794710"/>
            <a:ext cx="2412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pc="120" dirty="0">
                <a:solidFill>
                  <a:schemeClr val="bg1"/>
                </a:solidFill>
                <a:latin typeface="+mj-ea"/>
                <a:ea typeface="+mj-ea"/>
              </a:rPr>
              <a:t>崗位工作概述</a:t>
            </a:r>
            <a:endParaRPr lang="zh-CN" altLang="en-US" sz="2400" spc="12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4" name="矩形: 圆角 33"/>
          <p:cNvSpPr/>
          <p:nvPr/>
        </p:nvSpPr>
        <p:spPr>
          <a:xfrm>
            <a:off x="3854483" y="3495293"/>
            <a:ext cx="396000" cy="28800"/>
          </a:xfrm>
          <a:prstGeom prst="roundRect">
            <a:avLst>
              <a:gd name="adj" fmla="val 50000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6443349" y="3755818"/>
            <a:ext cx="2340000" cy="1768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spc="120" dirty="0">
                <a:solidFill>
                  <a:schemeClr val="bg1">
                    <a:lumMod val="95000"/>
                    <a:alpha val="70000"/>
                  </a:schemeClr>
                </a:solidFill>
                <a:latin typeface="+mn-ea"/>
              </a:rPr>
              <a:t>以下文字僅作排版占位符</a:t>
            </a:r>
            <a:r>
              <a:rPr lang="en-US" altLang="zh-CN" sz="1400" spc="120" dirty="0">
                <a:solidFill>
                  <a:schemeClr val="bg1">
                    <a:lumMod val="95000"/>
                    <a:alpha val="70000"/>
                  </a:schemeClr>
                </a:solidFill>
                <a:latin typeface="+mn-ea"/>
              </a:rPr>
              <a:t>,</a:t>
            </a:r>
            <a:r>
              <a:rPr lang="zh-CN" altLang="en-US" sz="1400" b="0" i="0" spc="120" dirty="0">
                <a:solidFill>
                  <a:schemeClr val="bg1">
                    <a:lumMod val="95000"/>
                    <a:alpha val="70000"/>
                  </a:schemeClr>
                </a:solidFill>
                <a:effectLst/>
                <a:latin typeface="+mn-ea"/>
              </a:rPr>
              <a:t>沒有誰的生活是一帆風順的。在凡常的日子裏，我們無可避免地要面對許多煩惱和不如意，即便沒有近憂也可能會有遠慮。</a:t>
            </a:r>
            <a:endParaRPr lang="zh-CN" altLang="en-US" sz="1400" b="0" i="0" spc="120" dirty="0">
              <a:solidFill>
                <a:schemeClr val="bg1">
                  <a:lumMod val="95000"/>
                  <a:alpha val="70000"/>
                </a:schemeClr>
              </a:solidFill>
              <a:effectLst/>
              <a:latin typeface="+mn-ea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6417719" y="2794710"/>
            <a:ext cx="2412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pc="120" dirty="0">
                <a:solidFill>
                  <a:schemeClr val="bg1"/>
                </a:solidFill>
                <a:latin typeface="+mj-ea"/>
                <a:ea typeface="+mj-ea"/>
              </a:rPr>
              <a:t>崗位工作概述</a:t>
            </a:r>
            <a:endParaRPr lang="zh-CN" altLang="en-US" sz="2400" spc="12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0" name="矩形: 圆角 39"/>
          <p:cNvSpPr/>
          <p:nvPr/>
        </p:nvSpPr>
        <p:spPr>
          <a:xfrm>
            <a:off x="6554630" y="3495293"/>
            <a:ext cx="396000" cy="28800"/>
          </a:xfrm>
          <a:prstGeom prst="roundRect">
            <a:avLst>
              <a:gd name="adj" fmla="val 50000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9143495" y="3755818"/>
            <a:ext cx="2340000" cy="1768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spc="120" dirty="0">
                <a:solidFill>
                  <a:schemeClr val="bg1">
                    <a:lumMod val="95000"/>
                    <a:alpha val="70000"/>
                  </a:schemeClr>
                </a:solidFill>
                <a:latin typeface="+mn-ea"/>
              </a:rPr>
              <a:t>以下文字僅作排版占位符</a:t>
            </a:r>
            <a:r>
              <a:rPr lang="en-US" altLang="zh-CN" sz="1400" spc="120" dirty="0">
                <a:solidFill>
                  <a:schemeClr val="bg1">
                    <a:lumMod val="95000"/>
                    <a:alpha val="70000"/>
                  </a:schemeClr>
                </a:solidFill>
                <a:latin typeface="+mn-ea"/>
              </a:rPr>
              <a:t>,</a:t>
            </a:r>
            <a:r>
              <a:rPr lang="zh-CN" altLang="en-US" sz="1400" b="0" i="0" spc="120" dirty="0">
                <a:solidFill>
                  <a:schemeClr val="bg1">
                    <a:lumMod val="95000"/>
                    <a:alpha val="70000"/>
                  </a:schemeClr>
                </a:solidFill>
                <a:effectLst/>
                <a:latin typeface="+mn-ea"/>
              </a:rPr>
              <a:t>沒有誰的生活是一帆風順的。在凡常的日子裏，我們無可避免地要面對許多煩惱和不如意，即便沒有近憂也可能會有遠慮。</a:t>
            </a:r>
            <a:endParaRPr lang="zh-CN" altLang="en-US" sz="1400" b="0" i="0" spc="120" dirty="0">
              <a:solidFill>
                <a:schemeClr val="bg1">
                  <a:lumMod val="95000"/>
                  <a:alpha val="70000"/>
                </a:schemeClr>
              </a:solidFill>
              <a:effectLst/>
              <a:latin typeface="+mn-ea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9117865" y="2794710"/>
            <a:ext cx="2412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pc="120" dirty="0">
                <a:solidFill>
                  <a:schemeClr val="bg1"/>
                </a:solidFill>
                <a:latin typeface="+mj-ea"/>
                <a:ea typeface="+mj-ea"/>
              </a:rPr>
              <a:t>崗位工作概述</a:t>
            </a:r>
            <a:endParaRPr lang="zh-CN" altLang="en-US" sz="2400" spc="12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6" name="矩形: 圆角 45"/>
          <p:cNvSpPr/>
          <p:nvPr/>
        </p:nvSpPr>
        <p:spPr>
          <a:xfrm>
            <a:off x="9254776" y="3495293"/>
            <a:ext cx="396000" cy="28800"/>
          </a:xfrm>
          <a:prstGeom prst="roundRect">
            <a:avLst>
              <a:gd name="adj" fmla="val 50000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746621" y="2119111"/>
            <a:ext cx="10679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solidFill>
                  <a:schemeClr val="bg1">
                    <a:lumMod val="95000"/>
                    <a:alpha val="10000"/>
                  </a:schemeClr>
                </a:solidFill>
                <a:latin typeface="Bahnschrift SemiCondensed" panose="020B0502040204020203" pitchFamily="34" charset="0"/>
              </a:rPr>
              <a:t>01</a:t>
            </a:r>
            <a:endParaRPr lang="zh-CN" altLang="en-US" sz="3600" dirty="0">
              <a:solidFill>
                <a:schemeClr val="bg1">
                  <a:lumMod val="95000"/>
                  <a:alpha val="10000"/>
                </a:schemeClr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3710679" y="2119111"/>
            <a:ext cx="10679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solidFill>
                  <a:schemeClr val="bg1">
                    <a:lumMod val="95000"/>
                    <a:alpha val="10000"/>
                  </a:schemeClr>
                </a:solidFill>
                <a:latin typeface="Bahnschrift SemiCondensed" panose="020B0502040204020203" pitchFamily="34" charset="0"/>
              </a:rPr>
              <a:t>02</a:t>
            </a:r>
            <a:endParaRPr lang="zh-CN" altLang="en-US" sz="3600" dirty="0">
              <a:solidFill>
                <a:schemeClr val="bg1">
                  <a:lumMod val="95000"/>
                  <a:alpha val="10000"/>
                </a:schemeClr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6395337" y="2119111"/>
            <a:ext cx="10679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solidFill>
                  <a:schemeClr val="bg1">
                    <a:lumMod val="95000"/>
                    <a:alpha val="10000"/>
                  </a:schemeClr>
                </a:solidFill>
                <a:latin typeface="Bahnschrift SemiCondensed" panose="020B0502040204020203" pitchFamily="34" charset="0"/>
              </a:rPr>
              <a:t>03</a:t>
            </a:r>
            <a:endParaRPr lang="zh-CN" altLang="en-US" sz="3600" dirty="0">
              <a:solidFill>
                <a:schemeClr val="bg1">
                  <a:lumMod val="95000"/>
                  <a:alpha val="10000"/>
                </a:schemeClr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9130795" y="2119111"/>
            <a:ext cx="10679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solidFill>
                  <a:schemeClr val="bg1">
                    <a:lumMod val="95000"/>
                    <a:alpha val="10000"/>
                  </a:schemeClr>
                </a:solidFill>
                <a:latin typeface="Bahnschrift SemiCondensed" panose="020B0502040204020203" pitchFamily="34" charset="0"/>
              </a:rPr>
              <a:t>04</a:t>
            </a:r>
            <a:endParaRPr lang="zh-CN" altLang="en-US" sz="3600" dirty="0">
              <a:solidFill>
                <a:schemeClr val="bg1">
                  <a:lumMod val="95000"/>
                  <a:alpha val="10000"/>
                </a:schemeClr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10916361" y="6317164"/>
            <a:ext cx="924242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solidFill>
                  <a:srgbClr val="FFFFFF">
                    <a:alpha val="50000"/>
                  </a:srgbClr>
                </a:solidFill>
                <a:latin typeface="Bahnschrift Light" panose="020B0502040204020203" pitchFamily="34" charset="0"/>
              </a:rPr>
              <a:t>PAGE 06</a:t>
            </a:r>
            <a:endParaRPr lang="zh-CN" altLang="en-US" sz="900" dirty="0">
              <a:solidFill>
                <a:srgbClr val="FFFFFF">
                  <a:alpha val="50000"/>
                </a:srgbClr>
              </a:solidFill>
              <a:latin typeface="Bahnschrift Light" panose="020B0502040204020203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060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: 单圆角 31"/>
          <p:cNvSpPr/>
          <p:nvPr/>
        </p:nvSpPr>
        <p:spPr>
          <a:xfrm rot="5400000" flipH="1">
            <a:off x="2104884" y="2207049"/>
            <a:ext cx="1164381" cy="5616000"/>
          </a:xfrm>
          <a:prstGeom prst="round1Rect">
            <a:avLst>
              <a:gd name="adj" fmla="val 50000"/>
            </a:avLst>
          </a:prstGeom>
          <a:solidFill>
            <a:schemeClr val="bg1">
              <a:lumMod val="9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: 单圆角 16"/>
          <p:cNvSpPr/>
          <p:nvPr/>
        </p:nvSpPr>
        <p:spPr>
          <a:xfrm rot="10800000">
            <a:off x="5741854" y="-559792"/>
            <a:ext cx="5257800" cy="4520779"/>
          </a:xfrm>
          <a:prstGeom prst="round1Rect">
            <a:avLst/>
          </a:prstGeom>
          <a:gradFill>
            <a:gsLst>
              <a:gs pos="0">
                <a:srgbClr val="013DFF"/>
              </a:gs>
              <a:gs pos="100000">
                <a:srgbClr val="013DFF">
                  <a:alpha val="71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6233231" y="876350"/>
            <a:ext cx="3217969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>
                <a:solidFill>
                  <a:schemeClr val="bg1">
                    <a:alpha val="30000"/>
                  </a:schemeClr>
                </a:solidFill>
                <a:latin typeface="Bahnschrift SemiCondensed" panose="020B0502040204020203" pitchFamily="34" charset="0"/>
                <a:ea typeface="站酷庆科黄油体" panose="02000803000000020004" pitchFamily="2" charset="-122"/>
                <a:cs typeface="Alibaba PuHuiTi Light" panose="00020600040101010101" pitchFamily="18" charset="-122"/>
              </a:rPr>
              <a:t>PART. 02</a:t>
            </a:r>
            <a:endParaRPr lang="zh-CN" altLang="en-US" sz="5400" dirty="0">
              <a:solidFill>
                <a:schemeClr val="bg1">
                  <a:alpha val="30000"/>
                </a:schemeClr>
              </a:solidFill>
              <a:latin typeface="Bahnschrift SemiCondensed" panose="020B0502040204020203" pitchFamily="34" charset="0"/>
              <a:ea typeface="站酷庆科黄油体" panose="02000803000000020004" pitchFamily="2" charset="-122"/>
              <a:cs typeface="Alibaba PuHuiTi Light" panose="00020600040101010101" pitchFamily="18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6230180" y="1756114"/>
            <a:ext cx="5125076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spc="12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Alibaba PuHuiTi Medium" panose="00020600040101010101" pitchFamily="18" charset="-122"/>
              </a:rPr>
              <a:t>相關數據展示</a:t>
            </a:r>
            <a:endParaRPr lang="zh-CN" altLang="en-US" sz="5400" spc="120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Alibaba PuHuiTi Medium" panose="00020600040101010101" pitchFamily="18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53832" y="5008080"/>
            <a:ext cx="4114589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solidFill>
                  <a:schemeClr val="bg1">
                    <a:alpha val="20000"/>
                  </a:schemeClr>
                </a:solidFill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altLang="zh-CN" sz="900" dirty="0" err="1">
                <a:solidFill>
                  <a:schemeClr val="bg1">
                    <a:alpha val="20000"/>
                  </a:schemeClr>
                </a:solidFill>
              </a:rPr>
              <a:t>urna</a:t>
            </a:r>
            <a:r>
              <a:rPr lang="en-US" altLang="zh-CN" sz="900" dirty="0">
                <a:solidFill>
                  <a:schemeClr val="bg1">
                    <a:alpha val="20000"/>
                  </a:schemeClr>
                </a:solidFill>
              </a:rPr>
              <a:t>.</a:t>
            </a:r>
            <a:endParaRPr lang="en-US" altLang="zh-CN" sz="900" dirty="0">
              <a:solidFill>
                <a:schemeClr val="bg1">
                  <a:alpha val="20000"/>
                </a:schemeClr>
              </a:solidFill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6253832" y="5074144"/>
            <a:ext cx="0" cy="396000"/>
          </a:xfrm>
          <a:prstGeom prst="line">
            <a:avLst/>
          </a:prstGeom>
          <a:ln w="6350">
            <a:solidFill>
              <a:schemeClr val="bg1">
                <a:lumMod val="95000"/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/>
          <p:cNvSpPr txBox="1"/>
          <p:nvPr/>
        </p:nvSpPr>
        <p:spPr>
          <a:xfrm>
            <a:off x="6230180" y="2692336"/>
            <a:ext cx="4313315" cy="650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spc="120" dirty="0">
                <a:solidFill>
                  <a:schemeClr val="bg1">
                    <a:alpha val="70000"/>
                  </a:schemeClr>
                </a:solidFill>
                <a:latin typeface="+mn-ea"/>
              </a:rPr>
              <a:t>這部分主要用相關數據展示這一年的工作成果</a:t>
            </a:r>
            <a:r>
              <a:rPr lang="en-US" altLang="zh-CN" sz="1400" spc="120" dirty="0">
                <a:solidFill>
                  <a:schemeClr val="bg1">
                    <a:alpha val="70000"/>
                  </a:schemeClr>
                </a:solidFill>
                <a:latin typeface="+mn-ea"/>
              </a:rPr>
              <a:t>,</a:t>
            </a:r>
            <a:r>
              <a:rPr lang="zh-CN" altLang="en-US" sz="1400" spc="120" dirty="0">
                <a:solidFill>
                  <a:schemeClr val="bg1">
                    <a:alpha val="70000"/>
                  </a:schemeClr>
                </a:solidFill>
                <a:latin typeface="+mn-ea"/>
              </a:rPr>
              <a:t>整體情況分析下，然後再分部分。</a:t>
            </a:r>
            <a:endParaRPr lang="zh-CN" altLang="en-US" sz="1400" spc="120" dirty="0">
              <a:solidFill>
                <a:schemeClr val="bg1">
                  <a:alpha val="70000"/>
                </a:schemeClr>
              </a:solidFill>
              <a:latin typeface="+mn-ea"/>
            </a:endParaRPr>
          </a:p>
        </p:txBody>
      </p:sp>
      <p:sp>
        <p:nvSpPr>
          <p:cNvPr id="31" name="矩形: 单圆角 30"/>
          <p:cNvSpPr/>
          <p:nvPr/>
        </p:nvSpPr>
        <p:spPr>
          <a:xfrm rot="16200000">
            <a:off x="10533169" y="5446338"/>
            <a:ext cx="904874" cy="2376000"/>
          </a:xfrm>
          <a:prstGeom prst="round1Rect">
            <a:avLst>
              <a:gd name="adj" fmla="val 50000"/>
            </a:avLst>
          </a:prstGeom>
          <a:solidFill>
            <a:schemeClr val="bg1">
              <a:lumMod val="9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9988" b="99919" l="8797" r="92113">
                        <a14:foregroundMark x1="18807" y1="96725" x2="85844" y2="97857"/>
                        <a14:foregroundMark x1="20576" y1="38860" x2="20930" y2="86818"/>
                        <a14:foregroundMark x1="60212" y1="37647" x2="62032" y2="47918"/>
                        <a14:foregroundMark x1="59252" y1="32713" x2="60667" y2="37404"/>
                        <a14:foregroundMark x1="58342" y1="26284" x2="58898" y2="30449"/>
                        <a14:foregroundMark x1="43327" y1="16498" x2="57988" y2="25799"/>
                        <a14:foregroundMark x1="39687" y1="15326" x2="41860" y2="16781"/>
                        <a14:foregroundMark x1="41456" y1="15689" x2="43529" y2="17226"/>
                        <a14:foregroundMark x1="37917" y1="16296" x2="21486" y2="29883"/>
                        <a14:foregroundMark x1="19869" y1="42095" x2="17745" y2="57299"/>
                        <a14:foregroundMark x1="17695" y1="52285" x2="17442" y2="56409"/>
                        <a14:foregroundMark x1="16987" y1="58593" x2="16987" y2="68338"/>
                        <a14:foregroundMark x1="16026" y1="63041" x2="15875" y2="70683"/>
                        <a14:foregroundMark x1="15875" y1="70683" x2="12336" y2="85766"/>
                        <a14:foregroundMark x1="12336" y1="85766" x2="12336" y2="89163"/>
                        <a14:foregroundMark x1="14762" y1="68257" x2="14863" y2="73231"/>
                        <a14:foregroundMark x1="20071" y1="31743" x2="11426" y2="85321"/>
                        <a14:foregroundMark x1="20728" y1="29923" x2="20728" y2="35786"/>
                        <a14:foregroundMark x1="11072" y1="86615" x2="8797" y2="99919"/>
                        <a14:foregroundMark x1="66633" y1="47271" x2="80182" y2="54994"/>
                        <a14:foregroundMark x1="80182" y1="54994" x2="80182" y2="54994"/>
                        <a14:foregroundMark x1="79676" y1="55237" x2="84429" y2="72503"/>
                        <a14:foregroundMark x1="84580" y1="72907" x2="87867" y2="84634"/>
                        <a14:foregroundMark x1="88170" y1="85685" x2="92113" y2="99919"/>
                        <a14:foregroundMark x1="20071" y1="30570" x2="20222" y2="32511"/>
                        <a14:foregroundMark x1="19919" y1="30570" x2="22497" y2="30570"/>
                        <a14:foregroundMark x1="20576" y1="30287" x2="20374" y2="356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42882" y="-542131"/>
            <a:ext cx="5893684" cy="7367586"/>
          </a:xfrm>
          <a:custGeom>
            <a:avLst/>
            <a:gdLst>
              <a:gd name="connsiteX0" fmla="*/ 1115589 w 5893684"/>
              <a:gd name="connsiteY0" fmla="*/ 2078036 h 7367586"/>
              <a:gd name="connsiteX1" fmla="*/ 1083839 w 5893684"/>
              <a:gd name="connsiteY1" fmla="*/ 2090736 h 7367586"/>
              <a:gd name="connsiteX2" fmla="*/ 1035156 w 5893684"/>
              <a:gd name="connsiteY2" fmla="*/ 2126720 h 7367586"/>
              <a:gd name="connsiteX3" fmla="*/ 1013989 w 5893684"/>
              <a:gd name="connsiteY3" fmla="*/ 2164820 h 7367586"/>
              <a:gd name="connsiteX4" fmla="*/ 999173 w 5893684"/>
              <a:gd name="connsiteY4" fmla="*/ 2391303 h 7367586"/>
              <a:gd name="connsiteX5" fmla="*/ 1136756 w 5893684"/>
              <a:gd name="connsiteY5" fmla="*/ 2452686 h 7367586"/>
              <a:gd name="connsiteX6" fmla="*/ 1168506 w 5893684"/>
              <a:gd name="connsiteY6" fmla="*/ 2336270 h 7367586"/>
              <a:gd name="connsiteX7" fmla="*/ 1193906 w 5893684"/>
              <a:gd name="connsiteY7" fmla="*/ 2257953 h 7367586"/>
              <a:gd name="connsiteX8" fmla="*/ 1238356 w 5893684"/>
              <a:gd name="connsiteY8" fmla="*/ 2179636 h 7367586"/>
              <a:gd name="connsiteX9" fmla="*/ 1210839 w 5893684"/>
              <a:gd name="connsiteY9" fmla="*/ 2101320 h 7367586"/>
              <a:gd name="connsiteX10" fmla="*/ 0 w 5893684"/>
              <a:gd name="connsiteY10" fmla="*/ 0 h 7367586"/>
              <a:gd name="connsiteX11" fmla="*/ 5893684 w 5893684"/>
              <a:gd name="connsiteY11" fmla="*/ 0 h 7367586"/>
              <a:gd name="connsiteX12" fmla="*/ 5893684 w 5893684"/>
              <a:gd name="connsiteY12" fmla="*/ 7367586 h 7367586"/>
              <a:gd name="connsiteX13" fmla="*/ 0 w 5893684"/>
              <a:gd name="connsiteY13" fmla="*/ 7367586 h 7367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893684" h="7367586">
                <a:moveTo>
                  <a:pt x="1115589" y="2078036"/>
                </a:moveTo>
                <a:lnTo>
                  <a:pt x="1083839" y="2090736"/>
                </a:lnTo>
                <a:lnTo>
                  <a:pt x="1035156" y="2126720"/>
                </a:lnTo>
                <a:cubicBezTo>
                  <a:pt x="1012286" y="2146731"/>
                  <a:pt x="1019565" y="2134157"/>
                  <a:pt x="1013989" y="2164820"/>
                </a:cubicBezTo>
                <a:lnTo>
                  <a:pt x="999173" y="2391303"/>
                </a:lnTo>
                <a:lnTo>
                  <a:pt x="1136756" y="2452686"/>
                </a:lnTo>
                <a:lnTo>
                  <a:pt x="1168506" y="2336270"/>
                </a:lnTo>
                <a:lnTo>
                  <a:pt x="1193906" y="2257953"/>
                </a:lnTo>
                <a:lnTo>
                  <a:pt x="1238356" y="2179636"/>
                </a:lnTo>
                <a:lnTo>
                  <a:pt x="1210839" y="2101320"/>
                </a:lnTo>
                <a:close/>
                <a:moveTo>
                  <a:pt x="0" y="0"/>
                </a:moveTo>
                <a:lnTo>
                  <a:pt x="5893684" y="0"/>
                </a:lnTo>
                <a:lnTo>
                  <a:pt x="5893684" y="7367586"/>
                </a:lnTo>
                <a:lnTo>
                  <a:pt x="0" y="7367586"/>
                </a:lnTo>
                <a:close/>
              </a:path>
            </a:pathLst>
          </a:cu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矩形: 单圆角 84"/>
          <p:cNvSpPr/>
          <p:nvPr/>
        </p:nvSpPr>
        <p:spPr>
          <a:xfrm>
            <a:off x="3568744" y="3547524"/>
            <a:ext cx="2111812" cy="900000"/>
          </a:xfrm>
          <a:prstGeom prst="round1Rect">
            <a:avLst>
              <a:gd name="adj" fmla="val 25134"/>
            </a:avLst>
          </a:prstGeom>
          <a:solidFill>
            <a:schemeClr val="bg1">
              <a:lumMod val="9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矩形: 单圆角 87"/>
          <p:cNvSpPr/>
          <p:nvPr/>
        </p:nvSpPr>
        <p:spPr>
          <a:xfrm>
            <a:off x="3568744" y="4758376"/>
            <a:ext cx="2111812" cy="900000"/>
          </a:xfrm>
          <a:prstGeom prst="round1Rect">
            <a:avLst>
              <a:gd name="adj" fmla="val 25134"/>
            </a:avLst>
          </a:prstGeom>
          <a:solidFill>
            <a:schemeClr val="bg1">
              <a:lumMod val="9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7" name="矩形: 单圆角 96"/>
          <p:cNvSpPr/>
          <p:nvPr/>
        </p:nvSpPr>
        <p:spPr>
          <a:xfrm>
            <a:off x="1020985" y="4758376"/>
            <a:ext cx="2111812" cy="900000"/>
          </a:xfrm>
          <a:prstGeom prst="round1Rect">
            <a:avLst>
              <a:gd name="adj" fmla="val 25134"/>
            </a:avLst>
          </a:prstGeom>
          <a:solidFill>
            <a:schemeClr val="bg1">
              <a:lumMod val="9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相關數據展示</a:t>
            </a:r>
            <a:endParaRPr lang="zh-CN" altLang="en-US" dirty="0"/>
          </a:p>
        </p:txBody>
      </p:sp>
      <p:sp>
        <p:nvSpPr>
          <p:cNvPr id="15" name="矩形: 单圆角 14"/>
          <p:cNvSpPr/>
          <p:nvPr/>
        </p:nvSpPr>
        <p:spPr>
          <a:xfrm>
            <a:off x="1020985" y="3547524"/>
            <a:ext cx="2111812" cy="900000"/>
          </a:xfrm>
          <a:prstGeom prst="round1Rect">
            <a:avLst>
              <a:gd name="adj" fmla="val 25134"/>
            </a:avLst>
          </a:prstGeom>
          <a:solidFill>
            <a:srgbClr val="0728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995333" y="1918815"/>
            <a:ext cx="4715793" cy="929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spc="120" dirty="0">
                <a:solidFill>
                  <a:schemeClr val="bg1">
                    <a:alpha val="70000"/>
                  </a:schemeClr>
                </a:solidFill>
                <a:latin typeface="+mn-ea"/>
              </a:rPr>
              <a:t>以下文字僅作排版占位符</a:t>
            </a:r>
            <a:r>
              <a:rPr lang="en-US" altLang="zh-CN" sz="1400" spc="120" dirty="0">
                <a:solidFill>
                  <a:schemeClr val="bg1">
                    <a:alpha val="70000"/>
                  </a:schemeClr>
                </a:solidFill>
                <a:latin typeface="+mn-ea"/>
              </a:rPr>
              <a:t>,</a:t>
            </a:r>
            <a:r>
              <a:rPr lang="zh-CN" altLang="en-US" sz="1400" b="0" i="0" spc="120" dirty="0">
                <a:solidFill>
                  <a:schemeClr val="bg1">
                    <a:alpha val="70000"/>
                  </a:schemeClr>
                </a:solidFill>
                <a:effectLst/>
                <a:latin typeface="+mn-ea"/>
              </a:rPr>
              <a:t>沒有誰的生活是一帆風順的。在凡常的日子裏，我們無可避免地要面對許多煩惱和不如意，即便沒有近憂也可能會有遠慮。</a:t>
            </a:r>
            <a:endParaRPr lang="zh-CN" altLang="en-US" sz="1400" b="0" i="0" spc="120" dirty="0">
              <a:solidFill>
                <a:schemeClr val="bg1">
                  <a:alpha val="70000"/>
                </a:schemeClr>
              </a:solidFill>
              <a:effectLst/>
              <a:latin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95333" y="1447337"/>
            <a:ext cx="370157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pc="120" dirty="0">
                <a:solidFill>
                  <a:schemeClr val="bg1"/>
                </a:solidFill>
                <a:latin typeface="+mj-ea"/>
                <a:ea typeface="+mj-ea"/>
              </a:rPr>
              <a:t>工作完成情況</a:t>
            </a:r>
            <a:endParaRPr lang="zh-CN" altLang="en-US" sz="2400" spc="12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141998" y="3585644"/>
            <a:ext cx="1259999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solidFill>
                  <a:schemeClr val="bg1"/>
                </a:solidFill>
                <a:latin typeface="Bahnschrift SemiCondensed" panose="020B0502040204020203" pitchFamily="34" charset="0"/>
                <a:ea typeface="站酷庆科黄油体" panose="02000803000000020004" pitchFamily="2" charset="-122"/>
              </a:rPr>
              <a:t>5000</a:t>
            </a:r>
            <a:r>
              <a:rPr lang="en-US" altLang="zh-CN" sz="4000" baseline="30000" dirty="0">
                <a:solidFill>
                  <a:schemeClr val="bg1"/>
                </a:solidFill>
                <a:latin typeface="Bahnschrift SemiCondensed" panose="020B0502040204020203" pitchFamily="34" charset="0"/>
                <a:ea typeface="站酷庆科黄油体" panose="02000803000000020004" pitchFamily="2" charset="-122"/>
              </a:rPr>
              <a:t>+</a:t>
            </a:r>
            <a:endParaRPr lang="zh-CN" altLang="en-US" sz="3200" baseline="30000" dirty="0">
              <a:solidFill>
                <a:schemeClr val="bg1"/>
              </a:solidFill>
              <a:latin typeface="Bahnschrift SemiCondensed" panose="020B0502040204020203" pitchFamily="34" charset="0"/>
              <a:ea typeface="站酷庆科黄油体" panose="02000803000000020004" pitchFamily="2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141997" y="4070264"/>
            <a:ext cx="1664636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spc="120" dirty="0">
                <a:solidFill>
                  <a:schemeClr val="bg1"/>
                </a:solidFill>
                <a:latin typeface="+mn-ea"/>
              </a:rPr>
              <a:t>詢盤數量</a:t>
            </a:r>
            <a:endParaRPr lang="zh-CN" altLang="en-US" sz="1400" spc="12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3675732" y="3558012"/>
            <a:ext cx="12600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solidFill>
                  <a:schemeClr val="bg1"/>
                </a:solidFill>
                <a:latin typeface="Bahnschrift SemiCondensed" panose="020B0502040204020203" pitchFamily="34" charset="0"/>
                <a:ea typeface="站酷庆科黄油体" panose="02000803000000020004" pitchFamily="2" charset="-122"/>
              </a:rPr>
              <a:t>200</a:t>
            </a:r>
            <a:r>
              <a:rPr lang="en-US" altLang="zh-CN" sz="4000" baseline="30000" dirty="0">
                <a:solidFill>
                  <a:schemeClr val="bg1"/>
                </a:solidFill>
                <a:latin typeface="Bahnschrift SemiCondensed" panose="020B0502040204020203" pitchFamily="34" charset="0"/>
                <a:ea typeface="站酷庆科黄油体" panose="02000803000000020004" pitchFamily="2" charset="-122"/>
              </a:rPr>
              <a:t>+</a:t>
            </a:r>
            <a:endParaRPr lang="zh-CN" altLang="en-US" sz="3200" baseline="30000" dirty="0">
              <a:solidFill>
                <a:schemeClr val="bg1"/>
              </a:solidFill>
              <a:latin typeface="Bahnschrift SemiCondensed" panose="020B0502040204020203" pitchFamily="34" charset="0"/>
              <a:ea typeface="站酷庆科黄油体" panose="02000803000000020004" pitchFamily="2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675731" y="4042632"/>
            <a:ext cx="1664637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spc="120" dirty="0">
                <a:solidFill>
                  <a:schemeClr val="bg1"/>
                </a:solidFill>
                <a:latin typeface="+mn-ea"/>
              </a:rPr>
              <a:t>成交客戶</a:t>
            </a:r>
            <a:endParaRPr lang="zh-CN" altLang="en-US" sz="1400" spc="12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1141997" y="4737900"/>
            <a:ext cx="12600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solidFill>
                  <a:schemeClr val="bg1"/>
                </a:solidFill>
                <a:latin typeface="Bahnschrift SemiCondensed" panose="020B0502040204020203" pitchFamily="34" charset="0"/>
                <a:ea typeface="站酷庆科黄油体" panose="02000803000000020004" pitchFamily="2" charset="-122"/>
              </a:rPr>
              <a:t>1.5w</a:t>
            </a:r>
            <a:r>
              <a:rPr lang="en-US" altLang="zh-CN" sz="4000" baseline="30000" dirty="0">
                <a:solidFill>
                  <a:schemeClr val="bg1"/>
                </a:solidFill>
                <a:latin typeface="Bahnschrift SemiCondensed" panose="020B0502040204020203" pitchFamily="34" charset="0"/>
                <a:ea typeface="站酷庆科黄油体" panose="02000803000000020004" pitchFamily="2" charset="-122"/>
              </a:rPr>
              <a:t>+</a:t>
            </a:r>
            <a:endParaRPr lang="zh-CN" altLang="en-US" sz="3200" baseline="30000" dirty="0">
              <a:solidFill>
                <a:schemeClr val="bg1"/>
              </a:solidFill>
              <a:latin typeface="Bahnschrift SemiCondensed" panose="020B0502040204020203" pitchFamily="34" charset="0"/>
              <a:ea typeface="站酷庆科黄油体" panose="02000803000000020004" pitchFamily="2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141996" y="5222520"/>
            <a:ext cx="1664637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spc="120" dirty="0">
                <a:solidFill>
                  <a:schemeClr val="bg1"/>
                </a:solidFill>
                <a:latin typeface="+mn-ea"/>
              </a:rPr>
              <a:t>發郵件數</a:t>
            </a:r>
            <a:endParaRPr lang="zh-CN" altLang="en-US" sz="1400" spc="12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3675731" y="4766231"/>
            <a:ext cx="1472001" cy="983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solidFill>
                  <a:schemeClr val="bg1"/>
                </a:solidFill>
                <a:latin typeface="Bahnschrift SemiCondensed" panose="020B0502040204020203" pitchFamily="34" charset="0"/>
                <a:ea typeface="站酷庆科黄油体" panose="02000803000000020004" pitchFamily="2" charset="-122"/>
              </a:rPr>
              <a:t>1000w</a:t>
            </a:r>
            <a:r>
              <a:rPr lang="en-US" altLang="zh-CN" sz="4000" baseline="30000" dirty="0">
                <a:solidFill>
                  <a:schemeClr val="bg1"/>
                </a:solidFill>
                <a:latin typeface="Bahnschrift SemiCondensed" panose="020B0502040204020203" pitchFamily="34" charset="0"/>
                <a:ea typeface="站酷庆科黄油体" panose="02000803000000020004" pitchFamily="2" charset="-122"/>
              </a:rPr>
              <a:t>+</a:t>
            </a:r>
            <a:endParaRPr lang="zh-CN" altLang="en-US" sz="3200" baseline="30000" dirty="0">
              <a:solidFill>
                <a:schemeClr val="bg1"/>
              </a:solidFill>
              <a:latin typeface="Bahnschrift SemiCondensed" panose="020B0502040204020203" pitchFamily="34" charset="0"/>
              <a:ea typeface="站酷庆科黄油体" panose="02000803000000020004" pitchFamily="2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3675731" y="5250851"/>
            <a:ext cx="1664637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spc="120" dirty="0">
                <a:solidFill>
                  <a:schemeClr val="bg1"/>
                </a:solidFill>
                <a:latin typeface="+mn-ea"/>
              </a:rPr>
              <a:t>總成交額</a:t>
            </a:r>
            <a:endParaRPr lang="zh-CN" altLang="en-US" sz="1400" spc="120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40" name="图形 3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388437" y="3693087"/>
            <a:ext cx="584775" cy="584775"/>
          </a:xfrm>
          <a:prstGeom prst="rect">
            <a:avLst/>
          </a:prstGeom>
        </p:spPr>
      </p:pic>
      <p:pic>
        <p:nvPicPr>
          <p:cNvPr id="42" name="图形 4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59304" y="4962035"/>
            <a:ext cx="583200" cy="583200"/>
          </a:xfrm>
          <a:prstGeom prst="rect">
            <a:avLst/>
          </a:prstGeom>
        </p:spPr>
      </p:pic>
      <p:pic>
        <p:nvPicPr>
          <p:cNvPr id="44" name="图形 4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59304" y="3694662"/>
            <a:ext cx="583200" cy="583200"/>
          </a:xfrm>
          <a:prstGeom prst="rect">
            <a:avLst/>
          </a:prstGeom>
        </p:spPr>
      </p:pic>
      <p:pic>
        <p:nvPicPr>
          <p:cNvPr id="50" name="图形 4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88437" y="4962035"/>
            <a:ext cx="583200" cy="583200"/>
          </a:xfrm>
          <a:prstGeom prst="rect">
            <a:avLst/>
          </a:prstGeom>
        </p:spPr>
      </p:pic>
      <p:sp>
        <p:nvSpPr>
          <p:cNvPr id="52" name="矩形: 对角圆角 51"/>
          <p:cNvSpPr/>
          <p:nvPr/>
        </p:nvSpPr>
        <p:spPr>
          <a:xfrm rot="10800000" flipH="1">
            <a:off x="6823449" y="1519047"/>
            <a:ext cx="1948183" cy="1948182"/>
          </a:xfrm>
          <a:prstGeom prst="round2DiagRect">
            <a:avLst/>
          </a:prstGeom>
          <a:blipFill dpi="0" rotWithShape="0">
            <a:blip r:embed="rId9"/>
            <a:srcRect/>
            <a:tile tx="0" ty="0" sx="100000" sy="100000" flip="none" algn="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矩形: 对角圆角 53"/>
          <p:cNvSpPr/>
          <p:nvPr/>
        </p:nvSpPr>
        <p:spPr>
          <a:xfrm rot="16200000" flipH="1">
            <a:off x="9101819" y="1519047"/>
            <a:ext cx="1948183" cy="1948182"/>
          </a:xfrm>
          <a:prstGeom prst="round2DiagRect">
            <a:avLst/>
          </a:prstGeom>
          <a:blipFill dpi="0" rotWithShape="0">
            <a:blip r:embed="rId10"/>
            <a:srcRect/>
            <a:tile tx="177800" ty="0" sx="100000" sy="100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矩形: 对角圆角 56"/>
          <p:cNvSpPr/>
          <p:nvPr/>
        </p:nvSpPr>
        <p:spPr>
          <a:xfrm rot="10800000" flipH="1" flipV="1">
            <a:off x="6823449" y="3818782"/>
            <a:ext cx="1948183" cy="1948182"/>
          </a:xfrm>
          <a:prstGeom prst="round2DiagRect">
            <a:avLst/>
          </a:prstGeom>
          <a:blipFill dpi="0" rotWithShape="0">
            <a:blip r:embed="rId11"/>
            <a:srcRect/>
            <a:tile tx="177800" ty="0" sx="100000" sy="100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矩形: 对角圆角 57"/>
          <p:cNvSpPr/>
          <p:nvPr/>
        </p:nvSpPr>
        <p:spPr>
          <a:xfrm rot="10800000" flipV="1">
            <a:off x="9101819" y="3818782"/>
            <a:ext cx="1948183" cy="1948182"/>
          </a:xfrm>
          <a:prstGeom prst="round2DiagRect">
            <a:avLst/>
          </a:prstGeom>
          <a:blipFill dpi="0" rotWithShape="0">
            <a:blip r:embed="rId12"/>
            <a:srcRect/>
            <a:tile tx="177800" ty="0" sx="100000" sy="100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矩形: 对角圆角 69"/>
          <p:cNvSpPr/>
          <p:nvPr/>
        </p:nvSpPr>
        <p:spPr>
          <a:xfrm>
            <a:off x="8250272" y="2827957"/>
            <a:ext cx="1396534" cy="1396534"/>
          </a:xfrm>
          <a:prstGeom prst="round2DiagRect">
            <a:avLst>
              <a:gd name="adj1" fmla="val 14396"/>
              <a:gd name="adj2" fmla="val 0"/>
            </a:avLst>
          </a:prstGeom>
          <a:gradFill>
            <a:gsLst>
              <a:gs pos="0">
                <a:srgbClr val="013DFF"/>
              </a:gs>
              <a:gs pos="99000">
                <a:srgbClr val="0728D9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1" name="图形 7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619956" y="3197641"/>
            <a:ext cx="657166" cy="657166"/>
          </a:xfrm>
          <a:prstGeom prst="rect">
            <a:avLst/>
          </a:prstGeom>
        </p:spPr>
      </p:pic>
      <p:sp>
        <p:nvSpPr>
          <p:cNvPr id="98" name="文本框 97"/>
          <p:cNvSpPr txBox="1"/>
          <p:nvPr/>
        </p:nvSpPr>
        <p:spPr>
          <a:xfrm>
            <a:off x="10916361" y="6317164"/>
            <a:ext cx="924242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solidFill>
                  <a:srgbClr val="FFFFFF">
                    <a:alpha val="50000"/>
                  </a:srgbClr>
                </a:solidFill>
                <a:latin typeface="Bahnschrift Light" panose="020B0502040204020203" pitchFamily="34" charset="0"/>
              </a:rPr>
              <a:t>PAGE 08</a:t>
            </a:r>
            <a:endParaRPr lang="zh-CN" altLang="en-US" sz="900" dirty="0">
              <a:solidFill>
                <a:srgbClr val="FFFFFF">
                  <a:alpha val="50000"/>
                </a:srgbClr>
              </a:solidFill>
              <a:latin typeface="Bahnschrift Light" panose="020B0502040204020203" pitchFamily="34" charset="0"/>
            </a:endParaRPr>
          </a:p>
        </p:txBody>
      </p:sp>
      <p:sp>
        <p:nvSpPr>
          <p:cNvPr id="28" name="矩形: 圆角 27"/>
          <p:cNvSpPr/>
          <p:nvPr/>
        </p:nvSpPr>
        <p:spPr>
          <a:xfrm>
            <a:off x="1103010" y="3048398"/>
            <a:ext cx="396000" cy="36000"/>
          </a:xfrm>
          <a:prstGeom prst="roundRect">
            <a:avLst>
              <a:gd name="adj" fmla="val 50000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: 对角圆角 16"/>
          <p:cNvSpPr/>
          <p:nvPr/>
        </p:nvSpPr>
        <p:spPr>
          <a:xfrm>
            <a:off x="-317500" y="1704536"/>
            <a:ext cx="3373967" cy="583200"/>
          </a:xfrm>
          <a:prstGeom prst="round2DiagRect">
            <a:avLst>
              <a:gd name="adj1" fmla="val 43467"/>
              <a:gd name="adj2" fmla="val 0"/>
            </a:avLst>
          </a:prstGeom>
          <a:gradFill>
            <a:gsLst>
              <a:gs pos="0">
                <a:srgbClr val="013DFF"/>
              </a:gs>
              <a:gs pos="100000">
                <a:srgbClr val="013DFF">
                  <a:alpha val="4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相關數據展示</a:t>
            </a:r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619030" y="2531019"/>
            <a:ext cx="5235574" cy="929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spc="120" dirty="0">
                <a:solidFill>
                  <a:schemeClr val="bg1">
                    <a:alpha val="70000"/>
                  </a:schemeClr>
                </a:solidFill>
                <a:latin typeface="+mn-ea"/>
              </a:rPr>
              <a:t>這裏是相關數據展示部分，以下文字僅作排版占位符。</a:t>
            </a:r>
            <a:r>
              <a:rPr lang="zh-CN" altLang="en-US" sz="1400" b="0" i="0" spc="120" dirty="0">
                <a:solidFill>
                  <a:schemeClr val="bg1">
                    <a:alpha val="70000"/>
                  </a:schemeClr>
                </a:solidFill>
                <a:effectLst/>
                <a:latin typeface="+mn-ea"/>
              </a:rPr>
              <a:t>沒有誰的生活是一帆風順的。在凡常的日子裏，我們無可避免地要面對許多煩惱和不如意，即便沒有近憂也可能會有遠慮。</a:t>
            </a:r>
            <a:endParaRPr lang="zh-CN" altLang="en-US" sz="1400" b="0" i="0" spc="120" dirty="0">
              <a:solidFill>
                <a:schemeClr val="bg1">
                  <a:alpha val="70000"/>
                </a:schemeClr>
              </a:solidFill>
              <a:effectLst/>
              <a:latin typeface="+mn-ea"/>
            </a:endParaRPr>
          </a:p>
        </p:txBody>
      </p:sp>
      <p:graphicFrame>
        <p:nvGraphicFramePr>
          <p:cNvPr id="5" name="图表 4"/>
          <p:cNvGraphicFramePr/>
          <p:nvPr/>
        </p:nvGraphicFramePr>
        <p:xfrm>
          <a:off x="6261100" y="1641701"/>
          <a:ext cx="5245768" cy="44774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594012" y="1765304"/>
            <a:ext cx="231852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pc="120" dirty="0">
                <a:solidFill>
                  <a:schemeClr val="bg1"/>
                </a:solidFill>
                <a:latin typeface="+mj-ea"/>
                <a:ea typeface="+mj-ea"/>
              </a:rPr>
              <a:t>工作完成情況</a:t>
            </a:r>
            <a:endParaRPr lang="zh-CN" altLang="en-US" sz="2400" spc="12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70648" y="4332795"/>
            <a:ext cx="4794151" cy="650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b="0" i="0" spc="120" dirty="0">
                <a:solidFill>
                  <a:schemeClr val="bg1">
                    <a:alpha val="70000"/>
                  </a:schemeClr>
                </a:solidFill>
                <a:effectLst/>
                <a:latin typeface="+mn-ea"/>
              </a:rPr>
              <a:t>在凡常的日子裏，我們無可避免地要面對許多煩惱和不如意，即便沒有近憂也可能會有遠慮。</a:t>
            </a:r>
            <a:endParaRPr lang="zh-CN" altLang="en-US" sz="1400" b="0" i="0" spc="120" dirty="0">
              <a:solidFill>
                <a:schemeClr val="bg1">
                  <a:alpha val="70000"/>
                </a:schemeClr>
              </a:solidFill>
              <a:effectLst/>
              <a:latin typeface="+mn-ea"/>
            </a:endParaRPr>
          </a:p>
        </p:txBody>
      </p:sp>
      <p:pic>
        <p:nvPicPr>
          <p:cNvPr id="11" name="图形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0891" y="3736442"/>
            <a:ext cx="349711" cy="349711"/>
          </a:xfrm>
          <a:prstGeom prst="rect">
            <a:avLst/>
          </a:prstGeom>
        </p:spPr>
      </p:pic>
      <p:pic>
        <p:nvPicPr>
          <p:cNvPr id="12" name="图形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0891" y="4380403"/>
            <a:ext cx="349711" cy="349711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1070648" y="3680649"/>
            <a:ext cx="4794151" cy="650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b="0" i="0" spc="120" dirty="0">
                <a:solidFill>
                  <a:schemeClr val="bg1">
                    <a:alpha val="70000"/>
                  </a:schemeClr>
                </a:solidFill>
                <a:effectLst/>
                <a:latin typeface="+mn-ea"/>
              </a:rPr>
              <a:t>在凡常的日子裏，我們無可避免地要面對許多煩惱和不如意，即便沒有近憂也可能會有遠慮。</a:t>
            </a:r>
            <a:endParaRPr lang="zh-CN" altLang="en-US" sz="1400" b="0" i="0" spc="120" dirty="0">
              <a:solidFill>
                <a:schemeClr val="bg1">
                  <a:alpha val="70000"/>
                </a:schemeClr>
              </a:solidFill>
              <a:effectLst/>
              <a:latin typeface="+mn-ea"/>
            </a:endParaRPr>
          </a:p>
        </p:txBody>
      </p:sp>
      <p:sp>
        <p:nvSpPr>
          <p:cNvPr id="19" name="矩形: 对角圆角 18"/>
          <p:cNvSpPr/>
          <p:nvPr/>
        </p:nvSpPr>
        <p:spPr>
          <a:xfrm>
            <a:off x="3020917" y="5256833"/>
            <a:ext cx="1962707" cy="496267"/>
          </a:xfrm>
          <a:prstGeom prst="round2DiagRect">
            <a:avLst>
              <a:gd name="adj1" fmla="val 39764"/>
              <a:gd name="adj2" fmla="val 0"/>
            </a:avLst>
          </a:prstGeom>
          <a:solidFill>
            <a:schemeClr val="bg1">
              <a:lumMod val="9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: 对角圆角 17"/>
          <p:cNvSpPr/>
          <p:nvPr/>
        </p:nvSpPr>
        <p:spPr>
          <a:xfrm>
            <a:off x="717816" y="5256833"/>
            <a:ext cx="1962707" cy="496267"/>
          </a:xfrm>
          <a:prstGeom prst="round2DiagRect">
            <a:avLst>
              <a:gd name="adj1" fmla="val 38484"/>
              <a:gd name="adj2" fmla="val 0"/>
            </a:avLst>
          </a:prstGeom>
          <a:gradFill>
            <a:gsLst>
              <a:gs pos="0">
                <a:srgbClr val="013DFF"/>
              </a:gs>
              <a:gs pos="100000">
                <a:srgbClr val="013DFF">
                  <a:alpha val="4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763169" y="5304911"/>
            <a:ext cx="18720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spc="12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表現突出</a:t>
            </a:r>
            <a:endParaRPr lang="zh-CN" altLang="en-US" sz="2000" spc="120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3066270" y="5304911"/>
            <a:ext cx="18720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spc="12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超額完成任務</a:t>
            </a:r>
            <a:endParaRPr lang="en-US" altLang="zh-CN" sz="2000" spc="120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0916361" y="6317164"/>
            <a:ext cx="924242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solidFill>
                  <a:srgbClr val="FFFFFF">
                    <a:alpha val="50000"/>
                  </a:srgbClr>
                </a:solidFill>
                <a:latin typeface="Bahnschrift Light" panose="020B0502040204020203" pitchFamily="34" charset="0"/>
              </a:rPr>
              <a:t>PAGE 09</a:t>
            </a:r>
            <a:endParaRPr lang="zh-CN" altLang="en-US" sz="900" dirty="0">
              <a:solidFill>
                <a:srgbClr val="FFFFFF">
                  <a:alpha val="50000"/>
                </a:srgbClr>
              </a:solidFill>
              <a:latin typeface="Bahnschrift Light" panose="020B0502040204020203" pitchFamily="34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NDM4MDk4M2FhMDRmMmQyMDdjYzQ2N2EwNGM3YmI3NWYifQ=="/>
</p:tagLst>
</file>

<file path=ppt/theme/theme1.xml><?xml version="1.0" encoding="utf-8"?>
<a:theme xmlns:a="http://schemas.openxmlformats.org/drawingml/2006/main" name="Office 主题​​">
  <a:themeElements>
    <a:clrScheme name="自定义 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728D9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0">
      <a:majorFont>
        <a:latin typeface="等线 Light"/>
        <a:ea typeface="思源黑体 CN Bold"/>
        <a:cs typeface=""/>
      </a:majorFont>
      <a:minorFont>
        <a:latin typeface="等线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>
            <a:lumMod val="50000"/>
            <a:lumOff val="50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3413</Words>
  <Application>WPS 演示</Application>
  <PresentationFormat>宽屏</PresentationFormat>
  <Paragraphs>390</Paragraphs>
  <Slides>21</Slides>
  <Notes>4</Notes>
  <HiddenSlides>2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40" baseType="lpstr">
      <vt:lpstr>Arial</vt:lpstr>
      <vt:lpstr>SimSun</vt:lpstr>
      <vt:lpstr>Wingdings</vt:lpstr>
      <vt:lpstr>阿里巴巴普惠体</vt:lpstr>
      <vt:lpstr>思源黑体 CN Normal</vt:lpstr>
      <vt:lpstr>Alibaba PuHuiTi Light</vt:lpstr>
      <vt:lpstr>思源黑体 CN Medium</vt:lpstr>
      <vt:lpstr>Alibaba PuHuiTi Medium</vt:lpstr>
      <vt:lpstr>思源黑体 CN Regular</vt:lpstr>
      <vt:lpstr>Bahnschrift SemiCondensed</vt:lpstr>
      <vt:lpstr>站酷庆科黄油体</vt:lpstr>
      <vt:lpstr>Bahnschrift Light</vt:lpstr>
      <vt:lpstr>思源黑体 CN Bold</vt:lpstr>
      <vt:lpstr>DengXian</vt:lpstr>
      <vt:lpstr>Microsoft YaHei</vt:lpstr>
      <vt:lpstr>DengXian Light</vt:lpstr>
      <vt:lpstr>Calibri</vt:lpstr>
      <vt:lpstr>Arial Unicode MS</vt:lpstr>
      <vt:lpstr>Office 主题​​</vt:lpstr>
      <vt:lpstr>PowerPoint 演示文稿</vt:lpstr>
      <vt:lpstr>PowerPoint 演示文稿</vt:lpstr>
      <vt:lpstr>PowerPoint 演示文稿</vt:lpstr>
      <vt:lpstr>工作内容回顾</vt:lpstr>
      <vt:lpstr>工作内容回顾</vt:lpstr>
      <vt:lpstr>工作内容回顾</vt:lpstr>
      <vt:lpstr>PowerPoint 演示文稿</vt:lpstr>
      <vt:lpstr>相关数据展示</vt:lpstr>
      <vt:lpstr>相关数据展示</vt:lpstr>
      <vt:lpstr>相关数据展示</vt:lpstr>
      <vt:lpstr>PowerPoint 演示文稿</vt:lpstr>
      <vt:lpstr>存在问题分析</vt:lpstr>
      <vt:lpstr>存在问题分析</vt:lpstr>
      <vt:lpstr>存在问题分析</vt:lpstr>
      <vt:lpstr>存在问题分析</vt:lpstr>
      <vt:lpstr>PowerPoint 演示文稿</vt:lpstr>
      <vt:lpstr>明年工作计划</vt:lpstr>
      <vt:lpstr>明年工作计划</vt:lpstr>
      <vt:lpstr>明年工作计划</vt:lpstr>
      <vt:lpstr>PowerPoint 演示文稿</vt:lpstr>
      <vt:lpstr>设计规范：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MKTGTOOL</dc:creator>
  <cp:lastModifiedBy>吴堃豪</cp:lastModifiedBy>
  <cp:revision>187</cp:revision>
  <dcterms:created xsi:type="dcterms:W3CDTF">2022-05-12T13:18:00Z</dcterms:created>
  <dcterms:modified xsi:type="dcterms:W3CDTF">2022-08-21T03:50:18Z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6119ED0C0CFE4B8D8FA2DD3D12409CE1</vt:lpwstr>
  </property>
  <property fmtid="{D5CDD505-2E9C-101B-9397-08002B2CF9AE}" pid="3" name="KSOProductBuildVer">
    <vt:lpwstr>2052-11.1.0.12349</vt:lpwstr>
  </property>
</Properties>
</file>