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1.svg" ContentType="image/svg+xml"/>
  <Override PartName="/ppt/media/image13.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3"/>
    <p:sldId id="257" r:id="rId4"/>
    <p:sldId id="258" r:id="rId5"/>
    <p:sldId id="267" r:id="rId6"/>
    <p:sldId id="265" r:id="rId7"/>
    <p:sldId id="266" r:id="rId9"/>
    <p:sldId id="261" r:id="rId10"/>
    <p:sldId id="268" r:id="rId11"/>
    <p:sldId id="269" r:id="rId12"/>
    <p:sldId id="270" r:id="rId13"/>
    <p:sldId id="277" r:id="rId14"/>
    <p:sldId id="262" r:id="rId15"/>
    <p:sldId id="271" r:id="rId16"/>
    <p:sldId id="272" r:id="rId17"/>
    <p:sldId id="273" r:id="rId18"/>
    <p:sldId id="263" r:id="rId19"/>
    <p:sldId id="274" r:id="rId20"/>
    <p:sldId id="275" r:id="rId21"/>
    <p:sldId id="276" r:id="rId22"/>
    <p:sldId id="264" r:id="rId23"/>
    <p:sldId id="287" r:id="rId24"/>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FFFFFF"/>
    <a:srgbClr val="F3AF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3898" autoAdjust="0"/>
  </p:normalViewPr>
  <p:slideViewPr>
    <p:cSldViewPr snapToGrid="0" showGuides="1">
      <p:cViewPr>
        <p:scale>
          <a:sx n="50" d="100"/>
          <a:sy n="50" d="100"/>
        </p:scale>
        <p:origin x="882" y="354"/>
      </p:cViewPr>
      <p:guideLst>
        <p:guide orient="horz" pos="2205"/>
        <p:guide pos="3840"/>
        <p:guide pos="7242"/>
        <p:guide pos="438"/>
        <p:guide orient="horz" pos="346"/>
        <p:guide orient="horz" pos="397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2.xml"/><Relationship Id="rId3" Type="http://schemas.openxmlformats.org/officeDocument/2006/relationships/slide" Target="slides/slide1.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黑体 CN Heavy" panose="020B0A00000000000000" pitchFamily="34" charset="-122"/>
                <a:ea typeface="思源黑体 CN Heavy" panose="020B0A00000000000000" pitchFamily="34"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黑体 CN Heavy" panose="020B0A00000000000000" pitchFamily="34" charset="-122"/>
                <a:ea typeface="思源黑体 CN Heavy" panose="020B0A00000000000000" pitchFamily="34" charset="-122"/>
              </a:defRPr>
            </a:lvl1pPr>
          </a:lstStyle>
          <a:p>
            <a:fld id="{B5C68396-C136-4BA1-8C81-1C3477DC002A}"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黑体 CN Heavy" panose="020B0A00000000000000" pitchFamily="34" charset="-122"/>
                <a:ea typeface="思源黑体 CN Heavy" panose="020B0A00000000000000"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黑体 CN Heavy" panose="020B0A00000000000000" pitchFamily="34" charset="-122"/>
                <a:ea typeface="思源黑体 CN Heavy" panose="020B0A00000000000000" pitchFamily="34" charset="-122"/>
              </a:defRPr>
            </a:lvl1pPr>
          </a:lstStyle>
          <a:p>
            <a:fld id="{BF671C23-9E0E-4F54-81FF-BBAA9304F1EF}"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思源黑体 CN Heavy" panose="020B0A00000000000000" pitchFamily="34" charset="-122"/>
        <a:ea typeface="思源黑体 CN Heavy" panose="020B0A00000000000000" pitchFamily="34" charset="-122"/>
        <a:cs typeface="+mn-cs"/>
      </a:defRPr>
    </a:lvl1pPr>
    <a:lvl2pPr marL="457200" algn="l" defTabSz="914400" rtl="0" eaLnBrk="1" latinLnBrk="0" hangingPunct="1">
      <a:defRPr sz="1200" kern="1200">
        <a:solidFill>
          <a:schemeClr val="tx1"/>
        </a:solidFill>
        <a:latin typeface="思源黑体 CN Heavy" panose="020B0A00000000000000" pitchFamily="34" charset="-122"/>
        <a:ea typeface="思源黑体 CN Heavy" panose="020B0A00000000000000" pitchFamily="34" charset="-122"/>
        <a:cs typeface="+mn-cs"/>
      </a:defRPr>
    </a:lvl2pPr>
    <a:lvl3pPr marL="914400" algn="l" defTabSz="914400" rtl="0" eaLnBrk="1" latinLnBrk="0" hangingPunct="1">
      <a:defRPr sz="1200" kern="1200">
        <a:solidFill>
          <a:schemeClr val="tx1"/>
        </a:solidFill>
        <a:latin typeface="思源黑体 CN Heavy" panose="020B0A00000000000000" pitchFamily="34" charset="-122"/>
        <a:ea typeface="思源黑体 CN Heavy" panose="020B0A00000000000000" pitchFamily="34" charset="-122"/>
        <a:cs typeface="+mn-cs"/>
      </a:defRPr>
    </a:lvl3pPr>
    <a:lvl4pPr marL="1371600" algn="l" defTabSz="914400" rtl="0" eaLnBrk="1" latinLnBrk="0" hangingPunct="1">
      <a:defRPr sz="1200" kern="1200">
        <a:solidFill>
          <a:schemeClr val="tx1"/>
        </a:solidFill>
        <a:latin typeface="思源黑体 CN Heavy" panose="020B0A00000000000000" pitchFamily="34" charset="-122"/>
        <a:ea typeface="思源黑体 CN Heavy" panose="020B0A00000000000000" pitchFamily="34" charset="-122"/>
        <a:cs typeface="+mn-cs"/>
      </a:defRPr>
    </a:lvl4pPr>
    <a:lvl5pPr marL="1828800" algn="l" defTabSz="914400" rtl="0" eaLnBrk="1" latinLnBrk="0" hangingPunct="1">
      <a:defRPr sz="1200" kern="1200">
        <a:solidFill>
          <a:schemeClr val="tx1"/>
        </a:solidFill>
        <a:latin typeface="思源黑体 CN Heavy" panose="020B0A00000000000000" pitchFamily="34" charset="-122"/>
        <a:ea typeface="思源黑体 CN Heavy" panose="020B0A00000000000000"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F671C23-9E0E-4F54-81FF-BBAA9304F1EF}" type="slidenum">
              <a:rPr lang="zh-CN" altLang="en-US" smtClean="0"/>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F671C23-9E0E-4F54-81FF-BBAA9304F1E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F671C23-9E0E-4F54-81FF-BBAA9304F1E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4069478-38A0-4EBA-B5BB-E7E58C2A19A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565BC6F-80E7-474A-A76A-2C8C7CD7A7E7}"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069478-38A0-4EBA-B5BB-E7E58C2A19AF}"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65BC6F-80E7-474A-A76A-2C8C7CD7A7E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2.png"/><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3.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24.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25.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lin.ee/7sUARXb" TargetMode="External"/><Relationship Id="rId4" Type="http://schemas.openxmlformats.org/officeDocument/2006/relationships/image" Target="../media/image27.jpeg"/><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2.xml"/><Relationship Id="rId7" Type="http://schemas.openxmlformats.org/officeDocument/2006/relationships/image" Target="../media/image13.svg"/><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3.svg"/><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圆角矩形 1"/>
          <p:cNvSpPr/>
          <p:nvPr/>
        </p:nvSpPr>
        <p:spPr>
          <a:xfrm>
            <a:off x="312738" y="447675"/>
            <a:ext cx="11564620"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圆角矩形 1"/>
          <p:cNvSpPr/>
          <p:nvPr/>
        </p:nvSpPr>
        <p:spPr>
          <a:xfrm>
            <a:off x="312738" y="5708015"/>
            <a:ext cx="11564620"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E:\设计\PPT\图片1.png图片1"/>
          <p:cNvPicPr>
            <a:picLocks noChangeAspect="1"/>
          </p:cNvPicPr>
          <p:nvPr/>
        </p:nvPicPr>
        <p:blipFill>
          <a:blip r:embed="rId1"/>
          <a:srcRect/>
          <a:stretch>
            <a:fillRect/>
          </a:stretch>
        </p:blipFill>
        <p:spPr>
          <a:xfrm>
            <a:off x="506095" y="602933"/>
            <a:ext cx="11179810" cy="5833110"/>
          </a:xfrm>
          <a:prstGeom prst="rect">
            <a:avLst/>
          </a:prstGeom>
          <a:effectLst>
            <a:outerShdw blurRad="1066800" sx="102000" sy="102000" algn="ctr" rotWithShape="0">
              <a:prstClr val="black">
                <a:alpha val="19000"/>
              </a:prstClr>
            </a:outerShdw>
          </a:effectLst>
        </p:spPr>
      </p:pic>
      <p:sp>
        <p:nvSpPr>
          <p:cNvPr id="9" name="TextBox 4"/>
          <p:cNvSpPr txBox="1"/>
          <p:nvPr/>
        </p:nvSpPr>
        <p:spPr>
          <a:xfrm>
            <a:off x="5516015" y="1352550"/>
            <a:ext cx="5454245" cy="1568450"/>
          </a:xfrm>
          <a:prstGeom prst="rect">
            <a:avLst/>
          </a:prstGeom>
          <a:noFill/>
        </p:spPr>
        <p:txBody>
          <a:bodyPr wrap="square" rtlCol="0">
            <a:spAutoFit/>
          </a:bodyPr>
          <a:lstStyle/>
          <a:p>
            <a:pPr lvl="0" algn="r"/>
            <a:r>
              <a:rPr lang="zh-CN" altLang="en-US" sz="9600" dirty="0">
                <a:solidFill>
                  <a:srgbClr val="FFC000"/>
                </a:solidFill>
                <a:latin typeface="+mj-ea"/>
                <a:ea typeface="+mj-ea"/>
                <a:cs typeface="+mn-ea"/>
                <a:sym typeface="+mn-lt"/>
              </a:rPr>
              <a:t>指數</a:t>
            </a:r>
            <a:r>
              <a:rPr lang="zh-CN" sz="9600" dirty="0">
                <a:solidFill>
                  <a:srgbClr val="FFC000"/>
                </a:solidFill>
                <a:latin typeface="+mj-ea"/>
                <a:ea typeface="+mj-ea"/>
                <a:cs typeface="+mn-ea"/>
                <a:sym typeface="+mn-lt"/>
              </a:rPr>
              <a:t>基金</a:t>
            </a:r>
            <a:endParaRPr lang="zh-CN" sz="9600" dirty="0">
              <a:solidFill>
                <a:schemeClr val="bg1"/>
              </a:solidFill>
              <a:latin typeface="+mj-ea"/>
              <a:ea typeface="+mj-ea"/>
              <a:cs typeface="+mn-ea"/>
              <a:sym typeface="+mn-lt"/>
            </a:endParaRPr>
          </a:p>
        </p:txBody>
      </p:sp>
      <p:sp>
        <p:nvSpPr>
          <p:cNvPr id="10" name="TextBox 4"/>
          <p:cNvSpPr txBox="1"/>
          <p:nvPr/>
        </p:nvSpPr>
        <p:spPr>
          <a:xfrm>
            <a:off x="5867400" y="2767330"/>
            <a:ext cx="5102860" cy="829945"/>
          </a:xfrm>
          <a:prstGeom prst="rect">
            <a:avLst/>
          </a:prstGeom>
          <a:noFill/>
        </p:spPr>
        <p:txBody>
          <a:bodyPr wrap="square" rtlCol="0">
            <a:spAutoFit/>
          </a:bodyPr>
          <a:lstStyle/>
          <a:p>
            <a:pPr lvl="0" algn="r"/>
            <a:r>
              <a:rPr lang="zh-CN" altLang="en-US" sz="4800" dirty="0">
                <a:solidFill>
                  <a:schemeClr val="tx1">
                    <a:lumMod val="50000"/>
                    <a:lumOff val="50000"/>
                  </a:schemeClr>
                </a:solidFill>
                <a:latin typeface="+mj-ea"/>
                <a:ea typeface="+mj-ea"/>
                <a:cs typeface="+mn-ea"/>
                <a:sym typeface="+mn-lt"/>
              </a:rPr>
              <a:t>投資</a:t>
            </a:r>
            <a:r>
              <a:rPr lang="zh-CN" sz="4800" dirty="0">
                <a:solidFill>
                  <a:schemeClr val="tx1">
                    <a:lumMod val="50000"/>
                    <a:lumOff val="50000"/>
                  </a:schemeClr>
                </a:solidFill>
                <a:latin typeface="+mj-ea"/>
                <a:ea typeface="+mj-ea"/>
                <a:cs typeface="+mn-ea"/>
                <a:sym typeface="+mn-lt"/>
              </a:rPr>
              <a:t>業務</a:t>
            </a:r>
            <a:r>
              <a:rPr lang="zh-CN" altLang="en-US" sz="4800" dirty="0">
                <a:solidFill>
                  <a:schemeClr val="tx1">
                    <a:lumMod val="50000"/>
                    <a:lumOff val="50000"/>
                  </a:schemeClr>
                </a:solidFill>
                <a:latin typeface="+mj-ea"/>
                <a:ea typeface="+mj-ea"/>
                <a:cs typeface="+mn-ea"/>
                <a:sym typeface="+mn-lt"/>
              </a:rPr>
              <a:t>知識</a:t>
            </a:r>
            <a:r>
              <a:rPr lang="zh-CN" sz="4800" dirty="0">
                <a:solidFill>
                  <a:schemeClr val="tx1">
                    <a:lumMod val="50000"/>
                    <a:lumOff val="50000"/>
                  </a:schemeClr>
                </a:solidFill>
                <a:latin typeface="+mj-ea"/>
                <a:ea typeface="+mj-ea"/>
                <a:cs typeface="+mn-ea"/>
                <a:sym typeface="+mn-lt"/>
              </a:rPr>
              <a:t>培訓</a:t>
            </a:r>
            <a:endParaRPr lang="zh-CN" sz="4800" dirty="0">
              <a:solidFill>
                <a:schemeClr val="tx1">
                  <a:lumMod val="50000"/>
                  <a:lumOff val="50000"/>
                </a:schemeClr>
              </a:solidFill>
              <a:latin typeface="+mj-ea"/>
              <a:ea typeface="+mj-ea"/>
              <a:cs typeface="+mn-ea"/>
              <a:sym typeface="+mn-lt"/>
            </a:endParaRPr>
          </a:p>
        </p:txBody>
      </p:sp>
      <p:sp>
        <p:nvSpPr>
          <p:cNvPr id="11" name="文本框 10"/>
          <p:cNvSpPr txBox="1"/>
          <p:nvPr/>
        </p:nvSpPr>
        <p:spPr>
          <a:xfrm>
            <a:off x="6096000" y="3588385"/>
            <a:ext cx="4874260" cy="398780"/>
          </a:xfrm>
          <a:prstGeom prst="rect">
            <a:avLst/>
          </a:prstGeom>
          <a:noFill/>
        </p:spPr>
        <p:txBody>
          <a:bodyPr wrap="square" rtlCol="0" anchor="t">
            <a:spAutoFit/>
          </a:bodyPr>
          <a:lstStyle/>
          <a:p>
            <a:pPr algn="r"/>
            <a:r>
              <a:rPr lang="en-US" altLang="zh-CN" sz="2000" dirty="0">
                <a:solidFill>
                  <a:schemeClr val="tx1">
                    <a:lumMod val="50000"/>
                    <a:lumOff val="50000"/>
                  </a:schemeClr>
                </a:solidFill>
                <a:cs typeface="+mn-ea"/>
                <a:sym typeface="+mn-lt"/>
              </a:rPr>
              <a:t>Index Fund Business Knowledge Training</a:t>
            </a:r>
            <a:endParaRPr lang="en-US" altLang="zh-CN" sz="2000" dirty="0">
              <a:solidFill>
                <a:schemeClr val="tx1">
                  <a:lumMod val="50000"/>
                  <a:lumOff val="50000"/>
                </a:schemeClr>
              </a:solidFill>
              <a:cs typeface="+mn-ea"/>
              <a:sym typeface="+mn-lt"/>
            </a:endParaRPr>
          </a:p>
        </p:txBody>
      </p:sp>
      <p:grpSp>
        <p:nvGrpSpPr>
          <p:cNvPr id="16" name="组合 15"/>
          <p:cNvGrpSpPr/>
          <p:nvPr/>
        </p:nvGrpSpPr>
        <p:grpSpPr>
          <a:xfrm>
            <a:off x="8983980" y="4469130"/>
            <a:ext cx="1948180" cy="438785"/>
            <a:chOff x="8983980" y="4183380"/>
            <a:chExt cx="1948180" cy="438785"/>
          </a:xfrm>
        </p:grpSpPr>
        <p:sp>
          <p:nvSpPr>
            <p:cNvPr id="13" name="圆角矩形 18"/>
            <p:cNvSpPr/>
            <p:nvPr/>
          </p:nvSpPr>
          <p:spPr>
            <a:xfrm>
              <a:off x="8983980" y="4183380"/>
              <a:ext cx="1948180" cy="438785"/>
            </a:xfrm>
            <a:prstGeom prst="roundRect">
              <a:avLst>
                <a:gd name="adj" fmla="val 50000"/>
              </a:avLst>
            </a:prstGeom>
            <a:solidFill>
              <a:srgbClr val="F3A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3333"/>
                </a:solidFill>
                <a:cs typeface="+mn-ea"/>
                <a:sym typeface="+mn-lt"/>
              </a:endParaRPr>
            </a:p>
          </p:txBody>
        </p:sp>
        <p:sp>
          <p:nvSpPr>
            <p:cNvPr id="14" name="矩形 13"/>
            <p:cNvSpPr/>
            <p:nvPr/>
          </p:nvSpPr>
          <p:spPr>
            <a:xfrm>
              <a:off x="9091930" y="4217987"/>
              <a:ext cx="1732280" cy="368300"/>
            </a:xfrm>
            <a:prstGeom prst="rect">
              <a:avLst/>
            </a:prstGeom>
            <a:ln>
              <a:noFill/>
            </a:ln>
          </p:spPr>
          <p:txBody>
            <a:bodyPr wrap="square">
              <a:spAutoFit/>
            </a:bodyPr>
            <a:lstStyle/>
            <a:p>
              <a:pPr lvl="0" algn="ctr"/>
              <a:r>
                <a:rPr lang="zh-CN" altLang="en-US" dirty="0">
                  <a:solidFill>
                    <a:schemeClr val="bg1"/>
                  </a:solidFill>
                  <a:cs typeface="+mn-ea"/>
                  <a:sym typeface="+mn-lt"/>
                </a:rPr>
                <a:t>彙報人：</a:t>
              </a:r>
              <a:r>
                <a:rPr lang="en-US" altLang="zh-CN" dirty="0">
                  <a:solidFill>
                    <a:schemeClr val="bg1"/>
                  </a:solidFill>
                  <a:cs typeface="+mn-ea"/>
                  <a:sym typeface="+mn-lt"/>
                </a:rPr>
                <a:t>XXX</a:t>
              </a:r>
              <a:endParaRPr lang="zh-CN" altLang="en-US" dirty="0">
                <a:solidFill>
                  <a:schemeClr val="bg1"/>
                </a:solidFill>
                <a:cs typeface="+mn-ea"/>
                <a:sym typeface="+mn-lt"/>
              </a:endParaRPr>
            </a:p>
          </p:txBody>
        </p:sp>
      </p:grpSp>
      <p:sp>
        <p:nvSpPr>
          <p:cNvPr id="18" name="圆角矩形 18"/>
          <p:cNvSpPr/>
          <p:nvPr/>
        </p:nvSpPr>
        <p:spPr>
          <a:xfrm>
            <a:off x="8196160" y="5135880"/>
            <a:ext cx="2736000" cy="438785"/>
          </a:xfrm>
          <a:prstGeom prst="roundRect">
            <a:avLst>
              <a:gd name="adj" fmla="val 50000"/>
            </a:avLst>
          </a:prstGeom>
          <a:solidFill>
            <a:srgbClr val="F3A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3333"/>
              </a:solidFill>
              <a:cs typeface="+mn-ea"/>
              <a:sym typeface="+mn-lt"/>
            </a:endParaRPr>
          </a:p>
        </p:txBody>
      </p:sp>
      <p:sp>
        <p:nvSpPr>
          <p:cNvPr id="19" name="矩形 18"/>
          <p:cNvSpPr/>
          <p:nvPr/>
        </p:nvSpPr>
        <p:spPr>
          <a:xfrm>
            <a:off x="8304109" y="5170606"/>
            <a:ext cx="2593976" cy="368300"/>
          </a:xfrm>
          <a:prstGeom prst="rect">
            <a:avLst/>
          </a:prstGeom>
          <a:ln>
            <a:noFill/>
          </a:ln>
        </p:spPr>
        <p:txBody>
          <a:bodyPr wrap="square">
            <a:spAutoFit/>
          </a:bodyPr>
          <a:lstStyle/>
          <a:p>
            <a:pPr lvl="0" algn="ctr"/>
            <a:r>
              <a:rPr lang="zh-CN" altLang="en-US" dirty="0">
                <a:solidFill>
                  <a:schemeClr val="bg1"/>
                </a:solidFill>
                <a:cs typeface="+mn-ea"/>
                <a:sym typeface="+mn-lt"/>
              </a:rPr>
              <a:t>時間：</a:t>
            </a:r>
            <a:r>
              <a:rPr lang="en-US" altLang="zh-CN" dirty="0">
                <a:solidFill>
                  <a:schemeClr val="bg1"/>
                </a:solidFill>
                <a:cs typeface="+mn-ea"/>
                <a:sym typeface="+mn-lt"/>
              </a:rPr>
              <a:t>20XX</a:t>
            </a:r>
            <a:r>
              <a:rPr lang="zh-CN" altLang="en-US" dirty="0">
                <a:solidFill>
                  <a:schemeClr val="bg1"/>
                </a:solidFill>
                <a:cs typeface="+mn-ea"/>
                <a:sym typeface="+mn-lt"/>
              </a:rPr>
              <a:t>年</a:t>
            </a:r>
            <a:r>
              <a:rPr lang="en-US" altLang="zh-CN" dirty="0">
                <a:solidFill>
                  <a:schemeClr val="bg1"/>
                </a:solidFill>
                <a:cs typeface="+mn-ea"/>
                <a:sym typeface="+mn-lt"/>
              </a:rPr>
              <a:t>01</a:t>
            </a:r>
            <a:r>
              <a:rPr lang="zh-CN" altLang="en-US" dirty="0">
                <a:solidFill>
                  <a:schemeClr val="bg1"/>
                </a:solidFill>
                <a:cs typeface="+mn-ea"/>
                <a:sym typeface="+mn-lt"/>
              </a:rPr>
              <a:t>月</a:t>
            </a:r>
            <a:r>
              <a:rPr lang="en-US" altLang="zh-CN" dirty="0">
                <a:solidFill>
                  <a:schemeClr val="bg1"/>
                </a:solidFill>
                <a:cs typeface="+mn-ea"/>
                <a:sym typeface="+mn-lt"/>
              </a:rPr>
              <a:t>01</a:t>
            </a:r>
            <a:r>
              <a:rPr lang="zh-CN" altLang="en-US" dirty="0">
                <a:solidFill>
                  <a:schemeClr val="bg1"/>
                </a:solidFill>
                <a:cs typeface="+mn-ea"/>
                <a:sym typeface="+mn-lt"/>
              </a:rPr>
              <a:t>日</a:t>
            </a:r>
            <a:endParaRPr lang="zh-CN" altLang="en-US" dirty="0">
              <a:solidFill>
                <a:schemeClr val="bg1"/>
              </a:solidFill>
              <a:cs typeface="+mn-ea"/>
              <a:sym typeface="+mn-lt"/>
            </a:endParaRPr>
          </a:p>
        </p:txBody>
      </p:sp>
      <p:pic>
        <p:nvPicPr>
          <p:cNvPr id="26" name="图片 25"/>
          <p:cNvPicPr>
            <a:picLocks noChangeAspect="1"/>
          </p:cNvPicPr>
          <p:nvPr/>
        </p:nvPicPr>
        <p:blipFill>
          <a:blip r:embed="rId2">
            <a:extLst>
              <a:ext uri="{28A0092B-C50C-407E-A947-70E740481C1C}">
                <a14:useLocalDpi xmlns:a14="http://schemas.microsoft.com/office/drawing/2010/main" val="0"/>
              </a:ext>
            </a:extLst>
          </a:blip>
          <a:srcRect r="49257"/>
          <a:stretch>
            <a:fillRect/>
          </a:stretch>
        </p:blipFill>
        <p:spPr>
          <a:xfrm>
            <a:off x="-79453" y="-431868"/>
            <a:ext cx="6125260" cy="8047416"/>
          </a:xfrm>
          <a:custGeom>
            <a:avLst/>
            <a:gdLst>
              <a:gd name="connsiteX0" fmla="*/ 0 w 3943462"/>
              <a:gd name="connsiteY0" fmla="*/ 0 h 5180952"/>
              <a:gd name="connsiteX1" fmla="*/ 3943462 w 3943462"/>
              <a:gd name="connsiteY1" fmla="*/ 0 h 5180952"/>
              <a:gd name="connsiteX2" fmla="*/ 3943462 w 3943462"/>
              <a:gd name="connsiteY2" fmla="*/ 5180952 h 5180952"/>
              <a:gd name="connsiteX3" fmla="*/ 0 w 3943462"/>
              <a:gd name="connsiteY3" fmla="*/ 5180952 h 5180952"/>
            </a:gdLst>
            <a:ahLst/>
            <a:cxnLst>
              <a:cxn ang="0">
                <a:pos x="connsiteX0" y="connsiteY0"/>
              </a:cxn>
              <a:cxn ang="0">
                <a:pos x="connsiteX1" y="connsiteY1"/>
              </a:cxn>
              <a:cxn ang="0">
                <a:pos x="connsiteX2" y="connsiteY2"/>
              </a:cxn>
              <a:cxn ang="0">
                <a:pos x="connsiteX3" y="connsiteY3"/>
              </a:cxn>
            </a:cxnLst>
            <a:rect l="l" t="t" r="r" b="b"/>
            <a:pathLst>
              <a:path w="3943462" h="5180952">
                <a:moveTo>
                  <a:pt x="0" y="0"/>
                </a:moveTo>
                <a:lnTo>
                  <a:pt x="3943462" y="0"/>
                </a:lnTo>
                <a:lnTo>
                  <a:pt x="3943462" y="5180952"/>
                </a:lnTo>
                <a:lnTo>
                  <a:pt x="0" y="5180952"/>
                </a:lnTo>
                <a:close/>
              </a:path>
            </a:pathLst>
          </a:custGeom>
        </p:spPr>
      </p:pic>
      <p:pic>
        <p:nvPicPr>
          <p:cNvPr id="2" name="图片 1" descr="www.uugai.com-833136"/>
          <p:cNvPicPr>
            <a:picLocks noChangeAspect="1"/>
          </p:cNvPicPr>
          <p:nvPr/>
        </p:nvPicPr>
        <p:blipFill>
          <a:blip r:embed="rId3"/>
          <a:stretch>
            <a:fillRect/>
          </a:stretch>
        </p:blipFill>
        <p:spPr>
          <a:xfrm>
            <a:off x="10220960" y="251460"/>
            <a:ext cx="1275715" cy="12757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什麼是指數基金</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31" name="椭圆 30"/>
          <p:cNvSpPr/>
          <p:nvPr/>
        </p:nvSpPr>
        <p:spPr>
          <a:xfrm rot="8780736" flipV="1">
            <a:off x="504806" y="-878178"/>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14" name="文本框 13"/>
          <p:cNvSpPr txBox="1"/>
          <p:nvPr/>
        </p:nvSpPr>
        <p:spPr>
          <a:xfrm>
            <a:off x="4462462" y="1210448"/>
            <a:ext cx="3267077" cy="521970"/>
          </a:xfrm>
          <a:prstGeom prst="rect">
            <a:avLst/>
          </a:prstGeom>
          <a:noFill/>
        </p:spPr>
        <p:txBody>
          <a:bodyPr wrap="square" rtlCol="0">
            <a:spAutoFit/>
          </a:bodyPr>
          <a:lstStyle/>
          <a:p>
            <a:pPr algn="ctr"/>
            <a:r>
              <a:rPr lang="zh-CN" altLang="en-US" sz="2800" spc="300" dirty="0">
                <a:solidFill>
                  <a:srgbClr val="FFC000"/>
                </a:solidFill>
                <a:latin typeface="+mj-ea"/>
                <a:ea typeface="+mj-ea"/>
              </a:rPr>
              <a:t>指數基金的好處</a:t>
            </a:r>
            <a:endParaRPr lang="zh-CN" altLang="en-US" sz="2800" spc="300" dirty="0">
              <a:solidFill>
                <a:srgbClr val="FFC000"/>
              </a:solidFill>
              <a:latin typeface="+mj-ea"/>
              <a:ea typeface="+mj-ea"/>
            </a:endParaRPr>
          </a:p>
        </p:txBody>
      </p:sp>
      <p:grpSp>
        <p:nvGrpSpPr>
          <p:cNvPr id="27" name="组合 26"/>
          <p:cNvGrpSpPr/>
          <p:nvPr/>
        </p:nvGrpSpPr>
        <p:grpSpPr>
          <a:xfrm>
            <a:off x="5791200" y="1907622"/>
            <a:ext cx="4972047" cy="4394476"/>
            <a:chOff x="5791200" y="1907622"/>
            <a:chExt cx="4972047" cy="4394476"/>
          </a:xfrm>
        </p:grpSpPr>
        <p:grpSp>
          <p:nvGrpSpPr>
            <p:cNvPr id="23" name="组合 22"/>
            <p:cNvGrpSpPr/>
            <p:nvPr/>
          </p:nvGrpSpPr>
          <p:grpSpPr>
            <a:xfrm>
              <a:off x="5791200" y="3423823"/>
              <a:ext cx="4972047" cy="1389044"/>
              <a:chOff x="5791200" y="3435074"/>
              <a:chExt cx="4972047" cy="1389044"/>
            </a:xfrm>
          </p:grpSpPr>
          <p:sp>
            <p:nvSpPr>
              <p:cNvPr id="41" name="矩形: 圆角 40"/>
              <p:cNvSpPr/>
              <p:nvPr/>
            </p:nvSpPr>
            <p:spPr>
              <a:xfrm>
                <a:off x="5791200" y="3462044"/>
                <a:ext cx="4952996" cy="1362074"/>
              </a:xfrm>
              <a:prstGeom prst="roundRect">
                <a:avLst>
                  <a:gd name="adj" fmla="val 10347"/>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sp>
            <p:nvSpPr>
              <p:cNvPr id="58" name="任意多边形: 形状 57"/>
              <p:cNvSpPr/>
              <p:nvPr/>
            </p:nvSpPr>
            <p:spPr>
              <a:xfrm>
                <a:off x="5791200" y="3435074"/>
                <a:ext cx="1451175" cy="1362074"/>
              </a:xfrm>
              <a:custGeom>
                <a:avLst/>
                <a:gdLst>
                  <a:gd name="connsiteX0" fmla="*/ 140934 w 1451175"/>
                  <a:gd name="connsiteY0" fmla="*/ 0 h 1362074"/>
                  <a:gd name="connsiteX1" fmla="*/ 1451175 w 1451175"/>
                  <a:gd name="connsiteY1" fmla="*/ 0 h 1362074"/>
                  <a:gd name="connsiteX2" fmla="*/ 1451175 w 1451175"/>
                  <a:gd name="connsiteY2" fmla="*/ 1362074 h 1362074"/>
                  <a:gd name="connsiteX3" fmla="*/ 140934 w 1451175"/>
                  <a:gd name="connsiteY3" fmla="*/ 1362074 h 1362074"/>
                  <a:gd name="connsiteX4" fmla="*/ 0 w 1451175"/>
                  <a:gd name="connsiteY4" fmla="*/ 1221140 h 1362074"/>
                  <a:gd name="connsiteX5" fmla="*/ 0 w 1451175"/>
                  <a:gd name="connsiteY5" fmla="*/ 140934 h 1362074"/>
                  <a:gd name="connsiteX6" fmla="*/ 140934 w 1451175"/>
                  <a:gd name="connsiteY6" fmla="*/ 0 h 13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1175" h="1362074">
                    <a:moveTo>
                      <a:pt x="140934" y="0"/>
                    </a:moveTo>
                    <a:lnTo>
                      <a:pt x="1451175" y="0"/>
                    </a:lnTo>
                    <a:lnTo>
                      <a:pt x="1451175" y="1362074"/>
                    </a:lnTo>
                    <a:lnTo>
                      <a:pt x="140934" y="1362074"/>
                    </a:lnTo>
                    <a:cubicBezTo>
                      <a:pt x="63098" y="1362074"/>
                      <a:pt x="0" y="1298976"/>
                      <a:pt x="0" y="1221140"/>
                    </a:cubicBezTo>
                    <a:lnTo>
                      <a:pt x="0" y="140934"/>
                    </a:lnTo>
                    <a:cubicBezTo>
                      <a:pt x="0" y="63098"/>
                      <a:pt x="63098" y="0"/>
                      <a:pt x="140934" y="0"/>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zh-CN" altLang="en-US">
                  <a:solidFill>
                    <a:schemeClr val="bg1"/>
                  </a:solidFill>
                  <a:latin typeface="+mn-ea"/>
                </a:endParaRPr>
              </a:p>
            </p:txBody>
          </p:sp>
          <p:sp>
            <p:nvSpPr>
              <p:cNvPr id="59" name="文本框 58"/>
              <p:cNvSpPr txBox="1"/>
              <p:nvPr/>
            </p:nvSpPr>
            <p:spPr>
              <a:xfrm>
                <a:off x="5945972" y="3762168"/>
                <a:ext cx="1296768" cy="706755"/>
              </a:xfrm>
              <a:prstGeom prst="rect">
                <a:avLst/>
              </a:prstGeom>
              <a:noFill/>
            </p:spPr>
            <p:txBody>
              <a:bodyPr wrap="square" rtlCol="0">
                <a:spAutoFit/>
              </a:bodyPr>
              <a:lstStyle/>
              <a:p>
                <a:r>
                  <a:rPr lang="zh-CN" altLang="en-US" sz="2000" dirty="0">
                    <a:solidFill>
                      <a:schemeClr val="bg1"/>
                    </a:solidFill>
                    <a:latin typeface="+mj-ea"/>
                    <a:ea typeface="+mj-ea"/>
                  </a:rPr>
                  <a:t>能夠長期上漲</a:t>
                </a:r>
                <a:endParaRPr lang="zh-CN" altLang="en-US" sz="2000" dirty="0">
                  <a:solidFill>
                    <a:schemeClr val="bg1"/>
                  </a:solidFill>
                  <a:latin typeface="+mj-ea"/>
                  <a:ea typeface="+mj-ea"/>
                </a:endParaRPr>
              </a:p>
            </p:txBody>
          </p:sp>
          <p:sp>
            <p:nvSpPr>
              <p:cNvPr id="21" name="文本框 20"/>
              <p:cNvSpPr txBox="1"/>
              <p:nvPr/>
            </p:nvSpPr>
            <p:spPr>
              <a:xfrm>
                <a:off x="7239000" y="3548142"/>
                <a:ext cx="3524247" cy="1209675"/>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sym typeface="+mn-ea"/>
                  </a:rPr>
                  <a:t>投資指數基金是通過投資指數成分股，來獲取和市場持平的收益。長期來看，只要經濟是持續向好的，指數基金就有投資的價值。</a:t>
                </a:r>
                <a:endParaRPr lang="en-US" altLang="zh-CN" sz="1400" dirty="0">
                  <a:solidFill>
                    <a:schemeClr val="tx1">
                      <a:lumMod val="50000"/>
                      <a:lumOff val="50000"/>
                    </a:schemeClr>
                  </a:solidFill>
                  <a:sym typeface="+mn-ea"/>
                </a:endParaRPr>
              </a:p>
            </p:txBody>
          </p:sp>
        </p:grpSp>
        <p:grpSp>
          <p:nvGrpSpPr>
            <p:cNvPr id="22" name="组合 21"/>
            <p:cNvGrpSpPr/>
            <p:nvPr/>
          </p:nvGrpSpPr>
          <p:grpSpPr>
            <a:xfrm>
              <a:off x="5791200" y="4940024"/>
              <a:ext cx="4952997" cy="1362074"/>
              <a:chOff x="5791200" y="5359124"/>
              <a:chExt cx="4952997" cy="1362074"/>
            </a:xfrm>
          </p:grpSpPr>
          <p:sp>
            <p:nvSpPr>
              <p:cNvPr id="61" name="矩形: 圆角 60"/>
              <p:cNvSpPr/>
              <p:nvPr/>
            </p:nvSpPr>
            <p:spPr>
              <a:xfrm>
                <a:off x="5791200" y="5359124"/>
                <a:ext cx="4952996" cy="1362074"/>
              </a:xfrm>
              <a:prstGeom prst="roundRect">
                <a:avLst>
                  <a:gd name="adj" fmla="val 10347"/>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sp>
            <p:nvSpPr>
              <p:cNvPr id="62" name="任意多边形: 形状 61"/>
              <p:cNvSpPr/>
              <p:nvPr/>
            </p:nvSpPr>
            <p:spPr>
              <a:xfrm>
                <a:off x="5791200" y="5359124"/>
                <a:ext cx="1451175" cy="1362074"/>
              </a:xfrm>
              <a:custGeom>
                <a:avLst/>
                <a:gdLst>
                  <a:gd name="connsiteX0" fmla="*/ 140934 w 1451175"/>
                  <a:gd name="connsiteY0" fmla="*/ 0 h 1362074"/>
                  <a:gd name="connsiteX1" fmla="*/ 1451175 w 1451175"/>
                  <a:gd name="connsiteY1" fmla="*/ 0 h 1362074"/>
                  <a:gd name="connsiteX2" fmla="*/ 1451175 w 1451175"/>
                  <a:gd name="connsiteY2" fmla="*/ 1362074 h 1362074"/>
                  <a:gd name="connsiteX3" fmla="*/ 140934 w 1451175"/>
                  <a:gd name="connsiteY3" fmla="*/ 1362074 h 1362074"/>
                  <a:gd name="connsiteX4" fmla="*/ 0 w 1451175"/>
                  <a:gd name="connsiteY4" fmla="*/ 1221140 h 1362074"/>
                  <a:gd name="connsiteX5" fmla="*/ 0 w 1451175"/>
                  <a:gd name="connsiteY5" fmla="*/ 140934 h 1362074"/>
                  <a:gd name="connsiteX6" fmla="*/ 140934 w 1451175"/>
                  <a:gd name="connsiteY6" fmla="*/ 0 h 13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1175" h="1362074">
                    <a:moveTo>
                      <a:pt x="140934" y="0"/>
                    </a:moveTo>
                    <a:lnTo>
                      <a:pt x="1451175" y="0"/>
                    </a:lnTo>
                    <a:lnTo>
                      <a:pt x="1451175" y="1362074"/>
                    </a:lnTo>
                    <a:lnTo>
                      <a:pt x="140934" y="1362074"/>
                    </a:lnTo>
                    <a:cubicBezTo>
                      <a:pt x="63098" y="1362074"/>
                      <a:pt x="0" y="1298976"/>
                      <a:pt x="0" y="1221140"/>
                    </a:cubicBezTo>
                    <a:lnTo>
                      <a:pt x="0" y="140934"/>
                    </a:lnTo>
                    <a:cubicBezTo>
                      <a:pt x="0" y="63098"/>
                      <a:pt x="63098" y="0"/>
                      <a:pt x="140934" y="0"/>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zh-CN" altLang="en-US">
                  <a:solidFill>
                    <a:schemeClr val="bg1"/>
                  </a:solidFill>
                  <a:latin typeface="+mn-ea"/>
                </a:endParaRPr>
              </a:p>
            </p:txBody>
          </p:sp>
          <p:sp>
            <p:nvSpPr>
              <p:cNvPr id="63" name="文本框 62"/>
              <p:cNvSpPr txBox="1"/>
              <p:nvPr/>
            </p:nvSpPr>
            <p:spPr>
              <a:xfrm>
                <a:off x="5945972" y="5840106"/>
                <a:ext cx="1296768" cy="398780"/>
              </a:xfrm>
              <a:prstGeom prst="rect">
                <a:avLst/>
              </a:prstGeom>
              <a:noFill/>
            </p:spPr>
            <p:txBody>
              <a:bodyPr wrap="square" rtlCol="0">
                <a:spAutoFit/>
              </a:bodyPr>
              <a:lstStyle/>
              <a:p>
                <a:r>
                  <a:rPr lang="zh-CN" altLang="en-US" sz="2000" dirty="0">
                    <a:solidFill>
                      <a:schemeClr val="bg1"/>
                    </a:solidFill>
                    <a:latin typeface="+mj-ea"/>
                    <a:ea typeface="+mj-ea"/>
                  </a:rPr>
                  <a:t>省心省力</a:t>
                </a:r>
                <a:endParaRPr lang="zh-CN" altLang="en-US" sz="2000" dirty="0">
                  <a:solidFill>
                    <a:schemeClr val="bg1"/>
                  </a:solidFill>
                  <a:latin typeface="+mj-ea"/>
                  <a:ea typeface="+mj-ea"/>
                </a:endParaRPr>
              </a:p>
            </p:txBody>
          </p:sp>
          <p:sp>
            <p:nvSpPr>
              <p:cNvPr id="64" name="文本框 63"/>
              <p:cNvSpPr txBox="1"/>
              <p:nvPr/>
            </p:nvSpPr>
            <p:spPr>
              <a:xfrm>
                <a:off x="7239001" y="5585261"/>
                <a:ext cx="3505196" cy="9296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sym typeface="+mn-ea"/>
                  </a:rPr>
                  <a:t>指數基金是被動型基金，直接跟蹤複製指數</a:t>
                </a:r>
                <a:r>
                  <a:rPr lang="en-US" altLang="zh-CN" sz="1400" dirty="0">
                    <a:solidFill>
                      <a:schemeClr val="tx1">
                        <a:lumMod val="50000"/>
                        <a:lumOff val="50000"/>
                      </a:schemeClr>
                    </a:solidFill>
                    <a:sym typeface="+mn-ea"/>
                  </a:rPr>
                  <a:t>,</a:t>
                </a:r>
                <a:r>
                  <a:rPr lang="zh-CN" altLang="en-US" sz="1400" dirty="0">
                    <a:solidFill>
                      <a:schemeClr val="tx1">
                        <a:lumMod val="50000"/>
                        <a:lumOff val="50000"/>
                      </a:schemeClr>
                    </a:solidFill>
                    <a:sym typeface="+mn-ea"/>
                  </a:rPr>
                  <a:t>基金經理照著指數買自然也就不用做什麼買入賣出決策，可謂是省心省力。</a:t>
                </a:r>
                <a:endParaRPr lang="en-US" altLang="zh-CN" sz="1400" dirty="0">
                  <a:solidFill>
                    <a:schemeClr val="tx1">
                      <a:lumMod val="50000"/>
                      <a:lumOff val="50000"/>
                    </a:schemeClr>
                  </a:solidFill>
                  <a:sym typeface="+mn-ea"/>
                </a:endParaRPr>
              </a:p>
            </p:txBody>
          </p:sp>
        </p:grpSp>
        <p:grpSp>
          <p:nvGrpSpPr>
            <p:cNvPr id="24" name="组合 23"/>
            <p:cNvGrpSpPr/>
            <p:nvPr/>
          </p:nvGrpSpPr>
          <p:grpSpPr>
            <a:xfrm>
              <a:off x="5791200" y="1907622"/>
              <a:ext cx="4952997" cy="1362074"/>
              <a:chOff x="5791200" y="1907622"/>
              <a:chExt cx="4952997" cy="1362074"/>
            </a:xfrm>
          </p:grpSpPr>
          <p:sp>
            <p:nvSpPr>
              <p:cNvPr id="35" name="矩形: 圆角 34"/>
              <p:cNvSpPr/>
              <p:nvPr/>
            </p:nvSpPr>
            <p:spPr>
              <a:xfrm>
                <a:off x="5791200" y="1907622"/>
                <a:ext cx="4952996" cy="1362074"/>
              </a:xfrm>
              <a:prstGeom prst="roundRect">
                <a:avLst>
                  <a:gd name="adj" fmla="val 10347"/>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sp>
            <p:nvSpPr>
              <p:cNvPr id="57" name="任意多边形: 形状 56"/>
              <p:cNvSpPr/>
              <p:nvPr/>
            </p:nvSpPr>
            <p:spPr>
              <a:xfrm>
                <a:off x="5791200" y="1907622"/>
                <a:ext cx="1451175" cy="1362074"/>
              </a:xfrm>
              <a:custGeom>
                <a:avLst/>
                <a:gdLst>
                  <a:gd name="connsiteX0" fmla="*/ 140934 w 1451175"/>
                  <a:gd name="connsiteY0" fmla="*/ 0 h 1362074"/>
                  <a:gd name="connsiteX1" fmla="*/ 1451175 w 1451175"/>
                  <a:gd name="connsiteY1" fmla="*/ 0 h 1362074"/>
                  <a:gd name="connsiteX2" fmla="*/ 1451175 w 1451175"/>
                  <a:gd name="connsiteY2" fmla="*/ 1362074 h 1362074"/>
                  <a:gd name="connsiteX3" fmla="*/ 140934 w 1451175"/>
                  <a:gd name="connsiteY3" fmla="*/ 1362074 h 1362074"/>
                  <a:gd name="connsiteX4" fmla="*/ 0 w 1451175"/>
                  <a:gd name="connsiteY4" fmla="*/ 1221140 h 1362074"/>
                  <a:gd name="connsiteX5" fmla="*/ 0 w 1451175"/>
                  <a:gd name="connsiteY5" fmla="*/ 140934 h 1362074"/>
                  <a:gd name="connsiteX6" fmla="*/ 140934 w 1451175"/>
                  <a:gd name="connsiteY6" fmla="*/ 0 h 13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1175" h="1362074">
                    <a:moveTo>
                      <a:pt x="140934" y="0"/>
                    </a:moveTo>
                    <a:lnTo>
                      <a:pt x="1451175" y="0"/>
                    </a:lnTo>
                    <a:lnTo>
                      <a:pt x="1451175" y="1362074"/>
                    </a:lnTo>
                    <a:lnTo>
                      <a:pt x="140934" y="1362074"/>
                    </a:lnTo>
                    <a:cubicBezTo>
                      <a:pt x="63098" y="1362074"/>
                      <a:pt x="0" y="1298976"/>
                      <a:pt x="0" y="1221140"/>
                    </a:cubicBezTo>
                    <a:lnTo>
                      <a:pt x="0" y="140934"/>
                    </a:lnTo>
                    <a:cubicBezTo>
                      <a:pt x="0" y="63098"/>
                      <a:pt x="63098" y="0"/>
                      <a:pt x="140934" y="0"/>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endParaRPr lang="zh-CN" altLang="en-US">
                  <a:solidFill>
                    <a:schemeClr val="bg1"/>
                  </a:solidFill>
                  <a:latin typeface="+mn-ea"/>
                </a:endParaRPr>
              </a:p>
            </p:txBody>
          </p:sp>
          <p:sp>
            <p:nvSpPr>
              <p:cNvPr id="13" name="文本框 12"/>
              <p:cNvSpPr txBox="1"/>
              <p:nvPr/>
            </p:nvSpPr>
            <p:spPr>
              <a:xfrm>
                <a:off x="5945972" y="2234716"/>
                <a:ext cx="1296768" cy="706755"/>
              </a:xfrm>
              <a:prstGeom prst="rect">
                <a:avLst/>
              </a:prstGeom>
              <a:noFill/>
            </p:spPr>
            <p:txBody>
              <a:bodyPr wrap="square" rtlCol="0">
                <a:spAutoFit/>
              </a:bodyPr>
              <a:lstStyle/>
              <a:p>
                <a:r>
                  <a:rPr lang="zh-CN" altLang="en-US" sz="2000" dirty="0">
                    <a:solidFill>
                      <a:schemeClr val="bg1"/>
                    </a:solidFill>
                    <a:latin typeface="+mj-ea"/>
                    <a:ea typeface="+mj-ea"/>
                  </a:rPr>
                  <a:t>能夠長生不老</a:t>
                </a:r>
                <a:endParaRPr lang="zh-CN" altLang="en-US" sz="2000" dirty="0">
                  <a:solidFill>
                    <a:schemeClr val="bg1"/>
                  </a:solidFill>
                  <a:latin typeface="+mj-ea"/>
                  <a:ea typeface="+mj-ea"/>
                </a:endParaRPr>
              </a:p>
            </p:txBody>
          </p:sp>
          <p:sp>
            <p:nvSpPr>
              <p:cNvPr id="65" name="文本框 64"/>
              <p:cNvSpPr txBox="1"/>
              <p:nvPr/>
            </p:nvSpPr>
            <p:spPr>
              <a:xfrm>
                <a:off x="7219951" y="2133759"/>
                <a:ext cx="3524246" cy="9296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sym typeface="+mn-ea"/>
                  </a:rPr>
                  <a:t>鐵打的指數，流水的公司。買的指數基金，即便其中有幾家公司摘牌了，仍然有其他新的公司補充過來。</a:t>
                </a:r>
                <a:endParaRPr lang="en-US" altLang="zh-CN" sz="1400" dirty="0">
                  <a:solidFill>
                    <a:schemeClr val="tx1">
                      <a:lumMod val="50000"/>
                      <a:lumOff val="50000"/>
                    </a:schemeClr>
                  </a:solidFill>
                  <a:sym typeface="+mn-ea"/>
                </a:endParaRPr>
              </a:p>
            </p:txBody>
          </p:sp>
        </p:grpSp>
      </p:grpSp>
      <p:pic>
        <p:nvPicPr>
          <p:cNvPr id="26" name="图片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025" y="1966193"/>
            <a:ext cx="6420342" cy="427733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什麼是指數基金</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31" name="椭圆 30"/>
          <p:cNvSpPr/>
          <p:nvPr/>
        </p:nvSpPr>
        <p:spPr>
          <a:xfrm rot="8780736" flipV="1">
            <a:off x="504806" y="-878178"/>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14" name="文本框 13"/>
          <p:cNvSpPr txBox="1"/>
          <p:nvPr/>
        </p:nvSpPr>
        <p:spPr>
          <a:xfrm>
            <a:off x="4462462" y="1210448"/>
            <a:ext cx="3267077" cy="521970"/>
          </a:xfrm>
          <a:prstGeom prst="rect">
            <a:avLst/>
          </a:prstGeom>
          <a:noFill/>
        </p:spPr>
        <p:txBody>
          <a:bodyPr wrap="square" rtlCol="0">
            <a:spAutoFit/>
          </a:bodyPr>
          <a:lstStyle/>
          <a:p>
            <a:pPr algn="ctr"/>
            <a:r>
              <a:rPr lang="zh-CN" altLang="en-US" sz="2800" spc="300" dirty="0">
                <a:solidFill>
                  <a:srgbClr val="FFC000"/>
                </a:solidFill>
                <a:latin typeface="+mj-ea"/>
                <a:ea typeface="+mj-ea"/>
              </a:rPr>
              <a:t>指數基金的風險</a:t>
            </a:r>
            <a:endParaRPr lang="zh-CN" altLang="en-US" sz="2800" spc="300" dirty="0">
              <a:solidFill>
                <a:srgbClr val="FFC000"/>
              </a:solidFill>
              <a:latin typeface="+mj-ea"/>
              <a:ea typeface="+mj-ea"/>
            </a:endParaRPr>
          </a:p>
        </p:txBody>
      </p:sp>
      <p:grpSp>
        <p:nvGrpSpPr>
          <p:cNvPr id="4" name="组合 3"/>
          <p:cNvGrpSpPr/>
          <p:nvPr/>
        </p:nvGrpSpPr>
        <p:grpSpPr>
          <a:xfrm>
            <a:off x="1805895" y="3064186"/>
            <a:ext cx="4290105" cy="1555198"/>
            <a:chOff x="1805895" y="2934688"/>
            <a:chExt cx="4290105" cy="1555198"/>
          </a:xfrm>
        </p:grpSpPr>
        <p:sp>
          <p:nvSpPr>
            <p:cNvPr id="44" name="文本框 43"/>
            <p:cNvSpPr txBox="1"/>
            <p:nvPr/>
          </p:nvSpPr>
          <p:spPr>
            <a:xfrm>
              <a:off x="1805895" y="3280211"/>
              <a:ext cx="4290105" cy="1209675"/>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charset="-122"/>
                  <a:ea typeface="思源黑体 CN Light" panose="020B0300000000000000" charset="-122"/>
                  <a:cs typeface="OPPOSans R" panose="00020600040101010101" pitchFamily="18" charset="-122"/>
                </a:defRPr>
              </a:lvl1pPr>
            </a:lstStyle>
            <a:p>
              <a:r>
                <a:rPr lang="zh-CN" altLang="en-US" dirty="0"/>
                <a:t>雖然指數基金是複製和跟蹤指數，來調整籃子裏的股票組合，但是基金經理複製得有偏差，或者沒有及時跟著指數調整，也會帶來收益方面的誤差風險</a:t>
              </a:r>
              <a:r>
                <a:rPr lang="en-US" altLang="zh-CN" dirty="0"/>
                <a:t>.</a:t>
              </a:r>
              <a:endParaRPr lang="en-US" altLang="zh-CN" dirty="0"/>
            </a:p>
          </p:txBody>
        </p:sp>
        <p:sp>
          <p:nvSpPr>
            <p:cNvPr id="45" name="文本框 44"/>
            <p:cNvSpPr txBox="1"/>
            <p:nvPr/>
          </p:nvSpPr>
          <p:spPr>
            <a:xfrm>
              <a:off x="1805895" y="2934688"/>
              <a:ext cx="1877437" cy="398780"/>
            </a:xfrm>
            <a:prstGeom prst="rect">
              <a:avLst/>
            </a:prstGeom>
            <a:noFill/>
          </p:spPr>
          <p:txBody>
            <a:bodyPr wrap="square" rtlCol="0">
              <a:spAutoFit/>
            </a:bodyPr>
            <a:lstStyle>
              <a:defPPr>
                <a:defRPr lang="zh-CN"/>
              </a:defPPr>
              <a:lvl1pPr algn="r">
                <a:defRPr sz="2000" spc="200">
                  <a:solidFill>
                    <a:srgbClr val="FFC000"/>
                  </a:solidFill>
                  <a:latin typeface="思源黑体 CN Heavy" panose="020B0A00000000000000" pitchFamily="34" charset="-122"/>
                  <a:ea typeface="思源黑体 CN Heavy" panose="020B0A00000000000000" pitchFamily="34" charset="-122"/>
                </a:defRPr>
              </a:lvl1pPr>
            </a:lstStyle>
            <a:p>
              <a:r>
                <a:rPr lang="zh-CN" altLang="en-US" dirty="0"/>
                <a:t>複製指數偏差</a:t>
              </a:r>
              <a:endParaRPr lang="zh-CN" altLang="en-US" dirty="0"/>
            </a:p>
          </p:txBody>
        </p:sp>
      </p:grpSp>
      <p:sp>
        <p:nvSpPr>
          <p:cNvPr id="39" name="文本框 38"/>
          <p:cNvSpPr txBox="1"/>
          <p:nvPr/>
        </p:nvSpPr>
        <p:spPr>
          <a:xfrm>
            <a:off x="1805895" y="5194334"/>
            <a:ext cx="4290105" cy="6502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charset="-122"/>
                <a:ea typeface="思源黑体 CN Light" panose="020B0300000000000000" charset="-122"/>
                <a:cs typeface="OPPOSans R" panose="00020600040101010101" pitchFamily="18" charset="-122"/>
              </a:defRPr>
            </a:lvl1pPr>
          </a:lstStyle>
          <a:p>
            <a:r>
              <a:rPr lang="zh-CN" altLang="en-US" dirty="0"/>
              <a:t>如果購買的指數基金的規模小，運作歷史不長，也可能會有清盤的風險</a:t>
            </a:r>
            <a:r>
              <a:rPr lang="en-US" altLang="zh-CN" dirty="0"/>
              <a:t>.</a:t>
            </a:r>
            <a:endParaRPr lang="en-US" altLang="zh-CN" dirty="0"/>
          </a:p>
        </p:txBody>
      </p:sp>
      <p:sp>
        <p:nvSpPr>
          <p:cNvPr id="40" name="文本框 39"/>
          <p:cNvSpPr txBox="1"/>
          <p:nvPr/>
        </p:nvSpPr>
        <p:spPr>
          <a:xfrm>
            <a:off x="1805895" y="4829761"/>
            <a:ext cx="2441695" cy="398780"/>
          </a:xfrm>
          <a:prstGeom prst="rect">
            <a:avLst/>
          </a:prstGeom>
          <a:noFill/>
        </p:spPr>
        <p:txBody>
          <a:bodyPr wrap="square" rtlCol="0">
            <a:spAutoFit/>
          </a:bodyPr>
          <a:lstStyle>
            <a:defPPr>
              <a:defRPr lang="zh-CN"/>
            </a:defPPr>
            <a:lvl1pPr algn="r">
              <a:defRPr sz="2000" spc="200">
                <a:solidFill>
                  <a:srgbClr val="FFC000"/>
                </a:solidFill>
                <a:latin typeface="思源黑体 CN Heavy" panose="020B0A00000000000000" pitchFamily="34" charset="-122"/>
                <a:ea typeface="思源黑体 CN Heavy" panose="020B0A00000000000000" pitchFamily="34" charset="-122"/>
              </a:defRPr>
            </a:lvl1pPr>
          </a:lstStyle>
          <a:p>
            <a:pPr algn="l"/>
            <a:r>
              <a:rPr lang="zh-CN" altLang="en-US" dirty="0"/>
              <a:t>規模小導致清盤</a:t>
            </a:r>
            <a:endParaRPr lang="zh-CN" altLang="en-US" dirty="0"/>
          </a:p>
        </p:txBody>
      </p:sp>
      <p:grpSp>
        <p:nvGrpSpPr>
          <p:cNvPr id="3" name="组合 2"/>
          <p:cNvGrpSpPr/>
          <p:nvPr/>
        </p:nvGrpSpPr>
        <p:grpSpPr>
          <a:xfrm>
            <a:off x="1805895" y="1820665"/>
            <a:ext cx="4290105" cy="1033863"/>
            <a:chOff x="1805895" y="1611115"/>
            <a:chExt cx="4290105" cy="1033863"/>
          </a:xfrm>
        </p:grpSpPr>
        <p:sp>
          <p:nvSpPr>
            <p:cNvPr id="33" name="文本框 32"/>
            <p:cNvSpPr txBox="1"/>
            <p:nvPr/>
          </p:nvSpPr>
          <p:spPr>
            <a:xfrm>
              <a:off x="1805895" y="1994738"/>
              <a:ext cx="4290105" cy="6502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charset="-122"/>
                  <a:ea typeface="思源黑体 CN Light" panose="020B0300000000000000" charset="-122"/>
                  <a:cs typeface="OPPOSans R" panose="00020600040101010101" pitchFamily="18" charset="-122"/>
                </a:defRPr>
              </a:lvl1pPr>
            </a:lstStyle>
            <a:p>
              <a:r>
                <a:rPr lang="zh-CN" altLang="en-US" dirty="0"/>
                <a:t>指數基金本質上是股票型基金，熊市時可能遭遇較大的虧損</a:t>
              </a:r>
              <a:r>
                <a:rPr lang="en-US" altLang="zh-CN" dirty="0"/>
                <a:t>.</a:t>
              </a:r>
              <a:endParaRPr lang="en-US" altLang="zh-CN" dirty="0"/>
            </a:p>
          </p:txBody>
        </p:sp>
        <p:sp>
          <p:nvSpPr>
            <p:cNvPr id="34" name="文本框 33"/>
            <p:cNvSpPr txBox="1"/>
            <p:nvPr/>
          </p:nvSpPr>
          <p:spPr>
            <a:xfrm>
              <a:off x="1805895" y="1611115"/>
              <a:ext cx="2441695" cy="398780"/>
            </a:xfrm>
            <a:prstGeom prst="rect">
              <a:avLst/>
            </a:prstGeom>
            <a:noFill/>
          </p:spPr>
          <p:txBody>
            <a:bodyPr wrap="squar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r"/>
              <a:r>
                <a:rPr lang="zh-CN" altLang="en-US" sz="2000" spc="200" dirty="0">
                  <a:solidFill>
                    <a:srgbClr val="FFC000"/>
                  </a:solidFill>
                </a:rPr>
                <a:t>本質是股票型基金</a:t>
              </a:r>
              <a:endParaRPr lang="zh-CN" altLang="en-US" sz="2000" spc="200" dirty="0">
                <a:solidFill>
                  <a:srgbClr val="FFC000"/>
                </a:solidFill>
              </a:endParaRPr>
            </a:p>
          </p:txBody>
        </p:sp>
      </p:grpSp>
      <p:grpSp>
        <p:nvGrpSpPr>
          <p:cNvPr id="12" name="组合 11"/>
          <p:cNvGrpSpPr/>
          <p:nvPr/>
        </p:nvGrpSpPr>
        <p:grpSpPr>
          <a:xfrm>
            <a:off x="990600" y="1967338"/>
            <a:ext cx="720000" cy="720000"/>
            <a:chOff x="990600" y="2004498"/>
            <a:chExt cx="720000" cy="720000"/>
          </a:xfrm>
        </p:grpSpPr>
        <p:sp>
          <p:nvSpPr>
            <p:cNvPr id="11" name="椭圆 10"/>
            <p:cNvSpPr/>
            <p:nvPr/>
          </p:nvSpPr>
          <p:spPr>
            <a:xfrm>
              <a:off x="990600" y="2004498"/>
              <a:ext cx="720000" cy="720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8" name="图形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00" y="2094498"/>
              <a:ext cx="540000" cy="540000"/>
            </a:xfrm>
            <a:prstGeom prst="rect">
              <a:avLst/>
            </a:prstGeom>
          </p:spPr>
        </p:pic>
      </p:grpSp>
      <p:grpSp>
        <p:nvGrpSpPr>
          <p:cNvPr id="15" name="组合 14"/>
          <p:cNvGrpSpPr/>
          <p:nvPr/>
        </p:nvGrpSpPr>
        <p:grpSpPr>
          <a:xfrm>
            <a:off x="990600" y="3471886"/>
            <a:ext cx="720000" cy="720000"/>
            <a:chOff x="895350" y="3509448"/>
            <a:chExt cx="720000" cy="720000"/>
          </a:xfrm>
        </p:grpSpPr>
        <p:sp>
          <p:nvSpPr>
            <p:cNvPr id="52" name="椭圆 51"/>
            <p:cNvSpPr/>
            <p:nvPr/>
          </p:nvSpPr>
          <p:spPr>
            <a:xfrm>
              <a:off x="895350" y="3509448"/>
              <a:ext cx="720000" cy="720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7" name="图形 4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350" y="3599448"/>
              <a:ext cx="540000" cy="540000"/>
            </a:xfrm>
            <a:prstGeom prst="rect">
              <a:avLst/>
            </a:prstGeom>
          </p:spPr>
        </p:pic>
      </p:grpSp>
      <p:grpSp>
        <p:nvGrpSpPr>
          <p:cNvPr id="16" name="组合 15"/>
          <p:cNvGrpSpPr/>
          <p:nvPr/>
        </p:nvGrpSpPr>
        <p:grpSpPr>
          <a:xfrm>
            <a:off x="990600" y="4966909"/>
            <a:ext cx="720000" cy="720000"/>
            <a:chOff x="800100" y="5014398"/>
            <a:chExt cx="720000" cy="720000"/>
          </a:xfrm>
        </p:grpSpPr>
        <p:sp>
          <p:nvSpPr>
            <p:cNvPr id="55" name="椭圆 54"/>
            <p:cNvSpPr/>
            <p:nvPr/>
          </p:nvSpPr>
          <p:spPr>
            <a:xfrm>
              <a:off x="800100" y="5014398"/>
              <a:ext cx="720000" cy="720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9" name="图形 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950" y="5104398"/>
              <a:ext cx="618300" cy="540000"/>
            </a:xfrm>
            <a:prstGeom prst="rect">
              <a:avLst/>
            </a:prstGeom>
          </p:spPr>
        </p:pic>
      </p:grpSp>
      <p:pic>
        <p:nvPicPr>
          <p:cNvPr id="60" name="图片 5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7531" y="549275"/>
            <a:ext cx="4290105" cy="643515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圆角矩形 1"/>
          <p:cNvSpPr/>
          <p:nvPr/>
        </p:nvSpPr>
        <p:spPr>
          <a:xfrm>
            <a:off x="312738" y="447675"/>
            <a:ext cx="11564620"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圆角 11"/>
          <p:cNvSpPr/>
          <p:nvPr/>
        </p:nvSpPr>
        <p:spPr>
          <a:xfrm>
            <a:off x="516000" y="973690"/>
            <a:ext cx="11160000" cy="5760000"/>
          </a:xfrm>
          <a:prstGeom prst="roundRect">
            <a:avLst>
              <a:gd name="adj" fmla="val 443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024890" y="1898525"/>
            <a:ext cx="4558665" cy="3621405"/>
            <a:chOff x="1024890" y="1492885"/>
            <a:chExt cx="4558665" cy="3621405"/>
          </a:xfrm>
        </p:grpSpPr>
        <p:sp>
          <p:nvSpPr>
            <p:cNvPr id="17" name="TextBox 4"/>
            <p:cNvSpPr txBox="1"/>
            <p:nvPr/>
          </p:nvSpPr>
          <p:spPr>
            <a:xfrm>
              <a:off x="1024890" y="1492885"/>
              <a:ext cx="4192270" cy="2646045"/>
            </a:xfrm>
            <a:prstGeom prst="rect">
              <a:avLst/>
            </a:prstGeom>
            <a:noFill/>
          </p:spPr>
          <p:txBody>
            <a:bodyPr wrap="square" rtlCol="0">
              <a:spAutoFit/>
            </a:bodyPr>
            <a:lstStyle/>
            <a:p>
              <a:pPr lvl="0"/>
              <a:r>
                <a:rPr lang="en-US" altLang="zh-CN" sz="16600" dirty="0">
                  <a:ln w="25400">
                    <a:solidFill>
                      <a:srgbClr val="FFC000"/>
                    </a:solidFill>
                  </a:ln>
                  <a:solidFill>
                    <a:srgbClr val="FFC000"/>
                  </a:solidFill>
                  <a:latin typeface="+mj-ea"/>
                  <a:ea typeface="+mj-ea"/>
                  <a:cs typeface="+mn-ea"/>
                  <a:sym typeface="+mn-lt"/>
                </a:rPr>
                <a:t>03</a:t>
              </a:r>
              <a:endParaRPr lang="en-US" altLang="zh-CN" sz="16600" dirty="0">
                <a:ln w="25400">
                  <a:solidFill>
                    <a:srgbClr val="FFC000"/>
                  </a:solidFill>
                </a:ln>
                <a:solidFill>
                  <a:srgbClr val="FFC000"/>
                </a:solidFill>
                <a:latin typeface="+mj-ea"/>
                <a:ea typeface="+mj-ea"/>
                <a:cs typeface="+mn-ea"/>
                <a:sym typeface="+mn-lt"/>
              </a:endParaRPr>
            </a:p>
          </p:txBody>
        </p:sp>
        <p:sp>
          <p:nvSpPr>
            <p:cNvPr id="20" name="TextBox 4"/>
            <p:cNvSpPr txBox="1"/>
            <p:nvPr/>
          </p:nvSpPr>
          <p:spPr>
            <a:xfrm>
              <a:off x="1024890" y="3989705"/>
              <a:ext cx="4558665" cy="706755"/>
            </a:xfrm>
            <a:prstGeom prst="rect">
              <a:avLst/>
            </a:prstGeom>
            <a:noFill/>
          </p:spPr>
          <p:txBody>
            <a:bodyPr wrap="square" rtlCol="0">
              <a:spAutoFit/>
            </a:bodyPr>
            <a:lstStyle/>
            <a:p>
              <a:pPr lvl="0"/>
              <a:r>
                <a:rPr lang="zh-CN" altLang="en-US" sz="4000" b="1" dirty="0">
                  <a:solidFill>
                    <a:schemeClr val="tx1">
                      <a:lumMod val="50000"/>
                      <a:lumOff val="50000"/>
                    </a:schemeClr>
                  </a:solidFill>
                  <a:latin typeface="+mj-ea"/>
                  <a:ea typeface="+mj-ea"/>
                  <a:cs typeface="+mn-ea"/>
                  <a:sym typeface="+mn-lt"/>
                </a:rPr>
                <a:t>投資指數基金</a:t>
              </a:r>
              <a:endParaRPr lang="zh-CN" altLang="en-US" sz="4000" b="1" dirty="0">
                <a:solidFill>
                  <a:schemeClr val="tx1">
                    <a:lumMod val="50000"/>
                    <a:lumOff val="50000"/>
                  </a:schemeClr>
                </a:solidFill>
                <a:latin typeface="+mj-ea"/>
                <a:ea typeface="+mj-ea"/>
                <a:cs typeface="+mn-ea"/>
                <a:sym typeface="+mn-lt"/>
              </a:endParaRPr>
            </a:p>
          </p:txBody>
        </p:sp>
        <p:sp>
          <p:nvSpPr>
            <p:cNvPr id="21" name="文本框 20"/>
            <p:cNvSpPr txBox="1"/>
            <p:nvPr/>
          </p:nvSpPr>
          <p:spPr>
            <a:xfrm>
              <a:off x="1091565" y="4715510"/>
              <a:ext cx="3595370" cy="398780"/>
            </a:xfrm>
            <a:prstGeom prst="rect">
              <a:avLst/>
            </a:prstGeom>
            <a:noFill/>
          </p:spPr>
          <p:txBody>
            <a:bodyPr wrap="square" rtlCol="0" anchor="t">
              <a:spAutoFit/>
            </a:bodyPr>
            <a:lstStyle>
              <a:defPPr>
                <a:defRPr lang="zh-CN"/>
              </a:defPPr>
              <a:lvl1pPr>
                <a:defRPr sz="2000">
                  <a:solidFill>
                    <a:schemeClr val="tx1">
                      <a:lumMod val="50000"/>
                      <a:lumOff val="50000"/>
                    </a:schemeClr>
                  </a:solidFill>
                </a:defRPr>
              </a:lvl1pPr>
            </a:lstStyle>
            <a:p>
              <a:r>
                <a:rPr lang="en-US" altLang="zh-CN" dirty="0">
                  <a:sym typeface="+mn-lt"/>
                </a:rPr>
                <a:t>Invest In Index Funds</a:t>
              </a:r>
              <a:r>
                <a:rPr lang="zh-CN" altLang="en-US" dirty="0">
                  <a:sym typeface="+mn-lt"/>
                </a:rPr>
                <a:t> </a:t>
              </a:r>
              <a:endParaRPr lang="zh-CN" altLang="en-US" dirty="0">
                <a:sym typeface="+mn-lt"/>
              </a:endParaRPr>
            </a:p>
          </p:txBody>
        </p:sp>
      </p:grpSp>
      <p:pic>
        <p:nvPicPr>
          <p:cNvPr id="22" name="图片 2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272405" y="254397"/>
            <a:ext cx="6349206" cy="634920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1936115" cy="306705"/>
          </a:xfrm>
          <a:prstGeom prst="rect">
            <a:avLst/>
          </a:prstGeom>
          <a:noFill/>
        </p:spPr>
        <p:txBody>
          <a:bodyPr wrap="none" rtlCol="0" anchor="t">
            <a:spAutoFit/>
          </a:bodyPr>
          <a:lstStyle/>
          <a:p>
            <a:r>
              <a:rPr lang="en-US" altLang="zh-CN" sz="1400" dirty="0">
                <a:latin typeface="+mn-ea"/>
                <a:sym typeface="+mn-lt"/>
              </a:rPr>
              <a:t>Invest In Index Funds</a:t>
            </a:r>
            <a:r>
              <a:rPr lang="zh-CN" altLang="en-US" sz="1400" dirty="0">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投資指數基金</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31" name="椭圆 30"/>
          <p:cNvSpPr/>
          <p:nvPr/>
        </p:nvSpPr>
        <p:spPr>
          <a:xfrm rot="8780736" flipV="1">
            <a:off x="504806" y="-878178"/>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14" name="文本框 13"/>
          <p:cNvSpPr txBox="1"/>
          <p:nvPr/>
        </p:nvSpPr>
        <p:spPr>
          <a:xfrm>
            <a:off x="4012406" y="1210448"/>
            <a:ext cx="4167188" cy="521970"/>
          </a:xfrm>
          <a:prstGeom prst="rect">
            <a:avLst/>
          </a:prstGeom>
          <a:noFill/>
        </p:spPr>
        <p:txBody>
          <a:bodyPr wrap="square" rtlCol="0">
            <a:spAutoFit/>
          </a:bodyPr>
          <a:lstStyle/>
          <a:p>
            <a:pPr algn="ctr"/>
            <a:r>
              <a:rPr lang="zh-CN" altLang="en-US" sz="2800" spc="300" dirty="0">
                <a:solidFill>
                  <a:srgbClr val="FFC000"/>
                </a:solidFill>
                <a:latin typeface="+mj-ea"/>
                <a:ea typeface="+mj-ea"/>
              </a:rPr>
              <a:t>指數基金的購買管道</a:t>
            </a:r>
            <a:endParaRPr lang="zh-CN" altLang="en-US" sz="2800" spc="300" dirty="0">
              <a:solidFill>
                <a:srgbClr val="FFC000"/>
              </a:solidFill>
              <a:latin typeface="+mj-ea"/>
              <a:ea typeface="+mj-ea"/>
            </a:endParaRPr>
          </a:p>
        </p:txBody>
      </p:sp>
      <p:sp>
        <p:nvSpPr>
          <p:cNvPr id="36" name="TextBox 21"/>
          <p:cNvSpPr txBox="1"/>
          <p:nvPr/>
        </p:nvSpPr>
        <p:spPr>
          <a:xfrm>
            <a:off x="2054061" y="2041813"/>
            <a:ext cx="2029874" cy="369332"/>
          </a:xfrm>
          <a:prstGeom prst="rect">
            <a:avLst/>
          </a:prstGeom>
          <a:noFill/>
        </p:spPr>
        <p:txBody>
          <a:bodyPr wrap="square" lIns="0" tIns="0" rIns="0" bIns="0" rtlCol="0">
            <a:noAutofit/>
          </a:bodyPr>
          <a:lstStyle>
            <a:defPPr>
              <a:defRPr lang="zh-CN"/>
            </a:defPPr>
            <a:lvl1pPr algn="dist">
              <a:defRPr sz="2800" b="1">
                <a:gradFill>
                  <a:gsLst>
                    <a:gs pos="0">
                      <a:schemeClr val="accent1"/>
                    </a:gs>
                    <a:gs pos="100000">
                      <a:schemeClr val="accent3"/>
                    </a:gs>
                  </a:gsLst>
                  <a:lin ang="2700000" scaled="1"/>
                </a:gradFill>
                <a:latin typeface="思源黑体 CN Bold" panose="020B0800000000000000" pitchFamily="34" charset="-122"/>
                <a:ea typeface="思源黑体 CN Bold" panose="020B0800000000000000" pitchFamily="34" charset="-122"/>
              </a:defRPr>
            </a:lvl1pPr>
          </a:lstStyle>
          <a:p>
            <a:pPr algn="r"/>
            <a:r>
              <a:rPr lang="zh-CN" altLang="en-US" sz="2000" b="0" dirty="0">
                <a:solidFill>
                  <a:srgbClr val="FFC000"/>
                </a:solidFill>
                <a:latin typeface="+mj-ea"/>
                <a:ea typeface="+mj-ea"/>
                <a:sym typeface="思源黑体 CN Normal" panose="020B0400000000000000" pitchFamily="34" charset="-122"/>
              </a:rPr>
              <a:t>在銀行購買</a:t>
            </a:r>
            <a:endParaRPr lang="en-US" altLang="zh-CN" sz="2000" b="0" dirty="0">
              <a:solidFill>
                <a:srgbClr val="FFC000"/>
              </a:solidFill>
              <a:latin typeface="+mj-ea"/>
              <a:ea typeface="+mj-ea"/>
              <a:sym typeface="思源黑体 CN Normal" panose="020B0400000000000000" pitchFamily="34" charset="-122"/>
            </a:endParaRPr>
          </a:p>
        </p:txBody>
      </p:sp>
      <p:sp>
        <p:nvSpPr>
          <p:cNvPr id="37" name="TextBox 21"/>
          <p:cNvSpPr txBox="1"/>
          <p:nvPr/>
        </p:nvSpPr>
        <p:spPr>
          <a:xfrm>
            <a:off x="778841" y="2390988"/>
            <a:ext cx="3305094" cy="866519"/>
          </a:xfrm>
          <a:prstGeom prst="rect">
            <a:avLst/>
          </a:prstGeom>
          <a:noFill/>
        </p:spPr>
        <p:txBody>
          <a:bodyPr wrap="square" lIns="0" tIns="0" rIns="0" bIns="0" rtlCol="0">
            <a:noAutofit/>
          </a:bodyPr>
          <a:lstStyle>
            <a:defPPr>
              <a:defRPr lang="zh-CN"/>
            </a:defPPr>
            <a:lvl1pPr algn="r">
              <a:lnSpc>
                <a:spcPct val="120000"/>
              </a:lnSpc>
              <a:defRPr sz="1400">
                <a:solidFill>
                  <a:schemeClr val="tx1">
                    <a:lumMod val="75000"/>
                    <a:lumOff val="25000"/>
                  </a:schemeClr>
                </a:solidFill>
                <a:latin typeface="+mn-ea"/>
              </a:defRPr>
            </a:lvl1pPr>
          </a:lstStyle>
          <a:p>
            <a:pPr>
              <a:lnSpc>
                <a:spcPct val="150000"/>
              </a:lnSpc>
            </a:pPr>
            <a:r>
              <a:rPr lang="zh-CN" altLang="en-US" spc="150" dirty="0"/>
              <a:t>投資者可以直接到銀行櫃檯購買指數型基金。</a:t>
            </a:r>
            <a:endParaRPr lang="en-US" altLang="zh-CN" spc="150" dirty="0">
              <a:sym typeface="思源黑体 CN Normal" panose="020B0400000000000000" pitchFamily="34" charset="-122"/>
            </a:endParaRPr>
          </a:p>
        </p:txBody>
      </p:sp>
      <p:sp>
        <p:nvSpPr>
          <p:cNvPr id="38" name="TextBox 21"/>
          <p:cNvSpPr txBox="1"/>
          <p:nvPr/>
        </p:nvSpPr>
        <p:spPr>
          <a:xfrm>
            <a:off x="2054061" y="4388419"/>
            <a:ext cx="2029874" cy="369332"/>
          </a:xfrm>
          <a:prstGeom prst="rect">
            <a:avLst/>
          </a:prstGeom>
          <a:noFill/>
        </p:spPr>
        <p:txBody>
          <a:bodyPr wrap="square" lIns="0" tIns="0" rIns="0" bIns="0" rtlCol="0">
            <a:noAutofit/>
          </a:bodyPr>
          <a:lstStyle>
            <a:defPPr>
              <a:defRPr lang="zh-CN"/>
            </a:defPPr>
            <a:lvl1pPr algn="r">
              <a:defRPr sz="2000" b="0">
                <a:solidFill>
                  <a:srgbClr val="FFC000"/>
                </a:solidFill>
                <a:latin typeface="+mj-ea"/>
                <a:ea typeface="+mj-ea"/>
              </a:defRPr>
            </a:lvl1pPr>
          </a:lstStyle>
          <a:p>
            <a:r>
              <a:rPr lang="zh-CN" altLang="en-US" dirty="0">
                <a:sym typeface="思源黑体 CN Normal" panose="020B0400000000000000" pitchFamily="34" charset="-122"/>
              </a:rPr>
              <a:t>銀行網站購買</a:t>
            </a:r>
            <a:endParaRPr lang="en-US" altLang="zh-CN" dirty="0">
              <a:sym typeface="思源黑体 CN Normal" panose="020B0400000000000000" pitchFamily="34" charset="-122"/>
            </a:endParaRPr>
          </a:p>
        </p:txBody>
      </p:sp>
      <p:sp>
        <p:nvSpPr>
          <p:cNvPr id="39" name="TextBox 21"/>
          <p:cNvSpPr txBox="1"/>
          <p:nvPr/>
        </p:nvSpPr>
        <p:spPr>
          <a:xfrm>
            <a:off x="778841" y="4718544"/>
            <a:ext cx="3305094" cy="866519"/>
          </a:xfrm>
          <a:prstGeom prst="rect">
            <a:avLst/>
          </a:prstGeom>
          <a:noFill/>
        </p:spPr>
        <p:txBody>
          <a:bodyPr wrap="square" lIns="0" tIns="0" rIns="0" bIns="0" rtlCol="0">
            <a:noAutofit/>
          </a:bodyPr>
          <a:lstStyle>
            <a:defPPr>
              <a:defRPr lang="zh-CN"/>
            </a:defPPr>
            <a:lvl1pPr algn="r">
              <a:lnSpc>
                <a:spcPct val="120000"/>
              </a:lnSpc>
              <a:defRPr sz="1400" spc="150">
                <a:solidFill>
                  <a:schemeClr val="tx1">
                    <a:lumMod val="75000"/>
                    <a:lumOff val="25000"/>
                  </a:schemeClr>
                </a:solidFill>
                <a:latin typeface="+mn-ea"/>
              </a:defRPr>
            </a:lvl1pPr>
          </a:lstStyle>
          <a:p>
            <a:pPr>
              <a:lnSpc>
                <a:spcPct val="150000"/>
              </a:lnSpc>
            </a:pPr>
            <a:r>
              <a:rPr lang="zh-CN" altLang="en-US" dirty="0"/>
              <a:t>投資者可以到各家銀行的網上交易系統進行基金的買賣</a:t>
            </a:r>
            <a:r>
              <a:rPr lang="zh-CN" altLang="en-US" dirty="0">
                <a:sym typeface="思源黑体 CN Normal" panose="020B0400000000000000" pitchFamily="34" charset="-122"/>
              </a:rPr>
              <a:t>。</a:t>
            </a:r>
            <a:endParaRPr lang="en-US" altLang="zh-CN" dirty="0">
              <a:sym typeface="思源黑体 CN Normal" panose="020B0400000000000000" pitchFamily="34" charset="-122"/>
            </a:endParaRPr>
          </a:p>
        </p:txBody>
      </p:sp>
      <p:sp>
        <p:nvSpPr>
          <p:cNvPr id="40" name="TextBox 21"/>
          <p:cNvSpPr txBox="1"/>
          <p:nvPr/>
        </p:nvSpPr>
        <p:spPr>
          <a:xfrm>
            <a:off x="8217609" y="2041813"/>
            <a:ext cx="2029874" cy="369332"/>
          </a:xfrm>
          <a:prstGeom prst="rect">
            <a:avLst/>
          </a:prstGeom>
          <a:noFill/>
        </p:spPr>
        <p:txBody>
          <a:bodyPr wrap="square" lIns="0" tIns="0" rIns="0" bIns="0" rtlCol="0">
            <a:noAutofit/>
          </a:bodyPr>
          <a:lstStyle>
            <a:defPPr>
              <a:defRPr lang="zh-CN"/>
            </a:defPPr>
            <a:lvl1pPr algn="dist">
              <a:defRPr sz="2800" b="1">
                <a:gradFill>
                  <a:gsLst>
                    <a:gs pos="0">
                      <a:schemeClr val="accent1"/>
                    </a:gs>
                    <a:gs pos="100000">
                      <a:schemeClr val="accent3"/>
                    </a:gs>
                  </a:gsLst>
                  <a:lin ang="2700000" scaled="1"/>
                </a:gradFill>
                <a:latin typeface="思源黑体 CN Bold" panose="020B0800000000000000" pitchFamily="34" charset="-122"/>
                <a:ea typeface="思源黑体 CN Bold" panose="020B0800000000000000" pitchFamily="34" charset="-122"/>
              </a:defRPr>
            </a:lvl1pPr>
          </a:lstStyle>
          <a:p>
            <a:pPr algn="l"/>
            <a:r>
              <a:rPr lang="zh-CN" altLang="en-US" sz="2000" dirty="0">
                <a:solidFill>
                  <a:srgbClr val="FFC000"/>
                </a:solidFill>
                <a:latin typeface="+mj-ea"/>
                <a:ea typeface="+mj-ea"/>
                <a:sym typeface="思源黑体 CN Normal" panose="020B0400000000000000" pitchFamily="34" charset="-122"/>
              </a:rPr>
              <a:t>基金公司網站</a:t>
            </a:r>
            <a:endParaRPr lang="en-US" altLang="zh-CN" sz="2000" dirty="0">
              <a:solidFill>
                <a:srgbClr val="FFC000"/>
              </a:solidFill>
              <a:latin typeface="+mj-ea"/>
              <a:ea typeface="+mj-ea"/>
              <a:sym typeface="思源黑体 CN Normal" panose="020B0400000000000000" pitchFamily="34" charset="-122"/>
            </a:endParaRPr>
          </a:p>
        </p:txBody>
      </p:sp>
      <p:sp>
        <p:nvSpPr>
          <p:cNvPr id="42" name="TextBox 21"/>
          <p:cNvSpPr txBox="1"/>
          <p:nvPr/>
        </p:nvSpPr>
        <p:spPr>
          <a:xfrm>
            <a:off x="8217609" y="2390988"/>
            <a:ext cx="3305094" cy="866519"/>
          </a:xfrm>
          <a:prstGeom prst="rect">
            <a:avLst/>
          </a:prstGeom>
          <a:noFill/>
        </p:spPr>
        <p:txBody>
          <a:bodyPr wrap="square" lIns="0" tIns="0" rIns="0" bIns="0" rtlCol="0">
            <a:noAutofit/>
          </a:bodyPr>
          <a:lstStyle>
            <a:defPPr>
              <a:defRPr lang="zh-CN"/>
            </a:defPPr>
            <a:lvl1pPr algn="r">
              <a:lnSpc>
                <a:spcPct val="150000"/>
              </a:lnSpc>
              <a:defRPr sz="1400" spc="150">
                <a:solidFill>
                  <a:schemeClr val="tx1">
                    <a:lumMod val="75000"/>
                    <a:lumOff val="25000"/>
                  </a:schemeClr>
                </a:solidFill>
                <a:latin typeface="+mn-ea"/>
              </a:defRPr>
            </a:lvl1pPr>
          </a:lstStyle>
          <a:p>
            <a:pPr algn="l"/>
            <a:r>
              <a:rPr lang="zh-CN" altLang="en-US" dirty="0"/>
              <a:t>投資者可以在基金公司的網站購買指數型基金，基金公司網站購買的優點是可以進行</a:t>
            </a:r>
            <a:r>
              <a:rPr lang="en-US" altLang="zh-CN" dirty="0"/>
              <a:t>24</a:t>
            </a:r>
            <a:r>
              <a:rPr lang="zh-CN" altLang="en-US" dirty="0"/>
              <a:t>小時交易，不像在銀行購買需要受到時間限制</a:t>
            </a:r>
            <a:r>
              <a:rPr lang="zh-CN" altLang="en-US" dirty="0">
                <a:sym typeface="思源黑体 CN Normal" panose="020B0400000000000000" pitchFamily="34" charset="-122"/>
              </a:rPr>
              <a:t>。</a:t>
            </a:r>
            <a:endParaRPr lang="en-US" altLang="zh-CN" dirty="0">
              <a:sym typeface="思源黑体 CN Normal" panose="020B0400000000000000" pitchFamily="34" charset="-122"/>
            </a:endParaRPr>
          </a:p>
        </p:txBody>
      </p:sp>
      <p:sp>
        <p:nvSpPr>
          <p:cNvPr id="43" name="TextBox 21"/>
          <p:cNvSpPr txBox="1"/>
          <p:nvPr/>
        </p:nvSpPr>
        <p:spPr>
          <a:xfrm>
            <a:off x="8217609" y="4388419"/>
            <a:ext cx="2029874" cy="369332"/>
          </a:xfrm>
          <a:prstGeom prst="rect">
            <a:avLst/>
          </a:prstGeom>
          <a:noFill/>
        </p:spPr>
        <p:txBody>
          <a:bodyPr wrap="square" lIns="0" tIns="0" rIns="0" bIns="0" rtlCol="0">
            <a:noAutofit/>
          </a:bodyPr>
          <a:lstStyle>
            <a:defPPr>
              <a:defRPr lang="zh-CN"/>
            </a:defPPr>
            <a:lvl1pPr>
              <a:defRPr sz="2000" b="1">
                <a:solidFill>
                  <a:srgbClr val="FFC000"/>
                </a:solidFill>
                <a:latin typeface="+mj-ea"/>
                <a:ea typeface="+mj-ea"/>
              </a:defRPr>
            </a:lvl1pPr>
          </a:lstStyle>
          <a:p>
            <a:r>
              <a:rPr lang="zh-CN" altLang="en-US">
                <a:sym typeface="思源黑体 CN Normal" panose="020B0400000000000000" pitchFamily="34" charset="-122"/>
              </a:rPr>
              <a:t>證券公司</a:t>
            </a:r>
            <a:endParaRPr lang="en-US" altLang="zh-CN" dirty="0">
              <a:sym typeface="思源黑体 CN Normal" panose="020B0400000000000000" pitchFamily="34" charset="-122"/>
            </a:endParaRPr>
          </a:p>
        </p:txBody>
      </p:sp>
      <p:sp>
        <p:nvSpPr>
          <p:cNvPr id="44" name="TextBox 21"/>
          <p:cNvSpPr txBox="1"/>
          <p:nvPr/>
        </p:nvSpPr>
        <p:spPr>
          <a:xfrm>
            <a:off x="8217609" y="4718544"/>
            <a:ext cx="3305094" cy="866519"/>
          </a:xfrm>
          <a:prstGeom prst="rect">
            <a:avLst/>
          </a:prstGeom>
          <a:noFill/>
        </p:spPr>
        <p:txBody>
          <a:bodyPr wrap="square" lIns="0" tIns="0" rIns="0" bIns="0" rtlCol="0">
            <a:noAutofit/>
          </a:bodyPr>
          <a:lstStyle>
            <a:defPPr>
              <a:defRPr lang="zh-CN"/>
            </a:defPPr>
            <a:lvl1pPr>
              <a:lnSpc>
                <a:spcPct val="150000"/>
              </a:lnSpc>
              <a:defRPr sz="1400" spc="150">
                <a:solidFill>
                  <a:schemeClr val="tx1">
                    <a:lumMod val="75000"/>
                    <a:lumOff val="25000"/>
                  </a:schemeClr>
                </a:solidFill>
                <a:latin typeface="+mn-ea"/>
              </a:defRPr>
            </a:lvl1pPr>
          </a:lstStyle>
          <a:p>
            <a:r>
              <a:rPr lang="zh-CN" altLang="en-US" dirty="0"/>
              <a:t>投資者可以通過證券公司進行買賣，在券商處直接開通基金交易就可以進行電話委託交易</a:t>
            </a:r>
            <a:r>
              <a:rPr lang="zh-CN" altLang="en-US" dirty="0">
                <a:sym typeface="思源黑体 CN Normal" panose="020B0400000000000000" pitchFamily="34" charset="-122"/>
              </a:rPr>
              <a:t>。</a:t>
            </a:r>
            <a:endParaRPr lang="en-US" altLang="zh-CN" dirty="0">
              <a:sym typeface="思源黑体 CN Normal" panose="020B0400000000000000" pitchFamily="34" charset="-122"/>
            </a:endParaRPr>
          </a:p>
        </p:txBody>
      </p:sp>
      <p:sp>
        <p:nvSpPr>
          <p:cNvPr id="28" name="流程图: 准备 27"/>
          <p:cNvSpPr/>
          <p:nvPr/>
        </p:nvSpPr>
        <p:spPr>
          <a:xfrm>
            <a:off x="4288688" y="2149389"/>
            <a:ext cx="3595816" cy="2965622"/>
          </a:xfrm>
          <a:prstGeom prst="flowChartPreparation">
            <a:avLst/>
          </a:prstGeom>
          <a:solidFill>
            <a:srgbClr val="FFC000"/>
          </a:solidFill>
          <a:ln w="41275">
            <a:gradFill>
              <a:gsLst>
                <a:gs pos="0">
                  <a:srgbClr val="FFC000"/>
                </a:gs>
                <a:gs pos="100000">
                  <a:srgbClr val="F3AF31"/>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p>
        </p:txBody>
      </p:sp>
      <p:sp>
        <p:nvSpPr>
          <p:cNvPr id="29" name="椭圆 28"/>
          <p:cNvSpPr/>
          <p:nvPr/>
        </p:nvSpPr>
        <p:spPr>
          <a:xfrm>
            <a:off x="4913293" y="2458897"/>
            <a:ext cx="2346606" cy="2346606"/>
          </a:xfrm>
          <a:prstGeom prst="ellipse">
            <a:avLst/>
          </a:prstGeom>
          <a:gradFill>
            <a:gsLst>
              <a:gs pos="0">
                <a:srgbClr val="FFC000"/>
              </a:gs>
              <a:gs pos="100000">
                <a:srgbClr val="FFFFFF"/>
              </a:gs>
            </a:gsLst>
            <a:lin ang="2700000" scaled="1"/>
          </a:gradFill>
          <a:ln>
            <a:noFill/>
          </a:ln>
          <a:effectLst>
            <a:outerShdw blurRad="228600" dist="101600" dir="2700000" algn="tl"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0" name="等腰三角形 29"/>
          <p:cNvSpPr/>
          <p:nvPr/>
        </p:nvSpPr>
        <p:spPr>
          <a:xfrm rot="17737828">
            <a:off x="4255766" y="2426521"/>
            <a:ext cx="768178" cy="662223"/>
          </a:xfrm>
          <a:prstGeom prst="triangle">
            <a:avLst/>
          </a:prstGeom>
          <a:gradFill>
            <a:gsLst>
              <a:gs pos="0">
                <a:srgbClr val="FFC000"/>
              </a:gs>
              <a:gs pos="100000">
                <a:srgbClr val="FFFFFF"/>
              </a:gs>
            </a:gsLst>
            <a:lin ang="2700000" scaled="1"/>
          </a:gradFill>
          <a:ln>
            <a:noFill/>
          </a:ln>
          <a:effectLst>
            <a:outerShdw blurRad="228600" dist="101600" dir="2700000" algn="tl"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2" name="等腰三角形 31"/>
          <p:cNvSpPr/>
          <p:nvPr/>
        </p:nvSpPr>
        <p:spPr>
          <a:xfrm rot="3862172" flipH="1">
            <a:off x="7188113" y="2426521"/>
            <a:ext cx="768178" cy="662223"/>
          </a:xfrm>
          <a:prstGeom prst="triangle">
            <a:avLst/>
          </a:prstGeom>
          <a:gradFill>
            <a:gsLst>
              <a:gs pos="0">
                <a:srgbClr val="FFC000"/>
              </a:gs>
              <a:gs pos="100000">
                <a:srgbClr val="FFFFFF"/>
              </a:gs>
            </a:gsLst>
            <a:lin ang="2700000" scaled="1"/>
          </a:gradFill>
          <a:ln>
            <a:noFill/>
          </a:ln>
          <a:effectLst>
            <a:outerShdw blurRad="228600" dist="101600" dir="2700000" algn="tl"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3" name="等腰三角形 32"/>
          <p:cNvSpPr/>
          <p:nvPr/>
        </p:nvSpPr>
        <p:spPr>
          <a:xfrm rot="3862172" flipV="1">
            <a:off x="4255766" y="4193004"/>
            <a:ext cx="768178" cy="662223"/>
          </a:xfrm>
          <a:prstGeom prst="triangle">
            <a:avLst/>
          </a:prstGeom>
          <a:gradFill>
            <a:gsLst>
              <a:gs pos="0">
                <a:srgbClr val="FFC000"/>
              </a:gs>
              <a:gs pos="100000">
                <a:srgbClr val="FFFFFF"/>
              </a:gs>
            </a:gsLst>
            <a:lin ang="2700000" scaled="1"/>
          </a:gradFill>
          <a:ln>
            <a:noFill/>
          </a:ln>
          <a:effectLst>
            <a:outerShdw blurRad="228600" dist="101600" dir="2700000" algn="tl"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4" name="等腰三角形 33"/>
          <p:cNvSpPr/>
          <p:nvPr/>
        </p:nvSpPr>
        <p:spPr>
          <a:xfrm rot="17737828" flipH="1" flipV="1">
            <a:off x="7188113" y="4193004"/>
            <a:ext cx="768178" cy="662223"/>
          </a:xfrm>
          <a:prstGeom prst="triangle">
            <a:avLst/>
          </a:prstGeom>
          <a:gradFill>
            <a:gsLst>
              <a:gs pos="0">
                <a:srgbClr val="FFC000"/>
              </a:gs>
              <a:gs pos="100000">
                <a:srgbClr val="FFFFFF"/>
              </a:gs>
            </a:gsLst>
            <a:lin ang="2700000" scaled="1"/>
          </a:gradFill>
          <a:ln>
            <a:noFill/>
          </a:ln>
          <a:effectLst>
            <a:outerShdw blurRad="228600" dist="101600" dir="2700000" algn="tl"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 name="Freeform 7"/>
          <p:cNvSpPr/>
          <p:nvPr/>
        </p:nvSpPr>
        <p:spPr bwMode="auto">
          <a:xfrm>
            <a:off x="0" y="5756977"/>
            <a:ext cx="12192000" cy="1101023"/>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11" name="椭圆 10"/>
          <p:cNvSpPr/>
          <p:nvPr/>
        </p:nvSpPr>
        <p:spPr>
          <a:xfrm>
            <a:off x="5060596" y="2606200"/>
            <a:ext cx="2052000" cy="2052000"/>
          </a:xfrm>
          <a:prstGeom prst="ellipse">
            <a:avLst/>
          </a:prstGeom>
          <a:blipFill dpi="0" rotWithShape="1">
            <a:blip r:embed="rId2"/>
            <a:srcRect/>
            <a:tile tx="-260350" ty="-508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ym typeface="+mn-lt"/>
              </a:rPr>
              <a:t>Invest In Index Funds</a:t>
            </a:r>
            <a:r>
              <a:rPr lang="zh-CN" altLang="en-US" sz="1400" dirty="0">
                <a:sym typeface="+mn-lt"/>
              </a:rPr>
              <a:t> </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投資指數基金</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31" name="椭圆 30"/>
          <p:cNvSpPr/>
          <p:nvPr/>
        </p:nvSpPr>
        <p:spPr>
          <a:xfrm rot="8780736" flipV="1">
            <a:off x="504806" y="-878178"/>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14" name="文本框 13"/>
          <p:cNvSpPr txBox="1"/>
          <p:nvPr/>
        </p:nvSpPr>
        <p:spPr>
          <a:xfrm>
            <a:off x="4012406" y="1210448"/>
            <a:ext cx="4167188" cy="521970"/>
          </a:xfrm>
          <a:prstGeom prst="rect">
            <a:avLst/>
          </a:prstGeom>
          <a:noFill/>
        </p:spPr>
        <p:txBody>
          <a:bodyPr wrap="square" rtlCol="0">
            <a:spAutoFit/>
          </a:bodyPr>
          <a:lstStyle/>
          <a:p>
            <a:pPr algn="ctr"/>
            <a:r>
              <a:rPr lang="zh-CN" altLang="en-US" sz="2800" spc="300" dirty="0">
                <a:solidFill>
                  <a:srgbClr val="FFC000"/>
                </a:solidFill>
                <a:latin typeface="+mj-ea"/>
                <a:ea typeface="+mj-ea"/>
              </a:rPr>
              <a:t>指數基金的選擇</a:t>
            </a:r>
            <a:endParaRPr lang="zh-CN" altLang="en-US" sz="2800" spc="300" dirty="0">
              <a:solidFill>
                <a:srgbClr val="FFC000"/>
              </a:solidFill>
              <a:latin typeface="+mj-ea"/>
              <a:ea typeface="+mj-ea"/>
            </a:endParaRPr>
          </a:p>
        </p:txBody>
      </p:sp>
      <p:grpSp>
        <p:nvGrpSpPr>
          <p:cNvPr id="12" name="组合 11"/>
          <p:cNvGrpSpPr/>
          <p:nvPr/>
        </p:nvGrpSpPr>
        <p:grpSpPr>
          <a:xfrm>
            <a:off x="740741" y="2325370"/>
            <a:ext cx="1832435" cy="3222993"/>
            <a:chOff x="740741" y="2325370"/>
            <a:chExt cx="1832435" cy="3222993"/>
          </a:xfrm>
        </p:grpSpPr>
        <p:sp>
          <p:nvSpPr>
            <p:cNvPr id="74" name="文本框 73"/>
            <p:cNvSpPr txBox="1"/>
            <p:nvPr/>
          </p:nvSpPr>
          <p:spPr>
            <a:xfrm>
              <a:off x="803518" y="3853815"/>
              <a:ext cx="1706880" cy="398780"/>
            </a:xfrm>
            <a:prstGeom prst="rect">
              <a:avLst/>
            </a:prstGeom>
            <a:noFill/>
          </p:spPr>
          <p:txBody>
            <a:bodyPr wrap="none" rtlCol="0">
              <a:spAutoFit/>
            </a:bodyPr>
            <a:lstStyle/>
            <a:p>
              <a:pPr lvl="0" algn="ctr"/>
              <a:r>
                <a:rPr lang="zh-CN" altLang="en-US" sz="2000" dirty="0">
                  <a:solidFill>
                    <a:srgbClr val="FFC000"/>
                  </a:solidFill>
                  <a:latin typeface="+mj-ea"/>
                  <a:ea typeface="+mj-ea"/>
                </a:rPr>
                <a:t>選擇標的指數</a:t>
              </a:r>
              <a:endParaRPr kumimoji="0" lang="zh-CN" altLang="en-US" sz="2000" i="0" u="none" strike="noStrike" kern="0" cap="none" spc="0" normalizeH="0" baseline="0" noProof="0" dirty="0">
                <a:ln>
                  <a:noFill/>
                </a:ln>
                <a:solidFill>
                  <a:srgbClr val="FFC000"/>
                </a:solidFill>
                <a:effectLst/>
                <a:uLnTx/>
                <a:uFillTx/>
                <a:latin typeface="+mj-ea"/>
                <a:ea typeface="+mj-ea"/>
                <a:cs typeface="+mn-ea"/>
                <a:sym typeface="+mn-lt"/>
              </a:endParaRPr>
            </a:p>
          </p:txBody>
        </p:sp>
        <p:grpSp>
          <p:nvGrpSpPr>
            <p:cNvPr id="75" name="组合 74"/>
            <p:cNvGrpSpPr/>
            <p:nvPr/>
          </p:nvGrpSpPr>
          <p:grpSpPr>
            <a:xfrm>
              <a:off x="993383" y="2325370"/>
              <a:ext cx="1327150" cy="1327150"/>
              <a:chOff x="1981" y="5522"/>
              <a:chExt cx="2090" cy="2090"/>
            </a:xfrm>
          </p:grpSpPr>
          <p:sp>
            <p:nvSpPr>
              <p:cNvPr id="76" name="椭圆 75"/>
              <p:cNvSpPr/>
              <p:nvPr/>
            </p:nvSpPr>
            <p:spPr>
              <a:xfrm>
                <a:off x="1981" y="5522"/>
                <a:ext cx="2090" cy="2090"/>
              </a:xfrm>
              <a:prstGeom prst="ellipse">
                <a:avLst/>
              </a:prstGeom>
              <a:solidFill>
                <a:srgbClr val="FFC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lumMod val="65000"/>
                      <a:lumOff val="35000"/>
                    </a:prstClr>
                  </a:solidFill>
                  <a:effectLst/>
                  <a:uLnTx/>
                  <a:uFillTx/>
                  <a:latin typeface="思源黑体 CN Heavy" panose="020B0A00000000000000" pitchFamily="34" charset="-122"/>
                  <a:ea typeface="思源黑体 CN Heavy" panose="020B0A00000000000000" pitchFamily="34" charset="-122"/>
                  <a:cs typeface="+mn-ea"/>
                  <a:sym typeface="+mn-lt"/>
                </a:endParaRPr>
              </a:p>
            </p:txBody>
          </p:sp>
          <p:pic>
            <p:nvPicPr>
              <p:cNvPr id="77" name="image 10028"/>
              <p:cNvPicPr>
                <a:picLocks noChangeAspect="1"/>
              </p:cNvPicPr>
              <p:nvPr/>
            </p:nvPicPr>
            <p:blipFill>
              <a:blip r:embed="rId2"/>
              <a:srcRect/>
              <a:stretch>
                <a:fillRect/>
              </a:stretch>
            </p:blipFill>
            <p:spPr>
              <a:xfrm>
                <a:off x="2563" y="6145"/>
                <a:ext cx="927" cy="845"/>
              </a:xfrm>
              <a:prstGeom prst="rect">
                <a:avLst/>
              </a:prstGeom>
            </p:spPr>
          </p:pic>
        </p:grpSp>
        <p:sp>
          <p:nvSpPr>
            <p:cNvPr id="98" name="TextBox 21"/>
            <p:cNvSpPr txBox="1"/>
            <p:nvPr/>
          </p:nvSpPr>
          <p:spPr>
            <a:xfrm>
              <a:off x="740741" y="4315038"/>
              <a:ext cx="1832435" cy="1233325"/>
            </a:xfrm>
            <a:prstGeom prst="rect">
              <a:avLst/>
            </a:prstGeom>
            <a:noFill/>
          </p:spPr>
          <p:txBody>
            <a:bodyPr wrap="square" lIns="0" tIns="0" rIns="0" bIns="0" rtlCol="0">
              <a:noAutofit/>
            </a:bodyPr>
            <a:lstStyle>
              <a:defPPr>
                <a:defRPr lang="zh-CN"/>
              </a:defPPr>
              <a:lvl1pPr algn="r">
                <a:lnSpc>
                  <a:spcPct val="120000"/>
                </a:lnSpc>
                <a:defRPr sz="1400">
                  <a:solidFill>
                    <a:schemeClr val="tx1">
                      <a:lumMod val="75000"/>
                      <a:lumOff val="25000"/>
                    </a:schemeClr>
                  </a:solidFill>
                  <a:latin typeface="+mn-ea"/>
                </a:defRPr>
              </a:lvl1pPr>
            </a:lstStyle>
            <a:p>
              <a:pPr algn="ctr">
                <a:lnSpc>
                  <a:spcPct val="150000"/>
                </a:lnSpc>
              </a:pPr>
              <a:r>
                <a:rPr lang="zh-CN" altLang="en-US" dirty="0"/>
                <a:t>目前國內可供參照的指數主要有上證指數</a:t>
              </a:r>
              <a:r>
                <a:rPr lang="en-US" altLang="zh-CN" dirty="0"/>
                <a:t>,</a:t>
              </a:r>
              <a:r>
                <a:rPr lang="zh-CN" altLang="en-US" dirty="0"/>
                <a:t>深證成指</a:t>
              </a:r>
              <a:r>
                <a:rPr lang="en-US" altLang="zh-CN" dirty="0"/>
                <a:t>,</a:t>
              </a:r>
              <a:r>
                <a:rPr lang="zh-CN" altLang="en-US" dirty="0"/>
                <a:t>上證</a:t>
              </a:r>
              <a:r>
                <a:rPr lang="en-US" altLang="zh-CN" dirty="0"/>
                <a:t>180</a:t>
              </a:r>
              <a:r>
                <a:rPr lang="zh-CN" altLang="en-US" dirty="0"/>
                <a:t>指數</a:t>
              </a:r>
              <a:r>
                <a:rPr lang="en-US" altLang="zh-CN" dirty="0"/>
                <a:t>,</a:t>
              </a:r>
              <a:r>
                <a:rPr lang="zh-CN" altLang="en-US" dirty="0"/>
                <a:t>上證</a:t>
              </a:r>
              <a:r>
                <a:rPr lang="en-US" altLang="zh-CN" dirty="0"/>
                <a:t>50</a:t>
              </a:r>
              <a:r>
                <a:rPr lang="zh-CN" altLang="en-US" dirty="0"/>
                <a:t>指數</a:t>
              </a:r>
              <a:r>
                <a:rPr lang="en-US" altLang="zh-CN" dirty="0"/>
                <a:t>,</a:t>
              </a:r>
              <a:r>
                <a:rPr lang="zh-CN" altLang="en-US" dirty="0"/>
                <a:t>滬深</a:t>
              </a:r>
              <a:r>
                <a:rPr lang="en-US" altLang="zh-CN" dirty="0"/>
                <a:t>300</a:t>
              </a:r>
              <a:r>
                <a:rPr lang="zh-CN" altLang="en-US" dirty="0"/>
                <a:t>指數</a:t>
              </a:r>
              <a:endParaRPr lang="en-US" altLang="zh-CN" spc="150" dirty="0">
                <a:sym typeface="思源黑体 CN Normal" panose="020B0400000000000000" pitchFamily="34" charset="-122"/>
              </a:endParaRPr>
            </a:p>
          </p:txBody>
        </p:sp>
      </p:grpSp>
      <p:sp>
        <p:nvSpPr>
          <p:cNvPr id="79" name="文本框 78"/>
          <p:cNvSpPr txBox="1"/>
          <p:nvPr/>
        </p:nvSpPr>
        <p:spPr>
          <a:xfrm>
            <a:off x="2901955" y="3853815"/>
            <a:ext cx="1706880" cy="398780"/>
          </a:xfrm>
          <a:prstGeom prst="rect">
            <a:avLst/>
          </a:prstGeom>
          <a:noFill/>
        </p:spPr>
        <p:txBody>
          <a:bodyPr wrap="none" rtlCol="0">
            <a:spAutoFit/>
          </a:bodyPr>
          <a:lstStyle>
            <a:defPPr>
              <a:defRPr lang="zh-CN"/>
            </a:defPPr>
            <a:lvl1pPr lvl="0" algn="ctr">
              <a:defRPr sz="2000">
                <a:solidFill>
                  <a:srgbClr val="FFC000"/>
                </a:solidFill>
                <a:latin typeface="+mj-ea"/>
                <a:ea typeface="+mj-ea"/>
              </a:defRPr>
            </a:lvl1pPr>
          </a:lstStyle>
          <a:p>
            <a:r>
              <a:rPr lang="zh-CN" altLang="en-US" dirty="0"/>
              <a:t>瞭解跟蹤誤差</a:t>
            </a:r>
            <a:endParaRPr lang="zh-CN" altLang="en-US" dirty="0">
              <a:sym typeface="+mn-lt"/>
            </a:endParaRPr>
          </a:p>
        </p:txBody>
      </p:sp>
      <p:sp>
        <p:nvSpPr>
          <p:cNvPr id="81" name="椭圆 80"/>
          <p:cNvSpPr/>
          <p:nvPr/>
        </p:nvSpPr>
        <p:spPr>
          <a:xfrm>
            <a:off x="3091820" y="2325370"/>
            <a:ext cx="1327150" cy="1327150"/>
          </a:xfrm>
          <a:prstGeom prst="ellipse">
            <a:avLst/>
          </a:prstGeom>
          <a:solidFill>
            <a:schemeClr val="bg2"/>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lumMod val="65000"/>
                  <a:lumOff val="35000"/>
                </a:prstClr>
              </a:solidFill>
              <a:effectLst/>
              <a:uLnTx/>
              <a:uFillTx/>
              <a:latin typeface="思源黑体 CN Heavy" panose="020B0A00000000000000" pitchFamily="34" charset="-122"/>
              <a:ea typeface="思源黑体 CN Heavy" panose="020B0A00000000000000" pitchFamily="34" charset="-122"/>
              <a:cs typeface="+mn-ea"/>
              <a:sym typeface="+mn-lt"/>
            </a:endParaRPr>
          </a:p>
        </p:txBody>
      </p:sp>
      <p:pic>
        <p:nvPicPr>
          <p:cNvPr id="82" name="image 10028" descr="E:\设计\PPT\图片2.png图片2"/>
          <p:cNvPicPr>
            <a:picLocks noChangeAspect="1"/>
          </p:cNvPicPr>
          <p:nvPr/>
        </p:nvPicPr>
        <p:blipFill>
          <a:blip r:embed="rId3"/>
          <a:srcRect/>
          <a:stretch>
            <a:fillRect/>
          </a:stretch>
        </p:blipFill>
        <p:spPr>
          <a:xfrm>
            <a:off x="3461390" y="2755265"/>
            <a:ext cx="588645" cy="468630"/>
          </a:xfrm>
          <a:prstGeom prst="rect">
            <a:avLst/>
          </a:prstGeom>
        </p:spPr>
      </p:pic>
      <p:sp>
        <p:nvSpPr>
          <p:cNvPr id="99" name="TextBox 21"/>
          <p:cNvSpPr txBox="1"/>
          <p:nvPr/>
        </p:nvSpPr>
        <p:spPr>
          <a:xfrm>
            <a:off x="2839178" y="4315038"/>
            <a:ext cx="1832435" cy="753281"/>
          </a:xfrm>
          <a:prstGeom prst="rect">
            <a:avLst/>
          </a:prstGeom>
          <a:noFill/>
        </p:spPr>
        <p:txBody>
          <a:bodyPr wrap="square" lIns="0" tIns="0" rIns="0" bIns="0" rtlCol="0">
            <a:noAutofit/>
          </a:bodyPr>
          <a:lstStyle>
            <a:defPPr>
              <a:defRPr lang="zh-CN"/>
            </a:defPPr>
            <a:lvl1pPr algn="ctr">
              <a:lnSpc>
                <a:spcPct val="150000"/>
              </a:lnSpc>
              <a:defRPr sz="1400">
                <a:solidFill>
                  <a:schemeClr val="tx1">
                    <a:lumMod val="75000"/>
                    <a:lumOff val="25000"/>
                  </a:schemeClr>
                </a:solidFill>
                <a:latin typeface="+mn-ea"/>
              </a:defRPr>
            </a:lvl1pPr>
          </a:lstStyle>
          <a:p>
            <a:r>
              <a:rPr lang="zh-CN" altLang="en-US" dirty="0"/>
              <a:t>指數跟蹤誤差越小</a:t>
            </a:r>
            <a:r>
              <a:rPr lang="en-US" altLang="zh-CN" dirty="0"/>
              <a:t>,</a:t>
            </a:r>
            <a:r>
              <a:rPr lang="zh-CN" altLang="en-US" dirty="0"/>
              <a:t>證明對指數的複製能力越好</a:t>
            </a:r>
            <a:endParaRPr lang="en-US" altLang="zh-CN" dirty="0">
              <a:sym typeface="思源黑体 CN Normal" panose="020B0400000000000000" pitchFamily="34" charset="-122"/>
            </a:endParaRPr>
          </a:p>
        </p:txBody>
      </p:sp>
      <p:grpSp>
        <p:nvGrpSpPr>
          <p:cNvPr id="15" name="组合 14"/>
          <p:cNvGrpSpPr/>
          <p:nvPr/>
        </p:nvGrpSpPr>
        <p:grpSpPr>
          <a:xfrm>
            <a:off x="4879830" y="2325370"/>
            <a:ext cx="1960880" cy="2918193"/>
            <a:chOff x="4889995" y="2325370"/>
            <a:chExt cx="1960880" cy="2918193"/>
          </a:xfrm>
        </p:grpSpPr>
        <p:grpSp>
          <p:nvGrpSpPr>
            <p:cNvPr id="83" name="组合 82"/>
            <p:cNvGrpSpPr/>
            <p:nvPr/>
          </p:nvGrpSpPr>
          <p:grpSpPr>
            <a:xfrm>
              <a:off x="4889995" y="2325370"/>
              <a:ext cx="1960880" cy="1927225"/>
              <a:chOff x="1483" y="5522"/>
              <a:chExt cx="3088" cy="3035"/>
            </a:xfrm>
          </p:grpSpPr>
          <p:sp>
            <p:nvSpPr>
              <p:cNvPr id="84" name="文本框 83"/>
              <p:cNvSpPr txBox="1"/>
              <p:nvPr/>
            </p:nvSpPr>
            <p:spPr>
              <a:xfrm>
                <a:off x="1483" y="7929"/>
                <a:ext cx="3088" cy="628"/>
              </a:xfrm>
              <a:prstGeom prst="rect">
                <a:avLst/>
              </a:prstGeom>
              <a:noFill/>
            </p:spPr>
            <p:txBody>
              <a:bodyPr wrap="none" rtlCol="0">
                <a:spAutoFit/>
              </a:bodyPr>
              <a:lstStyle>
                <a:defPPr>
                  <a:defRPr lang="zh-CN"/>
                </a:defPPr>
                <a:lvl1pPr lvl="0" algn="ctr">
                  <a:defRPr sz="2000">
                    <a:solidFill>
                      <a:srgbClr val="FFC000"/>
                    </a:solidFill>
                    <a:latin typeface="+mj-ea"/>
                    <a:ea typeface="+mj-ea"/>
                  </a:defRPr>
                </a:lvl1pPr>
              </a:lstStyle>
              <a:p>
                <a:r>
                  <a:rPr lang="zh-CN" altLang="en-US" dirty="0"/>
                  <a:t>瞭解基金的概況</a:t>
                </a:r>
                <a:endParaRPr lang="zh-CN" altLang="en-US" dirty="0">
                  <a:sym typeface="+mn-lt"/>
                </a:endParaRPr>
              </a:p>
            </p:txBody>
          </p:sp>
          <p:grpSp>
            <p:nvGrpSpPr>
              <p:cNvPr id="85" name="组合 84"/>
              <p:cNvGrpSpPr/>
              <p:nvPr/>
            </p:nvGrpSpPr>
            <p:grpSpPr>
              <a:xfrm>
                <a:off x="1981" y="5522"/>
                <a:ext cx="2090" cy="2090"/>
                <a:chOff x="1981" y="5522"/>
                <a:chExt cx="2090" cy="2090"/>
              </a:xfrm>
            </p:grpSpPr>
            <p:sp>
              <p:nvSpPr>
                <p:cNvPr id="86" name="椭圆 85"/>
                <p:cNvSpPr/>
                <p:nvPr/>
              </p:nvSpPr>
              <p:spPr>
                <a:xfrm>
                  <a:off x="1981" y="5522"/>
                  <a:ext cx="2090" cy="2090"/>
                </a:xfrm>
                <a:prstGeom prst="ellipse">
                  <a:avLst/>
                </a:prstGeom>
                <a:solidFill>
                  <a:srgbClr val="FFC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lumMod val="65000"/>
                        <a:lumOff val="35000"/>
                      </a:prstClr>
                    </a:solidFill>
                    <a:effectLst/>
                    <a:uLnTx/>
                    <a:uFillTx/>
                    <a:latin typeface="思源黑体 CN Heavy" panose="020B0A00000000000000" pitchFamily="34" charset="-122"/>
                    <a:ea typeface="思源黑体 CN Heavy" panose="020B0A00000000000000" pitchFamily="34" charset="-122"/>
                    <a:cs typeface="+mn-ea"/>
                    <a:sym typeface="+mn-lt"/>
                  </a:endParaRPr>
                </a:p>
              </p:txBody>
            </p:sp>
            <p:pic>
              <p:nvPicPr>
                <p:cNvPr id="87" name="image 10028" descr="E:\设计\PPT\图片4.png图片4"/>
                <p:cNvPicPr>
                  <a:picLocks noChangeAspect="1"/>
                </p:cNvPicPr>
                <p:nvPr/>
              </p:nvPicPr>
              <p:blipFill>
                <a:blip r:embed="rId4"/>
                <a:srcRect/>
                <a:stretch>
                  <a:fillRect/>
                </a:stretch>
              </p:blipFill>
              <p:spPr>
                <a:xfrm>
                  <a:off x="2637" y="6145"/>
                  <a:ext cx="780" cy="845"/>
                </a:xfrm>
                <a:prstGeom prst="rect">
                  <a:avLst/>
                </a:prstGeom>
              </p:spPr>
            </p:pic>
          </p:grpSp>
        </p:grpSp>
        <p:sp>
          <p:nvSpPr>
            <p:cNvPr id="100" name="TextBox 21"/>
            <p:cNvSpPr txBox="1"/>
            <p:nvPr/>
          </p:nvSpPr>
          <p:spPr>
            <a:xfrm>
              <a:off x="4947780" y="4315038"/>
              <a:ext cx="1845310" cy="928525"/>
            </a:xfrm>
            <a:prstGeom prst="rect">
              <a:avLst/>
            </a:prstGeom>
            <a:noFill/>
          </p:spPr>
          <p:txBody>
            <a:bodyPr wrap="square" lIns="0" tIns="0" rIns="0" bIns="0" rtlCol="0">
              <a:noAutofit/>
            </a:bodyPr>
            <a:lstStyle>
              <a:defPPr>
                <a:defRPr lang="zh-CN"/>
              </a:defPPr>
              <a:lvl1pPr algn="ctr">
                <a:lnSpc>
                  <a:spcPct val="150000"/>
                </a:lnSpc>
                <a:defRPr sz="1400">
                  <a:solidFill>
                    <a:schemeClr val="tx1">
                      <a:lumMod val="75000"/>
                      <a:lumOff val="25000"/>
                    </a:schemeClr>
                  </a:solidFill>
                  <a:latin typeface="+mn-ea"/>
                </a:defRPr>
              </a:lvl1pPr>
            </a:lstStyle>
            <a:p>
              <a:r>
                <a:rPr lang="zh-CN" altLang="en-US" dirty="0"/>
                <a:t>如該基金公司的背景</a:t>
              </a:r>
              <a:r>
                <a:rPr lang="en-US" altLang="zh-CN" dirty="0"/>
                <a:t>,</a:t>
              </a:r>
              <a:r>
                <a:rPr lang="zh-CN" altLang="en-US" dirty="0"/>
                <a:t>基金經理的經驗以及該只基金的歷史業績</a:t>
              </a:r>
              <a:endParaRPr lang="en-US" altLang="zh-CN" dirty="0">
                <a:sym typeface="思源黑体 CN Normal" panose="020B0400000000000000" pitchFamily="34" charset="-122"/>
              </a:endParaRPr>
            </a:p>
          </p:txBody>
        </p:sp>
      </p:grpSp>
      <p:sp>
        <p:nvSpPr>
          <p:cNvPr id="89" name="文本框 88"/>
          <p:cNvSpPr txBox="1"/>
          <p:nvPr/>
        </p:nvSpPr>
        <p:spPr>
          <a:xfrm>
            <a:off x="7467728" y="3853815"/>
            <a:ext cx="1198880" cy="398780"/>
          </a:xfrm>
          <a:prstGeom prst="rect">
            <a:avLst/>
          </a:prstGeom>
          <a:noFill/>
        </p:spPr>
        <p:txBody>
          <a:bodyPr wrap="none" rtlCol="0">
            <a:spAutoFit/>
          </a:bodyPr>
          <a:lstStyle>
            <a:defPPr>
              <a:defRPr lang="zh-CN"/>
            </a:defPPr>
            <a:lvl1pPr lvl="0" algn="ctr">
              <a:defRPr sz="2000">
                <a:solidFill>
                  <a:srgbClr val="FFC000"/>
                </a:solidFill>
                <a:latin typeface="+mj-ea"/>
                <a:ea typeface="+mj-ea"/>
              </a:defRPr>
            </a:lvl1pPr>
          </a:lstStyle>
          <a:p>
            <a:r>
              <a:rPr lang="zh-CN" altLang="en-US" dirty="0"/>
              <a:t>比較費率</a:t>
            </a:r>
            <a:endParaRPr lang="zh-CN" altLang="en-US" dirty="0">
              <a:sym typeface="+mn-lt"/>
            </a:endParaRPr>
          </a:p>
        </p:txBody>
      </p:sp>
      <p:sp>
        <p:nvSpPr>
          <p:cNvPr id="91" name="椭圆 90"/>
          <p:cNvSpPr/>
          <p:nvPr/>
        </p:nvSpPr>
        <p:spPr>
          <a:xfrm>
            <a:off x="7403275" y="2325370"/>
            <a:ext cx="1327150" cy="1327150"/>
          </a:xfrm>
          <a:prstGeom prst="ellipse">
            <a:avLst/>
          </a:prstGeom>
          <a:solidFill>
            <a:schemeClr val="bg2"/>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lumMod val="65000"/>
                  <a:lumOff val="35000"/>
                </a:prstClr>
              </a:solidFill>
              <a:effectLst/>
              <a:uLnTx/>
              <a:uFillTx/>
              <a:latin typeface="思源黑体 CN Heavy" panose="020B0A00000000000000" pitchFamily="34" charset="-122"/>
              <a:ea typeface="思源黑体 CN Heavy" panose="020B0A00000000000000" pitchFamily="34" charset="-122"/>
              <a:cs typeface="+mn-ea"/>
              <a:sym typeface="+mn-lt"/>
            </a:endParaRPr>
          </a:p>
        </p:txBody>
      </p:sp>
      <p:pic>
        <p:nvPicPr>
          <p:cNvPr id="92" name="image 10028" descr="E:\设计\PPT\图片3.png图片3"/>
          <p:cNvPicPr>
            <a:picLocks noChangeAspect="1"/>
          </p:cNvPicPr>
          <p:nvPr/>
        </p:nvPicPr>
        <p:blipFill>
          <a:blip r:embed="rId5"/>
          <a:srcRect/>
          <a:stretch>
            <a:fillRect/>
          </a:stretch>
        </p:blipFill>
        <p:spPr>
          <a:xfrm>
            <a:off x="7810310" y="2720975"/>
            <a:ext cx="514350" cy="536575"/>
          </a:xfrm>
          <a:prstGeom prst="rect">
            <a:avLst/>
          </a:prstGeom>
        </p:spPr>
      </p:pic>
      <p:sp>
        <p:nvSpPr>
          <p:cNvPr id="101" name="TextBox 21"/>
          <p:cNvSpPr txBox="1"/>
          <p:nvPr/>
        </p:nvSpPr>
        <p:spPr>
          <a:xfrm>
            <a:off x="7048927" y="4315038"/>
            <a:ext cx="2035847" cy="1555604"/>
          </a:xfrm>
          <a:prstGeom prst="rect">
            <a:avLst/>
          </a:prstGeom>
          <a:noFill/>
        </p:spPr>
        <p:txBody>
          <a:bodyPr wrap="square" lIns="0" tIns="0" rIns="0" bIns="0" rtlCol="0">
            <a:noAutofit/>
          </a:bodyPr>
          <a:lstStyle>
            <a:defPPr>
              <a:defRPr lang="zh-CN"/>
            </a:defPPr>
            <a:lvl1pPr algn="ctr">
              <a:lnSpc>
                <a:spcPct val="150000"/>
              </a:lnSpc>
              <a:defRPr sz="1400">
                <a:solidFill>
                  <a:schemeClr val="tx1">
                    <a:lumMod val="75000"/>
                    <a:lumOff val="25000"/>
                  </a:schemeClr>
                </a:solidFill>
                <a:latin typeface="+mn-ea"/>
              </a:defRPr>
            </a:lvl1pPr>
          </a:lstStyle>
          <a:p>
            <a:r>
              <a:rPr lang="zh-CN" altLang="en-US" dirty="0"/>
              <a:t>選擇不同的管道</a:t>
            </a:r>
            <a:r>
              <a:rPr lang="en-US" altLang="zh-CN" dirty="0"/>
              <a:t>,</a:t>
            </a:r>
            <a:r>
              <a:rPr lang="zh-CN" altLang="en-US" dirty="0"/>
              <a:t>不同基金類型</a:t>
            </a:r>
            <a:r>
              <a:rPr lang="en-US" altLang="zh-CN" dirty="0"/>
              <a:t>,</a:t>
            </a:r>
            <a:r>
              <a:rPr lang="zh-CN" altLang="en-US" dirty="0"/>
              <a:t>需要支付的費率不同，投資者可選擇較為划算的管道和類型</a:t>
            </a:r>
            <a:r>
              <a:rPr lang="en-US" altLang="zh-CN" dirty="0"/>
              <a:t>.</a:t>
            </a:r>
            <a:r>
              <a:rPr lang="zh-CN" altLang="en-US" dirty="0"/>
              <a:t>具體可在網站查詢費率</a:t>
            </a:r>
            <a:endParaRPr lang="en-US" altLang="zh-CN" dirty="0">
              <a:sym typeface="思源黑体 CN Normal" panose="020B0400000000000000" pitchFamily="34" charset="-122"/>
            </a:endParaRPr>
          </a:p>
        </p:txBody>
      </p:sp>
      <p:grpSp>
        <p:nvGrpSpPr>
          <p:cNvPr id="17" name="组合 16"/>
          <p:cNvGrpSpPr/>
          <p:nvPr/>
        </p:nvGrpSpPr>
        <p:grpSpPr>
          <a:xfrm>
            <a:off x="9350776" y="2325370"/>
            <a:ext cx="2035846" cy="3090691"/>
            <a:chOff x="9350776" y="2325370"/>
            <a:chExt cx="2035846" cy="3090691"/>
          </a:xfrm>
        </p:grpSpPr>
        <p:grpSp>
          <p:nvGrpSpPr>
            <p:cNvPr id="93" name="组合 92"/>
            <p:cNvGrpSpPr/>
            <p:nvPr/>
          </p:nvGrpSpPr>
          <p:grpSpPr>
            <a:xfrm>
              <a:off x="9705124" y="2325370"/>
              <a:ext cx="1327150" cy="1927225"/>
              <a:chOff x="1981" y="5522"/>
              <a:chExt cx="2090" cy="3035"/>
            </a:xfrm>
          </p:grpSpPr>
          <p:sp>
            <p:nvSpPr>
              <p:cNvPr id="94" name="文本框 93"/>
              <p:cNvSpPr txBox="1"/>
              <p:nvPr/>
            </p:nvSpPr>
            <p:spPr>
              <a:xfrm>
                <a:off x="2084" y="7929"/>
                <a:ext cx="1888" cy="628"/>
              </a:xfrm>
              <a:prstGeom prst="rect">
                <a:avLst/>
              </a:prstGeom>
              <a:noFill/>
            </p:spPr>
            <p:txBody>
              <a:bodyPr wrap="none" rtlCol="0">
                <a:spAutoFit/>
              </a:bodyPr>
              <a:lstStyle>
                <a:defPPr>
                  <a:defRPr lang="zh-CN"/>
                </a:defPPr>
                <a:lvl1pPr lvl="0" algn="ctr">
                  <a:defRPr sz="2000">
                    <a:solidFill>
                      <a:srgbClr val="FFC000"/>
                    </a:solidFill>
                    <a:latin typeface="+mj-ea"/>
                    <a:ea typeface="+mj-ea"/>
                  </a:defRPr>
                </a:lvl1pPr>
              </a:lstStyle>
              <a:p>
                <a:r>
                  <a:rPr lang="zh-CN" altLang="en-US" dirty="0">
                    <a:sym typeface="+mn-lt"/>
                  </a:rPr>
                  <a:t>分散投資</a:t>
                </a:r>
                <a:endParaRPr lang="zh-CN" altLang="en-US" dirty="0">
                  <a:sym typeface="+mn-lt"/>
                </a:endParaRPr>
              </a:p>
            </p:txBody>
          </p:sp>
          <p:grpSp>
            <p:nvGrpSpPr>
              <p:cNvPr id="95" name="组合 94"/>
              <p:cNvGrpSpPr/>
              <p:nvPr/>
            </p:nvGrpSpPr>
            <p:grpSpPr>
              <a:xfrm>
                <a:off x="1981" y="5522"/>
                <a:ext cx="2090" cy="2090"/>
                <a:chOff x="1981" y="5522"/>
                <a:chExt cx="2090" cy="2090"/>
              </a:xfrm>
            </p:grpSpPr>
            <p:sp>
              <p:nvSpPr>
                <p:cNvPr id="96" name="椭圆 95"/>
                <p:cNvSpPr/>
                <p:nvPr/>
              </p:nvSpPr>
              <p:spPr>
                <a:xfrm>
                  <a:off x="1981" y="5522"/>
                  <a:ext cx="2090" cy="2090"/>
                </a:xfrm>
                <a:prstGeom prst="ellipse">
                  <a:avLst/>
                </a:prstGeom>
                <a:solidFill>
                  <a:srgbClr val="FFC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lumMod val="65000"/>
                        <a:lumOff val="35000"/>
                      </a:prstClr>
                    </a:solidFill>
                    <a:effectLst/>
                    <a:uLnTx/>
                    <a:uFillTx/>
                    <a:latin typeface="思源黑体 CN Heavy" panose="020B0A00000000000000" pitchFamily="34" charset="-122"/>
                    <a:ea typeface="思源黑体 CN Heavy" panose="020B0A00000000000000" pitchFamily="34" charset="-122"/>
                    <a:cs typeface="+mn-ea"/>
                    <a:sym typeface="+mn-lt"/>
                  </a:endParaRPr>
                </a:p>
              </p:txBody>
            </p:sp>
            <p:pic>
              <p:nvPicPr>
                <p:cNvPr id="97" name="image 10028" descr="E:\设计\PPT\图片4.png图片4"/>
                <p:cNvPicPr>
                  <a:picLocks noChangeAspect="1"/>
                </p:cNvPicPr>
                <p:nvPr/>
              </p:nvPicPr>
              <p:blipFill>
                <a:blip r:embed="rId4"/>
                <a:srcRect/>
                <a:stretch>
                  <a:fillRect/>
                </a:stretch>
              </p:blipFill>
              <p:spPr>
                <a:xfrm>
                  <a:off x="2637" y="6145"/>
                  <a:ext cx="780" cy="845"/>
                </a:xfrm>
                <a:prstGeom prst="rect">
                  <a:avLst/>
                </a:prstGeom>
              </p:spPr>
            </p:pic>
          </p:grpSp>
        </p:grpSp>
        <p:sp>
          <p:nvSpPr>
            <p:cNvPr id="102" name="TextBox 21"/>
            <p:cNvSpPr txBox="1"/>
            <p:nvPr/>
          </p:nvSpPr>
          <p:spPr>
            <a:xfrm>
              <a:off x="9350776" y="4315038"/>
              <a:ext cx="2035846" cy="1101023"/>
            </a:xfrm>
            <a:prstGeom prst="rect">
              <a:avLst/>
            </a:prstGeom>
            <a:noFill/>
          </p:spPr>
          <p:txBody>
            <a:bodyPr wrap="square" lIns="0" tIns="0" rIns="0" bIns="0" rtlCol="0">
              <a:noAutofit/>
            </a:bodyPr>
            <a:lstStyle>
              <a:defPPr>
                <a:defRPr lang="zh-CN"/>
              </a:defPPr>
              <a:lvl1pPr algn="ctr">
                <a:lnSpc>
                  <a:spcPct val="150000"/>
                </a:lnSpc>
                <a:defRPr sz="1400">
                  <a:solidFill>
                    <a:schemeClr val="tx1">
                      <a:lumMod val="75000"/>
                      <a:lumOff val="25000"/>
                    </a:schemeClr>
                  </a:solidFill>
                  <a:latin typeface="+mn-ea"/>
                </a:defRPr>
              </a:lvl1pPr>
            </a:lstStyle>
            <a:p>
              <a:r>
                <a:rPr lang="zh-CN" altLang="en-US" dirty="0"/>
                <a:t>不要把雞蛋都放到一個籃子裏</a:t>
              </a:r>
              <a:r>
                <a:rPr lang="en-US" altLang="zh-CN" dirty="0"/>
                <a:t>,</a:t>
              </a:r>
              <a:r>
                <a:rPr lang="zh-CN" altLang="en-US" dirty="0"/>
                <a:t>比如同樣的中證</a:t>
              </a:r>
              <a:r>
                <a:rPr lang="en-US" altLang="zh-CN" dirty="0"/>
                <a:t>500</a:t>
              </a:r>
              <a:r>
                <a:rPr lang="zh-CN" altLang="en-US" dirty="0"/>
                <a:t>買一個就可以了</a:t>
              </a:r>
              <a:endParaRPr lang="en-US" altLang="zh-CN" dirty="0">
                <a:sym typeface="思源黑体 CN Normal" panose="020B0400000000000000" pitchFamily="34" charset="-122"/>
              </a:endParaRPr>
            </a:p>
          </p:txBody>
        </p:sp>
      </p:grpSp>
      <p:sp>
        <p:nvSpPr>
          <p:cNvPr id="103" name="Freeform 7"/>
          <p:cNvSpPr/>
          <p:nvPr/>
        </p:nvSpPr>
        <p:spPr bwMode="auto">
          <a:xfrm>
            <a:off x="0" y="5756977"/>
            <a:ext cx="12192000" cy="1101023"/>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ym typeface="+mn-lt"/>
              </a:rPr>
              <a:t>Invest In Index Funds</a:t>
            </a:r>
            <a:r>
              <a:rPr lang="zh-CN" altLang="en-US" sz="1400" dirty="0">
                <a:sym typeface="+mn-lt"/>
              </a:rPr>
              <a:t> </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投資指數基金</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14" name="文本框 13"/>
          <p:cNvSpPr txBox="1"/>
          <p:nvPr/>
        </p:nvSpPr>
        <p:spPr>
          <a:xfrm>
            <a:off x="4012406" y="1210448"/>
            <a:ext cx="4167188" cy="521970"/>
          </a:xfrm>
          <a:prstGeom prst="rect">
            <a:avLst/>
          </a:prstGeom>
          <a:noFill/>
        </p:spPr>
        <p:txBody>
          <a:bodyPr wrap="square" rtlCol="0">
            <a:spAutoFit/>
          </a:bodyPr>
          <a:lstStyle/>
          <a:p>
            <a:pPr algn="ctr"/>
            <a:r>
              <a:rPr lang="zh-CN" altLang="en-US" sz="2800" spc="300" dirty="0">
                <a:solidFill>
                  <a:srgbClr val="FFC000"/>
                </a:solidFill>
                <a:latin typeface="+mj-ea"/>
                <a:ea typeface="+mj-ea"/>
              </a:rPr>
              <a:t>指數基金的投資方式</a:t>
            </a:r>
            <a:endParaRPr lang="zh-CN" altLang="en-US" sz="2800" spc="300" dirty="0">
              <a:solidFill>
                <a:srgbClr val="FFC000"/>
              </a:solidFill>
              <a:latin typeface="+mj-ea"/>
              <a:ea typeface="+mj-ea"/>
            </a:endParaRPr>
          </a:p>
        </p:txBody>
      </p:sp>
      <p:sp>
        <p:nvSpPr>
          <p:cNvPr id="103" name="Freeform 7"/>
          <p:cNvSpPr/>
          <p:nvPr/>
        </p:nvSpPr>
        <p:spPr bwMode="auto">
          <a:xfrm flipH="1">
            <a:off x="0" y="5756977"/>
            <a:ext cx="12192000" cy="1101023"/>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38" name="Rectangle: Rounded Corners 1"/>
          <p:cNvSpPr/>
          <p:nvPr/>
        </p:nvSpPr>
        <p:spPr>
          <a:xfrm>
            <a:off x="1389837" y="1919905"/>
            <a:ext cx="4095111" cy="549292"/>
          </a:xfrm>
          <a:prstGeom prst="roundRect">
            <a:avLst>
              <a:gd name="adj" fmla="val 50000"/>
            </a:avLst>
          </a:prstGeom>
          <a:solidFill>
            <a:srgbClr val="FFC000"/>
          </a:solidFill>
          <a:ln w="12700" cap="flat">
            <a:noFill/>
            <a:miter lim="400000"/>
          </a:ln>
          <a:effectLst>
            <a:outerShdw blurRad="254000" dist="63500" dir="2700000" algn="tl" rotWithShape="0">
              <a:prstClr val="black">
                <a:alpha val="30000"/>
              </a:prstClr>
            </a:outerShdw>
          </a:effectLst>
        </p:spPr>
        <p:txBody>
          <a:bodyPr wrap="none" lIns="25400" tIns="25400" rIns="25400" bIns="25400" anchor="ctr">
            <a:normAutofit/>
          </a:bodyPr>
          <a:lstStyle/>
          <a:p>
            <a:pPr lvl="0" algn="ctr"/>
            <a:endParaRPr lang="zh-CN" altLang="en-US" sz="2000" dirty="0">
              <a:solidFill>
                <a:schemeClr val="bg1"/>
              </a:solidFill>
              <a:cs typeface="+mn-ea"/>
              <a:sym typeface="+mn-lt"/>
            </a:endParaRPr>
          </a:p>
        </p:txBody>
      </p:sp>
      <p:sp>
        <p:nvSpPr>
          <p:cNvPr id="39" name="Rectangle: Rounded Corners 28"/>
          <p:cNvSpPr/>
          <p:nvPr/>
        </p:nvSpPr>
        <p:spPr>
          <a:xfrm>
            <a:off x="6774938" y="1919904"/>
            <a:ext cx="4095110" cy="549291"/>
          </a:xfrm>
          <a:prstGeom prst="roundRect">
            <a:avLst>
              <a:gd name="adj" fmla="val 50000"/>
            </a:avLst>
          </a:prstGeom>
          <a:solidFill>
            <a:schemeClr val="bg2"/>
          </a:solidFill>
          <a:ln w="12700" cap="flat">
            <a:noFill/>
            <a:miter lim="400000"/>
          </a:ln>
          <a:effectLst>
            <a:outerShdw blurRad="254000" dist="63500" dir="2700000" algn="tl" rotWithShape="0">
              <a:prstClr val="black">
                <a:alpha val="30000"/>
              </a:prstClr>
            </a:outerShdw>
          </a:effectLst>
        </p:spPr>
        <p:txBody>
          <a:bodyPr wrap="none" lIns="25400" tIns="25400" rIns="25400" bIns="25400" anchor="ctr">
            <a:normAutofit/>
          </a:bodyPr>
          <a:lstStyle/>
          <a:p>
            <a:pPr lvl="0" algn="ctr"/>
            <a:endParaRPr lang="zh-CN" altLang="en-US" sz="2000" dirty="0">
              <a:solidFill>
                <a:schemeClr val="bg1"/>
              </a:solidFill>
              <a:cs typeface="+mn-ea"/>
              <a:sym typeface="+mn-lt"/>
            </a:endParaRPr>
          </a:p>
        </p:txBody>
      </p:sp>
      <p:sp>
        <p:nvSpPr>
          <p:cNvPr id="40" name="矩形 39"/>
          <p:cNvSpPr/>
          <p:nvPr/>
        </p:nvSpPr>
        <p:spPr>
          <a:xfrm>
            <a:off x="1408617" y="1963719"/>
            <a:ext cx="4055057" cy="460375"/>
          </a:xfrm>
          <a:prstGeom prst="rect">
            <a:avLst/>
          </a:prstGeom>
        </p:spPr>
        <p:txBody>
          <a:bodyPr wrap="square">
            <a:spAutoFit/>
            <a:scene3d>
              <a:camera prst="orthographicFront"/>
              <a:lightRig rig="threePt" dir="t"/>
            </a:scene3d>
            <a:sp3d contourW="12700"/>
          </a:bodyPr>
          <a:lstStyle/>
          <a:p>
            <a:pPr algn="ctr"/>
            <a:r>
              <a:rPr lang="zh-CN" altLang="en-US" sz="2400" dirty="0">
                <a:solidFill>
                  <a:schemeClr val="bg1"/>
                </a:solidFill>
                <a:latin typeface="+mj-ea"/>
                <a:ea typeface="+mj-ea"/>
                <a:cs typeface="+mn-ea"/>
                <a:sym typeface="+mn-lt"/>
              </a:rPr>
              <a:t>定投策略</a:t>
            </a:r>
            <a:endParaRPr lang="zh-CN" altLang="en-US" sz="2400" dirty="0">
              <a:solidFill>
                <a:schemeClr val="bg1"/>
              </a:solidFill>
              <a:latin typeface="+mj-ea"/>
              <a:ea typeface="+mj-ea"/>
              <a:cs typeface="+mn-ea"/>
              <a:sym typeface="+mn-lt"/>
            </a:endParaRPr>
          </a:p>
        </p:txBody>
      </p:sp>
      <p:sp>
        <p:nvSpPr>
          <p:cNvPr id="41" name="矩形 40"/>
          <p:cNvSpPr/>
          <p:nvPr/>
        </p:nvSpPr>
        <p:spPr>
          <a:xfrm>
            <a:off x="6731642" y="1995161"/>
            <a:ext cx="4055057" cy="460375"/>
          </a:xfrm>
          <a:prstGeom prst="rect">
            <a:avLst/>
          </a:prstGeom>
        </p:spPr>
        <p:txBody>
          <a:bodyPr wrap="square">
            <a:spAutoFit/>
            <a:scene3d>
              <a:camera prst="orthographicFront"/>
              <a:lightRig rig="threePt" dir="t"/>
            </a:scene3d>
            <a:sp3d contourW="12700"/>
          </a:bodyPr>
          <a:lstStyle/>
          <a:p>
            <a:pPr algn="ctr"/>
            <a:r>
              <a:rPr lang="zh-CN" altLang="en-US" sz="2400" dirty="0">
                <a:solidFill>
                  <a:schemeClr val="tx1">
                    <a:lumMod val="50000"/>
                    <a:lumOff val="50000"/>
                  </a:schemeClr>
                </a:solidFill>
                <a:latin typeface="+mj-ea"/>
                <a:ea typeface="+mj-ea"/>
                <a:cs typeface="+mn-ea"/>
              </a:rPr>
              <a:t>市盈率分位法</a:t>
            </a:r>
            <a:endParaRPr lang="zh-CN" altLang="en-US" sz="2400" dirty="0">
              <a:solidFill>
                <a:schemeClr val="tx1">
                  <a:lumMod val="50000"/>
                  <a:lumOff val="50000"/>
                </a:schemeClr>
              </a:solidFill>
              <a:latin typeface="+mj-ea"/>
              <a:ea typeface="+mj-ea"/>
              <a:cs typeface="+mn-ea"/>
              <a:sym typeface="+mn-lt"/>
            </a:endParaRPr>
          </a:p>
        </p:txBody>
      </p:sp>
      <p:sp>
        <p:nvSpPr>
          <p:cNvPr id="42" name="矩形 41"/>
          <p:cNvSpPr/>
          <p:nvPr/>
        </p:nvSpPr>
        <p:spPr>
          <a:xfrm>
            <a:off x="1326515" y="2686050"/>
            <a:ext cx="4221755" cy="1351460"/>
          </a:xfrm>
          <a:prstGeom prst="rect">
            <a:avLst/>
          </a:prstGeom>
          <a:noFill/>
        </p:spPr>
        <p:txBody>
          <a:bodyPr wrap="square" lIns="0" tIns="0" rIns="0" bIns="0" rtlCol="0">
            <a:noAutofit/>
          </a:bodyPr>
          <a:lstStyle/>
          <a:p>
            <a:pPr>
              <a:lnSpc>
                <a:spcPct val="150000"/>
              </a:lnSpc>
            </a:pPr>
            <a:r>
              <a:rPr lang="zh-CN" altLang="en-US" sz="1400" dirty="0">
                <a:solidFill>
                  <a:schemeClr val="tx1">
                    <a:lumMod val="75000"/>
                    <a:lumOff val="25000"/>
                  </a:schemeClr>
                </a:solidFill>
                <a:latin typeface="+mn-ea"/>
              </a:rPr>
              <a:t>對於初學者來說，可以選擇以定投的策略來配置寬基指數。通過組合投資，以期獲得市場平均收益。同時再配以一定的優質行業指數，追求行業板塊輪動取得高於市場的超額收益。</a:t>
            </a:r>
            <a:endParaRPr lang="zh-CN" altLang="en-US" sz="1400" dirty="0">
              <a:solidFill>
                <a:schemeClr val="tx1">
                  <a:lumMod val="75000"/>
                  <a:lumOff val="25000"/>
                </a:schemeClr>
              </a:solidFill>
              <a:latin typeface="+mn-ea"/>
              <a:sym typeface="+mn-lt"/>
            </a:endParaRPr>
          </a:p>
        </p:txBody>
      </p:sp>
      <p:sp>
        <p:nvSpPr>
          <p:cNvPr id="78" name="矩形 77"/>
          <p:cNvSpPr/>
          <p:nvPr/>
        </p:nvSpPr>
        <p:spPr>
          <a:xfrm>
            <a:off x="6721629" y="2686050"/>
            <a:ext cx="4221755" cy="1652518"/>
          </a:xfrm>
          <a:prstGeom prst="rect">
            <a:avLst/>
          </a:prstGeom>
          <a:noFill/>
        </p:spPr>
        <p:txBody>
          <a:bodyPr wrap="square" lIns="0" tIns="0" rIns="0" bIns="0" rtlCol="0">
            <a:noAutofit/>
          </a:bodyPr>
          <a:lstStyle/>
          <a:p>
            <a:pPr>
              <a:lnSpc>
                <a:spcPct val="150000"/>
              </a:lnSpc>
            </a:pPr>
            <a:r>
              <a:rPr lang="zh-CN" altLang="en-US" sz="1400" dirty="0">
                <a:solidFill>
                  <a:schemeClr val="tx1">
                    <a:lumMod val="75000"/>
                    <a:lumOff val="25000"/>
                  </a:schemeClr>
                </a:solidFill>
                <a:latin typeface="+mn-ea"/>
              </a:rPr>
              <a:t>可以參考歷史百分位高低，進而判斷指數及行業的估值情況進行挑選。不少證券網站可以看到指數的最新市盈率的數值，以及歷史百分位，同時也可以參考市淨率指標。對應的指數下方還可以找到掛鉤當前指數的相關產品</a:t>
            </a:r>
            <a:endParaRPr lang="zh-CN" altLang="en-US" sz="1400" dirty="0">
              <a:solidFill>
                <a:schemeClr val="tx1">
                  <a:lumMod val="75000"/>
                  <a:lumOff val="25000"/>
                </a:schemeClr>
              </a:solidFill>
              <a:latin typeface="+mn-ea"/>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950" y="3803233"/>
            <a:ext cx="4514918" cy="2689273"/>
          </a:xfrm>
          <a:prstGeom prst="rect">
            <a:avLst/>
          </a:prstGeom>
        </p:spPr>
      </p:pic>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1629" y="3798283"/>
            <a:ext cx="4221754" cy="281260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圆角矩形 1"/>
          <p:cNvSpPr/>
          <p:nvPr/>
        </p:nvSpPr>
        <p:spPr>
          <a:xfrm>
            <a:off x="312738" y="447675"/>
            <a:ext cx="11564620"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圆角 11"/>
          <p:cNvSpPr/>
          <p:nvPr/>
        </p:nvSpPr>
        <p:spPr>
          <a:xfrm>
            <a:off x="516000" y="973690"/>
            <a:ext cx="11160000" cy="5760000"/>
          </a:xfrm>
          <a:prstGeom prst="roundRect">
            <a:avLst>
              <a:gd name="adj" fmla="val 443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6887294" y="-607640"/>
            <a:ext cx="648072" cy="432048"/>
          </a:xfrm>
          <a:prstGeom prst="ellipse">
            <a:avLst/>
          </a:prstGeom>
          <a:solidFill>
            <a:srgbClr val="F3AF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7807603" y="-559116"/>
            <a:ext cx="648072" cy="43204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024890" y="1898525"/>
            <a:ext cx="4558665" cy="3929380"/>
            <a:chOff x="1024890" y="1492885"/>
            <a:chExt cx="4558665" cy="3929380"/>
          </a:xfrm>
        </p:grpSpPr>
        <p:sp>
          <p:nvSpPr>
            <p:cNvPr id="17" name="TextBox 4"/>
            <p:cNvSpPr txBox="1"/>
            <p:nvPr/>
          </p:nvSpPr>
          <p:spPr>
            <a:xfrm>
              <a:off x="1024890" y="1492885"/>
              <a:ext cx="4192270" cy="2646045"/>
            </a:xfrm>
            <a:prstGeom prst="rect">
              <a:avLst/>
            </a:prstGeom>
            <a:noFill/>
          </p:spPr>
          <p:txBody>
            <a:bodyPr wrap="square" rtlCol="0">
              <a:spAutoFit/>
            </a:bodyPr>
            <a:lstStyle/>
            <a:p>
              <a:pPr lvl="0"/>
              <a:r>
                <a:rPr lang="en-US" altLang="zh-CN" sz="16600" dirty="0">
                  <a:ln w="25400">
                    <a:solidFill>
                      <a:srgbClr val="FFC000"/>
                    </a:solidFill>
                  </a:ln>
                  <a:solidFill>
                    <a:srgbClr val="FFC000"/>
                  </a:solidFill>
                  <a:latin typeface="+mj-ea"/>
                  <a:ea typeface="+mj-ea"/>
                  <a:cs typeface="+mn-ea"/>
                  <a:sym typeface="+mn-lt"/>
                </a:rPr>
                <a:t>04</a:t>
              </a:r>
              <a:endParaRPr lang="en-US" altLang="zh-CN" sz="16600" dirty="0">
                <a:ln w="25400">
                  <a:solidFill>
                    <a:srgbClr val="FFC000"/>
                  </a:solidFill>
                </a:ln>
                <a:solidFill>
                  <a:srgbClr val="FFC000"/>
                </a:solidFill>
                <a:latin typeface="+mj-ea"/>
                <a:ea typeface="+mj-ea"/>
                <a:cs typeface="+mn-ea"/>
                <a:sym typeface="+mn-lt"/>
              </a:endParaRPr>
            </a:p>
          </p:txBody>
        </p:sp>
        <p:sp>
          <p:nvSpPr>
            <p:cNvPr id="20" name="TextBox 4"/>
            <p:cNvSpPr txBox="1"/>
            <p:nvPr/>
          </p:nvSpPr>
          <p:spPr>
            <a:xfrm>
              <a:off x="1024890" y="3989705"/>
              <a:ext cx="4558665" cy="706755"/>
            </a:xfrm>
            <a:prstGeom prst="rect">
              <a:avLst/>
            </a:prstGeom>
            <a:noFill/>
          </p:spPr>
          <p:txBody>
            <a:bodyPr wrap="square" rtlCol="0">
              <a:spAutoFit/>
            </a:bodyPr>
            <a:lstStyle/>
            <a:p>
              <a:pPr lvl="0"/>
              <a:r>
                <a:rPr lang="zh-CN" altLang="en-US" sz="4000" b="1" dirty="0">
                  <a:solidFill>
                    <a:schemeClr val="tx1">
                      <a:lumMod val="50000"/>
                      <a:lumOff val="50000"/>
                    </a:schemeClr>
                  </a:solidFill>
                  <a:latin typeface="+mj-ea"/>
                  <a:ea typeface="+mj-ea"/>
                  <a:cs typeface="+mn-ea"/>
                  <a:sym typeface="+mn-lt"/>
                </a:rPr>
                <a:t>投資基金心理建設</a:t>
              </a:r>
              <a:endParaRPr lang="zh-CN" altLang="en-US" sz="4000" b="1" dirty="0">
                <a:solidFill>
                  <a:schemeClr val="tx1">
                    <a:lumMod val="50000"/>
                    <a:lumOff val="50000"/>
                  </a:schemeClr>
                </a:solidFill>
                <a:latin typeface="+mj-ea"/>
                <a:ea typeface="+mj-ea"/>
                <a:cs typeface="+mn-ea"/>
                <a:sym typeface="+mn-lt"/>
              </a:endParaRPr>
            </a:p>
          </p:txBody>
        </p:sp>
        <p:sp>
          <p:nvSpPr>
            <p:cNvPr id="21" name="文本框 20"/>
            <p:cNvSpPr txBox="1"/>
            <p:nvPr/>
          </p:nvSpPr>
          <p:spPr>
            <a:xfrm>
              <a:off x="1091565" y="4715510"/>
              <a:ext cx="3595370" cy="706755"/>
            </a:xfrm>
            <a:prstGeom prst="rect">
              <a:avLst/>
            </a:prstGeom>
            <a:noFill/>
          </p:spPr>
          <p:txBody>
            <a:bodyPr wrap="square" rtlCol="0" anchor="t">
              <a:spAutoFit/>
            </a:bodyPr>
            <a:lstStyle>
              <a:defPPr>
                <a:defRPr lang="zh-CN"/>
              </a:defPPr>
              <a:lvl1pPr>
                <a:defRPr sz="2000">
                  <a:solidFill>
                    <a:schemeClr val="tx1">
                      <a:lumMod val="50000"/>
                      <a:lumOff val="50000"/>
                    </a:schemeClr>
                  </a:solidFill>
                </a:defRPr>
              </a:lvl1pPr>
            </a:lstStyle>
            <a:p>
              <a:r>
                <a:rPr lang="en-US" altLang="zh-CN" dirty="0">
                  <a:sym typeface="+mn-lt"/>
                </a:rPr>
                <a:t>Psychological Construction </a:t>
              </a:r>
              <a:r>
                <a:rPr lang="en-US" altLang="zh-CN">
                  <a:sym typeface="+mn-lt"/>
                </a:rPr>
                <a:t>Of  </a:t>
              </a:r>
              <a:r>
                <a:rPr lang="en-US" altLang="zh-CN" dirty="0">
                  <a:sym typeface="+mn-lt"/>
                </a:rPr>
                <a:t>Investment</a:t>
              </a:r>
              <a:endParaRPr lang="zh-CN" altLang="en-US" dirty="0">
                <a:sym typeface="+mn-lt"/>
              </a:endParaRPr>
            </a:p>
          </p:txBody>
        </p:sp>
      </p:grpSp>
      <p:pic>
        <p:nvPicPr>
          <p:cNvPr id="22" name="图片 2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272405" y="254397"/>
            <a:ext cx="6349206" cy="634920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0"/>
            <a:ext cx="2880000" cy="798218"/>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80507"/>
            <a:ext cx="2850014"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投資基金心理建設</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14" name="文本框 13"/>
          <p:cNvSpPr txBox="1"/>
          <p:nvPr/>
        </p:nvSpPr>
        <p:spPr>
          <a:xfrm>
            <a:off x="640556" y="1553348"/>
            <a:ext cx="3148697" cy="460375"/>
          </a:xfrm>
          <a:prstGeom prst="rect">
            <a:avLst/>
          </a:prstGeom>
          <a:noFill/>
        </p:spPr>
        <p:txBody>
          <a:bodyPr wrap="square" rtlCol="0">
            <a:spAutoFit/>
          </a:bodyPr>
          <a:lstStyle/>
          <a:p>
            <a:r>
              <a:rPr lang="zh-CN" altLang="en-US" sz="2400" spc="300" dirty="0">
                <a:solidFill>
                  <a:srgbClr val="FFC000"/>
                </a:solidFill>
                <a:latin typeface="+mj-ea"/>
                <a:ea typeface="+mj-ea"/>
              </a:rPr>
              <a:t>典型的心理誤區</a:t>
            </a:r>
            <a:endParaRPr lang="zh-CN" altLang="en-US" sz="2400" spc="300" dirty="0">
              <a:solidFill>
                <a:srgbClr val="FFC000"/>
              </a:solidFill>
              <a:latin typeface="+mj-ea"/>
              <a:ea typeface="+mj-ea"/>
            </a:endParaRPr>
          </a:p>
        </p:txBody>
      </p:sp>
      <p:sp>
        <p:nvSpPr>
          <p:cNvPr id="17" name="Freeform 5"/>
          <p:cNvSpPr/>
          <p:nvPr/>
        </p:nvSpPr>
        <p:spPr bwMode="auto">
          <a:xfrm rot="16200000">
            <a:off x="1411286" y="2254254"/>
            <a:ext cx="3881331" cy="5484706"/>
          </a:xfrm>
          <a:custGeom>
            <a:avLst/>
            <a:gdLst>
              <a:gd name="T0" fmla="*/ 0 w 9539"/>
              <a:gd name="T1" fmla="*/ 0 h 13488"/>
              <a:gd name="T2" fmla="*/ 9539 w 9539"/>
              <a:gd name="T3" fmla="*/ 3950 h 13488"/>
              <a:gd name="T4" fmla="*/ 0 w 9539"/>
              <a:gd name="T5" fmla="*/ 13488 h 13488"/>
              <a:gd name="T6" fmla="*/ 0 w 9539"/>
              <a:gd name="T7" fmla="*/ 0 h 13488"/>
            </a:gdLst>
            <a:ahLst/>
            <a:cxnLst>
              <a:cxn ang="0">
                <a:pos x="T0" y="T1"/>
              </a:cxn>
              <a:cxn ang="0">
                <a:pos x="T2" y="T3"/>
              </a:cxn>
              <a:cxn ang="0">
                <a:pos x="T4" y="T5"/>
              </a:cxn>
              <a:cxn ang="0">
                <a:pos x="T6" y="T7"/>
              </a:cxn>
            </a:cxnLst>
            <a:rect l="0" t="0" r="r" b="b"/>
            <a:pathLst>
              <a:path w="9539" h="13488">
                <a:moveTo>
                  <a:pt x="0" y="0"/>
                </a:moveTo>
                <a:cubicBezTo>
                  <a:pt x="3578" y="0"/>
                  <a:pt x="7009" y="1421"/>
                  <a:pt x="9539" y="3950"/>
                </a:cubicBezTo>
                <a:lnTo>
                  <a:pt x="0" y="13488"/>
                </a:lnTo>
                <a:lnTo>
                  <a:pt x="0" y="0"/>
                </a:lnTo>
                <a:close/>
              </a:path>
            </a:pathLst>
          </a:custGeom>
          <a:gradFill>
            <a:gsLst>
              <a:gs pos="0">
                <a:srgbClr val="FFC000">
                  <a:lumMod val="40000"/>
                  <a:lumOff val="60000"/>
                </a:srgbClr>
              </a:gs>
              <a:gs pos="100000">
                <a:srgbClr val="FFC000"/>
              </a:gs>
            </a:gsLst>
            <a:lin ang="0" scaled="0"/>
          </a:grad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a:ea typeface="SimHei" panose="02010609060101010101" charset="-122"/>
              <a:cs typeface="+mn-cs"/>
            </a:endParaRPr>
          </a:p>
        </p:txBody>
      </p:sp>
      <p:sp>
        <p:nvSpPr>
          <p:cNvPr id="18" name="Freeform 7"/>
          <p:cNvSpPr/>
          <p:nvPr/>
        </p:nvSpPr>
        <p:spPr bwMode="auto">
          <a:xfrm rot="16200000">
            <a:off x="1430335" y="2246367"/>
            <a:ext cx="5488099" cy="3877938"/>
          </a:xfrm>
          <a:custGeom>
            <a:avLst/>
            <a:gdLst>
              <a:gd name="T0" fmla="*/ 4770 w 6745"/>
              <a:gd name="T1" fmla="*/ 0 h 4769"/>
              <a:gd name="T2" fmla="*/ 6745 w 6745"/>
              <a:gd name="T3" fmla="*/ 4769 h 4769"/>
              <a:gd name="T4" fmla="*/ 0 w 6745"/>
              <a:gd name="T5" fmla="*/ 4769 h 4769"/>
              <a:gd name="T6" fmla="*/ 4770 w 6745"/>
              <a:gd name="T7" fmla="*/ 0 h 4769"/>
            </a:gdLst>
            <a:ahLst/>
            <a:cxnLst>
              <a:cxn ang="0">
                <a:pos x="T0" y="T1"/>
              </a:cxn>
              <a:cxn ang="0">
                <a:pos x="T2" y="T3"/>
              </a:cxn>
              <a:cxn ang="0">
                <a:pos x="T4" y="T5"/>
              </a:cxn>
              <a:cxn ang="0">
                <a:pos x="T6" y="T7"/>
              </a:cxn>
            </a:cxnLst>
            <a:rect l="0" t="0" r="r" b="b"/>
            <a:pathLst>
              <a:path w="6745" h="4769">
                <a:moveTo>
                  <a:pt x="4770" y="0"/>
                </a:moveTo>
                <a:cubicBezTo>
                  <a:pt x="6034" y="1265"/>
                  <a:pt x="6745" y="2981"/>
                  <a:pt x="6745" y="4769"/>
                </a:cubicBezTo>
                <a:lnTo>
                  <a:pt x="0" y="4769"/>
                </a:lnTo>
                <a:lnTo>
                  <a:pt x="4770" y="0"/>
                </a:lnTo>
                <a:close/>
              </a:path>
            </a:pathLst>
          </a:custGeom>
          <a:gradFill>
            <a:gsLst>
              <a:gs pos="0">
                <a:srgbClr val="FFC000">
                  <a:lumMod val="40000"/>
                  <a:lumOff val="60000"/>
                </a:srgbClr>
              </a:gs>
              <a:gs pos="100000">
                <a:srgbClr val="FFC000"/>
              </a:gs>
            </a:gsLst>
            <a:lin ang="5400000" scaled="1"/>
          </a:grad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a:ea typeface="SimHei" panose="02010609060101010101" charset="-122"/>
              <a:cs typeface="+mn-cs"/>
            </a:endParaRPr>
          </a:p>
        </p:txBody>
      </p:sp>
      <p:sp>
        <p:nvSpPr>
          <p:cNvPr id="19" name="Freeform 9"/>
          <p:cNvSpPr/>
          <p:nvPr/>
        </p:nvSpPr>
        <p:spPr bwMode="auto">
          <a:xfrm rot="16200000">
            <a:off x="5336905" y="2244673"/>
            <a:ext cx="5434224" cy="3843227"/>
          </a:xfrm>
          <a:custGeom>
            <a:avLst/>
            <a:gdLst>
              <a:gd name="T0" fmla="*/ 6745 w 6745"/>
              <a:gd name="T1" fmla="*/ 0 h 4770"/>
              <a:gd name="T2" fmla="*/ 4770 w 6745"/>
              <a:gd name="T3" fmla="*/ 4770 h 4770"/>
              <a:gd name="T4" fmla="*/ 0 w 6745"/>
              <a:gd name="T5" fmla="*/ 0 h 4770"/>
              <a:gd name="T6" fmla="*/ 6745 w 6745"/>
              <a:gd name="T7" fmla="*/ 0 h 4770"/>
            </a:gdLst>
            <a:ahLst/>
            <a:cxnLst>
              <a:cxn ang="0">
                <a:pos x="T0" y="T1"/>
              </a:cxn>
              <a:cxn ang="0">
                <a:pos x="T2" y="T3"/>
              </a:cxn>
              <a:cxn ang="0">
                <a:pos x="T4" y="T5"/>
              </a:cxn>
              <a:cxn ang="0">
                <a:pos x="T6" y="T7"/>
              </a:cxn>
            </a:cxnLst>
            <a:rect l="0" t="0" r="r" b="b"/>
            <a:pathLst>
              <a:path w="6745" h="4770">
                <a:moveTo>
                  <a:pt x="6745" y="0"/>
                </a:moveTo>
                <a:cubicBezTo>
                  <a:pt x="6745" y="1789"/>
                  <a:pt x="6034" y="3505"/>
                  <a:pt x="4770" y="4770"/>
                </a:cubicBezTo>
                <a:lnTo>
                  <a:pt x="0" y="0"/>
                </a:lnTo>
                <a:lnTo>
                  <a:pt x="6745" y="0"/>
                </a:lnTo>
                <a:close/>
              </a:path>
            </a:pathLst>
          </a:custGeom>
          <a:gradFill>
            <a:gsLst>
              <a:gs pos="0">
                <a:srgbClr val="FFC000">
                  <a:lumMod val="40000"/>
                  <a:lumOff val="60000"/>
                </a:srgbClr>
              </a:gs>
              <a:gs pos="100000">
                <a:srgbClr val="FFC000"/>
              </a:gs>
            </a:gsLst>
            <a:lin ang="5400000" scaled="1"/>
          </a:grad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a:ea typeface="SimHei" panose="02010609060101010101" charset="-122"/>
              <a:cs typeface="+mn-cs"/>
            </a:endParaRPr>
          </a:p>
        </p:txBody>
      </p:sp>
      <p:sp>
        <p:nvSpPr>
          <p:cNvPr id="20" name="Freeform 11"/>
          <p:cNvSpPr/>
          <p:nvPr/>
        </p:nvSpPr>
        <p:spPr bwMode="auto">
          <a:xfrm rot="16200000">
            <a:off x="6897688" y="2252559"/>
            <a:ext cx="3881331" cy="5488096"/>
          </a:xfrm>
          <a:custGeom>
            <a:avLst/>
            <a:gdLst>
              <a:gd name="T0" fmla="*/ 9539 w 9539"/>
              <a:gd name="T1" fmla="*/ 9539 h 13489"/>
              <a:gd name="T2" fmla="*/ 0 w 9539"/>
              <a:gd name="T3" fmla="*/ 13489 h 13489"/>
              <a:gd name="T4" fmla="*/ 0 w 9539"/>
              <a:gd name="T5" fmla="*/ 0 h 13489"/>
              <a:gd name="T6" fmla="*/ 9539 w 9539"/>
              <a:gd name="T7" fmla="*/ 9539 h 13489"/>
            </a:gdLst>
            <a:ahLst/>
            <a:cxnLst>
              <a:cxn ang="0">
                <a:pos x="T0" y="T1"/>
              </a:cxn>
              <a:cxn ang="0">
                <a:pos x="T2" y="T3"/>
              </a:cxn>
              <a:cxn ang="0">
                <a:pos x="T4" y="T5"/>
              </a:cxn>
              <a:cxn ang="0">
                <a:pos x="T6" y="T7"/>
              </a:cxn>
            </a:cxnLst>
            <a:rect l="0" t="0" r="r" b="b"/>
            <a:pathLst>
              <a:path w="9539" h="13489">
                <a:moveTo>
                  <a:pt x="9539" y="9539"/>
                </a:moveTo>
                <a:cubicBezTo>
                  <a:pt x="7009" y="12068"/>
                  <a:pt x="3578" y="13489"/>
                  <a:pt x="0" y="13489"/>
                </a:cubicBezTo>
                <a:lnTo>
                  <a:pt x="0" y="0"/>
                </a:lnTo>
                <a:lnTo>
                  <a:pt x="9539" y="9539"/>
                </a:lnTo>
                <a:close/>
              </a:path>
            </a:pathLst>
          </a:custGeom>
          <a:gradFill>
            <a:gsLst>
              <a:gs pos="0">
                <a:srgbClr val="FFC000">
                  <a:lumMod val="40000"/>
                  <a:lumOff val="60000"/>
                </a:srgbClr>
              </a:gs>
              <a:gs pos="100000">
                <a:srgbClr val="FFC000"/>
              </a:gs>
            </a:gsLst>
            <a:lin ang="5400000" scaled="1"/>
          </a:grad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a:ea typeface="SimHei" panose="02010609060101010101" charset="-122"/>
              <a:cs typeface="+mn-cs"/>
            </a:endParaRPr>
          </a:p>
        </p:txBody>
      </p:sp>
      <p:sp>
        <p:nvSpPr>
          <p:cNvPr id="21" name="任意多边形: 形状 20"/>
          <p:cNvSpPr/>
          <p:nvPr/>
        </p:nvSpPr>
        <p:spPr>
          <a:xfrm>
            <a:off x="3540870" y="4284554"/>
            <a:ext cx="5183066" cy="2573446"/>
          </a:xfrm>
          <a:custGeom>
            <a:avLst/>
            <a:gdLst>
              <a:gd name="connsiteX0" fmla="*/ 2591534 w 5183066"/>
              <a:gd name="connsiteY0" fmla="*/ 0 h 2573446"/>
              <a:gd name="connsiteX1" fmla="*/ 5170643 w 5183066"/>
              <a:gd name="connsiteY1" fmla="*/ 2327428 h 2573446"/>
              <a:gd name="connsiteX2" fmla="*/ 5183066 w 5183066"/>
              <a:gd name="connsiteY2" fmla="*/ 2573446 h 2573446"/>
              <a:gd name="connsiteX3" fmla="*/ 0 w 5183066"/>
              <a:gd name="connsiteY3" fmla="*/ 2573446 h 2573446"/>
              <a:gd name="connsiteX4" fmla="*/ 12423 w 5183066"/>
              <a:gd name="connsiteY4" fmla="*/ 2327428 h 2573446"/>
              <a:gd name="connsiteX5" fmla="*/ 2591534 w 5183066"/>
              <a:gd name="connsiteY5" fmla="*/ 0 h 257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3066" h="2573446">
                <a:moveTo>
                  <a:pt x="2591534" y="0"/>
                </a:moveTo>
                <a:cubicBezTo>
                  <a:pt x="3933841" y="0"/>
                  <a:pt x="5037882" y="1020147"/>
                  <a:pt x="5170643" y="2327428"/>
                </a:cubicBezTo>
                <a:lnTo>
                  <a:pt x="5183066" y="2573446"/>
                </a:lnTo>
                <a:lnTo>
                  <a:pt x="0" y="2573446"/>
                </a:lnTo>
                <a:lnTo>
                  <a:pt x="12423" y="2327428"/>
                </a:lnTo>
                <a:cubicBezTo>
                  <a:pt x="145185" y="1020147"/>
                  <a:pt x="1249226" y="0"/>
                  <a:pt x="2591534" y="0"/>
                </a:cubicBezTo>
                <a:close/>
              </a:path>
            </a:pathLst>
          </a:custGeom>
          <a:gradFill>
            <a:gsLst>
              <a:gs pos="0">
                <a:schemeClr val="bg1"/>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SimHei" panose="02010609060101010101" charset="-122"/>
              <a:cs typeface="+mn-cs"/>
            </a:endParaRPr>
          </a:p>
        </p:txBody>
      </p:sp>
      <p:sp>
        <p:nvSpPr>
          <p:cNvPr id="22" name="任意多边形: 形状 21"/>
          <p:cNvSpPr/>
          <p:nvPr/>
        </p:nvSpPr>
        <p:spPr>
          <a:xfrm>
            <a:off x="3789253" y="4548438"/>
            <a:ext cx="4651590" cy="2309562"/>
          </a:xfrm>
          <a:custGeom>
            <a:avLst/>
            <a:gdLst>
              <a:gd name="connsiteX0" fmla="*/ 2591534 w 5183066"/>
              <a:gd name="connsiteY0" fmla="*/ 0 h 2573446"/>
              <a:gd name="connsiteX1" fmla="*/ 5170643 w 5183066"/>
              <a:gd name="connsiteY1" fmla="*/ 2327428 h 2573446"/>
              <a:gd name="connsiteX2" fmla="*/ 5183066 w 5183066"/>
              <a:gd name="connsiteY2" fmla="*/ 2573446 h 2573446"/>
              <a:gd name="connsiteX3" fmla="*/ 0 w 5183066"/>
              <a:gd name="connsiteY3" fmla="*/ 2573446 h 2573446"/>
              <a:gd name="connsiteX4" fmla="*/ 12423 w 5183066"/>
              <a:gd name="connsiteY4" fmla="*/ 2327428 h 2573446"/>
              <a:gd name="connsiteX5" fmla="*/ 2591534 w 5183066"/>
              <a:gd name="connsiteY5" fmla="*/ 0 h 257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3066" h="2573446">
                <a:moveTo>
                  <a:pt x="2591534" y="0"/>
                </a:moveTo>
                <a:cubicBezTo>
                  <a:pt x="3933841" y="0"/>
                  <a:pt x="5037882" y="1020147"/>
                  <a:pt x="5170643" y="2327428"/>
                </a:cubicBezTo>
                <a:lnTo>
                  <a:pt x="5183066" y="2573446"/>
                </a:lnTo>
                <a:lnTo>
                  <a:pt x="0" y="2573446"/>
                </a:lnTo>
                <a:lnTo>
                  <a:pt x="12423" y="2327428"/>
                </a:lnTo>
                <a:cubicBezTo>
                  <a:pt x="145185" y="1020147"/>
                  <a:pt x="1249226" y="0"/>
                  <a:pt x="2591534" y="0"/>
                </a:cubicBezTo>
                <a:close/>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SimHei" panose="02010609060101010101" charset="-122"/>
              <a:cs typeface="+mn-cs"/>
            </a:endParaRPr>
          </a:p>
        </p:txBody>
      </p:sp>
      <p:sp>
        <p:nvSpPr>
          <p:cNvPr id="23" name="文本框 22"/>
          <p:cNvSpPr txBox="1"/>
          <p:nvPr/>
        </p:nvSpPr>
        <p:spPr>
          <a:xfrm>
            <a:off x="1416847" y="4492950"/>
            <a:ext cx="1886800" cy="398780"/>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defRPr kumimoji="0" sz="2400" b="0" i="0" u="none" strike="noStrike" cap="none" spc="0" normalizeH="0" baseline="0">
                <a:ln>
                  <a:noFill/>
                </a:ln>
                <a:solidFill>
                  <a:prstClr val="white"/>
                </a:solidFill>
                <a:effectLst/>
                <a:uLnTx/>
                <a:uFillTx/>
                <a:latin typeface="思源黑体 CN Heavy" panose="020B0A00000000000000" pitchFamily="34" charset="-122"/>
                <a:ea typeface="思源黑体 CN Heavy" panose="020B0A00000000000000" pitchFamily="34" charset="-122"/>
              </a:defRPr>
            </a:lvl1pPr>
          </a:lstStyle>
          <a:p>
            <a:r>
              <a:rPr lang="zh-CN" altLang="en-US" sz="2000" dirty="0"/>
              <a:t>不自信心理</a:t>
            </a:r>
            <a:endParaRPr lang="zh-CN" altLang="en-US" sz="2000" dirty="0"/>
          </a:p>
        </p:txBody>
      </p:sp>
      <p:sp>
        <p:nvSpPr>
          <p:cNvPr id="27" name="文本框 26"/>
          <p:cNvSpPr txBox="1"/>
          <p:nvPr/>
        </p:nvSpPr>
        <p:spPr>
          <a:xfrm>
            <a:off x="3728074" y="2725135"/>
            <a:ext cx="1578420"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dirty="0">
                <a:solidFill>
                  <a:prstClr val="white"/>
                </a:solidFill>
                <a:latin typeface="思源黑体 CN Heavy" panose="020B0A00000000000000" pitchFamily="34" charset="-122"/>
                <a:ea typeface="思源黑体 CN Heavy" panose="020B0A00000000000000" pitchFamily="34" charset="-122"/>
              </a:rPr>
              <a:t>賭博心理</a:t>
            </a:r>
            <a:endParaRPr kumimoji="0" lang="zh-CN" altLang="en-US" sz="20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Heavy" panose="020B0A00000000000000" pitchFamily="34" charset="-122"/>
            </a:endParaRPr>
          </a:p>
        </p:txBody>
      </p:sp>
      <p:sp>
        <p:nvSpPr>
          <p:cNvPr id="28" name="文本框 27"/>
          <p:cNvSpPr txBox="1"/>
          <p:nvPr/>
        </p:nvSpPr>
        <p:spPr>
          <a:xfrm>
            <a:off x="2917822" y="3165260"/>
            <a:ext cx="3198924" cy="1057095"/>
          </a:xfrm>
          <a:prstGeom prst="rect">
            <a:avLst/>
          </a:prstGeom>
          <a:noFill/>
        </p:spPr>
        <p:txBody>
          <a:bodyPr wrap="square" lIns="0" tIns="0" rIns="0" bIns="0" rtlCol="0">
            <a:noAutofit/>
          </a:bodyPr>
          <a:lstStyle>
            <a:defPPr>
              <a:defRPr lang="zh-CN"/>
            </a:defPPr>
            <a:lvl1pPr algn="ctr">
              <a:lnSpc>
                <a:spcPct val="150000"/>
              </a:lnSpc>
              <a:defRPr sz="1400">
                <a:solidFill>
                  <a:schemeClr val="tx1">
                    <a:lumMod val="75000"/>
                    <a:lumOff val="25000"/>
                  </a:schemeClr>
                </a:solidFill>
                <a:latin typeface="+mn-ea"/>
              </a:defRPr>
            </a:lvl1pPr>
          </a:lstStyle>
          <a:p>
            <a:pPr>
              <a:lnSpc>
                <a:spcPct val="130000"/>
              </a:lnSpc>
            </a:pPr>
            <a:r>
              <a:rPr lang="zh-CN" altLang="en-US" dirty="0"/>
              <a:t>先進行風險能力測試</a:t>
            </a:r>
            <a:r>
              <a:rPr lang="en-US" altLang="zh-CN" dirty="0"/>
              <a:t>,</a:t>
            </a:r>
            <a:r>
              <a:rPr lang="zh-CN" altLang="en-US" dirty="0"/>
              <a:t>明白自己的底線，做好備用資金和投資資金的合理分配，只用自己可以承受的資金來投資</a:t>
            </a:r>
            <a:endParaRPr lang="zh-CN" altLang="en-US" dirty="0"/>
          </a:p>
        </p:txBody>
      </p:sp>
      <p:sp>
        <p:nvSpPr>
          <p:cNvPr id="30" name="文本框 29"/>
          <p:cNvSpPr txBox="1"/>
          <p:nvPr/>
        </p:nvSpPr>
        <p:spPr>
          <a:xfrm>
            <a:off x="6902564" y="2725135"/>
            <a:ext cx="1578420" cy="398780"/>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defRPr kumimoji="0" sz="2400" b="0" i="0" u="none" strike="noStrike" cap="none" spc="0" normalizeH="0" baseline="0">
                <a:ln>
                  <a:noFill/>
                </a:ln>
                <a:solidFill>
                  <a:prstClr val="white"/>
                </a:solidFill>
                <a:effectLst/>
                <a:uLnTx/>
                <a:uFillTx/>
                <a:latin typeface="思源黑体 CN Heavy" panose="020B0A00000000000000" pitchFamily="34" charset="-122"/>
                <a:ea typeface="思源黑体 CN Heavy" panose="020B0A00000000000000" pitchFamily="34" charset="-122"/>
              </a:defRPr>
            </a:lvl1pPr>
          </a:lstStyle>
          <a:p>
            <a:r>
              <a:rPr lang="zh-CN" altLang="en-US" sz="2000" dirty="0"/>
              <a:t>投機心理</a:t>
            </a:r>
            <a:endParaRPr lang="zh-CN" altLang="en-US" sz="2000" dirty="0"/>
          </a:p>
        </p:txBody>
      </p:sp>
      <p:sp>
        <p:nvSpPr>
          <p:cNvPr id="32" name="文本框 31"/>
          <p:cNvSpPr txBox="1"/>
          <p:nvPr/>
        </p:nvSpPr>
        <p:spPr>
          <a:xfrm>
            <a:off x="6399105" y="3135433"/>
            <a:ext cx="2895601" cy="1028295"/>
          </a:xfrm>
          <a:prstGeom prst="rect">
            <a:avLst/>
          </a:prstGeom>
          <a:noFill/>
        </p:spPr>
        <p:txBody>
          <a:bodyPr wrap="square" lIns="0" tIns="0" rIns="0" bIns="0" rtlCol="0">
            <a:noAutofit/>
          </a:bodyPr>
          <a:lstStyle>
            <a:defPPr>
              <a:defRPr lang="zh-CN"/>
            </a:defPPr>
            <a:lvl1pPr algn="ctr">
              <a:lnSpc>
                <a:spcPct val="150000"/>
              </a:lnSpc>
              <a:defRPr sz="1400">
                <a:solidFill>
                  <a:schemeClr val="tx1">
                    <a:lumMod val="75000"/>
                    <a:lumOff val="25000"/>
                  </a:schemeClr>
                </a:solidFill>
                <a:latin typeface="+mn-ea"/>
              </a:defRPr>
            </a:lvl1pPr>
          </a:lstStyle>
          <a:p>
            <a:pPr>
              <a:lnSpc>
                <a:spcPct val="130000"/>
              </a:lnSpc>
            </a:pPr>
            <a:r>
              <a:rPr lang="zh-CN" altLang="en-US" dirty="0"/>
              <a:t>用明白股市難以預測，只有堅持長期投資策略，才是指數基金</a:t>
            </a:r>
            <a:endParaRPr lang="zh-CN" altLang="en-US" dirty="0"/>
          </a:p>
          <a:p>
            <a:pPr>
              <a:lnSpc>
                <a:spcPct val="130000"/>
              </a:lnSpc>
            </a:pPr>
            <a:r>
              <a:rPr lang="zh-CN" altLang="en-US" dirty="0"/>
              <a:t>賺錢的正確姿勢</a:t>
            </a:r>
            <a:endParaRPr lang="zh-CN" altLang="en-US" dirty="0"/>
          </a:p>
        </p:txBody>
      </p:sp>
      <p:sp>
        <p:nvSpPr>
          <p:cNvPr id="33" name="文本框 32"/>
          <p:cNvSpPr txBox="1"/>
          <p:nvPr/>
        </p:nvSpPr>
        <p:spPr>
          <a:xfrm>
            <a:off x="8649258" y="4492950"/>
            <a:ext cx="2227735" cy="398780"/>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defRPr kumimoji="0" sz="2400" b="0" i="0" u="none" strike="noStrike" cap="none" spc="0" normalizeH="0" baseline="0">
                <a:ln>
                  <a:noFill/>
                </a:ln>
                <a:solidFill>
                  <a:prstClr val="white"/>
                </a:solidFill>
                <a:effectLst/>
                <a:uLnTx/>
                <a:uFillTx/>
                <a:latin typeface="思源黑体 CN Heavy" panose="020B0A00000000000000" pitchFamily="34" charset="-122"/>
                <a:ea typeface="思源黑体 CN Heavy" panose="020B0A00000000000000" pitchFamily="34" charset="-122"/>
              </a:defRPr>
            </a:lvl1pPr>
          </a:lstStyle>
          <a:p>
            <a:r>
              <a:rPr lang="zh-CN" altLang="en-US" sz="2000" dirty="0"/>
              <a:t>喜漲厭跌心理</a:t>
            </a:r>
            <a:endParaRPr lang="zh-CN" altLang="en-US" sz="2000" dirty="0"/>
          </a:p>
        </p:txBody>
      </p:sp>
      <p:grpSp>
        <p:nvGrpSpPr>
          <p:cNvPr id="37" name="组合 36"/>
          <p:cNvGrpSpPr/>
          <p:nvPr/>
        </p:nvGrpSpPr>
        <p:grpSpPr>
          <a:xfrm>
            <a:off x="4257459" y="2122556"/>
            <a:ext cx="519651" cy="486767"/>
            <a:chOff x="4437838" y="2311217"/>
            <a:chExt cx="519651" cy="486767"/>
          </a:xfrm>
        </p:grpSpPr>
        <p:sp>
          <p:nvSpPr>
            <p:cNvPr id="43" name="任意多边形: 形状 42"/>
            <p:cNvSpPr/>
            <p:nvPr/>
          </p:nvSpPr>
          <p:spPr>
            <a:xfrm>
              <a:off x="4437838" y="2311217"/>
              <a:ext cx="519651" cy="486767"/>
            </a:xfrm>
            <a:custGeom>
              <a:avLst/>
              <a:gdLst>
                <a:gd name="connsiteX0" fmla="*/ 1669733 w 1935479"/>
                <a:gd name="connsiteY0" fmla="*/ 695325 h 2023109"/>
                <a:gd name="connsiteX1" fmla="*/ 1719263 w 1935479"/>
                <a:gd name="connsiteY1" fmla="*/ 698182 h 2023109"/>
                <a:gd name="connsiteX2" fmla="*/ 1790700 w 1935479"/>
                <a:gd name="connsiteY2" fmla="*/ 855345 h 2023109"/>
                <a:gd name="connsiteX3" fmla="*/ 1772602 w 1935479"/>
                <a:gd name="connsiteY3" fmla="*/ 877253 h 2023109"/>
                <a:gd name="connsiteX4" fmla="*/ 1664970 w 1935479"/>
                <a:gd name="connsiteY4" fmla="*/ 1141095 h 2023109"/>
                <a:gd name="connsiteX5" fmla="*/ 1794510 w 1935479"/>
                <a:gd name="connsiteY5" fmla="*/ 1446848 h 2023109"/>
                <a:gd name="connsiteX6" fmla="*/ 1935480 w 1935479"/>
                <a:gd name="connsiteY6" fmla="*/ 1575435 h 2023109"/>
                <a:gd name="connsiteX7" fmla="*/ 1875473 w 1935479"/>
                <a:gd name="connsiteY7" fmla="*/ 1616393 h 2023109"/>
                <a:gd name="connsiteX8" fmla="*/ 1499235 w 1935479"/>
                <a:gd name="connsiteY8" fmla="*/ 1154430 h 2023109"/>
                <a:gd name="connsiteX9" fmla="*/ 1426845 w 1935479"/>
                <a:gd name="connsiteY9" fmla="*/ 1225868 h 2023109"/>
                <a:gd name="connsiteX10" fmla="*/ 1430655 w 1935479"/>
                <a:gd name="connsiteY10" fmla="*/ 1266825 h 2023109"/>
                <a:gd name="connsiteX11" fmla="*/ 1423035 w 1935479"/>
                <a:gd name="connsiteY11" fmla="*/ 1392555 h 2023109"/>
                <a:gd name="connsiteX12" fmla="*/ 1297305 w 1935479"/>
                <a:gd name="connsiteY12" fmla="*/ 1399223 h 2023109"/>
                <a:gd name="connsiteX13" fmla="*/ 1177290 w 1935479"/>
                <a:gd name="connsiteY13" fmla="*/ 1331595 h 2023109"/>
                <a:gd name="connsiteX14" fmla="*/ 1118235 w 1935479"/>
                <a:gd name="connsiteY14" fmla="*/ 1334453 h 2023109"/>
                <a:gd name="connsiteX15" fmla="*/ 1132523 w 1935479"/>
                <a:gd name="connsiteY15" fmla="*/ 1395413 h 2023109"/>
                <a:gd name="connsiteX16" fmla="*/ 1284923 w 1935479"/>
                <a:gd name="connsiteY16" fmla="*/ 1507807 h 2023109"/>
                <a:gd name="connsiteX17" fmla="*/ 1407795 w 1935479"/>
                <a:gd name="connsiteY17" fmla="*/ 1532573 h 2023109"/>
                <a:gd name="connsiteX18" fmla="*/ 1538288 w 1935479"/>
                <a:gd name="connsiteY18" fmla="*/ 1587818 h 2023109"/>
                <a:gd name="connsiteX19" fmla="*/ 1929765 w 1935479"/>
                <a:gd name="connsiteY19" fmla="*/ 1979295 h 2023109"/>
                <a:gd name="connsiteX20" fmla="*/ 1868805 w 1935479"/>
                <a:gd name="connsiteY20" fmla="*/ 2023110 h 2023109"/>
                <a:gd name="connsiteX21" fmla="*/ 1681163 w 1935479"/>
                <a:gd name="connsiteY21" fmla="*/ 1816418 h 2023109"/>
                <a:gd name="connsiteX22" fmla="*/ 1524000 w 1935479"/>
                <a:gd name="connsiteY22" fmla="*/ 1934528 h 2023109"/>
                <a:gd name="connsiteX23" fmla="*/ 428625 w 1935479"/>
                <a:gd name="connsiteY23" fmla="*/ 1934528 h 2023109"/>
                <a:gd name="connsiteX24" fmla="*/ 370523 w 1935479"/>
                <a:gd name="connsiteY24" fmla="*/ 1934528 h 2023109"/>
                <a:gd name="connsiteX25" fmla="*/ 366713 w 1935479"/>
                <a:gd name="connsiteY25" fmla="*/ 1998345 h 2023109"/>
                <a:gd name="connsiteX26" fmla="*/ 303848 w 1935479"/>
                <a:gd name="connsiteY26" fmla="*/ 1998345 h 2023109"/>
                <a:gd name="connsiteX27" fmla="*/ 306705 w 1935479"/>
                <a:gd name="connsiteY27" fmla="*/ 1623060 h 2023109"/>
                <a:gd name="connsiteX28" fmla="*/ 370523 w 1935479"/>
                <a:gd name="connsiteY28" fmla="*/ 1488757 h 2023109"/>
                <a:gd name="connsiteX29" fmla="*/ 436245 w 1935479"/>
                <a:gd name="connsiteY29" fmla="*/ 1329690 h 2023109"/>
                <a:gd name="connsiteX30" fmla="*/ 466725 w 1935479"/>
                <a:gd name="connsiteY30" fmla="*/ 1252538 h 2023109"/>
                <a:gd name="connsiteX31" fmla="*/ 541973 w 1935479"/>
                <a:gd name="connsiteY31" fmla="*/ 1160145 h 2023109"/>
                <a:gd name="connsiteX32" fmla="*/ 542925 w 1935479"/>
                <a:gd name="connsiteY32" fmla="*/ 1076325 h 2023109"/>
                <a:gd name="connsiteX33" fmla="*/ 464820 w 1935479"/>
                <a:gd name="connsiteY33" fmla="*/ 1090613 h 2023109"/>
                <a:gd name="connsiteX34" fmla="*/ 266700 w 1935479"/>
                <a:gd name="connsiteY34" fmla="*/ 1308735 h 2023109"/>
                <a:gd name="connsiteX35" fmla="*/ 176213 w 1935479"/>
                <a:gd name="connsiteY35" fmla="*/ 1342073 h 2023109"/>
                <a:gd name="connsiteX36" fmla="*/ 134303 w 1935479"/>
                <a:gd name="connsiteY36" fmla="*/ 1259205 h 2023109"/>
                <a:gd name="connsiteX37" fmla="*/ 134303 w 1935479"/>
                <a:gd name="connsiteY37" fmla="*/ 897255 h 2023109"/>
                <a:gd name="connsiteX38" fmla="*/ 134303 w 1935479"/>
                <a:gd name="connsiteY38" fmla="*/ 841057 h 2023109"/>
                <a:gd name="connsiteX39" fmla="*/ 67628 w 1935479"/>
                <a:gd name="connsiteY39" fmla="*/ 953453 h 2023109"/>
                <a:gd name="connsiteX40" fmla="*/ 67628 w 1935479"/>
                <a:gd name="connsiteY40" fmla="*/ 1796415 h 2023109"/>
                <a:gd name="connsiteX41" fmla="*/ 67628 w 1935479"/>
                <a:gd name="connsiteY41" fmla="*/ 1998345 h 2023109"/>
                <a:gd name="connsiteX42" fmla="*/ 2858 w 1935479"/>
                <a:gd name="connsiteY42" fmla="*/ 1998345 h 2023109"/>
                <a:gd name="connsiteX43" fmla="*/ 0 w 1935479"/>
                <a:gd name="connsiteY43" fmla="*/ 1948815 h 2023109"/>
                <a:gd name="connsiteX44" fmla="*/ 0 w 1935479"/>
                <a:gd name="connsiteY44" fmla="*/ 948690 h 2023109"/>
                <a:gd name="connsiteX45" fmla="*/ 92392 w 1935479"/>
                <a:gd name="connsiteY45" fmla="*/ 782003 h 2023109"/>
                <a:gd name="connsiteX46" fmla="*/ 134303 w 1935479"/>
                <a:gd name="connsiteY46" fmla="*/ 700088 h 2023109"/>
                <a:gd name="connsiteX47" fmla="*/ 133350 w 1935479"/>
                <a:gd name="connsiteY47" fmla="*/ 123825 h 2023109"/>
                <a:gd name="connsiteX48" fmla="*/ 258128 w 1935479"/>
                <a:gd name="connsiteY48" fmla="*/ 0 h 2023109"/>
                <a:gd name="connsiteX49" fmla="*/ 1539240 w 1935479"/>
                <a:gd name="connsiteY49" fmla="*/ 0 h 2023109"/>
                <a:gd name="connsiteX50" fmla="*/ 1667827 w 1935479"/>
                <a:gd name="connsiteY50" fmla="*/ 129540 h 2023109"/>
                <a:gd name="connsiteX51" fmla="*/ 1667827 w 1935479"/>
                <a:gd name="connsiteY51" fmla="*/ 643890 h 2023109"/>
                <a:gd name="connsiteX52" fmla="*/ 1669733 w 1935479"/>
                <a:gd name="connsiteY52" fmla="*/ 695325 h 2023109"/>
                <a:gd name="connsiteX53" fmla="*/ 338138 w 1935479"/>
                <a:gd name="connsiteY53" fmla="*/ 1120140 h 2023109"/>
                <a:gd name="connsiteX54" fmla="*/ 446723 w 1935479"/>
                <a:gd name="connsiteY54" fmla="*/ 1012507 h 2023109"/>
                <a:gd name="connsiteX55" fmla="*/ 435292 w 1935479"/>
                <a:gd name="connsiteY55" fmla="*/ 837247 h 2023109"/>
                <a:gd name="connsiteX56" fmla="*/ 598170 w 1935479"/>
                <a:gd name="connsiteY56" fmla="*/ 706755 h 2023109"/>
                <a:gd name="connsiteX57" fmla="*/ 598170 w 1935479"/>
                <a:gd name="connsiteY57" fmla="*/ 763905 h 2023109"/>
                <a:gd name="connsiteX58" fmla="*/ 501967 w 1935479"/>
                <a:gd name="connsiteY58" fmla="*/ 867728 h 2023109"/>
                <a:gd name="connsiteX59" fmla="*/ 601028 w 1935479"/>
                <a:gd name="connsiteY59" fmla="*/ 966788 h 2023109"/>
                <a:gd name="connsiteX60" fmla="*/ 703898 w 1935479"/>
                <a:gd name="connsiteY60" fmla="*/ 875347 h 2023109"/>
                <a:gd name="connsiteX61" fmla="*/ 708660 w 1935479"/>
                <a:gd name="connsiteY61" fmla="*/ 869632 h 2023109"/>
                <a:gd name="connsiteX62" fmla="*/ 764858 w 1935479"/>
                <a:gd name="connsiteY62" fmla="*/ 869632 h 2023109"/>
                <a:gd name="connsiteX63" fmla="*/ 613410 w 1935479"/>
                <a:gd name="connsiteY63" fmla="*/ 1040130 h 2023109"/>
                <a:gd name="connsiteX64" fmla="*/ 636270 w 1935479"/>
                <a:gd name="connsiteY64" fmla="*/ 1130618 h 2023109"/>
                <a:gd name="connsiteX65" fmla="*/ 768668 w 1935479"/>
                <a:gd name="connsiteY65" fmla="*/ 1281113 h 2023109"/>
                <a:gd name="connsiteX66" fmla="*/ 768668 w 1935479"/>
                <a:gd name="connsiteY66" fmla="*/ 1366838 h 2023109"/>
                <a:gd name="connsiteX67" fmla="*/ 668655 w 1935479"/>
                <a:gd name="connsiteY67" fmla="*/ 1466850 h 2023109"/>
                <a:gd name="connsiteX68" fmla="*/ 550545 w 1935479"/>
                <a:gd name="connsiteY68" fmla="*/ 1465898 h 2023109"/>
                <a:gd name="connsiteX69" fmla="*/ 428625 w 1935479"/>
                <a:gd name="connsiteY69" fmla="*/ 1519238 h 2023109"/>
                <a:gd name="connsiteX70" fmla="*/ 373380 w 1935479"/>
                <a:gd name="connsiteY70" fmla="*/ 1731645 h 2023109"/>
                <a:gd name="connsiteX71" fmla="*/ 1469708 w 1935479"/>
                <a:gd name="connsiteY71" fmla="*/ 1731645 h 2023109"/>
                <a:gd name="connsiteX72" fmla="*/ 1467802 w 1935479"/>
                <a:gd name="connsiteY72" fmla="*/ 1635443 h 2023109"/>
                <a:gd name="connsiteX73" fmla="*/ 1433513 w 1935479"/>
                <a:gd name="connsiteY73" fmla="*/ 1603057 h 2023109"/>
                <a:gd name="connsiteX74" fmla="*/ 1179195 w 1935479"/>
                <a:gd name="connsiteY74" fmla="*/ 1517332 h 2023109"/>
                <a:gd name="connsiteX75" fmla="*/ 1133475 w 1935479"/>
                <a:gd name="connsiteY75" fmla="*/ 1521143 h 2023109"/>
                <a:gd name="connsiteX76" fmla="*/ 1007745 w 1935479"/>
                <a:gd name="connsiteY76" fmla="*/ 1644015 h 2023109"/>
                <a:gd name="connsiteX77" fmla="*/ 968693 w 1935479"/>
                <a:gd name="connsiteY77" fmla="*/ 1665923 h 2023109"/>
                <a:gd name="connsiteX78" fmla="*/ 842963 w 1935479"/>
                <a:gd name="connsiteY78" fmla="*/ 1666875 h 2023109"/>
                <a:gd name="connsiteX79" fmla="*/ 912495 w 1935479"/>
                <a:gd name="connsiteY79" fmla="*/ 1443990 h 2023109"/>
                <a:gd name="connsiteX80" fmla="*/ 962025 w 1935479"/>
                <a:gd name="connsiteY80" fmla="*/ 1393507 h 2023109"/>
                <a:gd name="connsiteX81" fmla="*/ 971550 w 1935479"/>
                <a:gd name="connsiteY81" fmla="*/ 1359218 h 2023109"/>
                <a:gd name="connsiteX82" fmla="*/ 936308 w 1935479"/>
                <a:gd name="connsiteY82" fmla="*/ 1335405 h 2023109"/>
                <a:gd name="connsiteX83" fmla="*/ 873443 w 1935479"/>
                <a:gd name="connsiteY83" fmla="*/ 1334453 h 2023109"/>
                <a:gd name="connsiteX84" fmla="*/ 873443 w 1935479"/>
                <a:gd name="connsiteY84" fmla="*/ 1269682 h 2023109"/>
                <a:gd name="connsiteX85" fmla="*/ 903923 w 1935479"/>
                <a:gd name="connsiteY85" fmla="*/ 1267778 h 2023109"/>
                <a:gd name="connsiteX86" fmla="*/ 984885 w 1935479"/>
                <a:gd name="connsiteY86" fmla="*/ 1211580 h 2023109"/>
                <a:gd name="connsiteX87" fmla="*/ 1055370 w 1935479"/>
                <a:gd name="connsiteY87" fmla="*/ 1034415 h 2023109"/>
                <a:gd name="connsiteX88" fmla="*/ 1150620 w 1935479"/>
                <a:gd name="connsiteY88" fmla="*/ 967740 h 2023109"/>
                <a:gd name="connsiteX89" fmla="*/ 1341120 w 1935479"/>
                <a:gd name="connsiteY89" fmla="*/ 967740 h 2023109"/>
                <a:gd name="connsiteX90" fmla="*/ 1470660 w 1935479"/>
                <a:gd name="connsiteY90" fmla="*/ 843915 h 2023109"/>
                <a:gd name="connsiteX91" fmla="*/ 1470660 w 1935479"/>
                <a:gd name="connsiteY91" fmla="*/ 258128 h 2023109"/>
                <a:gd name="connsiteX92" fmla="*/ 1467802 w 1935479"/>
                <a:gd name="connsiteY92" fmla="*/ 203835 h 2023109"/>
                <a:gd name="connsiteX93" fmla="*/ 340042 w 1935479"/>
                <a:gd name="connsiteY93" fmla="*/ 203835 h 2023109"/>
                <a:gd name="connsiteX94" fmla="*/ 338138 w 1935479"/>
                <a:gd name="connsiteY94" fmla="*/ 1120140 h 2023109"/>
                <a:gd name="connsiteX95" fmla="*/ 1536383 w 1935479"/>
                <a:gd name="connsiteY95" fmla="*/ 810578 h 2023109"/>
                <a:gd name="connsiteX96" fmla="*/ 1604010 w 1935479"/>
                <a:gd name="connsiteY96" fmla="*/ 696278 h 2023109"/>
                <a:gd name="connsiteX97" fmla="*/ 1603058 w 1935479"/>
                <a:gd name="connsiteY97" fmla="*/ 143828 h 2023109"/>
                <a:gd name="connsiteX98" fmla="*/ 1529715 w 1935479"/>
                <a:gd name="connsiteY98" fmla="*/ 67628 h 2023109"/>
                <a:gd name="connsiteX99" fmla="*/ 272415 w 1935479"/>
                <a:gd name="connsiteY99" fmla="*/ 67628 h 2023109"/>
                <a:gd name="connsiteX100" fmla="*/ 203835 w 1935479"/>
                <a:gd name="connsiteY100" fmla="*/ 134303 h 2023109"/>
                <a:gd name="connsiteX101" fmla="*/ 203835 w 1935479"/>
                <a:gd name="connsiteY101" fmla="*/ 1215390 h 2023109"/>
                <a:gd name="connsiteX102" fmla="*/ 206692 w 1935479"/>
                <a:gd name="connsiteY102" fmla="*/ 1269682 h 2023109"/>
                <a:gd name="connsiteX103" fmla="*/ 271463 w 1935479"/>
                <a:gd name="connsiteY103" fmla="*/ 1149668 h 2023109"/>
                <a:gd name="connsiteX104" fmla="*/ 269558 w 1935479"/>
                <a:gd name="connsiteY104" fmla="*/ 182880 h 2023109"/>
                <a:gd name="connsiteX105" fmla="*/ 269558 w 1935479"/>
                <a:gd name="connsiteY105" fmla="*/ 136208 h 2023109"/>
                <a:gd name="connsiteX106" fmla="*/ 1536383 w 1935479"/>
                <a:gd name="connsiteY106" fmla="*/ 136208 h 2023109"/>
                <a:gd name="connsiteX107" fmla="*/ 1536383 w 1935479"/>
                <a:gd name="connsiteY107" fmla="*/ 810578 h 2023109"/>
                <a:gd name="connsiteX108" fmla="*/ 371475 w 1935479"/>
                <a:gd name="connsiteY108" fmla="*/ 1867853 h 2023109"/>
                <a:gd name="connsiteX109" fmla="*/ 823913 w 1935479"/>
                <a:gd name="connsiteY109" fmla="*/ 1867853 h 2023109"/>
                <a:gd name="connsiteX110" fmla="*/ 1543050 w 1935479"/>
                <a:gd name="connsiteY110" fmla="*/ 1866900 h 2023109"/>
                <a:gd name="connsiteX111" fmla="*/ 1597343 w 1935479"/>
                <a:gd name="connsiteY111" fmla="*/ 1843088 h 2023109"/>
                <a:gd name="connsiteX112" fmla="*/ 1539240 w 1935479"/>
                <a:gd name="connsiteY112" fmla="*/ 1697355 h 2023109"/>
                <a:gd name="connsiteX113" fmla="*/ 1533525 w 1935479"/>
                <a:gd name="connsiteY113" fmla="*/ 1803082 h 2023109"/>
                <a:gd name="connsiteX114" fmla="*/ 371475 w 1935479"/>
                <a:gd name="connsiteY114" fmla="*/ 1803082 h 2023109"/>
                <a:gd name="connsiteX115" fmla="*/ 371475 w 1935479"/>
                <a:gd name="connsiteY115" fmla="*/ 1867853 h 2023109"/>
                <a:gd name="connsiteX116" fmla="*/ 1202055 w 1935479"/>
                <a:gd name="connsiteY116" fmla="*/ 1262063 h 2023109"/>
                <a:gd name="connsiteX117" fmla="*/ 1297305 w 1935479"/>
                <a:gd name="connsiteY117" fmla="*/ 1259205 h 2023109"/>
                <a:gd name="connsiteX118" fmla="*/ 1462088 w 1935479"/>
                <a:gd name="connsiteY118" fmla="*/ 1095375 h 2023109"/>
                <a:gd name="connsiteX119" fmla="*/ 1618298 w 1935479"/>
                <a:gd name="connsiteY119" fmla="*/ 944880 h 2023109"/>
                <a:gd name="connsiteX120" fmla="*/ 1574483 w 1935479"/>
                <a:gd name="connsiteY120" fmla="*/ 890588 h 2023109"/>
                <a:gd name="connsiteX121" fmla="*/ 1202055 w 1935479"/>
                <a:gd name="connsiteY121" fmla="*/ 1262063 h 2023109"/>
                <a:gd name="connsiteX122" fmla="*/ 600075 w 1935479"/>
                <a:gd name="connsiteY122" fmla="*/ 1401128 h 2023109"/>
                <a:gd name="connsiteX123" fmla="*/ 642938 w 1935479"/>
                <a:gd name="connsiteY123" fmla="*/ 1401128 h 2023109"/>
                <a:gd name="connsiteX124" fmla="*/ 702945 w 1935479"/>
                <a:gd name="connsiteY124" fmla="*/ 1340168 h 2023109"/>
                <a:gd name="connsiteX125" fmla="*/ 701993 w 1935479"/>
                <a:gd name="connsiteY125" fmla="*/ 1264920 h 2023109"/>
                <a:gd name="connsiteX126" fmla="*/ 678180 w 1935479"/>
                <a:gd name="connsiteY126" fmla="*/ 1206818 h 2023109"/>
                <a:gd name="connsiteX127" fmla="*/ 582930 w 1935479"/>
                <a:gd name="connsiteY127" fmla="*/ 1222057 h 2023109"/>
                <a:gd name="connsiteX128" fmla="*/ 520065 w 1935479"/>
                <a:gd name="connsiteY128" fmla="*/ 1297305 h 2023109"/>
                <a:gd name="connsiteX129" fmla="*/ 511492 w 1935479"/>
                <a:gd name="connsiteY129" fmla="*/ 1381125 h 2023109"/>
                <a:gd name="connsiteX130" fmla="*/ 567690 w 1935479"/>
                <a:gd name="connsiteY130" fmla="*/ 1401128 h 2023109"/>
                <a:gd name="connsiteX131" fmla="*/ 600075 w 1935479"/>
                <a:gd name="connsiteY131" fmla="*/ 1401128 h 2023109"/>
                <a:gd name="connsiteX132" fmla="*/ 1025843 w 1935479"/>
                <a:gd name="connsiteY132" fmla="*/ 1318260 h 2023109"/>
                <a:gd name="connsiteX133" fmla="*/ 1309688 w 1935479"/>
                <a:gd name="connsiteY133" fmla="*/ 1035368 h 2023109"/>
                <a:gd name="connsiteX134" fmla="*/ 1147763 w 1935479"/>
                <a:gd name="connsiteY134" fmla="*/ 1036320 h 2023109"/>
                <a:gd name="connsiteX135" fmla="*/ 1119188 w 1935479"/>
                <a:gd name="connsiteY135" fmla="*/ 1056323 h 2023109"/>
                <a:gd name="connsiteX136" fmla="*/ 1022033 w 1935479"/>
                <a:gd name="connsiteY136" fmla="*/ 1298257 h 2023109"/>
                <a:gd name="connsiteX137" fmla="*/ 1025843 w 1935479"/>
                <a:gd name="connsiteY137" fmla="*/ 1318260 h 2023109"/>
                <a:gd name="connsiteX138" fmla="*/ 1043940 w 1935479"/>
                <a:gd name="connsiteY138" fmla="*/ 1403032 h 2023109"/>
                <a:gd name="connsiteX139" fmla="*/ 901065 w 1935479"/>
                <a:gd name="connsiteY139" fmla="*/ 1604963 h 2023109"/>
                <a:gd name="connsiteX140" fmla="*/ 1097280 w 1935479"/>
                <a:gd name="connsiteY140" fmla="*/ 1461135 h 2023109"/>
                <a:gd name="connsiteX141" fmla="*/ 1043940 w 1935479"/>
                <a:gd name="connsiteY141" fmla="*/ 1403032 h 2023109"/>
                <a:gd name="connsiteX142" fmla="*/ 1613535 w 1935479"/>
                <a:gd name="connsiteY142" fmla="*/ 827722 h 2023109"/>
                <a:gd name="connsiteX143" fmla="*/ 1674495 w 1935479"/>
                <a:gd name="connsiteY143" fmla="*/ 896303 h 2023109"/>
                <a:gd name="connsiteX144" fmla="*/ 1721168 w 1935479"/>
                <a:gd name="connsiteY144" fmla="*/ 833438 h 2023109"/>
                <a:gd name="connsiteX145" fmla="*/ 1726883 w 1935479"/>
                <a:gd name="connsiteY145" fmla="*/ 775335 h 2023109"/>
                <a:gd name="connsiteX146" fmla="*/ 1668780 w 1935479"/>
                <a:gd name="connsiteY146" fmla="*/ 783907 h 2023109"/>
                <a:gd name="connsiteX147" fmla="*/ 1613535 w 1935479"/>
                <a:gd name="connsiteY147" fmla="*/ 827722 h 2023109"/>
                <a:gd name="connsiteX148" fmla="*/ 1598295 w 1935479"/>
                <a:gd name="connsiteY148" fmla="*/ 1181100 h 2023109"/>
                <a:gd name="connsiteX149" fmla="*/ 1598295 w 1935479"/>
                <a:gd name="connsiteY149" fmla="*/ 1062038 h 2023109"/>
                <a:gd name="connsiteX150" fmla="*/ 1598295 w 1935479"/>
                <a:gd name="connsiteY150" fmla="*/ 1181100 h 2023109"/>
                <a:gd name="connsiteX151" fmla="*/ 1322070 w 1935479"/>
                <a:gd name="connsiteY151" fmla="*/ 1326832 h 2023109"/>
                <a:gd name="connsiteX152" fmla="*/ 1325880 w 1935479"/>
                <a:gd name="connsiteY152" fmla="*/ 1343978 h 2023109"/>
                <a:gd name="connsiteX153" fmla="*/ 1378268 w 1935479"/>
                <a:gd name="connsiteY153" fmla="*/ 1343978 h 2023109"/>
                <a:gd name="connsiteX154" fmla="*/ 1372552 w 1935479"/>
                <a:gd name="connsiteY154" fmla="*/ 1294448 h 2023109"/>
                <a:gd name="connsiteX155" fmla="*/ 1357313 w 1935479"/>
                <a:gd name="connsiteY155" fmla="*/ 1292543 h 2023109"/>
                <a:gd name="connsiteX156" fmla="*/ 1322070 w 1935479"/>
                <a:gd name="connsiteY156" fmla="*/ 1326832 h 202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935479" h="2023109">
                  <a:moveTo>
                    <a:pt x="1669733" y="695325"/>
                  </a:moveTo>
                  <a:cubicBezTo>
                    <a:pt x="1690688" y="696278"/>
                    <a:pt x="1704975" y="696278"/>
                    <a:pt x="1719263" y="698182"/>
                  </a:cubicBezTo>
                  <a:cubicBezTo>
                    <a:pt x="1792605" y="710565"/>
                    <a:pt x="1829752" y="792480"/>
                    <a:pt x="1790700" y="855345"/>
                  </a:cubicBezTo>
                  <a:cubicBezTo>
                    <a:pt x="1785938" y="862965"/>
                    <a:pt x="1780223" y="872490"/>
                    <a:pt x="1772602" y="877253"/>
                  </a:cubicBezTo>
                  <a:cubicBezTo>
                    <a:pt x="1676400" y="941070"/>
                    <a:pt x="1669733" y="1034415"/>
                    <a:pt x="1664970" y="1141095"/>
                  </a:cubicBezTo>
                  <a:cubicBezTo>
                    <a:pt x="1660208" y="1269682"/>
                    <a:pt x="1690688" y="1368743"/>
                    <a:pt x="1794510" y="1446848"/>
                  </a:cubicBezTo>
                  <a:cubicBezTo>
                    <a:pt x="1842135" y="1483043"/>
                    <a:pt x="1884045" y="1527810"/>
                    <a:pt x="1935480" y="1575435"/>
                  </a:cubicBezTo>
                  <a:cubicBezTo>
                    <a:pt x="1909763" y="1592580"/>
                    <a:pt x="1894523" y="1604010"/>
                    <a:pt x="1875473" y="1616393"/>
                  </a:cubicBezTo>
                  <a:cubicBezTo>
                    <a:pt x="1728788" y="1487805"/>
                    <a:pt x="1591627" y="1343978"/>
                    <a:pt x="1499235" y="1154430"/>
                  </a:cubicBezTo>
                  <a:cubicBezTo>
                    <a:pt x="1470660" y="1182053"/>
                    <a:pt x="1445895" y="1202055"/>
                    <a:pt x="1426845" y="1225868"/>
                  </a:cubicBezTo>
                  <a:cubicBezTo>
                    <a:pt x="1421130" y="1233488"/>
                    <a:pt x="1424940" y="1254443"/>
                    <a:pt x="1430655" y="1266825"/>
                  </a:cubicBezTo>
                  <a:cubicBezTo>
                    <a:pt x="1459230" y="1321118"/>
                    <a:pt x="1458277" y="1357313"/>
                    <a:pt x="1423035" y="1392555"/>
                  </a:cubicBezTo>
                  <a:cubicBezTo>
                    <a:pt x="1388745" y="1426845"/>
                    <a:pt x="1349693" y="1428750"/>
                    <a:pt x="1297305" y="1399223"/>
                  </a:cubicBezTo>
                  <a:cubicBezTo>
                    <a:pt x="1257300" y="1376363"/>
                    <a:pt x="1218248" y="1350645"/>
                    <a:pt x="1177290" y="1331595"/>
                  </a:cubicBezTo>
                  <a:cubicBezTo>
                    <a:pt x="1161098" y="1323975"/>
                    <a:pt x="1138238" y="1333500"/>
                    <a:pt x="1118235" y="1334453"/>
                  </a:cubicBezTo>
                  <a:cubicBezTo>
                    <a:pt x="1122045" y="1355407"/>
                    <a:pt x="1119188" y="1383982"/>
                    <a:pt x="1132523" y="1395413"/>
                  </a:cubicBezTo>
                  <a:cubicBezTo>
                    <a:pt x="1180148" y="1436370"/>
                    <a:pt x="1229677" y="1478280"/>
                    <a:pt x="1284923" y="1507807"/>
                  </a:cubicBezTo>
                  <a:cubicBezTo>
                    <a:pt x="1320165" y="1526857"/>
                    <a:pt x="1366838" y="1532573"/>
                    <a:pt x="1407795" y="1532573"/>
                  </a:cubicBezTo>
                  <a:cubicBezTo>
                    <a:pt x="1461135" y="1532573"/>
                    <a:pt x="1501140" y="1550670"/>
                    <a:pt x="1538288" y="1587818"/>
                  </a:cubicBezTo>
                  <a:cubicBezTo>
                    <a:pt x="1664970" y="1717357"/>
                    <a:pt x="1793558" y="1844040"/>
                    <a:pt x="1929765" y="1979295"/>
                  </a:cubicBezTo>
                  <a:cubicBezTo>
                    <a:pt x="1910715" y="1993582"/>
                    <a:pt x="1894523" y="2005013"/>
                    <a:pt x="1868805" y="2023110"/>
                  </a:cubicBezTo>
                  <a:cubicBezTo>
                    <a:pt x="1809750" y="1957388"/>
                    <a:pt x="1746885" y="1888807"/>
                    <a:pt x="1681163" y="1816418"/>
                  </a:cubicBezTo>
                  <a:cubicBezTo>
                    <a:pt x="1643063" y="1923098"/>
                    <a:pt x="1626870" y="1934528"/>
                    <a:pt x="1524000" y="1934528"/>
                  </a:cubicBezTo>
                  <a:cubicBezTo>
                    <a:pt x="1159193" y="1934528"/>
                    <a:pt x="794385" y="1934528"/>
                    <a:pt x="428625" y="1934528"/>
                  </a:cubicBezTo>
                  <a:cubicBezTo>
                    <a:pt x="409575" y="1934528"/>
                    <a:pt x="391478" y="1934528"/>
                    <a:pt x="370523" y="1934528"/>
                  </a:cubicBezTo>
                  <a:cubicBezTo>
                    <a:pt x="368617" y="1958340"/>
                    <a:pt x="367665" y="1976438"/>
                    <a:pt x="366713" y="1998345"/>
                  </a:cubicBezTo>
                  <a:cubicBezTo>
                    <a:pt x="345758" y="1998345"/>
                    <a:pt x="325755" y="1998345"/>
                    <a:pt x="303848" y="1998345"/>
                  </a:cubicBezTo>
                  <a:cubicBezTo>
                    <a:pt x="303848" y="1872615"/>
                    <a:pt x="298133" y="1746885"/>
                    <a:pt x="306705" y="1623060"/>
                  </a:cubicBezTo>
                  <a:cubicBezTo>
                    <a:pt x="309563" y="1576388"/>
                    <a:pt x="340995" y="1527810"/>
                    <a:pt x="370523" y="1488757"/>
                  </a:cubicBezTo>
                  <a:cubicBezTo>
                    <a:pt x="407670" y="1440180"/>
                    <a:pt x="433388" y="1391603"/>
                    <a:pt x="436245" y="1329690"/>
                  </a:cubicBezTo>
                  <a:cubicBezTo>
                    <a:pt x="437198" y="1303020"/>
                    <a:pt x="451485" y="1275398"/>
                    <a:pt x="466725" y="1252538"/>
                  </a:cubicBezTo>
                  <a:cubicBezTo>
                    <a:pt x="488633" y="1219200"/>
                    <a:pt x="516255" y="1190625"/>
                    <a:pt x="541973" y="1160145"/>
                  </a:cubicBezTo>
                  <a:cubicBezTo>
                    <a:pt x="565785" y="1132523"/>
                    <a:pt x="573405" y="1102995"/>
                    <a:pt x="542925" y="1076325"/>
                  </a:cubicBezTo>
                  <a:cubicBezTo>
                    <a:pt x="513398" y="1051560"/>
                    <a:pt x="487680" y="1065848"/>
                    <a:pt x="464820" y="1090613"/>
                  </a:cubicBezTo>
                  <a:cubicBezTo>
                    <a:pt x="399098" y="1163955"/>
                    <a:pt x="332423" y="1235393"/>
                    <a:pt x="266700" y="1308735"/>
                  </a:cubicBezTo>
                  <a:cubicBezTo>
                    <a:pt x="241935" y="1336357"/>
                    <a:pt x="215265" y="1359218"/>
                    <a:pt x="176213" y="1342073"/>
                  </a:cubicBezTo>
                  <a:cubicBezTo>
                    <a:pt x="140017" y="1326832"/>
                    <a:pt x="134303" y="1294448"/>
                    <a:pt x="134303" y="1259205"/>
                  </a:cubicBezTo>
                  <a:cubicBezTo>
                    <a:pt x="135255" y="1138238"/>
                    <a:pt x="134303" y="1018222"/>
                    <a:pt x="134303" y="897255"/>
                  </a:cubicBezTo>
                  <a:cubicBezTo>
                    <a:pt x="134303" y="881063"/>
                    <a:pt x="134303" y="863918"/>
                    <a:pt x="134303" y="841057"/>
                  </a:cubicBezTo>
                  <a:cubicBezTo>
                    <a:pt x="79058" y="867728"/>
                    <a:pt x="67628" y="906780"/>
                    <a:pt x="67628" y="953453"/>
                  </a:cubicBezTo>
                  <a:cubicBezTo>
                    <a:pt x="68580" y="1234440"/>
                    <a:pt x="67628" y="1515428"/>
                    <a:pt x="67628" y="1796415"/>
                  </a:cubicBezTo>
                  <a:cubicBezTo>
                    <a:pt x="67628" y="1863090"/>
                    <a:pt x="67628" y="1929765"/>
                    <a:pt x="67628" y="1998345"/>
                  </a:cubicBezTo>
                  <a:cubicBezTo>
                    <a:pt x="44767" y="1998345"/>
                    <a:pt x="25717" y="1998345"/>
                    <a:pt x="2858" y="1998345"/>
                  </a:cubicBezTo>
                  <a:cubicBezTo>
                    <a:pt x="1905" y="1982153"/>
                    <a:pt x="0" y="1965007"/>
                    <a:pt x="0" y="1948815"/>
                  </a:cubicBezTo>
                  <a:cubicBezTo>
                    <a:pt x="0" y="1615440"/>
                    <a:pt x="953" y="1282065"/>
                    <a:pt x="0" y="948690"/>
                  </a:cubicBezTo>
                  <a:cubicBezTo>
                    <a:pt x="0" y="874395"/>
                    <a:pt x="31433" y="820103"/>
                    <a:pt x="92392" y="782003"/>
                  </a:cubicBezTo>
                  <a:cubicBezTo>
                    <a:pt x="123825" y="762000"/>
                    <a:pt x="135255" y="737235"/>
                    <a:pt x="134303" y="700088"/>
                  </a:cubicBezTo>
                  <a:cubicBezTo>
                    <a:pt x="132398" y="507682"/>
                    <a:pt x="133350" y="316230"/>
                    <a:pt x="133350" y="123825"/>
                  </a:cubicBezTo>
                  <a:cubicBezTo>
                    <a:pt x="133350" y="35242"/>
                    <a:pt x="169545" y="0"/>
                    <a:pt x="258128" y="0"/>
                  </a:cubicBezTo>
                  <a:cubicBezTo>
                    <a:pt x="684848" y="0"/>
                    <a:pt x="1111568" y="0"/>
                    <a:pt x="1539240" y="0"/>
                  </a:cubicBezTo>
                  <a:cubicBezTo>
                    <a:pt x="1633538" y="0"/>
                    <a:pt x="1667827" y="34290"/>
                    <a:pt x="1667827" y="129540"/>
                  </a:cubicBezTo>
                  <a:cubicBezTo>
                    <a:pt x="1667827" y="300990"/>
                    <a:pt x="1667827" y="472440"/>
                    <a:pt x="1667827" y="643890"/>
                  </a:cubicBezTo>
                  <a:cubicBezTo>
                    <a:pt x="1669733" y="660082"/>
                    <a:pt x="1669733" y="676275"/>
                    <a:pt x="1669733" y="695325"/>
                  </a:cubicBezTo>
                  <a:close/>
                  <a:moveTo>
                    <a:pt x="338138" y="1120140"/>
                  </a:moveTo>
                  <a:cubicBezTo>
                    <a:pt x="381000" y="1078230"/>
                    <a:pt x="419100" y="1040130"/>
                    <a:pt x="446723" y="1012507"/>
                  </a:cubicBezTo>
                  <a:cubicBezTo>
                    <a:pt x="442913" y="948690"/>
                    <a:pt x="440055" y="892493"/>
                    <a:pt x="435292" y="837247"/>
                  </a:cubicBezTo>
                  <a:cubicBezTo>
                    <a:pt x="425767" y="733425"/>
                    <a:pt x="489585" y="681038"/>
                    <a:pt x="598170" y="706755"/>
                  </a:cubicBezTo>
                  <a:cubicBezTo>
                    <a:pt x="598170" y="725805"/>
                    <a:pt x="598170" y="745807"/>
                    <a:pt x="598170" y="763905"/>
                  </a:cubicBezTo>
                  <a:cubicBezTo>
                    <a:pt x="500063" y="772478"/>
                    <a:pt x="501967" y="755332"/>
                    <a:pt x="501967" y="867728"/>
                  </a:cubicBezTo>
                  <a:cubicBezTo>
                    <a:pt x="501967" y="965835"/>
                    <a:pt x="501967" y="964882"/>
                    <a:pt x="601028" y="966788"/>
                  </a:cubicBezTo>
                  <a:cubicBezTo>
                    <a:pt x="701040" y="967740"/>
                    <a:pt x="705803" y="970597"/>
                    <a:pt x="703898" y="875347"/>
                  </a:cubicBezTo>
                  <a:cubicBezTo>
                    <a:pt x="703898" y="873443"/>
                    <a:pt x="707708" y="870585"/>
                    <a:pt x="708660" y="869632"/>
                  </a:cubicBezTo>
                  <a:cubicBezTo>
                    <a:pt x="728663" y="869632"/>
                    <a:pt x="746760" y="869632"/>
                    <a:pt x="764858" y="869632"/>
                  </a:cubicBezTo>
                  <a:cubicBezTo>
                    <a:pt x="780098" y="989647"/>
                    <a:pt x="762000" y="1009650"/>
                    <a:pt x="613410" y="1040130"/>
                  </a:cubicBezTo>
                  <a:cubicBezTo>
                    <a:pt x="621030" y="1070610"/>
                    <a:pt x="628650" y="1100138"/>
                    <a:pt x="636270" y="1130618"/>
                  </a:cubicBezTo>
                  <a:cubicBezTo>
                    <a:pt x="748665" y="1143000"/>
                    <a:pt x="768668" y="1165860"/>
                    <a:pt x="768668" y="1281113"/>
                  </a:cubicBezTo>
                  <a:cubicBezTo>
                    <a:pt x="768668" y="1309688"/>
                    <a:pt x="769620" y="1338263"/>
                    <a:pt x="768668" y="1366838"/>
                  </a:cubicBezTo>
                  <a:cubicBezTo>
                    <a:pt x="765810" y="1424940"/>
                    <a:pt x="726758" y="1463993"/>
                    <a:pt x="668655" y="1466850"/>
                  </a:cubicBezTo>
                  <a:cubicBezTo>
                    <a:pt x="628650" y="1468755"/>
                    <a:pt x="587693" y="1474470"/>
                    <a:pt x="550545" y="1465898"/>
                  </a:cubicBezTo>
                  <a:cubicBezTo>
                    <a:pt x="491490" y="1450657"/>
                    <a:pt x="462915" y="1478280"/>
                    <a:pt x="428625" y="1519238"/>
                  </a:cubicBezTo>
                  <a:cubicBezTo>
                    <a:pt x="375285" y="1583055"/>
                    <a:pt x="361950" y="1652588"/>
                    <a:pt x="373380" y="1731645"/>
                  </a:cubicBezTo>
                  <a:cubicBezTo>
                    <a:pt x="739140" y="1731645"/>
                    <a:pt x="1102043" y="1731645"/>
                    <a:pt x="1469708" y="1731645"/>
                  </a:cubicBezTo>
                  <a:cubicBezTo>
                    <a:pt x="1469708" y="1697355"/>
                    <a:pt x="1473518" y="1665923"/>
                    <a:pt x="1467802" y="1635443"/>
                  </a:cubicBezTo>
                  <a:cubicBezTo>
                    <a:pt x="1465898" y="1623060"/>
                    <a:pt x="1444943" y="1603057"/>
                    <a:pt x="1433513" y="1603057"/>
                  </a:cubicBezTo>
                  <a:cubicBezTo>
                    <a:pt x="1336358" y="1609725"/>
                    <a:pt x="1252538" y="1582103"/>
                    <a:pt x="1179195" y="1517332"/>
                  </a:cubicBezTo>
                  <a:cubicBezTo>
                    <a:pt x="1170623" y="1509713"/>
                    <a:pt x="1143000" y="1512570"/>
                    <a:pt x="1133475" y="1521143"/>
                  </a:cubicBezTo>
                  <a:cubicBezTo>
                    <a:pt x="1089660" y="1560195"/>
                    <a:pt x="1049655" y="1604010"/>
                    <a:pt x="1007745" y="1644015"/>
                  </a:cubicBezTo>
                  <a:cubicBezTo>
                    <a:pt x="997268" y="1654493"/>
                    <a:pt x="982027" y="1664970"/>
                    <a:pt x="968693" y="1665923"/>
                  </a:cubicBezTo>
                  <a:cubicBezTo>
                    <a:pt x="926783" y="1668780"/>
                    <a:pt x="883920" y="1666875"/>
                    <a:pt x="842963" y="1666875"/>
                  </a:cubicBezTo>
                  <a:cubicBezTo>
                    <a:pt x="826770" y="1576388"/>
                    <a:pt x="831533" y="1498282"/>
                    <a:pt x="912495" y="1443990"/>
                  </a:cubicBezTo>
                  <a:cubicBezTo>
                    <a:pt x="931545" y="1430655"/>
                    <a:pt x="947738" y="1411605"/>
                    <a:pt x="962025" y="1393507"/>
                  </a:cubicBezTo>
                  <a:cubicBezTo>
                    <a:pt x="968693" y="1383982"/>
                    <a:pt x="976313" y="1366838"/>
                    <a:pt x="971550" y="1359218"/>
                  </a:cubicBezTo>
                  <a:cubicBezTo>
                    <a:pt x="964883" y="1347788"/>
                    <a:pt x="949643" y="1338263"/>
                    <a:pt x="936308" y="1335405"/>
                  </a:cubicBezTo>
                  <a:cubicBezTo>
                    <a:pt x="917258" y="1331595"/>
                    <a:pt x="896302" y="1334453"/>
                    <a:pt x="873443" y="1334453"/>
                  </a:cubicBezTo>
                  <a:cubicBezTo>
                    <a:pt x="873443" y="1310640"/>
                    <a:pt x="873443" y="1290638"/>
                    <a:pt x="873443" y="1269682"/>
                  </a:cubicBezTo>
                  <a:cubicBezTo>
                    <a:pt x="885825" y="1268730"/>
                    <a:pt x="895350" y="1265873"/>
                    <a:pt x="903923" y="1267778"/>
                  </a:cubicBezTo>
                  <a:cubicBezTo>
                    <a:pt x="951548" y="1277303"/>
                    <a:pt x="970598" y="1251585"/>
                    <a:pt x="984885" y="1211580"/>
                  </a:cubicBezTo>
                  <a:cubicBezTo>
                    <a:pt x="1005840" y="1151573"/>
                    <a:pt x="1031558" y="1093470"/>
                    <a:pt x="1055370" y="1034415"/>
                  </a:cubicBezTo>
                  <a:cubicBezTo>
                    <a:pt x="1072515" y="991553"/>
                    <a:pt x="1103948" y="968693"/>
                    <a:pt x="1150620" y="967740"/>
                  </a:cubicBezTo>
                  <a:cubicBezTo>
                    <a:pt x="1214438" y="966788"/>
                    <a:pt x="1277302" y="965835"/>
                    <a:pt x="1341120" y="967740"/>
                  </a:cubicBezTo>
                  <a:cubicBezTo>
                    <a:pt x="1405890" y="969645"/>
                    <a:pt x="1470660" y="909638"/>
                    <a:pt x="1470660" y="843915"/>
                  </a:cubicBezTo>
                  <a:cubicBezTo>
                    <a:pt x="1470660" y="648653"/>
                    <a:pt x="1470660" y="453390"/>
                    <a:pt x="1470660" y="258128"/>
                  </a:cubicBezTo>
                  <a:cubicBezTo>
                    <a:pt x="1470660" y="240030"/>
                    <a:pt x="1468755" y="221933"/>
                    <a:pt x="1467802" y="203835"/>
                  </a:cubicBezTo>
                  <a:cubicBezTo>
                    <a:pt x="1088708" y="203835"/>
                    <a:pt x="715328" y="203835"/>
                    <a:pt x="340042" y="203835"/>
                  </a:cubicBezTo>
                  <a:cubicBezTo>
                    <a:pt x="338138" y="510540"/>
                    <a:pt x="338138" y="813435"/>
                    <a:pt x="338138" y="1120140"/>
                  </a:cubicBezTo>
                  <a:close/>
                  <a:moveTo>
                    <a:pt x="1536383" y="810578"/>
                  </a:moveTo>
                  <a:cubicBezTo>
                    <a:pt x="1588770" y="781050"/>
                    <a:pt x="1604010" y="746760"/>
                    <a:pt x="1604010" y="696278"/>
                  </a:cubicBezTo>
                  <a:cubicBezTo>
                    <a:pt x="1601152" y="512445"/>
                    <a:pt x="1603058" y="327660"/>
                    <a:pt x="1603058" y="143828"/>
                  </a:cubicBezTo>
                  <a:cubicBezTo>
                    <a:pt x="1603058" y="70485"/>
                    <a:pt x="1600200" y="67628"/>
                    <a:pt x="1529715" y="67628"/>
                  </a:cubicBezTo>
                  <a:cubicBezTo>
                    <a:pt x="1110615" y="67628"/>
                    <a:pt x="691515" y="67628"/>
                    <a:pt x="272415" y="67628"/>
                  </a:cubicBezTo>
                  <a:cubicBezTo>
                    <a:pt x="208598" y="67628"/>
                    <a:pt x="203835" y="72390"/>
                    <a:pt x="203835" y="134303"/>
                  </a:cubicBezTo>
                  <a:cubicBezTo>
                    <a:pt x="203835" y="494347"/>
                    <a:pt x="203835" y="855345"/>
                    <a:pt x="203835" y="1215390"/>
                  </a:cubicBezTo>
                  <a:cubicBezTo>
                    <a:pt x="203835" y="1231582"/>
                    <a:pt x="205740" y="1247775"/>
                    <a:pt x="206692" y="1269682"/>
                  </a:cubicBezTo>
                  <a:cubicBezTo>
                    <a:pt x="252413" y="1236345"/>
                    <a:pt x="271463" y="1202055"/>
                    <a:pt x="271463" y="1149668"/>
                  </a:cubicBezTo>
                  <a:cubicBezTo>
                    <a:pt x="268605" y="827722"/>
                    <a:pt x="269558" y="504825"/>
                    <a:pt x="269558" y="182880"/>
                  </a:cubicBezTo>
                  <a:cubicBezTo>
                    <a:pt x="269558" y="167640"/>
                    <a:pt x="269558" y="152400"/>
                    <a:pt x="269558" y="136208"/>
                  </a:cubicBezTo>
                  <a:cubicBezTo>
                    <a:pt x="694373" y="136208"/>
                    <a:pt x="1113473" y="136208"/>
                    <a:pt x="1536383" y="136208"/>
                  </a:cubicBezTo>
                  <a:cubicBezTo>
                    <a:pt x="1536383" y="360045"/>
                    <a:pt x="1536383" y="581978"/>
                    <a:pt x="1536383" y="810578"/>
                  </a:cubicBezTo>
                  <a:close/>
                  <a:moveTo>
                    <a:pt x="371475" y="1867853"/>
                  </a:moveTo>
                  <a:cubicBezTo>
                    <a:pt x="525780" y="1867853"/>
                    <a:pt x="675323" y="1867853"/>
                    <a:pt x="823913" y="1867853"/>
                  </a:cubicBezTo>
                  <a:cubicBezTo>
                    <a:pt x="1063943" y="1867853"/>
                    <a:pt x="1303020" y="1868805"/>
                    <a:pt x="1543050" y="1866900"/>
                  </a:cubicBezTo>
                  <a:cubicBezTo>
                    <a:pt x="1562100" y="1866900"/>
                    <a:pt x="1590675" y="1857375"/>
                    <a:pt x="1597343" y="1843088"/>
                  </a:cubicBezTo>
                  <a:cubicBezTo>
                    <a:pt x="1624013" y="1789748"/>
                    <a:pt x="1598295" y="1728788"/>
                    <a:pt x="1539240" y="1697355"/>
                  </a:cubicBezTo>
                  <a:cubicBezTo>
                    <a:pt x="1537335" y="1732598"/>
                    <a:pt x="1535430" y="1765935"/>
                    <a:pt x="1533525" y="1803082"/>
                  </a:cubicBezTo>
                  <a:cubicBezTo>
                    <a:pt x="1143000" y="1803082"/>
                    <a:pt x="758190" y="1803082"/>
                    <a:pt x="371475" y="1803082"/>
                  </a:cubicBezTo>
                  <a:cubicBezTo>
                    <a:pt x="371475" y="1824990"/>
                    <a:pt x="371475" y="1844040"/>
                    <a:pt x="371475" y="1867853"/>
                  </a:cubicBezTo>
                  <a:close/>
                  <a:moveTo>
                    <a:pt x="1202055" y="1262063"/>
                  </a:moveTo>
                  <a:cubicBezTo>
                    <a:pt x="1251585" y="1303973"/>
                    <a:pt x="1252538" y="1303973"/>
                    <a:pt x="1297305" y="1259205"/>
                  </a:cubicBezTo>
                  <a:cubicBezTo>
                    <a:pt x="1352550" y="1204913"/>
                    <a:pt x="1406843" y="1149668"/>
                    <a:pt x="1462088" y="1095375"/>
                  </a:cubicBezTo>
                  <a:cubicBezTo>
                    <a:pt x="1514475" y="1043940"/>
                    <a:pt x="1568768" y="992505"/>
                    <a:pt x="1618298" y="944880"/>
                  </a:cubicBezTo>
                  <a:cubicBezTo>
                    <a:pt x="1599248" y="921068"/>
                    <a:pt x="1584960" y="903922"/>
                    <a:pt x="1574483" y="890588"/>
                  </a:cubicBezTo>
                  <a:cubicBezTo>
                    <a:pt x="1448752" y="1015365"/>
                    <a:pt x="1325880" y="1138238"/>
                    <a:pt x="1202055" y="1262063"/>
                  </a:cubicBezTo>
                  <a:close/>
                  <a:moveTo>
                    <a:pt x="600075" y="1401128"/>
                  </a:moveTo>
                  <a:cubicBezTo>
                    <a:pt x="614363" y="1401128"/>
                    <a:pt x="628650" y="1400175"/>
                    <a:pt x="642938" y="1401128"/>
                  </a:cubicBezTo>
                  <a:cubicBezTo>
                    <a:pt x="688658" y="1405890"/>
                    <a:pt x="706755" y="1384935"/>
                    <a:pt x="702945" y="1340168"/>
                  </a:cubicBezTo>
                  <a:cubicBezTo>
                    <a:pt x="701040" y="1315403"/>
                    <a:pt x="705803" y="1288732"/>
                    <a:pt x="701993" y="1264920"/>
                  </a:cubicBezTo>
                  <a:cubicBezTo>
                    <a:pt x="698183" y="1243965"/>
                    <a:pt x="687705" y="1207770"/>
                    <a:pt x="678180" y="1206818"/>
                  </a:cubicBezTo>
                  <a:cubicBezTo>
                    <a:pt x="646748" y="1203960"/>
                    <a:pt x="609600" y="1206818"/>
                    <a:pt x="582930" y="1222057"/>
                  </a:cubicBezTo>
                  <a:cubicBezTo>
                    <a:pt x="556260" y="1237298"/>
                    <a:pt x="533400" y="1267778"/>
                    <a:pt x="520065" y="1297305"/>
                  </a:cubicBezTo>
                  <a:cubicBezTo>
                    <a:pt x="508635" y="1322070"/>
                    <a:pt x="506730" y="1354455"/>
                    <a:pt x="511492" y="1381125"/>
                  </a:cubicBezTo>
                  <a:cubicBezTo>
                    <a:pt x="513398" y="1391603"/>
                    <a:pt x="547688" y="1395413"/>
                    <a:pt x="567690" y="1401128"/>
                  </a:cubicBezTo>
                  <a:cubicBezTo>
                    <a:pt x="578168" y="1403032"/>
                    <a:pt x="589598" y="1401128"/>
                    <a:pt x="600075" y="1401128"/>
                  </a:cubicBezTo>
                  <a:close/>
                  <a:moveTo>
                    <a:pt x="1025843" y="1318260"/>
                  </a:moveTo>
                  <a:cubicBezTo>
                    <a:pt x="1120140" y="1223963"/>
                    <a:pt x="1212533" y="1132523"/>
                    <a:pt x="1309688" y="1035368"/>
                  </a:cubicBezTo>
                  <a:cubicBezTo>
                    <a:pt x="1253490" y="1035368"/>
                    <a:pt x="1200150" y="1034415"/>
                    <a:pt x="1147763" y="1036320"/>
                  </a:cubicBezTo>
                  <a:cubicBezTo>
                    <a:pt x="1137285" y="1036320"/>
                    <a:pt x="1122998" y="1046797"/>
                    <a:pt x="1119188" y="1056323"/>
                  </a:cubicBezTo>
                  <a:cubicBezTo>
                    <a:pt x="1085850" y="1136332"/>
                    <a:pt x="1054418" y="1217295"/>
                    <a:pt x="1022033" y="1298257"/>
                  </a:cubicBezTo>
                  <a:cubicBezTo>
                    <a:pt x="1020127" y="1303973"/>
                    <a:pt x="1023938" y="1310640"/>
                    <a:pt x="1025843" y="1318260"/>
                  </a:cubicBezTo>
                  <a:close/>
                  <a:moveTo>
                    <a:pt x="1043940" y="1403032"/>
                  </a:moveTo>
                  <a:cubicBezTo>
                    <a:pt x="1001077" y="1473518"/>
                    <a:pt x="905827" y="1499235"/>
                    <a:pt x="901065" y="1604963"/>
                  </a:cubicBezTo>
                  <a:cubicBezTo>
                    <a:pt x="1002983" y="1594485"/>
                    <a:pt x="1030605" y="1504950"/>
                    <a:pt x="1097280" y="1461135"/>
                  </a:cubicBezTo>
                  <a:cubicBezTo>
                    <a:pt x="1079183" y="1441132"/>
                    <a:pt x="1064895" y="1425893"/>
                    <a:pt x="1043940" y="1403032"/>
                  </a:cubicBezTo>
                  <a:close/>
                  <a:moveTo>
                    <a:pt x="1613535" y="827722"/>
                  </a:moveTo>
                  <a:cubicBezTo>
                    <a:pt x="1636395" y="853440"/>
                    <a:pt x="1650683" y="869632"/>
                    <a:pt x="1674495" y="896303"/>
                  </a:cubicBezTo>
                  <a:cubicBezTo>
                    <a:pt x="1693545" y="871538"/>
                    <a:pt x="1711643" y="854393"/>
                    <a:pt x="1721168" y="833438"/>
                  </a:cubicBezTo>
                  <a:cubicBezTo>
                    <a:pt x="1728788" y="816293"/>
                    <a:pt x="1724977" y="794385"/>
                    <a:pt x="1726883" y="775335"/>
                  </a:cubicBezTo>
                  <a:cubicBezTo>
                    <a:pt x="1706880" y="778193"/>
                    <a:pt x="1685925" y="776288"/>
                    <a:pt x="1668780" y="783907"/>
                  </a:cubicBezTo>
                  <a:cubicBezTo>
                    <a:pt x="1649730" y="793432"/>
                    <a:pt x="1634490" y="810578"/>
                    <a:pt x="1613535" y="827722"/>
                  </a:cubicBezTo>
                  <a:close/>
                  <a:moveTo>
                    <a:pt x="1598295" y="1181100"/>
                  </a:moveTo>
                  <a:cubicBezTo>
                    <a:pt x="1598295" y="1138238"/>
                    <a:pt x="1598295" y="1102043"/>
                    <a:pt x="1598295" y="1062038"/>
                  </a:cubicBezTo>
                  <a:cubicBezTo>
                    <a:pt x="1535430" y="1107757"/>
                    <a:pt x="1535430" y="1113473"/>
                    <a:pt x="1598295" y="1181100"/>
                  </a:cubicBezTo>
                  <a:close/>
                  <a:moveTo>
                    <a:pt x="1322070" y="1326832"/>
                  </a:moveTo>
                  <a:cubicBezTo>
                    <a:pt x="1323023" y="1332548"/>
                    <a:pt x="1324927" y="1338263"/>
                    <a:pt x="1325880" y="1343978"/>
                  </a:cubicBezTo>
                  <a:cubicBezTo>
                    <a:pt x="1343025" y="1343978"/>
                    <a:pt x="1360170" y="1343978"/>
                    <a:pt x="1378268" y="1343978"/>
                  </a:cubicBezTo>
                  <a:cubicBezTo>
                    <a:pt x="1376363" y="1327785"/>
                    <a:pt x="1374458" y="1310640"/>
                    <a:pt x="1372552" y="1294448"/>
                  </a:cubicBezTo>
                  <a:cubicBezTo>
                    <a:pt x="1367790" y="1293495"/>
                    <a:pt x="1363027" y="1293495"/>
                    <a:pt x="1357313" y="1292543"/>
                  </a:cubicBezTo>
                  <a:cubicBezTo>
                    <a:pt x="1345883" y="1303973"/>
                    <a:pt x="1333500" y="1315403"/>
                    <a:pt x="1322070" y="1326832"/>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44" name="任意多边形: 形状 43"/>
            <p:cNvSpPr/>
            <p:nvPr/>
          </p:nvSpPr>
          <p:spPr>
            <a:xfrm>
              <a:off x="4554708" y="2375385"/>
              <a:ext cx="89592" cy="80440"/>
            </a:xfrm>
            <a:custGeom>
              <a:avLst/>
              <a:gdLst>
                <a:gd name="connsiteX0" fmla="*/ 270510 w 333692"/>
                <a:gd name="connsiteY0" fmla="*/ 169545 h 334327"/>
                <a:gd name="connsiteX1" fmla="*/ 328613 w 333692"/>
                <a:gd name="connsiteY1" fmla="*/ 169545 h 334327"/>
                <a:gd name="connsiteX2" fmla="*/ 197168 w 333692"/>
                <a:gd name="connsiteY2" fmla="*/ 334328 h 334327"/>
                <a:gd name="connsiteX3" fmla="*/ 120968 w 333692"/>
                <a:gd name="connsiteY3" fmla="*/ 334328 h 334327"/>
                <a:gd name="connsiteX4" fmla="*/ 0 w 333692"/>
                <a:gd name="connsiteY4" fmla="*/ 211455 h 334327"/>
                <a:gd name="connsiteX5" fmla="*/ 0 w 333692"/>
                <a:gd name="connsiteY5" fmla="*/ 120968 h 334327"/>
                <a:gd name="connsiteX6" fmla="*/ 121920 w 333692"/>
                <a:gd name="connsiteY6" fmla="*/ 0 h 334327"/>
                <a:gd name="connsiteX7" fmla="*/ 162878 w 333692"/>
                <a:gd name="connsiteY7" fmla="*/ 0 h 334327"/>
                <a:gd name="connsiteX8" fmla="*/ 162878 w 333692"/>
                <a:gd name="connsiteY8" fmla="*/ 61913 h 334327"/>
                <a:gd name="connsiteX9" fmla="*/ 65723 w 333692"/>
                <a:gd name="connsiteY9" fmla="*/ 224790 h 334327"/>
                <a:gd name="connsiteX10" fmla="*/ 129540 w 333692"/>
                <a:gd name="connsiteY10" fmla="*/ 267653 h 334327"/>
                <a:gd name="connsiteX11" fmla="*/ 270510 w 333692"/>
                <a:gd name="connsiteY11" fmla="*/ 169545 h 33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692" h="334327">
                  <a:moveTo>
                    <a:pt x="270510" y="169545"/>
                  </a:moveTo>
                  <a:cubicBezTo>
                    <a:pt x="292418" y="169545"/>
                    <a:pt x="310515" y="169545"/>
                    <a:pt x="328613" y="169545"/>
                  </a:cubicBezTo>
                  <a:cubicBezTo>
                    <a:pt x="348615" y="287655"/>
                    <a:pt x="310515" y="334328"/>
                    <a:pt x="197168" y="334328"/>
                  </a:cubicBezTo>
                  <a:cubicBezTo>
                    <a:pt x="171450" y="334328"/>
                    <a:pt x="146685" y="334328"/>
                    <a:pt x="120968" y="334328"/>
                  </a:cubicBezTo>
                  <a:cubicBezTo>
                    <a:pt x="37148" y="334328"/>
                    <a:pt x="953" y="296228"/>
                    <a:pt x="0" y="211455"/>
                  </a:cubicBezTo>
                  <a:cubicBezTo>
                    <a:pt x="0" y="180975"/>
                    <a:pt x="0" y="151447"/>
                    <a:pt x="0" y="120968"/>
                  </a:cubicBezTo>
                  <a:cubicBezTo>
                    <a:pt x="0" y="37147"/>
                    <a:pt x="38100" y="0"/>
                    <a:pt x="121920" y="0"/>
                  </a:cubicBezTo>
                  <a:cubicBezTo>
                    <a:pt x="134303" y="0"/>
                    <a:pt x="146685" y="0"/>
                    <a:pt x="162878" y="0"/>
                  </a:cubicBezTo>
                  <a:cubicBezTo>
                    <a:pt x="162878" y="21908"/>
                    <a:pt x="162878" y="41910"/>
                    <a:pt x="162878" y="61913"/>
                  </a:cubicBezTo>
                  <a:cubicBezTo>
                    <a:pt x="58103" y="80963"/>
                    <a:pt x="54293" y="88582"/>
                    <a:pt x="65723" y="224790"/>
                  </a:cubicBezTo>
                  <a:cubicBezTo>
                    <a:pt x="69533" y="269557"/>
                    <a:pt x="98108" y="267653"/>
                    <a:pt x="129540" y="267653"/>
                  </a:cubicBezTo>
                  <a:cubicBezTo>
                    <a:pt x="284798" y="265747"/>
                    <a:pt x="260033" y="279082"/>
                    <a:pt x="270510" y="169545"/>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45" name="任意多边形: 形状 44"/>
            <p:cNvSpPr/>
            <p:nvPr/>
          </p:nvSpPr>
          <p:spPr>
            <a:xfrm>
              <a:off x="4672090" y="2480807"/>
              <a:ext cx="132982" cy="14438"/>
            </a:xfrm>
            <a:custGeom>
              <a:avLst/>
              <a:gdLst>
                <a:gd name="connsiteX0" fmla="*/ 495300 w 495300"/>
                <a:gd name="connsiteY0" fmla="*/ 0 h 60007"/>
                <a:gd name="connsiteX1" fmla="*/ 495300 w 495300"/>
                <a:gd name="connsiteY1" fmla="*/ 60007 h 60007"/>
                <a:gd name="connsiteX2" fmla="*/ 0 w 495300"/>
                <a:gd name="connsiteY2" fmla="*/ 60007 h 60007"/>
                <a:gd name="connsiteX3" fmla="*/ 0 w 495300"/>
                <a:gd name="connsiteY3" fmla="*/ 0 h 60007"/>
                <a:gd name="connsiteX4" fmla="*/ 495300 w 495300"/>
                <a:gd name="connsiteY4" fmla="*/ 0 h 6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 h="60007">
                  <a:moveTo>
                    <a:pt x="495300" y="0"/>
                  </a:moveTo>
                  <a:cubicBezTo>
                    <a:pt x="495300" y="21907"/>
                    <a:pt x="495300" y="39053"/>
                    <a:pt x="495300" y="60007"/>
                  </a:cubicBezTo>
                  <a:cubicBezTo>
                    <a:pt x="330518" y="60007"/>
                    <a:pt x="166688" y="60007"/>
                    <a:pt x="0" y="60007"/>
                  </a:cubicBezTo>
                  <a:cubicBezTo>
                    <a:pt x="0" y="40957"/>
                    <a:pt x="0" y="21907"/>
                    <a:pt x="0" y="0"/>
                  </a:cubicBezTo>
                  <a:cubicBezTo>
                    <a:pt x="163830" y="0"/>
                    <a:pt x="327660" y="0"/>
                    <a:pt x="495300" y="0"/>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46" name="任意多边形: 形状 45"/>
            <p:cNvSpPr/>
            <p:nvPr/>
          </p:nvSpPr>
          <p:spPr>
            <a:xfrm>
              <a:off x="4671834" y="2376303"/>
              <a:ext cx="133238" cy="14667"/>
            </a:xfrm>
            <a:custGeom>
              <a:avLst/>
              <a:gdLst>
                <a:gd name="connsiteX0" fmla="*/ 0 w 496252"/>
                <a:gd name="connsiteY0" fmla="*/ 60960 h 60959"/>
                <a:gd name="connsiteX1" fmla="*/ 0 w 496252"/>
                <a:gd name="connsiteY1" fmla="*/ 0 h 60959"/>
                <a:gd name="connsiteX2" fmla="*/ 496252 w 496252"/>
                <a:gd name="connsiteY2" fmla="*/ 0 h 60959"/>
                <a:gd name="connsiteX3" fmla="*/ 496252 w 496252"/>
                <a:gd name="connsiteY3" fmla="*/ 60960 h 60959"/>
                <a:gd name="connsiteX4" fmla="*/ 0 w 496252"/>
                <a:gd name="connsiteY4" fmla="*/ 60960 h 60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252" h="60959">
                  <a:moveTo>
                    <a:pt x="0" y="60960"/>
                  </a:moveTo>
                  <a:cubicBezTo>
                    <a:pt x="0" y="40005"/>
                    <a:pt x="0" y="21908"/>
                    <a:pt x="0" y="0"/>
                  </a:cubicBezTo>
                  <a:cubicBezTo>
                    <a:pt x="165735" y="0"/>
                    <a:pt x="329565" y="0"/>
                    <a:pt x="496252" y="0"/>
                  </a:cubicBezTo>
                  <a:cubicBezTo>
                    <a:pt x="496252" y="20003"/>
                    <a:pt x="496252" y="38100"/>
                    <a:pt x="496252" y="60960"/>
                  </a:cubicBezTo>
                  <a:cubicBezTo>
                    <a:pt x="332422" y="60960"/>
                    <a:pt x="168592" y="60960"/>
                    <a:pt x="0" y="60960"/>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47" name="任意多边形: 形状 46"/>
            <p:cNvSpPr/>
            <p:nvPr/>
          </p:nvSpPr>
          <p:spPr>
            <a:xfrm>
              <a:off x="4672346" y="2408387"/>
              <a:ext cx="105362" cy="15126"/>
            </a:xfrm>
            <a:custGeom>
              <a:avLst/>
              <a:gdLst>
                <a:gd name="connsiteX0" fmla="*/ 392430 w 392430"/>
                <a:gd name="connsiteY0" fmla="*/ 62865 h 62865"/>
                <a:gd name="connsiteX1" fmla="*/ 0 w 392430"/>
                <a:gd name="connsiteY1" fmla="*/ 62865 h 62865"/>
                <a:gd name="connsiteX2" fmla="*/ 0 w 392430"/>
                <a:gd name="connsiteY2" fmla="*/ 0 h 62865"/>
                <a:gd name="connsiteX3" fmla="*/ 392430 w 392430"/>
                <a:gd name="connsiteY3" fmla="*/ 0 h 62865"/>
                <a:gd name="connsiteX4" fmla="*/ 392430 w 392430"/>
                <a:gd name="connsiteY4" fmla="*/ 62865 h 62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430" h="62865">
                  <a:moveTo>
                    <a:pt x="392430" y="62865"/>
                  </a:moveTo>
                  <a:cubicBezTo>
                    <a:pt x="260033" y="62865"/>
                    <a:pt x="131445" y="62865"/>
                    <a:pt x="0" y="62865"/>
                  </a:cubicBezTo>
                  <a:cubicBezTo>
                    <a:pt x="0" y="41910"/>
                    <a:pt x="0" y="22860"/>
                    <a:pt x="0" y="0"/>
                  </a:cubicBezTo>
                  <a:cubicBezTo>
                    <a:pt x="130493" y="0"/>
                    <a:pt x="259080" y="0"/>
                    <a:pt x="392430" y="0"/>
                  </a:cubicBezTo>
                  <a:cubicBezTo>
                    <a:pt x="392430" y="19050"/>
                    <a:pt x="392430" y="38100"/>
                    <a:pt x="392430" y="62865"/>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48" name="任意多边形: 形状 47"/>
            <p:cNvSpPr/>
            <p:nvPr/>
          </p:nvSpPr>
          <p:spPr>
            <a:xfrm>
              <a:off x="4672090" y="2512891"/>
              <a:ext cx="88228" cy="14438"/>
            </a:xfrm>
            <a:custGeom>
              <a:avLst/>
              <a:gdLst>
                <a:gd name="connsiteX0" fmla="*/ 328613 w 328612"/>
                <a:gd name="connsiteY0" fmla="*/ 0 h 60007"/>
                <a:gd name="connsiteX1" fmla="*/ 328613 w 328612"/>
                <a:gd name="connsiteY1" fmla="*/ 60007 h 60007"/>
                <a:gd name="connsiteX2" fmla="*/ 0 w 328612"/>
                <a:gd name="connsiteY2" fmla="*/ 60007 h 60007"/>
                <a:gd name="connsiteX3" fmla="*/ 0 w 328612"/>
                <a:gd name="connsiteY3" fmla="*/ 0 h 60007"/>
                <a:gd name="connsiteX4" fmla="*/ 328613 w 328612"/>
                <a:gd name="connsiteY4" fmla="*/ 0 h 6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612" h="60007">
                  <a:moveTo>
                    <a:pt x="328613" y="0"/>
                  </a:moveTo>
                  <a:cubicBezTo>
                    <a:pt x="328613" y="20955"/>
                    <a:pt x="328613" y="38100"/>
                    <a:pt x="328613" y="60007"/>
                  </a:cubicBezTo>
                  <a:cubicBezTo>
                    <a:pt x="219075" y="60007"/>
                    <a:pt x="111443" y="60007"/>
                    <a:pt x="0" y="60007"/>
                  </a:cubicBezTo>
                  <a:cubicBezTo>
                    <a:pt x="0" y="40957"/>
                    <a:pt x="0" y="22860"/>
                    <a:pt x="0" y="0"/>
                  </a:cubicBezTo>
                  <a:cubicBezTo>
                    <a:pt x="107633" y="0"/>
                    <a:pt x="216218" y="0"/>
                    <a:pt x="328613" y="0"/>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49" name="任意多边形: 形状 48"/>
            <p:cNvSpPr/>
            <p:nvPr/>
          </p:nvSpPr>
          <p:spPr>
            <a:xfrm>
              <a:off x="4584885" y="2483099"/>
              <a:ext cx="55750" cy="49043"/>
            </a:xfrm>
            <a:custGeom>
              <a:avLst/>
              <a:gdLst>
                <a:gd name="connsiteX0" fmla="*/ 42863 w 207645"/>
                <a:gd name="connsiteY0" fmla="*/ 203835 h 203834"/>
                <a:gd name="connsiteX1" fmla="*/ 0 w 207645"/>
                <a:gd name="connsiteY1" fmla="*/ 168593 h 203834"/>
                <a:gd name="connsiteX2" fmla="*/ 170498 w 207645"/>
                <a:gd name="connsiteY2" fmla="*/ 0 h 203834"/>
                <a:gd name="connsiteX3" fmla="*/ 207645 w 207645"/>
                <a:gd name="connsiteY3" fmla="*/ 40005 h 203834"/>
                <a:gd name="connsiteX4" fmla="*/ 42863 w 207645"/>
                <a:gd name="connsiteY4" fmla="*/ 203835 h 203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5" h="203834">
                  <a:moveTo>
                    <a:pt x="42863" y="203835"/>
                  </a:moveTo>
                  <a:cubicBezTo>
                    <a:pt x="27623" y="191453"/>
                    <a:pt x="13335" y="180022"/>
                    <a:pt x="0" y="168593"/>
                  </a:cubicBezTo>
                  <a:cubicBezTo>
                    <a:pt x="58103" y="110490"/>
                    <a:pt x="111442" y="58103"/>
                    <a:pt x="170498" y="0"/>
                  </a:cubicBezTo>
                  <a:cubicBezTo>
                    <a:pt x="181928" y="12382"/>
                    <a:pt x="195263" y="26670"/>
                    <a:pt x="207645" y="40005"/>
                  </a:cubicBezTo>
                  <a:cubicBezTo>
                    <a:pt x="151448" y="96203"/>
                    <a:pt x="98108" y="148590"/>
                    <a:pt x="42863" y="203835"/>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50" name="任意多边形: 形状 49"/>
            <p:cNvSpPr/>
            <p:nvPr/>
          </p:nvSpPr>
          <p:spPr>
            <a:xfrm>
              <a:off x="4586931" y="2379969"/>
              <a:ext cx="52937" cy="47439"/>
            </a:xfrm>
            <a:custGeom>
              <a:avLst/>
              <a:gdLst>
                <a:gd name="connsiteX0" fmla="*/ 26670 w 197167"/>
                <a:gd name="connsiteY0" fmla="*/ 197168 h 197167"/>
                <a:gd name="connsiteX1" fmla="*/ 0 w 197167"/>
                <a:gd name="connsiteY1" fmla="*/ 160020 h 197167"/>
                <a:gd name="connsiteX2" fmla="*/ 163830 w 197167"/>
                <a:gd name="connsiteY2" fmla="*/ 0 h 197167"/>
                <a:gd name="connsiteX3" fmla="*/ 197167 w 197167"/>
                <a:gd name="connsiteY3" fmla="*/ 30480 h 197167"/>
                <a:gd name="connsiteX4" fmla="*/ 26670 w 197167"/>
                <a:gd name="connsiteY4" fmla="*/ 197168 h 197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197167">
                  <a:moveTo>
                    <a:pt x="26670" y="197168"/>
                  </a:moveTo>
                  <a:cubicBezTo>
                    <a:pt x="20955" y="189547"/>
                    <a:pt x="10478" y="174307"/>
                    <a:pt x="0" y="160020"/>
                  </a:cubicBezTo>
                  <a:cubicBezTo>
                    <a:pt x="52388" y="108585"/>
                    <a:pt x="105728" y="56197"/>
                    <a:pt x="163830" y="0"/>
                  </a:cubicBezTo>
                  <a:cubicBezTo>
                    <a:pt x="171450" y="7620"/>
                    <a:pt x="184785" y="20003"/>
                    <a:pt x="197167" y="30480"/>
                  </a:cubicBezTo>
                  <a:cubicBezTo>
                    <a:pt x="140017" y="85725"/>
                    <a:pt x="85725" y="139065"/>
                    <a:pt x="26670" y="197168"/>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grpSp>
      <p:grpSp>
        <p:nvGrpSpPr>
          <p:cNvPr id="51" name="组合 50"/>
          <p:cNvGrpSpPr/>
          <p:nvPr/>
        </p:nvGrpSpPr>
        <p:grpSpPr>
          <a:xfrm>
            <a:off x="7594825" y="2033008"/>
            <a:ext cx="504161" cy="468312"/>
            <a:chOff x="7220614" y="2283864"/>
            <a:chExt cx="611614" cy="497436"/>
          </a:xfrm>
        </p:grpSpPr>
        <p:sp>
          <p:nvSpPr>
            <p:cNvPr id="52" name="任意多边形: 形状 51"/>
            <p:cNvSpPr/>
            <p:nvPr/>
          </p:nvSpPr>
          <p:spPr>
            <a:xfrm>
              <a:off x="7220614" y="2321237"/>
              <a:ext cx="464373" cy="460063"/>
            </a:xfrm>
            <a:custGeom>
              <a:avLst/>
              <a:gdLst>
                <a:gd name="connsiteX0" fmla="*/ 106599 w 413478"/>
                <a:gd name="connsiteY0" fmla="*/ 402301 h 402301"/>
                <a:gd name="connsiteX1" fmla="*/ 95457 w 413478"/>
                <a:gd name="connsiteY1" fmla="*/ 400158 h 402301"/>
                <a:gd name="connsiteX2" fmla="*/ 75315 w 413478"/>
                <a:gd name="connsiteY2" fmla="*/ 357303 h 402301"/>
                <a:gd name="connsiteX3" fmla="*/ 113884 w 413478"/>
                <a:gd name="connsiteY3" fmla="*/ 250593 h 402301"/>
                <a:gd name="connsiteX4" fmla="*/ 134455 w 413478"/>
                <a:gd name="connsiteY4" fmla="*/ 230451 h 402301"/>
                <a:gd name="connsiteX5" fmla="*/ 162740 w 413478"/>
                <a:gd name="connsiteY5" fmla="*/ 220594 h 402301"/>
                <a:gd name="connsiteX6" fmla="*/ 132312 w 413478"/>
                <a:gd name="connsiteY6" fmla="*/ 132741 h 402301"/>
                <a:gd name="connsiteX7" fmla="*/ 71886 w 413478"/>
                <a:gd name="connsiteY7" fmla="*/ 132741 h 402301"/>
                <a:gd name="connsiteX8" fmla="*/ 43173 w 413478"/>
                <a:gd name="connsiteY8" fmla="*/ 116027 h 402301"/>
                <a:gd name="connsiteX9" fmla="*/ 4603 w 413478"/>
                <a:gd name="connsiteY9" fmla="*/ 50030 h 402301"/>
                <a:gd name="connsiteX10" fmla="*/ 16603 w 413478"/>
                <a:gd name="connsiteY10" fmla="*/ 4603 h 402301"/>
                <a:gd name="connsiteX11" fmla="*/ 62029 w 413478"/>
                <a:gd name="connsiteY11" fmla="*/ 16603 h 402301"/>
                <a:gd name="connsiteX12" fmla="*/ 90742 w 413478"/>
                <a:gd name="connsiteY12" fmla="*/ 65886 h 402301"/>
                <a:gd name="connsiteX13" fmla="*/ 127598 w 413478"/>
                <a:gd name="connsiteY13" fmla="*/ 65886 h 402301"/>
                <a:gd name="connsiteX14" fmla="*/ 195310 w 413478"/>
                <a:gd name="connsiteY14" fmla="*/ 46173 h 402301"/>
                <a:gd name="connsiteX15" fmla="*/ 202166 w 413478"/>
                <a:gd name="connsiteY15" fmla="*/ 44459 h 402301"/>
                <a:gd name="connsiteX16" fmla="*/ 202595 w 413478"/>
                <a:gd name="connsiteY16" fmla="*/ 44459 h 402301"/>
                <a:gd name="connsiteX17" fmla="*/ 207738 w 413478"/>
                <a:gd name="connsiteY17" fmla="*/ 44030 h 402301"/>
                <a:gd name="connsiteX18" fmla="*/ 288734 w 413478"/>
                <a:gd name="connsiteY18" fmla="*/ 44030 h 402301"/>
                <a:gd name="connsiteX19" fmla="*/ 314448 w 413478"/>
                <a:gd name="connsiteY19" fmla="*/ 56030 h 402301"/>
                <a:gd name="connsiteX20" fmla="*/ 359017 w 413478"/>
                <a:gd name="connsiteY20" fmla="*/ 110456 h 402301"/>
                <a:gd name="connsiteX21" fmla="*/ 354303 w 413478"/>
                <a:gd name="connsiteY21" fmla="*/ 157597 h 402301"/>
                <a:gd name="connsiteX22" fmla="*/ 333304 w 413478"/>
                <a:gd name="connsiteY22" fmla="*/ 165311 h 402301"/>
                <a:gd name="connsiteX23" fmla="*/ 307591 w 413478"/>
                <a:gd name="connsiteY23" fmla="*/ 153311 h 402301"/>
                <a:gd name="connsiteX24" fmla="*/ 272878 w 413478"/>
                <a:gd name="connsiteY24" fmla="*/ 111313 h 402301"/>
                <a:gd name="connsiteX25" fmla="*/ 236451 w 413478"/>
                <a:gd name="connsiteY25" fmla="*/ 111313 h 402301"/>
                <a:gd name="connsiteX26" fmla="*/ 278449 w 413478"/>
                <a:gd name="connsiteY26" fmla="*/ 225737 h 402301"/>
                <a:gd name="connsiteX27" fmla="*/ 299877 w 413478"/>
                <a:gd name="connsiteY27" fmla="*/ 274164 h 402301"/>
                <a:gd name="connsiteX28" fmla="*/ 398444 w 413478"/>
                <a:gd name="connsiteY28" fmla="*/ 339304 h 402301"/>
                <a:gd name="connsiteX29" fmla="*/ 407872 w 413478"/>
                <a:gd name="connsiteY29" fmla="*/ 385588 h 402301"/>
                <a:gd name="connsiteX30" fmla="*/ 380016 w 413478"/>
                <a:gd name="connsiteY30" fmla="*/ 400587 h 402301"/>
                <a:gd name="connsiteX31" fmla="*/ 361589 w 413478"/>
                <a:gd name="connsiteY31" fmla="*/ 395016 h 402301"/>
                <a:gd name="connsiteX32" fmla="*/ 255307 w 413478"/>
                <a:gd name="connsiteY32" fmla="*/ 324304 h 402301"/>
                <a:gd name="connsiteX33" fmla="*/ 243308 w 413478"/>
                <a:gd name="connsiteY33" fmla="*/ 310162 h 402301"/>
                <a:gd name="connsiteX34" fmla="*/ 225308 w 413478"/>
                <a:gd name="connsiteY34" fmla="*/ 269878 h 402301"/>
                <a:gd name="connsiteX35" fmla="*/ 170882 w 413478"/>
                <a:gd name="connsiteY35" fmla="*/ 288734 h 402301"/>
                <a:gd name="connsiteX36" fmla="*/ 137883 w 413478"/>
                <a:gd name="connsiteY36" fmla="*/ 380016 h 402301"/>
                <a:gd name="connsiteX37" fmla="*/ 106599 w 413478"/>
                <a:gd name="connsiteY37" fmla="*/ 402301 h 402301"/>
                <a:gd name="connsiteX38" fmla="*/ 33745 w 413478"/>
                <a:gd name="connsiteY38" fmla="*/ 17460 h 402301"/>
                <a:gd name="connsiteX39" fmla="*/ 25602 w 413478"/>
                <a:gd name="connsiteY39" fmla="*/ 19602 h 402301"/>
                <a:gd name="connsiteX40" fmla="*/ 19603 w 413478"/>
                <a:gd name="connsiteY40" fmla="*/ 41887 h 402301"/>
                <a:gd name="connsiteX41" fmla="*/ 58172 w 413478"/>
                <a:gd name="connsiteY41" fmla="*/ 107885 h 402301"/>
                <a:gd name="connsiteX42" fmla="*/ 72315 w 413478"/>
                <a:gd name="connsiteY42" fmla="*/ 116027 h 402301"/>
                <a:gd name="connsiteX43" fmla="*/ 137883 w 413478"/>
                <a:gd name="connsiteY43" fmla="*/ 116027 h 402301"/>
                <a:gd name="connsiteX44" fmla="*/ 146026 w 413478"/>
                <a:gd name="connsiteY44" fmla="*/ 121598 h 402301"/>
                <a:gd name="connsiteX45" fmla="*/ 181167 w 413478"/>
                <a:gd name="connsiteY45" fmla="*/ 223594 h 402301"/>
                <a:gd name="connsiteX46" fmla="*/ 180739 w 413478"/>
                <a:gd name="connsiteY46" fmla="*/ 230022 h 402301"/>
                <a:gd name="connsiteX47" fmla="*/ 175596 w 413478"/>
                <a:gd name="connsiteY47" fmla="*/ 234308 h 402301"/>
                <a:gd name="connsiteX48" fmla="*/ 139598 w 413478"/>
                <a:gd name="connsiteY48" fmla="*/ 246736 h 402301"/>
                <a:gd name="connsiteX49" fmla="*/ 129741 w 413478"/>
                <a:gd name="connsiteY49" fmla="*/ 256593 h 402301"/>
                <a:gd name="connsiteX50" fmla="*/ 91171 w 413478"/>
                <a:gd name="connsiteY50" fmla="*/ 363303 h 402301"/>
                <a:gd name="connsiteX51" fmla="*/ 101028 w 413478"/>
                <a:gd name="connsiteY51" fmla="*/ 383873 h 402301"/>
                <a:gd name="connsiteX52" fmla="*/ 106599 w 413478"/>
                <a:gd name="connsiteY52" fmla="*/ 384730 h 402301"/>
                <a:gd name="connsiteX53" fmla="*/ 122027 w 413478"/>
                <a:gd name="connsiteY53" fmla="*/ 374017 h 402301"/>
                <a:gd name="connsiteX54" fmla="*/ 156311 w 413478"/>
                <a:gd name="connsiteY54" fmla="*/ 278878 h 402301"/>
                <a:gd name="connsiteX55" fmla="*/ 161454 w 413478"/>
                <a:gd name="connsiteY55" fmla="*/ 273735 h 402301"/>
                <a:gd name="connsiteX56" fmla="*/ 224880 w 413478"/>
                <a:gd name="connsiteY56" fmla="*/ 251879 h 402301"/>
                <a:gd name="connsiteX57" fmla="*/ 226594 w 413478"/>
                <a:gd name="connsiteY57" fmla="*/ 251022 h 402301"/>
                <a:gd name="connsiteX58" fmla="*/ 233022 w 413478"/>
                <a:gd name="connsiteY58" fmla="*/ 250593 h 402301"/>
                <a:gd name="connsiteX59" fmla="*/ 237736 w 413478"/>
                <a:gd name="connsiteY59" fmla="*/ 255307 h 402301"/>
                <a:gd name="connsiteX60" fmla="*/ 258736 w 413478"/>
                <a:gd name="connsiteY60" fmla="*/ 302448 h 402301"/>
                <a:gd name="connsiteX61" fmla="*/ 264735 w 413478"/>
                <a:gd name="connsiteY61" fmla="*/ 309305 h 402301"/>
                <a:gd name="connsiteX62" fmla="*/ 371445 w 413478"/>
                <a:gd name="connsiteY62" fmla="*/ 379588 h 402301"/>
                <a:gd name="connsiteX63" fmla="*/ 380445 w 413478"/>
                <a:gd name="connsiteY63" fmla="*/ 382159 h 402301"/>
                <a:gd name="connsiteX64" fmla="*/ 394159 w 413478"/>
                <a:gd name="connsiteY64" fmla="*/ 374874 h 402301"/>
                <a:gd name="connsiteX65" fmla="*/ 389445 w 413478"/>
                <a:gd name="connsiteY65" fmla="*/ 352589 h 402301"/>
                <a:gd name="connsiteX66" fmla="*/ 288734 w 413478"/>
                <a:gd name="connsiteY66" fmla="*/ 287020 h 402301"/>
                <a:gd name="connsiteX67" fmla="*/ 285734 w 413478"/>
                <a:gd name="connsiteY67" fmla="*/ 283163 h 402301"/>
                <a:gd name="connsiteX68" fmla="*/ 263021 w 413478"/>
                <a:gd name="connsiteY68" fmla="*/ 232165 h 402301"/>
                <a:gd name="connsiteX69" fmla="*/ 262593 w 413478"/>
                <a:gd name="connsiteY69" fmla="*/ 231737 h 402301"/>
                <a:gd name="connsiteX70" fmla="*/ 216737 w 413478"/>
                <a:gd name="connsiteY70" fmla="*/ 105313 h 402301"/>
                <a:gd name="connsiteX71" fmla="*/ 217594 w 413478"/>
                <a:gd name="connsiteY71" fmla="*/ 97599 h 402301"/>
                <a:gd name="connsiteX72" fmla="*/ 224451 w 413478"/>
                <a:gd name="connsiteY72" fmla="*/ 93742 h 402301"/>
                <a:gd name="connsiteX73" fmla="*/ 277163 w 413478"/>
                <a:gd name="connsiteY73" fmla="*/ 93742 h 402301"/>
                <a:gd name="connsiteX74" fmla="*/ 283592 w 413478"/>
                <a:gd name="connsiteY74" fmla="*/ 96742 h 402301"/>
                <a:gd name="connsiteX75" fmla="*/ 321304 w 413478"/>
                <a:gd name="connsiteY75" fmla="*/ 142169 h 402301"/>
                <a:gd name="connsiteX76" fmla="*/ 333733 w 413478"/>
                <a:gd name="connsiteY76" fmla="*/ 148169 h 402301"/>
                <a:gd name="connsiteX77" fmla="*/ 344018 w 413478"/>
                <a:gd name="connsiteY77" fmla="*/ 144312 h 402301"/>
                <a:gd name="connsiteX78" fmla="*/ 346161 w 413478"/>
                <a:gd name="connsiteY78" fmla="*/ 121598 h 402301"/>
                <a:gd name="connsiteX79" fmla="*/ 301591 w 413478"/>
                <a:gd name="connsiteY79" fmla="*/ 67172 h 402301"/>
                <a:gd name="connsiteX80" fmla="*/ 289163 w 413478"/>
                <a:gd name="connsiteY80" fmla="*/ 61172 h 402301"/>
                <a:gd name="connsiteX81" fmla="*/ 208166 w 413478"/>
                <a:gd name="connsiteY81" fmla="*/ 61172 h 402301"/>
                <a:gd name="connsiteX82" fmla="*/ 205595 w 413478"/>
                <a:gd name="connsiteY82" fmla="*/ 61601 h 402301"/>
                <a:gd name="connsiteX83" fmla="*/ 202166 w 413478"/>
                <a:gd name="connsiteY83" fmla="*/ 62458 h 402301"/>
                <a:gd name="connsiteX84" fmla="*/ 201309 w 413478"/>
                <a:gd name="connsiteY84" fmla="*/ 62886 h 402301"/>
                <a:gd name="connsiteX85" fmla="*/ 132312 w 413478"/>
                <a:gd name="connsiteY85" fmla="*/ 83028 h 402301"/>
                <a:gd name="connsiteX86" fmla="*/ 129741 w 413478"/>
                <a:gd name="connsiteY86" fmla="*/ 83457 h 402301"/>
                <a:gd name="connsiteX87" fmla="*/ 86885 w 413478"/>
                <a:gd name="connsiteY87" fmla="*/ 83457 h 402301"/>
                <a:gd name="connsiteX88" fmla="*/ 79600 w 413478"/>
                <a:gd name="connsiteY88" fmla="*/ 79171 h 402301"/>
                <a:gd name="connsiteX89" fmla="*/ 48316 w 413478"/>
                <a:gd name="connsiteY89" fmla="*/ 25602 h 402301"/>
                <a:gd name="connsiteX90" fmla="*/ 33745 w 413478"/>
                <a:gd name="connsiteY90" fmla="*/ 17460 h 40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413478" h="402301">
                  <a:moveTo>
                    <a:pt x="106599" y="402301"/>
                  </a:moveTo>
                  <a:cubicBezTo>
                    <a:pt x="102742" y="402301"/>
                    <a:pt x="98885" y="401444"/>
                    <a:pt x="95457" y="400158"/>
                  </a:cubicBezTo>
                  <a:cubicBezTo>
                    <a:pt x="78314" y="393730"/>
                    <a:pt x="69315" y="374874"/>
                    <a:pt x="75315" y="357303"/>
                  </a:cubicBezTo>
                  <a:lnTo>
                    <a:pt x="113884" y="250593"/>
                  </a:lnTo>
                  <a:cubicBezTo>
                    <a:pt x="117313" y="241165"/>
                    <a:pt x="125027" y="233451"/>
                    <a:pt x="134455" y="230451"/>
                  </a:cubicBezTo>
                  <a:lnTo>
                    <a:pt x="162740" y="220594"/>
                  </a:lnTo>
                  <a:lnTo>
                    <a:pt x="132312" y="132741"/>
                  </a:lnTo>
                  <a:lnTo>
                    <a:pt x="71886" y="132741"/>
                  </a:lnTo>
                  <a:cubicBezTo>
                    <a:pt x="59887" y="132741"/>
                    <a:pt x="49173" y="126312"/>
                    <a:pt x="43173" y="116027"/>
                  </a:cubicBezTo>
                  <a:lnTo>
                    <a:pt x="4603" y="50030"/>
                  </a:lnTo>
                  <a:cubicBezTo>
                    <a:pt x="-4825" y="34173"/>
                    <a:pt x="746" y="13603"/>
                    <a:pt x="16603" y="4603"/>
                  </a:cubicBezTo>
                  <a:cubicBezTo>
                    <a:pt x="32459" y="-4825"/>
                    <a:pt x="53030" y="746"/>
                    <a:pt x="62029" y="16603"/>
                  </a:cubicBezTo>
                  <a:lnTo>
                    <a:pt x="90742" y="65886"/>
                  </a:lnTo>
                  <a:lnTo>
                    <a:pt x="127598" y="65886"/>
                  </a:lnTo>
                  <a:lnTo>
                    <a:pt x="195310" y="46173"/>
                  </a:lnTo>
                  <a:cubicBezTo>
                    <a:pt x="197452" y="45316"/>
                    <a:pt x="199595" y="44887"/>
                    <a:pt x="202166" y="44459"/>
                  </a:cubicBezTo>
                  <a:lnTo>
                    <a:pt x="202595" y="44459"/>
                  </a:lnTo>
                  <a:cubicBezTo>
                    <a:pt x="204309" y="44030"/>
                    <a:pt x="206023" y="44030"/>
                    <a:pt x="207738" y="44030"/>
                  </a:cubicBezTo>
                  <a:lnTo>
                    <a:pt x="288734" y="44030"/>
                  </a:lnTo>
                  <a:cubicBezTo>
                    <a:pt x="298591" y="44030"/>
                    <a:pt x="308019" y="48316"/>
                    <a:pt x="314448" y="56030"/>
                  </a:cubicBezTo>
                  <a:lnTo>
                    <a:pt x="359017" y="110456"/>
                  </a:lnTo>
                  <a:cubicBezTo>
                    <a:pt x="370588" y="124598"/>
                    <a:pt x="368874" y="145597"/>
                    <a:pt x="354303" y="157597"/>
                  </a:cubicBezTo>
                  <a:cubicBezTo>
                    <a:pt x="348303" y="162311"/>
                    <a:pt x="341018" y="165311"/>
                    <a:pt x="333304" y="165311"/>
                  </a:cubicBezTo>
                  <a:cubicBezTo>
                    <a:pt x="323447" y="165311"/>
                    <a:pt x="314019" y="161025"/>
                    <a:pt x="307591" y="153311"/>
                  </a:cubicBezTo>
                  <a:lnTo>
                    <a:pt x="272878" y="111313"/>
                  </a:lnTo>
                  <a:lnTo>
                    <a:pt x="236451" y="111313"/>
                  </a:lnTo>
                  <a:lnTo>
                    <a:pt x="278449" y="225737"/>
                  </a:lnTo>
                  <a:lnTo>
                    <a:pt x="299877" y="274164"/>
                  </a:lnTo>
                  <a:lnTo>
                    <a:pt x="398444" y="339304"/>
                  </a:lnTo>
                  <a:cubicBezTo>
                    <a:pt x="413872" y="349589"/>
                    <a:pt x="418158" y="370160"/>
                    <a:pt x="407872" y="385588"/>
                  </a:cubicBezTo>
                  <a:cubicBezTo>
                    <a:pt x="401873" y="395016"/>
                    <a:pt x="391159" y="400587"/>
                    <a:pt x="380016" y="400587"/>
                  </a:cubicBezTo>
                  <a:cubicBezTo>
                    <a:pt x="373588" y="400587"/>
                    <a:pt x="367160" y="398873"/>
                    <a:pt x="361589" y="395016"/>
                  </a:cubicBezTo>
                  <a:lnTo>
                    <a:pt x="255307" y="324304"/>
                  </a:lnTo>
                  <a:cubicBezTo>
                    <a:pt x="250165" y="320876"/>
                    <a:pt x="245879" y="315733"/>
                    <a:pt x="243308" y="310162"/>
                  </a:cubicBezTo>
                  <a:lnTo>
                    <a:pt x="225308" y="269878"/>
                  </a:lnTo>
                  <a:lnTo>
                    <a:pt x="170882" y="288734"/>
                  </a:lnTo>
                  <a:lnTo>
                    <a:pt x="137883" y="380016"/>
                  </a:lnTo>
                  <a:cubicBezTo>
                    <a:pt x="133169" y="393302"/>
                    <a:pt x="120313" y="402301"/>
                    <a:pt x="106599" y="402301"/>
                  </a:cubicBezTo>
                  <a:close/>
                  <a:moveTo>
                    <a:pt x="33745" y="17460"/>
                  </a:moveTo>
                  <a:cubicBezTo>
                    <a:pt x="31173" y="17460"/>
                    <a:pt x="28174" y="18317"/>
                    <a:pt x="25602" y="19602"/>
                  </a:cubicBezTo>
                  <a:cubicBezTo>
                    <a:pt x="17888" y="23888"/>
                    <a:pt x="15317" y="34173"/>
                    <a:pt x="19603" y="41887"/>
                  </a:cubicBezTo>
                  <a:lnTo>
                    <a:pt x="58172" y="107885"/>
                  </a:lnTo>
                  <a:cubicBezTo>
                    <a:pt x="61172" y="113027"/>
                    <a:pt x="66315" y="116027"/>
                    <a:pt x="72315" y="116027"/>
                  </a:cubicBezTo>
                  <a:lnTo>
                    <a:pt x="137883" y="116027"/>
                  </a:lnTo>
                  <a:cubicBezTo>
                    <a:pt x="141740" y="116027"/>
                    <a:pt x="144740" y="118170"/>
                    <a:pt x="146026" y="121598"/>
                  </a:cubicBezTo>
                  <a:lnTo>
                    <a:pt x="181167" y="223594"/>
                  </a:lnTo>
                  <a:cubicBezTo>
                    <a:pt x="182024" y="225737"/>
                    <a:pt x="181596" y="228308"/>
                    <a:pt x="180739" y="230022"/>
                  </a:cubicBezTo>
                  <a:cubicBezTo>
                    <a:pt x="179882" y="232165"/>
                    <a:pt x="178167" y="233451"/>
                    <a:pt x="175596" y="234308"/>
                  </a:cubicBezTo>
                  <a:lnTo>
                    <a:pt x="139598" y="246736"/>
                  </a:lnTo>
                  <a:cubicBezTo>
                    <a:pt x="134884" y="248450"/>
                    <a:pt x="131455" y="251879"/>
                    <a:pt x="129741" y="256593"/>
                  </a:cubicBezTo>
                  <a:lnTo>
                    <a:pt x="91171" y="363303"/>
                  </a:lnTo>
                  <a:cubicBezTo>
                    <a:pt x="88171" y="371874"/>
                    <a:pt x="92457" y="380873"/>
                    <a:pt x="101028" y="383873"/>
                  </a:cubicBezTo>
                  <a:cubicBezTo>
                    <a:pt x="102742" y="384302"/>
                    <a:pt x="104456" y="384730"/>
                    <a:pt x="106599" y="384730"/>
                  </a:cubicBezTo>
                  <a:cubicBezTo>
                    <a:pt x="113456" y="384730"/>
                    <a:pt x="119456" y="380445"/>
                    <a:pt x="122027" y="374017"/>
                  </a:cubicBezTo>
                  <a:lnTo>
                    <a:pt x="156311" y="278878"/>
                  </a:lnTo>
                  <a:cubicBezTo>
                    <a:pt x="157168" y="276306"/>
                    <a:pt x="159311" y="274592"/>
                    <a:pt x="161454" y="273735"/>
                  </a:cubicBezTo>
                  <a:lnTo>
                    <a:pt x="224880" y="251879"/>
                  </a:lnTo>
                  <a:cubicBezTo>
                    <a:pt x="225308" y="251879"/>
                    <a:pt x="226165" y="251450"/>
                    <a:pt x="226594" y="251022"/>
                  </a:cubicBezTo>
                  <a:cubicBezTo>
                    <a:pt x="228737" y="250164"/>
                    <a:pt x="230880" y="249736"/>
                    <a:pt x="233022" y="250593"/>
                  </a:cubicBezTo>
                  <a:cubicBezTo>
                    <a:pt x="235165" y="251450"/>
                    <a:pt x="236879" y="253164"/>
                    <a:pt x="237736" y="255307"/>
                  </a:cubicBezTo>
                  <a:lnTo>
                    <a:pt x="258736" y="302448"/>
                  </a:lnTo>
                  <a:cubicBezTo>
                    <a:pt x="260021" y="305448"/>
                    <a:pt x="262164" y="307591"/>
                    <a:pt x="264735" y="309305"/>
                  </a:cubicBezTo>
                  <a:lnTo>
                    <a:pt x="371445" y="379588"/>
                  </a:lnTo>
                  <a:cubicBezTo>
                    <a:pt x="374017" y="381302"/>
                    <a:pt x="377016" y="382159"/>
                    <a:pt x="380445" y="382159"/>
                  </a:cubicBezTo>
                  <a:cubicBezTo>
                    <a:pt x="386016" y="382159"/>
                    <a:pt x="391159" y="379588"/>
                    <a:pt x="394159" y="374874"/>
                  </a:cubicBezTo>
                  <a:cubicBezTo>
                    <a:pt x="399301" y="367588"/>
                    <a:pt x="397159" y="357303"/>
                    <a:pt x="389445" y="352589"/>
                  </a:cubicBezTo>
                  <a:lnTo>
                    <a:pt x="288734" y="287020"/>
                  </a:lnTo>
                  <a:cubicBezTo>
                    <a:pt x="287449" y="286163"/>
                    <a:pt x="286163" y="284877"/>
                    <a:pt x="285734" y="283163"/>
                  </a:cubicBezTo>
                  <a:lnTo>
                    <a:pt x="263021" y="232165"/>
                  </a:lnTo>
                  <a:cubicBezTo>
                    <a:pt x="263021" y="232165"/>
                    <a:pt x="263021" y="231737"/>
                    <a:pt x="262593" y="231737"/>
                  </a:cubicBezTo>
                  <a:lnTo>
                    <a:pt x="216737" y="105313"/>
                  </a:lnTo>
                  <a:cubicBezTo>
                    <a:pt x="215880" y="102742"/>
                    <a:pt x="216309" y="99742"/>
                    <a:pt x="217594" y="97599"/>
                  </a:cubicBezTo>
                  <a:cubicBezTo>
                    <a:pt x="219309" y="95457"/>
                    <a:pt x="221880" y="93742"/>
                    <a:pt x="224451" y="93742"/>
                  </a:cubicBezTo>
                  <a:lnTo>
                    <a:pt x="277163" y="93742"/>
                  </a:lnTo>
                  <a:cubicBezTo>
                    <a:pt x="279735" y="93742"/>
                    <a:pt x="282306" y="95028"/>
                    <a:pt x="283592" y="96742"/>
                  </a:cubicBezTo>
                  <a:lnTo>
                    <a:pt x="321304" y="142169"/>
                  </a:lnTo>
                  <a:cubicBezTo>
                    <a:pt x="324304" y="146026"/>
                    <a:pt x="329018" y="148169"/>
                    <a:pt x="333733" y="148169"/>
                  </a:cubicBezTo>
                  <a:cubicBezTo>
                    <a:pt x="337590" y="148169"/>
                    <a:pt x="341018" y="146883"/>
                    <a:pt x="344018" y="144312"/>
                  </a:cubicBezTo>
                  <a:cubicBezTo>
                    <a:pt x="350875" y="138740"/>
                    <a:pt x="351732" y="128455"/>
                    <a:pt x="346161" y="121598"/>
                  </a:cubicBezTo>
                  <a:lnTo>
                    <a:pt x="301591" y="67172"/>
                  </a:lnTo>
                  <a:cubicBezTo>
                    <a:pt x="298591" y="63315"/>
                    <a:pt x="293877" y="61172"/>
                    <a:pt x="289163" y="61172"/>
                  </a:cubicBezTo>
                  <a:lnTo>
                    <a:pt x="208166" y="61172"/>
                  </a:lnTo>
                  <a:cubicBezTo>
                    <a:pt x="207309" y="61172"/>
                    <a:pt x="206452" y="61172"/>
                    <a:pt x="205595" y="61601"/>
                  </a:cubicBezTo>
                  <a:cubicBezTo>
                    <a:pt x="204309" y="62029"/>
                    <a:pt x="203024" y="62029"/>
                    <a:pt x="202166" y="62458"/>
                  </a:cubicBezTo>
                  <a:cubicBezTo>
                    <a:pt x="201738" y="62458"/>
                    <a:pt x="201738" y="62886"/>
                    <a:pt x="201309" y="62886"/>
                  </a:cubicBezTo>
                  <a:lnTo>
                    <a:pt x="132312" y="83028"/>
                  </a:lnTo>
                  <a:cubicBezTo>
                    <a:pt x="131455" y="83457"/>
                    <a:pt x="130598" y="83457"/>
                    <a:pt x="129741" y="83457"/>
                  </a:cubicBezTo>
                  <a:lnTo>
                    <a:pt x="86885" y="83457"/>
                  </a:lnTo>
                  <a:cubicBezTo>
                    <a:pt x="83886" y="83457"/>
                    <a:pt x="80886" y="81743"/>
                    <a:pt x="79600" y="79171"/>
                  </a:cubicBezTo>
                  <a:lnTo>
                    <a:pt x="48316" y="25602"/>
                  </a:lnTo>
                  <a:cubicBezTo>
                    <a:pt x="44887" y="20460"/>
                    <a:pt x="39316" y="17460"/>
                    <a:pt x="33745" y="17460"/>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mn-ea"/>
                <a:cs typeface="+mn-cs"/>
              </a:endParaRPr>
            </a:p>
          </p:txBody>
        </p:sp>
        <p:sp>
          <p:nvSpPr>
            <p:cNvPr id="53" name="任意多边形: 形状 52"/>
            <p:cNvSpPr/>
            <p:nvPr/>
          </p:nvSpPr>
          <p:spPr>
            <a:xfrm>
              <a:off x="7339372" y="2283864"/>
              <a:ext cx="492856" cy="418533"/>
            </a:xfrm>
            <a:custGeom>
              <a:avLst/>
              <a:gdLst>
                <a:gd name="connsiteX0" fmla="*/ 45427 w 438839"/>
                <a:gd name="connsiteY0" fmla="*/ 90853 h 365985"/>
                <a:gd name="connsiteX1" fmla="*/ 0 w 438839"/>
                <a:gd name="connsiteY1" fmla="*/ 45427 h 365985"/>
                <a:gd name="connsiteX2" fmla="*/ 45427 w 438839"/>
                <a:gd name="connsiteY2" fmla="*/ 0 h 365985"/>
                <a:gd name="connsiteX3" fmla="*/ 90853 w 438839"/>
                <a:gd name="connsiteY3" fmla="*/ 45427 h 365985"/>
                <a:gd name="connsiteX4" fmla="*/ 45427 w 438839"/>
                <a:gd name="connsiteY4" fmla="*/ 90853 h 365985"/>
                <a:gd name="connsiteX5" fmla="*/ 45427 w 438839"/>
                <a:gd name="connsiteY5" fmla="*/ 17571 h 365985"/>
                <a:gd name="connsiteX6" fmla="*/ 17142 w 438839"/>
                <a:gd name="connsiteY6" fmla="*/ 45855 h 365985"/>
                <a:gd name="connsiteX7" fmla="*/ 45427 w 438839"/>
                <a:gd name="connsiteY7" fmla="*/ 74140 h 365985"/>
                <a:gd name="connsiteX8" fmla="*/ 73711 w 438839"/>
                <a:gd name="connsiteY8" fmla="*/ 45855 h 365985"/>
                <a:gd name="connsiteX9" fmla="*/ 45427 w 438839"/>
                <a:gd name="connsiteY9" fmla="*/ 17571 h 365985"/>
                <a:gd name="connsiteX10" fmla="*/ 416983 w 438839"/>
                <a:gd name="connsiteY10" fmla="*/ 118709 h 365985"/>
                <a:gd name="connsiteX11" fmla="*/ 258847 w 438839"/>
                <a:gd name="connsiteY11" fmla="*/ 118709 h 365985"/>
                <a:gd name="connsiteX12" fmla="*/ 250275 w 438839"/>
                <a:gd name="connsiteY12" fmla="*/ 110138 h 365985"/>
                <a:gd name="connsiteX13" fmla="*/ 258847 w 438839"/>
                <a:gd name="connsiteY13" fmla="*/ 101567 h 365985"/>
                <a:gd name="connsiteX14" fmla="*/ 416554 w 438839"/>
                <a:gd name="connsiteY14" fmla="*/ 101567 h 365985"/>
                <a:gd name="connsiteX15" fmla="*/ 425126 w 438839"/>
                <a:gd name="connsiteY15" fmla="*/ 110138 h 365985"/>
                <a:gd name="connsiteX16" fmla="*/ 416983 w 438839"/>
                <a:gd name="connsiteY16" fmla="*/ 118709 h 365985"/>
                <a:gd name="connsiteX17" fmla="*/ 394698 w 438839"/>
                <a:gd name="connsiteY17" fmla="*/ 180850 h 365985"/>
                <a:gd name="connsiteX18" fmla="*/ 283274 w 438839"/>
                <a:gd name="connsiteY18" fmla="*/ 180850 h 365985"/>
                <a:gd name="connsiteX19" fmla="*/ 274703 w 438839"/>
                <a:gd name="connsiteY19" fmla="*/ 172279 h 365985"/>
                <a:gd name="connsiteX20" fmla="*/ 283274 w 438839"/>
                <a:gd name="connsiteY20" fmla="*/ 163708 h 365985"/>
                <a:gd name="connsiteX21" fmla="*/ 395127 w 438839"/>
                <a:gd name="connsiteY21" fmla="*/ 163708 h 365985"/>
                <a:gd name="connsiteX22" fmla="*/ 403698 w 438839"/>
                <a:gd name="connsiteY22" fmla="*/ 172279 h 365985"/>
                <a:gd name="connsiteX23" fmla="*/ 394698 w 438839"/>
                <a:gd name="connsiteY23" fmla="*/ 180850 h 365985"/>
                <a:gd name="connsiteX24" fmla="*/ 394698 w 438839"/>
                <a:gd name="connsiteY24" fmla="*/ 242562 h 365985"/>
                <a:gd name="connsiteX25" fmla="*/ 224562 w 438839"/>
                <a:gd name="connsiteY25" fmla="*/ 242562 h 365985"/>
                <a:gd name="connsiteX26" fmla="*/ 215991 w 438839"/>
                <a:gd name="connsiteY26" fmla="*/ 233990 h 365985"/>
                <a:gd name="connsiteX27" fmla="*/ 224562 w 438839"/>
                <a:gd name="connsiteY27" fmla="*/ 225419 h 365985"/>
                <a:gd name="connsiteX28" fmla="*/ 394698 w 438839"/>
                <a:gd name="connsiteY28" fmla="*/ 225419 h 365985"/>
                <a:gd name="connsiteX29" fmla="*/ 403269 w 438839"/>
                <a:gd name="connsiteY29" fmla="*/ 233990 h 365985"/>
                <a:gd name="connsiteX30" fmla="*/ 394698 w 438839"/>
                <a:gd name="connsiteY30" fmla="*/ 242562 h 365985"/>
                <a:gd name="connsiteX31" fmla="*/ 379699 w 438839"/>
                <a:gd name="connsiteY31" fmla="*/ 304273 h 365985"/>
                <a:gd name="connsiteX32" fmla="*/ 254561 w 438839"/>
                <a:gd name="connsiteY32" fmla="*/ 304273 h 365985"/>
                <a:gd name="connsiteX33" fmla="*/ 245990 w 438839"/>
                <a:gd name="connsiteY33" fmla="*/ 295702 h 365985"/>
                <a:gd name="connsiteX34" fmla="*/ 254561 w 438839"/>
                <a:gd name="connsiteY34" fmla="*/ 287131 h 365985"/>
                <a:gd name="connsiteX35" fmla="*/ 379699 w 438839"/>
                <a:gd name="connsiteY35" fmla="*/ 287131 h 365985"/>
                <a:gd name="connsiteX36" fmla="*/ 388270 w 438839"/>
                <a:gd name="connsiteY36" fmla="*/ 295702 h 365985"/>
                <a:gd name="connsiteX37" fmla="*/ 379699 w 438839"/>
                <a:gd name="connsiteY37" fmla="*/ 304273 h 365985"/>
                <a:gd name="connsiteX38" fmla="*/ 430268 w 438839"/>
                <a:gd name="connsiteY38" fmla="*/ 365985 h 365985"/>
                <a:gd name="connsiteX39" fmla="*/ 305130 w 438839"/>
                <a:gd name="connsiteY39" fmla="*/ 365985 h 365985"/>
                <a:gd name="connsiteX40" fmla="*/ 296559 w 438839"/>
                <a:gd name="connsiteY40" fmla="*/ 357414 h 365985"/>
                <a:gd name="connsiteX41" fmla="*/ 305130 w 438839"/>
                <a:gd name="connsiteY41" fmla="*/ 348843 h 365985"/>
                <a:gd name="connsiteX42" fmla="*/ 430268 w 438839"/>
                <a:gd name="connsiteY42" fmla="*/ 348843 h 365985"/>
                <a:gd name="connsiteX43" fmla="*/ 438839 w 438839"/>
                <a:gd name="connsiteY43" fmla="*/ 357414 h 365985"/>
                <a:gd name="connsiteX44" fmla="*/ 430268 w 438839"/>
                <a:gd name="connsiteY44" fmla="*/ 365985 h 36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38839" h="365985">
                  <a:moveTo>
                    <a:pt x="45427" y="90853"/>
                  </a:moveTo>
                  <a:cubicBezTo>
                    <a:pt x="20571" y="90853"/>
                    <a:pt x="0" y="70711"/>
                    <a:pt x="0" y="45427"/>
                  </a:cubicBezTo>
                  <a:cubicBezTo>
                    <a:pt x="0" y="20571"/>
                    <a:pt x="20142" y="0"/>
                    <a:pt x="45427" y="0"/>
                  </a:cubicBezTo>
                  <a:cubicBezTo>
                    <a:pt x="70283" y="0"/>
                    <a:pt x="90853" y="20142"/>
                    <a:pt x="90853" y="45427"/>
                  </a:cubicBezTo>
                  <a:cubicBezTo>
                    <a:pt x="90425" y="70711"/>
                    <a:pt x="70283" y="90853"/>
                    <a:pt x="45427" y="90853"/>
                  </a:cubicBezTo>
                  <a:close/>
                  <a:moveTo>
                    <a:pt x="45427" y="17571"/>
                  </a:moveTo>
                  <a:cubicBezTo>
                    <a:pt x="29999" y="17571"/>
                    <a:pt x="17142" y="29999"/>
                    <a:pt x="17142" y="45855"/>
                  </a:cubicBezTo>
                  <a:cubicBezTo>
                    <a:pt x="17142" y="61712"/>
                    <a:pt x="29570" y="74140"/>
                    <a:pt x="45427" y="74140"/>
                  </a:cubicBezTo>
                  <a:cubicBezTo>
                    <a:pt x="60855" y="74140"/>
                    <a:pt x="73711" y="61712"/>
                    <a:pt x="73711" y="45855"/>
                  </a:cubicBezTo>
                  <a:cubicBezTo>
                    <a:pt x="73711" y="29999"/>
                    <a:pt x="60855" y="17571"/>
                    <a:pt x="45427" y="17571"/>
                  </a:cubicBezTo>
                  <a:close/>
                  <a:moveTo>
                    <a:pt x="416983" y="118709"/>
                  </a:moveTo>
                  <a:lnTo>
                    <a:pt x="258847" y="118709"/>
                  </a:lnTo>
                  <a:cubicBezTo>
                    <a:pt x="254132" y="118709"/>
                    <a:pt x="250275" y="114852"/>
                    <a:pt x="250275" y="110138"/>
                  </a:cubicBezTo>
                  <a:cubicBezTo>
                    <a:pt x="250275" y="105424"/>
                    <a:pt x="254132" y="101567"/>
                    <a:pt x="258847" y="101567"/>
                  </a:cubicBezTo>
                  <a:lnTo>
                    <a:pt x="416554" y="101567"/>
                  </a:lnTo>
                  <a:cubicBezTo>
                    <a:pt x="421269" y="101567"/>
                    <a:pt x="425126" y="105424"/>
                    <a:pt x="425126" y="110138"/>
                  </a:cubicBezTo>
                  <a:cubicBezTo>
                    <a:pt x="425554" y="114852"/>
                    <a:pt x="421697" y="118709"/>
                    <a:pt x="416983" y="118709"/>
                  </a:cubicBezTo>
                  <a:close/>
                  <a:moveTo>
                    <a:pt x="394698" y="180850"/>
                  </a:moveTo>
                  <a:lnTo>
                    <a:pt x="283274" y="180850"/>
                  </a:lnTo>
                  <a:cubicBezTo>
                    <a:pt x="278560" y="180850"/>
                    <a:pt x="274703" y="176993"/>
                    <a:pt x="274703" y="172279"/>
                  </a:cubicBezTo>
                  <a:cubicBezTo>
                    <a:pt x="274703" y="167565"/>
                    <a:pt x="278560" y="163708"/>
                    <a:pt x="283274" y="163708"/>
                  </a:cubicBezTo>
                  <a:lnTo>
                    <a:pt x="395127" y="163708"/>
                  </a:lnTo>
                  <a:cubicBezTo>
                    <a:pt x="399841" y="163708"/>
                    <a:pt x="403698" y="167565"/>
                    <a:pt x="403698" y="172279"/>
                  </a:cubicBezTo>
                  <a:cubicBezTo>
                    <a:pt x="403698" y="176993"/>
                    <a:pt x="399412" y="180850"/>
                    <a:pt x="394698" y="180850"/>
                  </a:cubicBezTo>
                  <a:close/>
                  <a:moveTo>
                    <a:pt x="394698" y="242562"/>
                  </a:moveTo>
                  <a:lnTo>
                    <a:pt x="224562" y="242562"/>
                  </a:lnTo>
                  <a:cubicBezTo>
                    <a:pt x="219848" y="242562"/>
                    <a:pt x="215991" y="238705"/>
                    <a:pt x="215991" y="233990"/>
                  </a:cubicBezTo>
                  <a:cubicBezTo>
                    <a:pt x="215991" y="229276"/>
                    <a:pt x="219848" y="225419"/>
                    <a:pt x="224562" y="225419"/>
                  </a:cubicBezTo>
                  <a:lnTo>
                    <a:pt x="394698" y="225419"/>
                  </a:lnTo>
                  <a:cubicBezTo>
                    <a:pt x="399412" y="225419"/>
                    <a:pt x="403269" y="229276"/>
                    <a:pt x="403269" y="233990"/>
                  </a:cubicBezTo>
                  <a:cubicBezTo>
                    <a:pt x="403269" y="238705"/>
                    <a:pt x="399412" y="242562"/>
                    <a:pt x="394698" y="242562"/>
                  </a:cubicBezTo>
                  <a:close/>
                  <a:moveTo>
                    <a:pt x="379699" y="304273"/>
                  </a:moveTo>
                  <a:lnTo>
                    <a:pt x="254561" y="304273"/>
                  </a:lnTo>
                  <a:cubicBezTo>
                    <a:pt x="249847" y="304273"/>
                    <a:pt x="245990" y="300416"/>
                    <a:pt x="245990" y="295702"/>
                  </a:cubicBezTo>
                  <a:cubicBezTo>
                    <a:pt x="245990" y="290988"/>
                    <a:pt x="249847" y="287131"/>
                    <a:pt x="254561" y="287131"/>
                  </a:cubicBezTo>
                  <a:lnTo>
                    <a:pt x="379699" y="287131"/>
                  </a:lnTo>
                  <a:cubicBezTo>
                    <a:pt x="384413" y="287131"/>
                    <a:pt x="388270" y="290988"/>
                    <a:pt x="388270" y="295702"/>
                  </a:cubicBezTo>
                  <a:cubicBezTo>
                    <a:pt x="388270" y="300416"/>
                    <a:pt x="384413" y="304273"/>
                    <a:pt x="379699" y="304273"/>
                  </a:cubicBezTo>
                  <a:close/>
                  <a:moveTo>
                    <a:pt x="430268" y="365985"/>
                  </a:moveTo>
                  <a:lnTo>
                    <a:pt x="305130" y="365985"/>
                  </a:lnTo>
                  <a:cubicBezTo>
                    <a:pt x="300416" y="365985"/>
                    <a:pt x="296559" y="362128"/>
                    <a:pt x="296559" y="357414"/>
                  </a:cubicBezTo>
                  <a:cubicBezTo>
                    <a:pt x="296559" y="352700"/>
                    <a:pt x="300416" y="348843"/>
                    <a:pt x="305130" y="348843"/>
                  </a:cubicBezTo>
                  <a:lnTo>
                    <a:pt x="430268" y="348843"/>
                  </a:lnTo>
                  <a:cubicBezTo>
                    <a:pt x="434982" y="348843"/>
                    <a:pt x="438839" y="352700"/>
                    <a:pt x="438839" y="357414"/>
                  </a:cubicBezTo>
                  <a:cubicBezTo>
                    <a:pt x="438839" y="362128"/>
                    <a:pt x="434982" y="365985"/>
                    <a:pt x="430268" y="365985"/>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mn-ea"/>
                <a:cs typeface="+mn-cs"/>
              </a:endParaRPr>
            </a:p>
          </p:txBody>
        </p:sp>
      </p:grpSp>
      <p:grpSp>
        <p:nvGrpSpPr>
          <p:cNvPr id="54" name="组合 53"/>
          <p:cNvGrpSpPr/>
          <p:nvPr/>
        </p:nvGrpSpPr>
        <p:grpSpPr>
          <a:xfrm>
            <a:off x="9523136" y="3866583"/>
            <a:ext cx="479979" cy="479980"/>
            <a:chOff x="10115190" y="2323724"/>
            <a:chExt cx="479979" cy="479980"/>
          </a:xfrm>
        </p:grpSpPr>
        <p:sp>
          <p:nvSpPr>
            <p:cNvPr id="55" name="任意多边形: 形状 54"/>
            <p:cNvSpPr/>
            <p:nvPr/>
          </p:nvSpPr>
          <p:spPr>
            <a:xfrm>
              <a:off x="10227728" y="2528058"/>
              <a:ext cx="196321" cy="95653"/>
            </a:xfrm>
            <a:custGeom>
              <a:avLst/>
              <a:gdLst>
                <a:gd name="connsiteX0" fmla="*/ 148880 w 196321"/>
                <a:gd name="connsiteY0" fmla="*/ 0 h 95653"/>
                <a:gd name="connsiteX1" fmla="*/ 148280 w 196321"/>
                <a:gd name="connsiteY1" fmla="*/ 0 h 95653"/>
                <a:gd name="connsiteX2" fmla="*/ 101139 w 196321"/>
                <a:gd name="connsiteY2" fmla="*/ 600 h 95653"/>
                <a:gd name="connsiteX3" fmla="*/ 36856 w 196321"/>
                <a:gd name="connsiteY3" fmla="*/ 600 h 95653"/>
                <a:gd name="connsiteX4" fmla="*/ 14657 w 196321"/>
                <a:gd name="connsiteY4" fmla="*/ 6428 h 95653"/>
                <a:gd name="connsiteX5" fmla="*/ 38398 w 196321"/>
                <a:gd name="connsiteY5" fmla="*/ 17142 h 95653"/>
                <a:gd name="connsiteX6" fmla="*/ 38398 w 196321"/>
                <a:gd name="connsiteY6" fmla="*/ 17742 h 95653"/>
                <a:gd name="connsiteX7" fmla="*/ 101739 w 196321"/>
                <a:gd name="connsiteY7" fmla="*/ 17742 h 95653"/>
                <a:gd name="connsiteX8" fmla="*/ 148880 w 196321"/>
                <a:gd name="connsiteY8" fmla="*/ 17142 h 95653"/>
                <a:gd name="connsiteX9" fmla="*/ 178878 w 196321"/>
                <a:gd name="connsiteY9" fmla="*/ 47141 h 95653"/>
                <a:gd name="connsiteX10" fmla="*/ 148880 w 196321"/>
                <a:gd name="connsiteY10" fmla="*/ 77140 h 95653"/>
                <a:gd name="connsiteX11" fmla="*/ 101739 w 196321"/>
                <a:gd name="connsiteY11" fmla="*/ 77740 h 95653"/>
                <a:gd name="connsiteX12" fmla="*/ 84597 w 196321"/>
                <a:gd name="connsiteY12" fmla="*/ 77740 h 95653"/>
                <a:gd name="connsiteX13" fmla="*/ 37456 w 196321"/>
                <a:gd name="connsiteY13" fmla="*/ 78511 h 95653"/>
                <a:gd name="connsiteX14" fmla="*/ 28885 w 196321"/>
                <a:gd name="connsiteY14" fmla="*/ 77225 h 95653"/>
                <a:gd name="connsiteX15" fmla="*/ 14485 w 196321"/>
                <a:gd name="connsiteY15" fmla="*/ 67797 h 95653"/>
                <a:gd name="connsiteX16" fmla="*/ 0 w 196321"/>
                <a:gd name="connsiteY16" fmla="*/ 77225 h 95653"/>
                <a:gd name="connsiteX17" fmla="*/ 37456 w 196321"/>
                <a:gd name="connsiteY17" fmla="*/ 95653 h 95653"/>
                <a:gd name="connsiteX18" fmla="*/ 38056 w 196321"/>
                <a:gd name="connsiteY18" fmla="*/ 95653 h 95653"/>
                <a:gd name="connsiteX19" fmla="*/ 85197 w 196321"/>
                <a:gd name="connsiteY19" fmla="*/ 95053 h 95653"/>
                <a:gd name="connsiteX20" fmla="*/ 102339 w 196321"/>
                <a:gd name="connsiteY20" fmla="*/ 95053 h 95653"/>
                <a:gd name="connsiteX21" fmla="*/ 149480 w 196321"/>
                <a:gd name="connsiteY21" fmla="*/ 94453 h 95653"/>
                <a:gd name="connsiteX22" fmla="*/ 196321 w 196321"/>
                <a:gd name="connsiteY22" fmla="*/ 47012 h 95653"/>
                <a:gd name="connsiteX23" fmla="*/ 148880 w 196321"/>
                <a:gd name="connsiteY23" fmla="*/ 171 h 95653"/>
                <a:gd name="connsiteX24" fmla="*/ 38398 w 196321"/>
                <a:gd name="connsiteY24" fmla="*/ 17914 h 95653"/>
                <a:gd name="connsiteX25" fmla="*/ 38398 w 196321"/>
                <a:gd name="connsiteY25" fmla="*/ 18514 h 95653"/>
                <a:gd name="connsiteX26" fmla="*/ 39941 w 196321"/>
                <a:gd name="connsiteY26" fmla="*/ 18514 h 9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6321" h="95653">
                  <a:moveTo>
                    <a:pt x="148880" y="0"/>
                  </a:moveTo>
                  <a:lnTo>
                    <a:pt x="148280" y="0"/>
                  </a:lnTo>
                  <a:lnTo>
                    <a:pt x="101139" y="600"/>
                  </a:lnTo>
                  <a:lnTo>
                    <a:pt x="36856" y="600"/>
                  </a:lnTo>
                  <a:cubicBezTo>
                    <a:pt x="29086" y="663"/>
                    <a:pt x="21455" y="2666"/>
                    <a:pt x="14657" y="6428"/>
                  </a:cubicBezTo>
                  <a:lnTo>
                    <a:pt x="38398" y="17142"/>
                  </a:lnTo>
                  <a:lnTo>
                    <a:pt x="38398" y="17742"/>
                  </a:lnTo>
                  <a:lnTo>
                    <a:pt x="101739" y="17742"/>
                  </a:lnTo>
                  <a:lnTo>
                    <a:pt x="148880" y="17142"/>
                  </a:lnTo>
                  <a:cubicBezTo>
                    <a:pt x="165448" y="17142"/>
                    <a:pt x="178878" y="30573"/>
                    <a:pt x="178878" y="47141"/>
                  </a:cubicBezTo>
                  <a:cubicBezTo>
                    <a:pt x="178878" y="63709"/>
                    <a:pt x="165448" y="77140"/>
                    <a:pt x="148880" y="77140"/>
                  </a:cubicBezTo>
                  <a:lnTo>
                    <a:pt x="101739" y="77740"/>
                  </a:lnTo>
                  <a:lnTo>
                    <a:pt x="84597" y="77740"/>
                  </a:lnTo>
                  <a:lnTo>
                    <a:pt x="37456" y="78511"/>
                  </a:lnTo>
                  <a:cubicBezTo>
                    <a:pt x="34550" y="78516"/>
                    <a:pt x="31661" y="78083"/>
                    <a:pt x="28885" y="77225"/>
                  </a:cubicBezTo>
                  <a:cubicBezTo>
                    <a:pt x="23258" y="75575"/>
                    <a:pt x="18247" y="72294"/>
                    <a:pt x="14485" y="67797"/>
                  </a:cubicBezTo>
                  <a:cubicBezTo>
                    <a:pt x="10714" y="72324"/>
                    <a:pt x="5666" y="75610"/>
                    <a:pt x="0" y="77225"/>
                  </a:cubicBezTo>
                  <a:cubicBezTo>
                    <a:pt x="8996" y="88790"/>
                    <a:pt x="22804" y="95584"/>
                    <a:pt x="37456" y="95653"/>
                  </a:cubicBezTo>
                  <a:lnTo>
                    <a:pt x="38056" y="95653"/>
                  </a:lnTo>
                  <a:lnTo>
                    <a:pt x="85197" y="95053"/>
                  </a:lnTo>
                  <a:lnTo>
                    <a:pt x="102339" y="95053"/>
                  </a:lnTo>
                  <a:lnTo>
                    <a:pt x="149480" y="94453"/>
                  </a:lnTo>
                  <a:cubicBezTo>
                    <a:pt x="175515" y="94288"/>
                    <a:pt x="196486" y="73048"/>
                    <a:pt x="196321" y="47012"/>
                  </a:cubicBezTo>
                  <a:cubicBezTo>
                    <a:pt x="196155" y="20977"/>
                    <a:pt x="174915" y="6"/>
                    <a:pt x="148880" y="171"/>
                  </a:cubicBezTo>
                  <a:close/>
                  <a:moveTo>
                    <a:pt x="38398" y="17914"/>
                  </a:moveTo>
                  <a:lnTo>
                    <a:pt x="38398" y="18514"/>
                  </a:lnTo>
                  <a:lnTo>
                    <a:pt x="39941" y="18514"/>
                  </a:ln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56" name="任意多边形: 形状 55"/>
            <p:cNvSpPr/>
            <p:nvPr/>
          </p:nvSpPr>
          <p:spPr>
            <a:xfrm>
              <a:off x="10172169" y="2427890"/>
              <a:ext cx="199896" cy="195556"/>
            </a:xfrm>
            <a:custGeom>
              <a:avLst/>
              <a:gdLst>
                <a:gd name="connsiteX0" fmla="*/ 156698 w 199896"/>
                <a:gd name="connsiteY0" fmla="*/ 100768 h 195556"/>
                <a:gd name="connsiteX1" fmla="*/ 139556 w 199896"/>
                <a:gd name="connsiteY1" fmla="*/ 100768 h 195556"/>
                <a:gd name="connsiteX2" fmla="*/ 140756 w 199896"/>
                <a:gd name="connsiteY2" fmla="*/ 195050 h 195556"/>
                <a:gd name="connsiteX3" fmla="*/ 157898 w 199896"/>
                <a:gd name="connsiteY3" fmla="*/ 195050 h 195556"/>
                <a:gd name="connsiteX4" fmla="*/ 195611 w 199896"/>
                <a:gd name="connsiteY4" fmla="*/ 125967 h 195556"/>
                <a:gd name="connsiteX5" fmla="*/ 169898 w 199896"/>
                <a:gd name="connsiteY5" fmla="*/ 125967 h 195556"/>
                <a:gd name="connsiteX6" fmla="*/ 165612 w 199896"/>
                <a:gd name="connsiteY6" fmla="*/ 130253 h 195556"/>
                <a:gd name="connsiteX7" fmla="*/ 169898 w 199896"/>
                <a:gd name="connsiteY7" fmla="*/ 134538 h 195556"/>
                <a:gd name="connsiteX8" fmla="*/ 195611 w 199896"/>
                <a:gd name="connsiteY8" fmla="*/ 134538 h 195556"/>
                <a:gd name="connsiteX9" fmla="*/ 199896 w 199896"/>
                <a:gd name="connsiteY9" fmla="*/ 130253 h 195556"/>
                <a:gd name="connsiteX10" fmla="*/ 195611 w 199896"/>
                <a:gd name="connsiteY10" fmla="*/ 125967 h 195556"/>
                <a:gd name="connsiteX11" fmla="*/ 112386 w 199896"/>
                <a:gd name="connsiteY11" fmla="*/ 4172 h 195556"/>
                <a:gd name="connsiteX12" fmla="*/ 49988 w 199896"/>
                <a:gd name="connsiteY12" fmla="*/ 27743 h 195556"/>
                <a:gd name="connsiteX13" fmla="*/ 30618 w 199896"/>
                <a:gd name="connsiteY13" fmla="*/ 70598 h 195556"/>
                <a:gd name="connsiteX14" fmla="*/ 23589 w 199896"/>
                <a:gd name="connsiteY14" fmla="*/ 86198 h 195556"/>
                <a:gd name="connsiteX15" fmla="*/ 4219 w 199896"/>
                <a:gd name="connsiteY15" fmla="*/ 129053 h 195556"/>
                <a:gd name="connsiteX16" fmla="*/ 27618 w 199896"/>
                <a:gd name="connsiteY16" fmla="*/ 191349 h 195556"/>
                <a:gd name="connsiteX17" fmla="*/ 70045 w 199896"/>
                <a:gd name="connsiteY17" fmla="*/ 189565 h 195556"/>
                <a:gd name="connsiteX18" fmla="*/ 84444 w 199896"/>
                <a:gd name="connsiteY18" fmla="*/ 177137 h 195556"/>
                <a:gd name="connsiteX19" fmla="*/ 90101 w 199896"/>
                <a:gd name="connsiteY19" fmla="*/ 167794 h 195556"/>
                <a:gd name="connsiteX20" fmla="*/ 109472 w 199896"/>
                <a:gd name="connsiteY20" fmla="*/ 124939 h 195556"/>
                <a:gd name="connsiteX21" fmla="*/ 112471 w 199896"/>
                <a:gd name="connsiteY21" fmla="*/ 118253 h 195556"/>
                <a:gd name="connsiteX22" fmla="*/ 116500 w 199896"/>
                <a:gd name="connsiteY22" fmla="*/ 109682 h 195556"/>
                <a:gd name="connsiteX23" fmla="*/ 120185 w 199896"/>
                <a:gd name="connsiteY23" fmla="*/ 101111 h 195556"/>
                <a:gd name="connsiteX24" fmla="*/ 135871 w 199896"/>
                <a:gd name="connsiteY24" fmla="*/ 66398 h 195556"/>
                <a:gd name="connsiteX25" fmla="*/ 112386 w 199896"/>
                <a:gd name="connsiteY25" fmla="*/ 4172 h 195556"/>
                <a:gd name="connsiteX26" fmla="*/ 120357 w 199896"/>
                <a:gd name="connsiteY26" fmla="*/ 59456 h 195556"/>
                <a:gd name="connsiteX27" fmla="*/ 101415 w 199896"/>
                <a:gd name="connsiteY27" fmla="*/ 101540 h 195556"/>
                <a:gd name="connsiteX28" fmla="*/ 100986 w 199896"/>
                <a:gd name="connsiteY28" fmla="*/ 102568 h 195556"/>
                <a:gd name="connsiteX29" fmla="*/ 93958 w 199896"/>
                <a:gd name="connsiteY29" fmla="*/ 118168 h 195556"/>
                <a:gd name="connsiteX30" fmla="*/ 93958 w 199896"/>
                <a:gd name="connsiteY30" fmla="*/ 118682 h 195556"/>
                <a:gd name="connsiteX31" fmla="*/ 74844 w 199896"/>
                <a:gd name="connsiteY31" fmla="*/ 161537 h 195556"/>
                <a:gd name="connsiteX32" fmla="*/ 55902 w 199896"/>
                <a:gd name="connsiteY32" fmla="*/ 177908 h 195556"/>
                <a:gd name="connsiteX33" fmla="*/ 35075 w 199896"/>
                <a:gd name="connsiteY33" fmla="*/ 176537 h 195556"/>
                <a:gd name="connsiteX34" fmla="*/ 19748 w 199896"/>
                <a:gd name="connsiteY34" fmla="*/ 137237 h 195556"/>
                <a:gd name="connsiteX35" fmla="*/ 20161 w 199896"/>
                <a:gd name="connsiteY35" fmla="*/ 136338 h 195556"/>
                <a:gd name="connsiteX36" fmla="*/ 39532 w 199896"/>
                <a:gd name="connsiteY36" fmla="*/ 93483 h 195556"/>
                <a:gd name="connsiteX37" fmla="*/ 46560 w 199896"/>
                <a:gd name="connsiteY37" fmla="*/ 77884 h 195556"/>
                <a:gd name="connsiteX38" fmla="*/ 65931 w 199896"/>
                <a:gd name="connsiteY38" fmla="*/ 35028 h 195556"/>
                <a:gd name="connsiteX39" fmla="*/ 93272 w 199896"/>
                <a:gd name="connsiteY39" fmla="*/ 17372 h 195556"/>
                <a:gd name="connsiteX40" fmla="*/ 105615 w 199896"/>
                <a:gd name="connsiteY40" fmla="*/ 20029 h 195556"/>
                <a:gd name="connsiteX41" fmla="*/ 121300 w 199896"/>
                <a:gd name="connsiteY41" fmla="*/ 37171 h 195556"/>
                <a:gd name="connsiteX42" fmla="*/ 120357 w 199896"/>
                <a:gd name="connsiteY42" fmla="*/ 59456 h 195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9896" h="195556">
                  <a:moveTo>
                    <a:pt x="156698" y="100768"/>
                  </a:moveTo>
                  <a:lnTo>
                    <a:pt x="139556" y="100768"/>
                  </a:lnTo>
                  <a:lnTo>
                    <a:pt x="140756" y="195050"/>
                  </a:lnTo>
                  <a:lnTo>
                    <a:pt x="157898" y="195050"/>
                  </a:lnTo>
                  <a:close/>
                  <a:moveTo>
                    <a:pt x="195611" y="125967"/>
                  </a:moveTo>
                  <a:lnTo>
                    <a:pt x="169898" y="125967"/>
                  </a:lnTo>
                  <a:cubicBezTo>
                    <a:pt x="167531" y="125967"/>
                    <a:pt x="165612" y="127886"/>
                    <a:pt x="165612" y="130253"/>
                  </a:cubicBezTo>
                  <a:cubicBezTo>
                    <a:pt x="165612" y="132620"/>
                    <a:pt x="167531" y="134538"/>
                    <a:pt x="169898" y="134538"/>
                  </a:cubicBezTo>
                  <a:lnTo>
                    <a:pt x="195611" y="134538"/>
                  </a:lnTo>
                  <a:cubicBezTo>
                    <a:pt x="197978" y="134538"/>
                    <a:pt x="199896" y="132620"/>
                    <a:pt x="199896" y="130253"/>
                  </a:cubicBezTo>
                  <a:cubicBezTo>
                    <a:pt x="199896" y="127886"/>
                    <a:pt x="197978" y="125967"/>
                    <a:pt x="195611" y="125967"/>
                  </a:cubicBezTo>
                  <a:close/>
                  <a:moveTo>
                    <a:pt x="112386" y="4172"/>
                  </a:moveTo>
                  <a:cubicBezTo>
                    <a:pt x="88645" y="-6513"/>
                    <a:pt x="60735" y="4030"/>
                    <a:pt x="49988" y="27743"/>
                  </a:cubicBezTo>
                  <a:lnTo>
                    <a:pt x="30618" y="70598"/>
                  </a:lnTo>
                  <a:lnTo>
                    <a:pt x="23589" y="86198"/>
                  </a:lnTo>
                  <a:lnTo>
                    <a:pt x="4219" y="129053"/>
                  </a:lnTo>
                  <a:cubicBezTo>
                    <a:pt x="-6522" y="152717"/>
                    <a:pt x="3954" y="180608"/>
                    <a:pt x="27618" y="191349"/>
                  </a:cubicBezTo>
                  <a:cubicBezTo>
                    <a:pt x="41240" y="197532"/>
                    <a:pt x="56990" y="196869"/>
                    <a:pt x="70045" y="189565"/>
                  </a:cubicBezTo>
                  <a:cubicBezTo>
                    <a:pt x="75681" y="186504"/>
                    <a:pt x="80592" y="182265"/>
                    <a:pt x="84444" y="177137"/>
                  </a:cubicBezTo>
                  <a:cubicBezTo>
                    <a:pt x="86669" y="174241"/>
                    <a:pt x="88567" y="171108"/>
                    <a:pt x="90101" y="167794"/>
                  </a:cubicBezTo>
                  <a:lnTo>
                    <a:pt x="109472" y="124939"/>
                  </a:lnTo>
                  <a:lnTo>
                    <a:pt x="112471" y="118253"/>
                  </a:lnTo>
                  <a:lnTo>
                    <a:pt x="116500" y="109682"/>
                  </a:lnTo>
                  <a:lnTo>
                    <a:pt x="120185" y="101111"/>
                  </a:lnTo>
                  <a:lnTo>
                    <a:pt x="135871" y="66398"/>
                  </a:lnTo>
                  <a:cubicBezTo>
                    <a:pt x="146553" y="42729"/>
                    <a:pt x="136043" y="14881"/>
                    <a:pt x="112386" y="4172"/>
                  </a:cubicBezTo>
                  <a:close/>
                  <a:moveTo>
                    <a:pt x="120357" y="59456"/>
                  </a:moveTo>
                  <a:lnTo>
                    <a:pt x="101415" y="101540"/>
                  </a:lnTo>
                  <a:lnTo>
                    <a:pt x="100986" y="102568"/>
                  </a:lnTo>
                  <a:lnTo>
                    <a:pt x="93958" y="118168"/>
                  </a:lnTo>
                  <a:lnTo>
                    <a:pt x="93958" y="118682"/>
                  </a:lnTo>
                  <a:lnTo>
                    <a:pt x="74844" y="161537"/>
                  </a:lnTo>
                  <a:cubicBezTo>
                    <a:pt x="71163" y="169453"/>
                    <a:pt x="64268" y="175412"/>
                    <a:pt x="55902" y="177908"/>
                  </a:cubicBezTo>
                  <a:cubicBezTo>
                    <a:pt x="49026" y="180014"/>
                    <a:pt x="41616" y="179526"/>
                    <a:pt x="35075" y="176537"/>
                  </a:cubicBezTo>
                  <a:cubicBezTo>
                    <a:pt x="19990" y="169917"/>
                    <a:pt x="13128" y="152322"/>
                    <a:pt x="19748" y="137237"/>
                  </a:cubicBezTo>
                  <a:cubicBezTo>
                    <a:pt x="19881" y="136935"/>
                    <a:pt x="20018" y="136636"/>
                    <a:pt x="20161" y="136338"/>
                  </a:cubicBezTo>
                  <a:lnTo>
                    <a:pt x="39532" y="93483"/>
                  </a:lnTo>
                  <a:lnTo>
                    <a:pt x="46560" y="77884"/>
                  </a:lnTo>
                  <a:lnTo>
                    <a:pt x="65931" y="35028"/>
                  </a:lnTo>
                  <a:cubicBezTo>
                    <a:pt x="70799" y="24295"/>
                    <a:pt x="81487" y="17394"/>
                    <a:pt x="93272" y="17372"/>
                  </a:cubicBezTo>
                  <a:cubicBezTo>
                    <a:pt x="97532" y="17342"/>
                    <a:pt x="101745" y="18249"/>
                    <a:pt x="105615" y="20029"/>
                  </a:cubicBezTo>
                  <a:cubicBezTo>
                    <a:pt x="112969" y="23355"/>
                    <a:pt x="118638" y="29551"/>
                    <a:pt x="121300" y="37171"/>
                  </a:cubicBezTo>
                  <a:cubicBezTo>
                    <a:pt x="123844" y="44447"/>
                    <a:pt x="123506" y="52421"/>
                    <a:pt x="120357" y="59456"/>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57" name="任意多边形: 形状 56"/>
            <p:cNvSpPr/>
            <p:nvPr/>
          </p:nvSpPr>
          <p:spPr>
            <a:xfrm>
              <a:off x="10195758" y="2323724"/>
              <a:ext cx="279417" cy="228933"/>
            </a:xfrm>
            <a:custGeom>
              <a:avLst/>
              <a:gdLst>
                <a:gd name="connsiteX0" fmla="*/ 92996 w 279417"/>
                <a:gd name="connsiteY0" fmla="*/ 213677 h 228933"/>
                <a:gd name="connsiteX1" fmla="*/ 88968 w 279417"/>
                <a:gd name="connsiteY1" fmla="*/ 222248 h 228933"/>
                <a:gd name="connsiteX2" fmla="*/ 85968 w 279417"/>
                <a:gd name="connsiteY2" fmla="*/ 228933 h 228933"/>
                <a:gd name="connsiteX3" fmla="*/ 71654 w 279417"/>
                <a:gd name="connsiteY3" fmla="*/ 222848 h 228933"/>
                <a:gd name="connsiteX4" fmla="*/ 70369 w 279417"/>
                <a:gd name="connsiteY4" fmla="*/ 222248 h 228933"/>
                <a:gd name="connsiteX5" fmla="*/ 46627 w 279417"/>
                <a:gd name="connsiteY5" fmla="*/ 211534 h 228933"/>
                <a:gd name="connsiteX6" fmla="*/ 15685 w 279417"/>
                <a:gd name="connsiteY6" fmla="*/ 197563 h 228933"/>
                <a:gd name="connsiteX7" fmla="*/ 0 w 279417"/>
                <a:gd name="connsiteY7" fmla="*/ 190535 h 228933"/>
                <a:gd name="connsiteX8" fmla="*/ 7028 w 279417"/>
                <a:gd name="connsiteY8" fmla="*/ 174936 h 228933"/>
                <a:gd name="connsiteX9" fmla="*/ 22713 w 279417"/>
                <a:gd name="connsiteY9" fmla="*/ 181964 h 228933"/>
                <a:gd name="connsiteX10" fmla="*/ 75168 w 279417"/>
                <a:gd name="connsiteY10" fmla="*/ 205706 h 228933"/>
                <a:gd name="connsiteX11" fmla="*/ 77397 w 279417"/>
                <a:gd name="connsiteY11" fmla="*/ 206734 h 228933"/>
                <a:gd name="connsiteX12" fmla="*/ 50141 w 279417"/>
                <a:gd name="connsiteY12" fmla="*/ 147765 h 228933"/>
                <a:gd name="connsiteX13" fmla="*/ 46284 w 279417"/>
                <a:gd name="connsiteY13" fmla="*/ 150337 h 228933"/>
                <a:gd name="connsiteX14" fmla="*/ 35741 w 279417"/>
                <a:gd name="connsiteY14" fmla="*/ 173736 h 228933"/>
                <a:gd name="connsiteX15" fmla="*/ 35741 w 279417"/>
                <a:gd name="connsiteY15" fmla="*/ 176993 h 228933"/>
                <a:gd name="connsiteX16" fmla="*/ 38056 w 279417"/>
                <a:gd name="connsiteY16" fmla="*/ 179393 h 228933"/>
                <a:gd name="connsiteX17" fmla="*/ 42947 w 279417"/>
                <a:gd name="connsiteY17" fmla="*/ 178514 h 228933"/>
                <a:gd name="connsiteX18" fmla="*/ 43455 w 279417"/>
                <a:gd name="connsiteY18" fmla="*/ 177421 h 228933"/>
                <a:gd name="connsiteX19" fmla="*/ 54169 w 279417"/>
                <a:gd name="connsiteY19" fmla="*/ 154279 h 228933"/>
                <a:gd name="connsiteX20" fmla="*/ 52026 w 279417"/>
                <a:gd name="connsiteY20" fmla="*/ 148623 h 228933"/>
                <a:gd name="connsiteX21" fmla="*/ 50227 w 279417"/>
                <a:gd name="connsiteY21" fmla="*/ 148194 h 228933"/>
                <a:gd name="connsiteX22" fmla="*/ 142280 w 279417"/>
                <a:gd name="connsiteY22" fmla="*/ 0 h 228933"/>
                <a:gd name="connsiteX23" fmla="*/ 142280 w 279417"/>
                <a:gd name="connsiteY23" fmla="*/ 119995 h 228933"/>
                <a:gd name="connsiteX24" fmla="*/ 159422 w 279417"/>
                <a:gd name="connsiteY24" fmla="*/ 137137 h 228933"/>
                <a:gd name="connsiteX25" fmla="*/ 279417 w 279417"/>
                <a:gd name="connsiteY25" fmla="*/ 137137 h 228933"/>
                <a:gd name="connsiteX26" fmla="*/ 167993 w 279417"/>
                <a:gd name="connsiteY26" fmla="*/ 111424 h 228933"/>
                <a:gd name="connsiteX27" fmla="*/ 167993 w 279417"/>
                <a:gd name="connsiteY27" fmla="*/ 62055 h 228933"/>
                <a:gd name="connsiteX28" fmla="*/ 217363 w 279417"/>
                <a:gd name="connsiteY28" fmla="*/ 111424 h 228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9417" h="228933">
                  <a:moveTo>
                    <a:pt x="92996" y="213677"/>
                  </a:moveTo>
                  <a:lnTo>
                    <a:pt x="88968" y="222248"/>
                  </a:lnTo>
                  <a:lnTo>
                    <a:pt x="85968" y="228933"/>
                  </a:lnTo>
                  <a:lnTo>
                    <a:pt x="71654" y="222848"/>
                  </a:lnTo>
                  <a:lnTo>
                    <a:pt x="70369" y="222248"/>
                  </a:lnTo>
                  <a:lnTo>
                    <a:pt x="46627" y="211534"/>
                  </a:lnTo>
                  <a:lnTo>
                    <a:pt x="15685" y="197563"/>
                  </a:lnTo>
                  <a:lnTo>
                    <a:pt x="0" y="190535"/>
                  </a:lnTo>
                  <a:lnTo>
                    <a:pt x="7028" y="174936"/>
                  </a:lnTo>
                  <a:lnTo>
                    <a:pt x="22713" y="181964"/>
                  </a:lnTo>
                  <a:lnTo>
                    <a:pt x="75168" y="205706"/>
                  </a:lnTo>
                  <a:lnTo>
                    <a:pt x="77397" y="206734"/>
                  </a:lnTo>
                  <a:close/>
                  <a:moveTo>
                    <a:pt x="50141" y="147765"/>
                  </a:moveTo>
                  <a:cubicBezTo>
                    <a:pt x="48456" y="147771"/>
                    <a:pt x="46937" y="148783"/>
                    <a:pt x="46284" y="150337"/>
                  </a:cubicBezTo>
                  <a:lnTo>
                    <a:pt x="35741" y="173736"/>
                  </a:lnTo>
                  <a:cubicBezTo>
                    <a:pt x="35313" y="174779"/>
                    <a:pt x="35313" y="175949"/>
                    <a:pt x="35741" y="176993"/>
                  </a:cubicBezTo>
                  <a:cubicBezTo>
                    <a:pt x="36157" y="178072"/>
                    <a:pt x="36992" y="178938"/>
                    <a:pt x="38056" y="179393"/>
                  </a:cubicBezTo>
                  <a:cubicBezTo>
                    <a:pt x="39649" y="180501"/>
                    <a:pt x="41839" y="180107"/>
                    <a:pt x="42947" y="178514"/>
                  </a:cubicBezTo>
                  <a:cubicBezTo>
                    <a:pt x="43178" y="178182"/>
                    <a:pt x="43350" y="177812"/>
                    <a:pt x="43455" y="177421"/>
                  </a:cubicBezTo>
                  <a:lnTo>
                    <a:pt x="54169" y="154279"/>
                  </a:lnTo>
                  <a:cubicBezTo>
                    <a:pt x="55135" y="152125"/>
                    <a:pt x="54177" y="149596"/>
                    <a:pt x="52026" y="148623"/>
                  </a:cubicBezTo>
                  <a:cubicBezTo>
                    <a:pt x="51461" y="148360"/>
                    <a:pt x="50849" y="148214"/>
                    <a:pt x="50227" y="148194"/>
                  </a:cubicBezTo>
                  <a:close/>
                  <a:moveTo>
                    <a:pt x="142280" y="0"/>
                  </a:moveTo>
                  <a:lnTo>
                    <a:pt x="142280" y="119995"/>
                  </a:lnTo>
                  <a:cubicBezTo>
                    <a:pt x="142280" y="129462"/>
                    <a:pt x="149955" y="137137"/>
                    <a:pt x="159422" y="137137"/>
                  </a:cubicBezTo>
                  <a:lnTo>
                    <a:pt x="279417" y="137137"/>
                  </a:lnTo>
                  <a:close/>
                  <a:moveTo>
                    <a:pt x="167993" y="111424"/>
                  </a:moveTo>
                  <a:lnTo>
                    <a:pt x="167993" y="62055"/>
                  </a:lnTo>
                  <a:lnTo>
                    <a:pt x="217363" y="111424"/>
                  </a:ln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58" name="任意多边形: 形状 57"/>
            <p:cNvSpPr/>
            <p:nvPr/>
          </p:nvSpPr>
          <p:spPr>
            <a:xfrm>
              <a:off x="10115190" y="2323724"/>
              <a:ext cx="257132" cy="479980"/>
            </a:xfrm>
            <a:custGeom>
              <a:avLst/>
              <a:gdLst>
                <a:gd name="connsiteX0" fmla="*/ 257132 w 257132"/>
                <a:gd name="connsiteY0" fmla="*/ 467124 h 479980"/>
                <a:gd name="connsiteX1" fmla="*/ 244276 w 257132"/>
                <a:gd name="connsiteY1" fmla="*/ 479980 h 479980"/>
                <a:gd name="connsiteX2" fmla="*/ 34284 w 257132"/>
                <a:gd name="connsiteY2" fmla="*/ 479980 h 479980"/>
                <a:gd name="connsiteX3" fmla="*/ 0 w 257132"/>
                <a:gd name="connsiteY3" fmla="*/ 445696 h 479980"/>
                <a:gd name="connsiteX4" fmla="*/ 0 w 257132"/>
                <a:gd name="connsiteY4" fmla="*/ 34284 h 479980"/>
                <a:gd name="connsiteX5" fmla="*/ 34284 w 257132"/>
                <a:gd name="connsiteY5" fmla="*/ 0 h 479980"/>
                <a:gd name="connsiteX6" fmla="*/ 222848 w 257132"/>
                <a:gd name="connsiteY6" fmla="*/ 0 h 479980"/>
                <a:gd name="connsiteX7" fmla="*/ 248561 w 257132"/>
                <a:gd name="connsiteY7" fmla="*/ 25713 h 479980"/>
                <a:gd name="connsiteX8" fmla="*/ 34284 w 257132"/>
                <a:gd name="connsiteY8" fmla="*/ 25713 h 479980"/>
                <a:gd name="connsiteX9" fmla="*/ 25713 w 257132"/>
                <a:gd name="connsiteY9" fmla="*/ 34284 h 479980"/>
                <a:gd name="connsiteX10" fmla="*/ 25713 w 257132"/>
                <a:gd name="connsiteY10" fmla="*/ 445696 h 479980"/>
                <a:gd name="connsiteX11" fmla="*/ 34284 w 257132"/>
                <a:gd name="connsiteY11" fmla="*/ 454267 h 479980"/>
                <a:gd name="connsiteX12" fmla="*/ 244276 w 257132"/>
                <a:gd name="connsiteY12" fmla="*/ 454267 h 479980"/>
                <a:gd name="connsiteX13" fmla="*/ 257132 w 257132"/>
                <a:gd name="connsiteY13" fmla="*/ 467124 h 47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132" h="479980">
                  <a:moveTo>
                    <a:pt x="257132" y="467124"/>
                  </a:moveTo>
                  <a:cubicBezTo>
                    <a:pt x="257132" y="474224"/>
                    <a:pt x="251376" y="479980"/>
                    <a:pt x="244276" y="479980"/>
                  </a:cubicBezTo>
                  <a:lnTo>
                    <a:pt x="34284" y="479980"/>
                  </a:lnTo>
                  <a:cubicBezTo>
                    <a:pt x="15350" y="479980"/>
                    <a:pt x="0" y="464631"/>
                    <a:pt x="0" y="445696"/>
                  </a:cubicBezTo>
                  <a:lnTo>
                    <a:pt x="0" y="34284"/>
                  </a:lnTo>
                  <a:cubicBezTo>
                    <a:pt x="0" y="15350"/>
                    <a:pt x="15350" y="0"/>
                    <a:pt x="34284" y="0"/>
                  </a:cubicBezTo>
                  <a:lnTo>
                    <a:pt x="222848" y="0"/>
                  </a:lnTo>
                  <a:lnTo>
                    <a:pt x="248561" y="25713"/>
                  </a:lnTo>
                  <a:lnTo>
                    <a:pt x="34284" y="25713"/>
                  </a:lnTo>
                  <a:cubicBezTo>
                    <a:pt x="29550" y="25713"/>
                    <a:pt x="25713" y="29550"/>
                    <a:pt x="25713" y="34284"/>
                  </a:cubicBezTo>
                  <a:lnTo>
                    <a:pt x="25713" y="445696"/>
                  </a:lnTo>
                  <a:cubicBezTo>
                    <a:pt x="25713" y="450430"/>
                    <a:pt x="29550" y="454267"/>
                    <a:pt x="34284" y="454267"/>
                  </a:cubicBezTo>
                  <a:lnTo>
                    <a:pt x="244276" y="454267"/>
                  </a:lnTo>
                  <a:cubicBezTo>
                    <a:pt x="251376" y="454267"/>
                    <a:pt x="257132" y="460023"/>
                    <a:pt x="257132" y="467124"/>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59" name="任意多边形: 形状 58"/>
            <p:cNvSpPr/>
            <p:nvPr/>
          </p:nvSpPr>
          <p:spPr>
            <a:xfrm>
              <a:off x="10389464" y="2597998"/>
              <a:ext cx="205705" cy="205705"/>
            </a:xfrm>
            <a:custGeom>
              <a:avLst/>
              <a:gdLst>
                <a:gd name="connsiteX0" fmla="*/ 102853 w 205705"/>
                <a:gd name="connsiteY0" fmla="*/ 17142 h 205705"/>
                <a:gd name="connsiteX1" fmla="*/ 17142 w 205705"/>
                <a:gd name="connsiteY1" fmla="*/ 102853 h 205705"/>
                <a:gd name="connsiteX2" fmla="*/ 102853 w 205705"/>
                <a:gd name="connsiteY2" fmla="*/ 188564 h 205705"/>
                <a:gd name="connsiteX3" fmla="*/ 188564 w 205705"/>
                <a:gd name="connsiteY3" fmla="*/ 102853 h 205705"/>
                <a:gd name="connsiteX4" fmla="*/ 102853 w 205705"/>
                <a:gd name="connsiteY4" fmla="*/ 17142 h 205705"/>
                <a:gd name="connsiteX5" fmla="*/ 102853 w 205705"/>
                <a:gd name="connsiteY5" fmla="*/ 0 h 205705"/>
                <a:gd name="connsiteX6" fmla="*/ 205706 w 205705"/>
                <a:gd name="connsiteY6" fmla="*/ 102853 h 205705"/>
                <a:gd name="connsiteX7" fmla="*/ 102853 w 205705"/>
                <a:gd name="connsiteY7" fmla="*/ 205706 h 205705"/>
                <a:gd name="connsiteX8" fmla="*/ 0 w 205705"/>
                <a:gd name="connsiteY8" fmla="*/ 102853 h 205705"/>
                <a:gd name="connsiteX9" fmla="*/ 102853 w 205705"/>
                <a:gd name="connsiteY9" fmla="*/ 0 h 20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05" h="205705">
                  <a:moveTo>
                    <a:pt x="102853" y="17142"/>
                  </a:moveTo>
                  <a:cubicBezTo>
                    <a:pt x="55516" y="17142"/>
                    <a:pt x="17142" y="55516"/>
                    <a:pt x="17142" y="102853"/>
                  </a:cubicBezTo>
                  <a:cubicBezTo>
                    <a:pt x="17142" y="150190"/>
                    <a:pt x="55516" y="188564"/>
                    <a:pt x="102853" y="188564"/>
                  </a:cubicBezTo>
                  <a:cubicBezTo>
                    <a:pt x="150190" y="188564"/>
                    <a:pt x="188564" y="150190"/>
                    <a:pt x="188564" y="102853"/>
                  </a:cubicBezTo>
                  <a:cubicBezTo>
                    <a:pt x="188564" y="55516"/>
                    <a:pt x="150190" y="17142"/>
                    <a:pt x="102853" y="17142"/>
                  </a:cubicBezTo>
                  <a:close/>
                  <a:moveTo>
                    <a:pt x="102853" y="0"/>
                  </a:moveTo>
                  <a:cubicBezTo>
                    <a:pt x="159657" y="0"/>
                    <a:pt x="205706" y="46049"/>
                    <a:pt x="205706" y="102853"/>
                  </a:cubicBezTo>
                  <a:cubicBezTo>
                    <a:pt x="205706" y="159657"/>
                    <a:pt x="159657" y="205706"/>
                    <a:pt x="102853" y="205706"/>
                  </a:cubicBezTo>
                  <a:cubicBezTo>
                    <a:pt x="46049" y="205706"/>
                    <a:pt x="0" y="159657"/>
                    <a:pt x="0" y="102853"/>
                  </a:cubicBezTo>
                  <a:cubicBezTo>
                    <a:pt x="0" y="46049"/>
                    <a:pt x="46049" y="0"/>
                    <a:pt x="102853" y="0"/>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60" name="任意多边形: 形状 59"/>
            <p:cNvSpPr/>
            <p:nvPr/>
          </p:nvSpPr>
          <p:spPr>
            <a:xfrm>
              <a:off x="10421692" y="2655891"/>
              <a:ext cx="122101" cy="90348"/>
            </a:xfrm>
            <a:custGeom>
              <a:avLst/>
              <a:gdLst>
                <a:gd name="connsiteX0" fmla="*/ 8571 w 122101"/>
                <a:gd name="connsiteY0" fmla="*/ 36389 h 90348"/>
                <a:gd name="connsiteX1" fmla="*/ 92825 w 122101"/>
                <a:gd name="connsiteY1" fmla="*/ 36389 h 90348"/>
                <a:gd name="connsiteX2" fmla="*/ 71054 w 122101"/>
                <a:gd name="connsiteY2" fmla="*/ 14619 h 90348"/>
                <a:gd name="connsiteX3" fmla="*/ 71097 w 122101"/>
                <a:gd name="connsiteY3" fmla="*/ 2490 h 90348"/>
                <a:gd name="connsiteX4" fmla="*/ 83225 w 122101"/>
                <a:gd name="connsiteY4" fmla="*/ 2533 h 90348"/>
                <a:gd name="connsiteX5" fmla="*/ 119567 w 122101"/>
                <a:gd name="connsiteY5" fmla="*/ 38875 h 90348"/>
                <a:gd name="connsiteX6" fmla="*/ 119616 w 122101"/>
                <a:gd name="connsiteY6" fmla="*/ 50996 h 90348"/>
                <a:gd name="connsiteX7" fmla="*/ 119567 w 122101"/>
                <a:gd name="connsiteY7" fmla="*/ 51046 h 90348"/>
                <a:gd name="connsiteX8" fmla="*/ 83225 w 122101"/>
                <a:gd name="connsiteY8" fmla="*/ 87816 h 90348"/>
                <a:gd name="connsiteX9" fmla="*/ 71097 w 122101"/>
                <a:gd name="connsiteY9" fmla="*/ 87858 h 90348"/>
                <a:gd name="connsiteX10" fmla="*/ 71054 w 122101"/>
                <a:gd name="connsiteY10" fmla="*/ 75730 h 90348"/>
                <a:gd name="connsiteX11" fmla="*/ 92825 w 122101"/>
                <a:gd name="connsiteY11" fmla="*/ 53531 h 90348"/>
                <a:gd name="connsiteX12" fmla="*/ 8571 w 122101"/>
                <a:gd name="connsiteY12" fmla="*/ 53531 h 90348"/>
                <a:gd name="connsiteX13" fmla="*/ 0 w 122101"/>
                <a:gd name="connsiteY13" fmla="*/ 44960 h 90348"/>
                <a:gd name="connsiteX14" fmla="*/ 8571 w 122101"/>
                <a:gd name="connsiteY14" fmla="*/ 36389 h 9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101" h="90348">
                  <a:moveTo>
                    <a:pt x="8571" y="36389"/>
                  </a:moveTo>
                  <a:lnTo>
                    <a:pt x="92825" y="36389"/>
                  </a:lnTo>
                  <a:lnTo>
                    <a:pt x="71054" y="14619"/>
                  </a:lnTo>
                  <a:cubicBezTo>
                    <a:pt x="67717" y="11258"/>
                    <a:pt x="67736" y="5828"/>
                    <a:pt x="71097" y="2490"/>
                  </a:cubicBezTo>
                  <a:cubicBezTo>
                    <a:pt x="74458" y="-847"/>
                    <a:pt x="79888" y="-828"/>
                    <a:pt x="83225" y="2533"/>
                  </a:cubicBezTo>
                  <a:lnTo>
                    <a:pt x="119567" y="38875"/>
                  </a:lnTo>
                  <a:cubicBezTo>
                    <a:pt x="122927" y="42208"/>
                    <a:pt x="122949" y="47635"/>
                    <a:pt x="119616" y="50996"/>
                  </a:cubicBezTo>
                  <a:cubicBezTo>
                    <a:pt x="119600" y="51012"/>
                    <a:pt x="119583" y="51029"/>
                    <a:pt x="119567" y="51046"/>
                  </a:cubicBezTo>
                  <a:lnTo>
                    <a:pt x="83225" y="87816"/>
                  </a:lnTo>
                  <a:cubicBezTo>
                    <a:pt x="79888" y="91177"/>
                    <a:pt x="74458" y="91196"/>
                    <a:pt x="71097" y="87858"/>
                  </a:cubicBezTo>
                  <a:cubicBezTo>
                    <a:pt x="67736" y="84521"/>
                    <a:pt x="67717" y="79091"/>
                    <a:pt x="71054" y="75730"/>
                  </a:cubicBezTo>
                  <a:lnTo>
                    <a:pt x="92825" y="53531"/>
                  </a:lnTo>
                  <a:lnTo>
                    <a:pt x="8571" y="53531"/>
                  </a:lnTo>
                  <a:cubicBezTo>
                    <a:pt x="3837" y="53531"/>
                    <a:pt x="0" y="49694"/>
                    <a:pt x="0" y="44960"/>
                  </a:cubicBezTo>
                  <a:cubicBezTo>
                    <a:pt x="0" y="40226"/>
                    <a:pt x="3837" y="36389"/>
                    <a:pt x="8571" y="36389"/>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61" name="任意多边形: 形状 60"/>
            <p:cNvSpPr/>
            <p:nvPr/>
          </p:nvSpPr>
          <p:spPr>
            <a:xfrm>
              <a:off x="10175187" y="2435148"/>
              <a:ext cx="299987" cy="308558"/>
            </a:xfrm>
            <a:custGeom>
              <a:avLst/>
              <a:gdLst>
                <a:gd name="connsiteX0" fmla="*/ 12857 w 299987"/>
                <a:gd name="connsiteY0" fmla="*/ 222848 h 308558"/>
                <a:gd name="connsiteX1" fmla="*/ 149994 w 299987"/>
                <a:gd name="connsiteY1" fmla="*/ 222848 h 308558"/>
                <a:gd name="connsiteX2" fmla="*/ 162850 w 299987"/>
                <a:gd name="connsiteY2" fmla="*/ 235705 h 308558"/>
                <a:gd name="connsiteX3" fmla="*/ 149994 w 299987"/>
                <a:gd name="connsiteY3" fmla="*/ 248561 h 308558"/>
                <a:gd name="connsiteX4" fmla="*/ 12857 w 299987"/>
                <a:gd name="connsiteY4" fmla="*/ 248561 h 308558"/>
                <a:gd name="connsiteX5" fmla="*/ 0 w 299987"/>
                <a:gd name="connsiteY5" fmla="*/ 235705 h 308558"/>
                <a:gd name="connsiteX6" fmla="*/ 12857 w 299987"/>
                <a:gd name="connsiteY6" fmla="*/ 222848 h 308558"/>
                <a:gd name="connsiteX7" fmla="*/ 12857 w 299987"/>
                <a:gd name="connsiteY7" fmla="*/ 282846 h 308558"/>
                <a:gd name="connsiteX8" fmla="*/ 149994 w 299987"/>
                <a:gd name="connsiteY8" fmla="*/ 282846 h 308558"/>
                <a:gd name="connsiteX9" fmla="*/ 162850 w 299987"/>
                <a:gd name="connsiteY9" fmla="*/ 295702 h 308558"/>
                <a:gd name="connsiteX10" fmla="*/ 149994 w 299987"/>
                <a:gd name="connsiteY10" fmla="*/ 308559 h 308558"/>
                <a:gd name="connsiteX11" fmla="*/ 12857 w 299987"/>
                <a:gd name="connsiteY11" fmla="*/ 308559 h 308558"/>
                <a:gd name="connsiteX12" fmla="*/ 0 w 299987"/>
                <a:gd name="connsiteY12" fmla="*/ 295702 h 308558"/>
                <a:gd name="connsiteX13" fmla="*/ 12857 w 299987"/>
                <a:gd name="connsiteY13" fmla="*/ 282846 h 308558"/>
                <a:gd name="connsiteX14" fmla="*/ 299988 w 299987"/>
                <a:gd name="connsiteY14" fmla="*/ 25713 h 308558"/>
                <a:gd name="connsiteX15" fmla="*/ 299988 w 299987"/>
                <a:gd name="connsiteY15" fmla="*/ 132852 h 308558"/>
                <a:gd name="connsiteX16" fmla="*/ 287131 w 299987"/>
                <a:gd name="connsiteY16" fmla="*/ 145708 h 308558"/>
                <a:gd name="connsiteX17" fmla="*/ 274275 w 299987"/>
                <a:gd name="connsiteY17" fmla="*/ 132852 h 308558"/>
                <a:gd name="connsiteX18" fmla="*/ 274275 w 299987"/>
                <a:gd name="connsiteY18" fmla="*/ 0 h 30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9987" h="308558">
                  <a:moveTo>
                    <a:pt x="12857" y="222848"/>
                  </a:moveTo>
                  <a:lnTo>
                    <a:pt x="149994" y="222848"/>
                  </a:lnTo>
                  <a:cubicBezTo>
                    <a:pt x="157094" y="222848"/>
                    <a:pt x="162850" y="228604"/>
                    <a:pt x="162850" y="235705"/>
                  </a:cubicBezTo>
                  <a:cubicBezTo>
                    <a:pt x="162850" y="242805"/>
                    <a:pt x="157094" y="248561"/>
                    <a:pt x="149994" y="248561"/>
                  </a:cubicBezTo>
                  <a:lnTo>
                    <a:pt x="12857" y="248561"/>
                  </a:lnTo>
                  <a:cubicBezTo>
                    <a:pt x="5756" y="248561"/>
                    <a:pt x="0" y="242805"/>
                    <a:pt x="0" y="235705"/>
                  </a:cubicBezTo>
                  <a:cubicBezTo>
                    <a:pt x="0" y="228604"/>
                    <a:pt x="5756" y="222848"/>
                    <a:pt x="12857" y="222848"/>
                  </a:cubicBezTo>
                  <a:close/>
                  <a:moveTo>
                    <a:pt x="12857" y="282846"/>
                  </a:moveTo>
                  <a:lnTo>
                    <a:pt x="149994" y="282846"/>
                  </a:lnTo>
                  <a:cubicBezTo>
                    <a:pt x="157094" y="282846"/>
                    <a:pt x="162850" y="288602"/>
                    <a:pt x="162850" y="295702"/>
                  </a:cubicBezTo>
                  <a:cubicBezTo>
                    <a:pt x="162850" y="302803"/>
                    <a:pt x="157094" y="308559"/>
                    <a:pt x="149994" y="308559"/>
                  </a:cubicBezTo>
                  <a:lnTo>
                    <a:pt x="12857" y="308559"/>
                  </a:lnTo>
                  <a:cubicBezTo>
                    <a:pt x="5756" y="308559"/>
                    <a:pt x="0" y="302803"/>
                    <a:pt x="0" y="295702"/>
                  </a:cubicBezTo>
                  <a:cubicBezTo>
                    <a:pt x="0" y="288602"/>
                    <a:pt x="5756" y="282846"/>
                    <a:pt x="12857" y="282846"/>
                  </a:cubicBezTo>
                  <a:close/>
                  <a:moveTo>
                    <a:pt x="299988" y="25713"/>
                  </a:moveTo>
                  <a:lnTo>
                    <a:pt x="299988" y="132852"/>
                  </a:lnTo>
                  <a:cubicBezTo>
                    <a:pt x="299988" y="139952"/>
                    <a:pt x="294232" y="145708"/>
                    <a:pt x="287131" y="145708"/>
                  </a:cubicBezTo>
                  <a:cubicBezTo>
                    <a:pt x="280031" y="145708"/>
                    <a:pt x="274275" y="139952"/>
                    <a:pt x="274275" y="132852"/>
                  </a:cubicBezTo>
                  <a:lnTo>
                    <a:pt x="274275" y="0"/>
                  </a:ln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grpSp>
      <p:grpSp>
        <p:nvGrpSpPr>
          <p:cNvPr id="62" name="组合 61"/>
          <p:cNvGrpSpPr/>
          <p:nvPr/>
        </p:nvGrpSpPr>
        <p:grpSpPr>
          <a:xfrm>
            <a:off x="1998378" y="3869537"/>
            <a:ext cx="474073" cy="474074"/>
            <a:chOff x="1615983" y="2267297"/>
            <a:chExt cx="505843" cy="505844"/>
          </a:xfrm>
          <a:solidFill>
            <a:schemeClr val="bg1"/>
          </a:solidFill>
        </p:grpSpPr>
        <p:sp>
          <p:nvSpPr>
            <p:cNvPr id="63" name="任意多边形: 形状 62"/>
            <p:cNvSpPr/>
            <p:nvPr/>
          </p:nvSpPr>
          <p:spPr>
            <a:xfrm>
              <a:off x="1860746" y="2381520"/>
              <a:ext cx="261080" cy="391620"/>
            </a:xfrm>
            <a:custGeom>
              <a:avLst/>
              <a:gdLst>
                <a:gd name="connsiteX0" fmla="*/ 213352 w 261080"/>
                <a:gd name="connsiteY0" fmla="*/ 221739 h 391620"/>
                <a:gd name="connsiteX1" fmla="*/ 163175 w 261080"/>
                <a:gd name="connsiteY1" fmla="*/ 213376 h 391620"/>
                <a:gd name="connsiteX2" fmla="*/ 163175 w 261080"/>
                <a:gd name="connsiteY2" fmla="*/ 195133 h 391620"/>
                <a:gd name="connsiteX3" fmla="*/ 193665 w 261080"/>
                <a:gd name="connsiteY3" fmla="*/ 155008 h 391620"/>
                <a:gd name="connsiteX4" fmla="*/ 195810 w 261080"/>
                <a:gd name="connsiteY4" fmla="*/ 155008 h 391620"/>
                <a:gd name="connsiteX5" fmla="*/ 228445 w 261080"/>
                <a:gd name="connsiteY5" fmla="*/ 122373 h 391620"/>
                <a:gd name="connsiteX6" fmla="*/ 204377 w 261080"/>
                <a:gd name="connsiteY6" fmla="*/ 91027 h 391620"/>
                <a:gd name="connsiteX7" fmla="*/ 228445 w 261080"/>
                <a:gd name="connsiteY7" fmla="*/ 48953 h 391620"/>
                <a:gd name="connsiteX8" fmla="*/ 179493 w 261080"/>
                <a:gd name="connsiteY8" fmla="*/ 0 h 391620"/>
                <a:gd name="connsiteX9" fmla="*/ 156053 w 261080"/>
                <a:gd name="connsiteY9" fmla="*/ 10027 h 391620"/>
                <a:gd name="connsiteX10" fmla="*/ 122055 w 261080"/>
                <a:gd name="connsiteY10" fmla="*/ 0 h 391620"/>
                <a:gd name="connsiteX11" fmla="*/ 111008 w 261080"/>
                <a:gd name="connsiteY11" fmla="*/ 0 h 391620"/>
                <a:gd name="connsiteX12" fmla="*/ 59445 w 261080"/>
                <a:gd name="connsiteY12" fmla="*/ 26720 h 391620"/>
                <a:gd name="connsiteX13" fmla="*/ 52828 w 261080"/>
                <a:gd name="connsiteY13" fmla="*/ 31126 h 391620"/>
                <a:gd name="connsiteX14" fmla="*/ 32635 w 261080"/>
                <a:gd name="connsiteY14" fmla="*/ 68852 h 391620"/>
                <a:gd name="connsiteX15" fmla="*/ 33989 w 261080"/>
                <a:gd name="connsiteY15" fmla="*/ 79850 h 391620"/>
                <a:gd name="connsiteX16" fmla="*/ 39635 w 261080"/>
                <a:gd name="connsiteY16" fmla="*/ 102425 h 391620"/>
                <a:gd name="connsiteX17" fmla="*/ 32635 w 261080"/>
                <a:gd name="connsiteY17" fmla="*/ 122381 h 391620"/>
                <a:gd name="connsiteX18" fmla="*/ 65270 w 261080"/>
                <a:gd name="connsiteY18" fmla="*/ 155017 h 391620"/>
                <a:gd name="connsiteX19" fmla="*/ 67416 w 261080"/>
                <a:gd name="connsiteY19" fmla="*/ 155017 h 391620"/>
                <a:gd name="connsiteX20" fmla="*/ 97905 w 261080"/>
                <a:gd name="connsiteY20" fmla="*/ 195141 h 391620"/>
                <a:gd name="connsiteX21" fmla="*/ 97905 w 261080"/>
                <a:gd name="connsiteY21" fmla="*/ 213384 h 391620"/>
                <a:gd name="connsiteX22" fmla="*/ 47729 w 261080"/>
                <a:gd name="connsiteY22" fmla="*/ 221739 h 391620"/>
                <a:gd name="connsiteX23" fmla="*/ 0 w 261080"/>
                <a:gd name="connsiteY23" fmla="*/ 278075 h 391620"/>
                <a:gd name="connsiteX24" fmla="*/ 0 w 261080"/>
                <a:gd name="connsiteY24" fmla="*/ 391621 h 391620"/>
                <a:gd name="connsiteX25" fmla="*/ 261081 w 261080"/>
                <a:gd name="connsiteY25" fmla="*/ 391621 h 391620"/>
                <a:gd name="connsiteX26" fmla="*/ 261081 w 261080"/>
                <a:gd name="connsiteY26" fmla="*/ 278075 h 391620"/>
                <a:gd name="connsiteX27" fmla="*/ 213352 w 261080"/>
                <a:gd name="connsiteY27" fmla="*/ 221739 h 391620"/>
                <a:gd name="connsiteX28" fmla="*/ 102515 w 261080"/>
                <a:gd name="connsiteY28" fmla="*/ 229155 h 391620"/>
                <a:gd name="connsiteX29" fmla="*/ 120219 w 261080"/>
                <a:gd name="connsiteY29" fmla="*/ 252767 h 391620"/>
                <a:gd name="connsiteX30" fmla="*/ 104032 w 261080"/>
                <a:gd name="connsiteY30" fmla="*/ 273000 h 391620"/>
                <a:gd name="connsiteX31" fmla="*/ 99692 w 261080"/>
                <a:gd name="connsiteY31" fmla="*/ 229620 h 391620"/>
                <a:gd name="connsiteX32" fmla="*/ 129072 w 261080"/>
                <a:gd name="connsiteY32" fmla="*/ 310033 h 391620"/>
                <a:gd name="connsiteX33" fmla="*/ 132017 w 261080"/>
                <a:gd name="connsiteY33" fmla="*/ 310033 h 391620"/>
                <a:gd name="connsiteX34" fmla="*/ 145071 w 261080"/>
                <a:gd name="connsiteY34" fmla="*/ 375303 h 391620"/>
                <a:gd name="connsiteX35" fmla="*/ 116018 w 261080"/>
                <a:gd name="connsiteY35" fmla="*/ 375303 h 391620"/>
                <a:gd name="connsiteX36" fmla="*/ 133176 w 261080"/>
                <a:gd name="connsiteY36" fmla="*/ 293716 h 391620"/>
                <a:gd name="connsiteX37" fmla="*/ 127905 w 261080"/>
                <a:gd name="connsiteY37" fmla="*/ 293716 h 391620"/>
                <a:gd name="connsiteX38" fmla="*/ 121386 w 261080"/>
                <a:gd name="connsiteY38" fmla="*/ 277423 h 391620"/>
                <a:gd name="connsiteX39" fmla="*/ 130540 w 261080"/>
                <a:gd name="connsiteY39" fmla="*/ 265976 h 391620"/>
                <a:gd name="connsiteX40" fmla="*/ 139694 w 261080"/>
                <a:gd name="connsiteY40" fmla="*/ 277414 h 391620"/>
                <a:gd name="connsiteX41" fmla="*/ 140861 w 261080"/>
                <a:gd name="connsiteY41" fmla="*/ 252759 h 391620"/>
                <a:gd name="connsiteX42" fmla="*/ 158566 w 261080"/>
                <a:gd name="connsiteY42" fmla="*/ 229147 h 391620"/>
                <a:gd name="connsiteX43" fmla="*/ 161389 w 261080"/>
                <a:gd name="connsiteY43" fmla="*/ 229620 h 391620"/>
                <a:gd name="connsiteX44" fmla="*/ 157048 w 261080"/>
                <a:gd name="connsiteY44" fmla="*/ 273000 h 391620"/>
                <a:gd name="connsiteX45" fmla="*/ 212128 w 261080"/>
                <a:gd name="connsiteY45" fmla="*/ 122381 h 391620"/>
                <a:gd name="connsiteX46" fmla="*/ 195810 w 261080"/>
                <a:gd name="connsiteY46" fmla="*/ 138699 h 391620"/>
                <a:gd name="connsiteX47" fmla="*/ 195810 w 261080"/>
                <a:gd name="connsiteY47" fmla="*/ 106064 h 391620"/>
                <a:gd name="connsiteX48" fmla="*/ 212128 w 261080"/>
                <a:gd name="connsiteY48" fmla="*/ 122381 h 391620"/>
                <a:gd name="connsiteX49" fmla="*/ 61876 w 261080"/>
                <a:gd name="connsiteY49" fmla="*/ 44702 h 391620"/>
                <a:gd name="connsiteX50" fmla="*/ 71153 w 261080"/>
                <a:gd name="connsiteY50" fmla="*/ 38518 h 391620"/>
                <a:gd name="connsiteX51" fmla="*/ 72058 w 261080"/>
                <a:gd name="connsiteY51" fmla="*/ 37155 h 391620"/>
                <a:gd name="connsiteX52" fmla="*/ 111000 w 261080"/>
                <a:gd name="connsiteY52" fmla="*/ 16309 h 391620"/>
                <a:gd name="connsiteX53" fmla="*/ 122047 w 261080"/>
                <a:gd name="connsiteY53" fmla="*/ 16309 h 391620"/>
                <a:gd name="connsiteX54" fmla="*/ 148016 w 261080"/>
                <a:gd name="connsiteY54" fmla="*/ 24166 h 391620"/>
                <a:gd name="connsiteX55" fmla="*/ 148090 w 261080"/>
                <a:gd name="connsiteY55" fmla="*/ 24215 h 391620"/>
                <a:gd name="connsiteX56" fmla="*/ 146858 w 261080"/>
                <a:gd name="connsiteY56" fmla="*/ 32635 h 391620"/>
                <a:gd name="connsiteX57" fmla="*/ 179493 w 261080"/>
                <a:gd name="connsiteY57" fmla="*/ 65270 h 391620"/>
                <a:gd name="connsiteX58" fmla="*/ 195810 w 261080"/>
                <a:gd name="connsiteY58" fmla="*/ 65270 h 391620"/>
                <a:gd name="connsiteX59" fmla="*/ 195810 w 261080"/>
                <a:gd name="connsiteY59" fmla="*/ 48953 h 391620"/>
                <a:gd name="connsiteX60" fmla="*/ 179493 w 261080"/>
                <a:gd name="connsiteY60" fmla="*/ 48953 h 391620"/>
                <a:gd name="connsiteX61" fmla="*/ 163175 w 261080"/>
                <a:gd name="connsiteY61" fmla="*/ 32635 h 391620"/>
                <a:gd name="connsiteX62" fmla="*/ 179493 w 261080"/>
                <a:gd name="connsiteY62" fmla="*/ 16318 h 391620"/>
                <a:gd name="connsiteX63" fmla="*/ 212128 w 261080"/>
                <a:gd name="connsiteY63" fmla="*/ 48953 h 391620"/>
                <a:gd name="connsiteX64" fmla="*/ 179493 w 261080"/>
                <a:gd name="connsiteY64" fmla="*/ 81588 h 391620"/>
                <a:gd name="connsiteX65" fmla="*/ 89746 w 261080"/>
                <a:gd name="connsiteY65" fmla="*/ 81588 h 391620"/>
                <a:gd name="connsiteX66" fmla="*/ 81588 w 261080"/>
                <a:gd name="connsiteY66" fmla="*/ 73429 h 391620"/>
                <a:gd name="connsiteX67" fmla="*/ 89746 w 261080"/>
                <a:gd name="connsiteY67" fmla="*/ 65270 h 391620"/>
                <a:gd name="connsiteX68" fmla="*/ 97905 w 261080"/>
                <a:gd name="connsiteY68" fmla="*/ 65270 h 391620"/>
                <a:gd name="connsiteX69" fmla="*/ 97905 w 261080"/>
                <a:gd name="connsiteY69" fmla="*/ 48953 h 391620"/>
                <a:gd name="connsiteX70" fmla="*/ 89746 w 261080"/>
                <a:gd name="connsiteY70" fmla="*/ 48953 h 391620"/>
                <a:gd name="connsiteX71" fmla="*/ 65270 w 261080"/>
                <a:gd name="connsiteY71" fmla="*/ 73429 h 391620"/>
                <a:gd name="connsiteX72" fmla="*/ 65270 w 261080"/>
                <a:gd name="connsiteY72" fmla="*/ 89746 h 391620"/>
                <a:gd name="connsiteX73" fmla="*/ 53823 w 261080"/>
                <a:gd name="connsiteY73" fmla="*/ 91925 h 391620"/>
                <a:gd name="connsiteX74" fmla="*/ 49817 w 261080"/>
                <a:gd name="connsiteY74" fmla="*/ 75901 h 391620"/>
                <a:gd name="connsiteX75" fmla="*/ 48953 w 261080"/>
                <a:gd name="connsiteY75" fmla="*/ 68852 h 391620"/>
                <a:gd name="connsiteX76" fmla="*/ 61876 w 261080"/>
                <a:gd name="connsiteY76" fmla="*/ 44702 h 391620"/>
                <a:gd name="connsiteX77" fmla="*/ 48953 w 261080"/>
                <a:gd name="connsiteY77" fmla="*/ 122381 h 391620"/>
                <a:gd name="connsiteX78" fmla="*/ 65270 w 261080"/>
                <a:gd name="connsiteY78" fmla="*/ 106064 h 391620"/>
                <a:gd name="connsiteX79" fmla="*/ 65270 w 261080"/>
                <a:gd name="connsiteY79" fmla="*/ 138699 h 391620"/>
                <a:gd name="connsiteX80" fmla="*/ 48953 w 261080"/>
                <a:gd name="connsiteY80" fmla="*/ 122381 h 391620"/>
                <a:gd name="connsiteX81" fmla="*/ 81588 w 261080"/>
                <a:gd name="connsiteY81" fmla="*/ 138699 h 391620"/>
                <a:gd name="connsiteX82" fmla="*/ 81588 w 261080"/>
                <a:gd name="connsiteY82" fmla="*/ 96404 h 391620"/>
                <a:gd name="connsiteX83" fmla="*/ 89746 w 261080"/>
                <a:gd name="connsiteY83" fmla="*/ 97905 h 391620"/>
                <a:gd name="connsiteX84" fmla="*/ 179493 w 261080"/>
                <a:gd name="connsiteY84" fmla="*/ 97905 h 391620"/>
                <a:gd name="connsiteX85" fmla="*/ 179493 w 261080"/>
                <a:gd name="connsiteY85" fmla="*/ 138699 h 391620"/>
                <a:gd name="connsiteX86" fmla="*/ 130540 w 261080"/>
                <a:gd name="connsiteY86" fmla="*/ 187652 h 391620"/>
                <a:gd name="connsiteX87" fmla="*/ 81588 w 261080"/>
                <a:gd name="connsiteY87" fmla="*/ 138699 h 391620"/>
                <a:gd name="connsiteX88" fmla="*/ 130540 w 261080"/>
                <a:gd name="connsiteY88" fmla="*/ 203969 h 391620"/>
                <a:gd name="connsiteX89" fmla="*/ 146858 w 261080"/>
                <a:gd name="connsiteY89" fmla="*/ 201823 h 391620"/>
                <a:gd name="connsiteX90" fmla="*/ 146858 w 261080"/>
                <a:gd name="connsiteY90" fmla="*/ 217578 h 391620"/>
                <a:gd name="connsiteX91" fmla="*/ 130540 w 261080"/>
                <a:gd name="connsiteY91" fmla="*/ 239329 h 391620"/>
                <a:gd name="connsiteX92" fmla="*/ 114223 w 261080"/>
                <a:gd name="connsiteY92" fmla="*/ 217578 h 391620"/>
                <a:gd name="connsiteX93" fmla="*/ 114223 w 261080"/>
                <a:gd name="connsiteY93" fmla="*/ 201823 h 391620"/>
                <a:gd name="connsiteX94" fmla="*/ 130540 w 261080"/>
                <a:gd name="connsiteY94" fmla="*/ 203969 h 391620"/>
                <a:gd name="connsiteX95" fmla="*/ 16318 w 261080"/>
                <a:gd name="connsiteY95" fmla="*/ 278075 h 391620"/>
                <a:gd name="connsiteX96" fmla="*/ 50405 w 261080"/>
                <a:gd name="connsiteY96" fmla="*/ 237828 h 391620"/>
                <a:gd name="connsiteX97" fmla="*/ 83562 w 261080"/>
                <a:gd name="connsiteY97" fmla="*/ 232305 h 391620"/>
                <a:gd name="connsiteX98" fmla="*/ 91778 w 261080"/>
                <a:gd name="connsiteY98" fmla="*/ 314431 h 391620"/>
                <a:gd name="connsiteX99" fmla="*/ 109670 w 261080"/>
                <a:gd name="connsiteY99" fmla="*/ 292068 h 391620"/>
                <a:gd name="connsiteX100" fmla="*/ 113905 w 261080"/>
                <a:gd name="connsiteY100" fmla="*/ 302658 h 391620"/>
                <a:gd name="connsiteX101" fmla="*/ 99374 w 261080"/>
                <a:gd name="connsiteY101" fmla="*/ 375303 h 391620"/>
                <a:gd name="connsiteX102" fmla="*/ 65270 w 261080"/>
                <a:gd name="connsiteY102" fmla="*/ 375303 h 391620"/>
                <a:gd name="connsiteX103" fmla="*/ 65270 w 261080"/>
                <a:gd name="connsiteY103" fmla="*/ 285557 h 391620"/>
                <a:gd name="connsiteX104" fmla="*/ 48953 w 261080"/>
                <a:gd name="connsiteY104" fmla="*/ 285557 h 391620"/>
                <a:gd name="connsiteX105" fmla="*/ 48953 w 261080"/>
                <a:gd name="connsiteY105" fmla="*/ 375303 h 391620"/>
                <a:gd name="connsiteX106" fmla="*/ 16318 w 261080"/>
                <a:gd name="connsiteY106" fmla="*/ 375303 h 391620"/>
                <a:gd name="connsiteX107" fmla="*/ 244763 w 261080"/>
                <a:gd name="connsiteY107" fmla="*/ 375303 h 391620"/>
                <a:gd name="connsiteX108" fmla="*/ 212128 w 261080"/>
                <a:gd name="connsiteY108" fmla="*/ 375303 h 391620"/>
                <a:gd name="connsiteX109" fmla="*/ 212128 w 261080"/>
                <a:gd name="connsiteY109" fmla="*/ 285557 h 391620"/>
                <a:gd name="connsiteX110" fmla="*/ 195810 w 261080"/>
                <a:gd name="connsiteY110" fmla="*/ 285557 h 391620"/>
                <a:gd name="connsiteX111" fmla="*/ 195810 w 261080"/>
                <a:gd name="connsiteY111" fmla="*/ 375303 h 391620"/>
                <a:gd name="connsiteX112" fmla="*/ 161707 w 261080"/>
                <a:gd name="connsiteY112" fmla="*/ 375303 h 391620"/>
                <a:gd name="connsiteX113" fmla="*/ 147176 w 261080"/>
                <a:gd name="connsiteY113" fmla="*/ 302649 h 391620"/>
                <a:gd name="connsiteX114" fmla="*/ 151410 w 261080"/>
                <a:gd name="connsiteY114" fmla="*/ 292059 h 391620"/>
                <a:gd name="connsiteX115" fmla="*/ 169303 w 261080"/>
                <a:gd name="connsiteY115" fmla="*/ 314423 h 391620"/>
                <a:gd name="connsiteX116" fmla="*/ 177518 w 261080"/>
                <a:gd name="connsiteY116" fmla="*/ 232296 h 391620"/>
                <a:gd name="connsiteX117" fmla="*/ 210676 w 261080"/>
                <a:gd name="connsiteY117" fmla="*/ 237820 h 391620"/>
                <a:gd name="connsiteX118" fmla="*/ 244763 w 261080"/>
                <a:gd name="connsiteY118" fmla="*/ 278075 h 39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261080" h="391620">
                  <a:moveTo>
                    <a:pt x="213352" y="221739"/>
                  </a:moveTo>
                  <a:lnTo>
                    <a:pt x="163175" y="213376"/>
                  </a:lnTo>
                  <a:lnTo>
                    <a:pt x="163175" y="195133"/>
                  </a:lnTo>
                  <a:cubicBezTo>
                    <a:pt x="178090" y="186477"/>
                    <a:pt x="189243" y="172101"/>
                    <a:pt x="193665" y="155008"/>
                  </a:cubicBezTo>
                  <a:lnTo>
                    <a:pt x="195810" y="155008"/>
                  </a:lnTo>
                  <a:cubicBezTo>
                    <a:pt x="213809" y="155008"/>
                    <a:pt x="228445" y="140372"/>
                    <a:pt x="228445" y="122373"/>
                  </a:cubicBezTo>
                  <a:cubicBezTo>
                    <a:pt x="228445" y="107361"/>
                    <a:pt x="218206" y="94813"/>
                    <a:pt x="204377" y="91027"/>
                  </a:cubicBezTo>
                  <a:cubicBezTo>
                    <a:pt x="218761" y="82493"/>
                    <a:pt x="228445" y="66853"/>
                    <a:pt x="228445" y="48953"/>
                  </a:cubicBezTo>
                  <a:cubicBezTo>
                    <a:pt x="228445" y="21955"/>
                    <a:pt x="206490" y="0"/>
                    <a:pt x="179493" y="0"/>
                  </a:cubicBezTo>
                  <a:cubicBezTo>
                    <a:pt x="170282" y="0"/>
                    <a:pt x="161992" y="3867"/>
                    <a:pt x="156053" y="10027"/>
                  </a:cubicBezTo>
                  <a:cubicBezTo>
                    <a:pt x="145879" y="3508"/>
                    <a:pt x="134171" y="0"/>
                    <a:pt x="122055" y="0"/>
                  </a:cubicBezTo>
                  <a:lnTo>
                    <a:pt x="111008" y="0"/>
                  </a:lnTo>
                  <a:cubicBezTo>
                    <a:pt x="90415" y="0"/>
                    <a:pt x="71267" y="9954"/>
                    <a:pt x="59445" y="26720"/>
                  </a:cubicBezTo>
                  <a:lnTo>
                    <a:pt x="52828" y="31126"/>
                  </a:lnTo>
                  <a:cubicBezTo>
                    <a:pt x="40182" y="39554"/>
                    <a:pt x="32635" y="53660"/>
                    <a:pt x="32635" y="68852"/>
                  </a:cubicBezTo>
                  <a:cubicBezTo>
                    <a:pt x="32635" y="72540"/>
                    <a:pt x="33092" y="76236"/>
                    <a:pt x="33989" y="79850"/>
                  </a:cubicBezTo>
                  <a:lnTo>
                    <a:pt x="39635" y="102425"/>
                  </a:lnTo>
                  <a:cubicBezTo>
                    <a:pt x="35319" y="107965"/>
                    <a:pt x="32635" y="114835"/>
                    <a:pt x="32635" y="122381"/>
                  </a:cubicBezTo>
                  <a:cubicBezTo>
                    <a:pt x="32635" y="140380"/>
                    <a:pt x="47272" y="155017"/>
                    <a:pt x="65270" y="155017"/>
                  </a:cubicBezTo>
                  <a:lnTo>
                    <a:pt x="67416" y="155017"/>
                  </a:lnTo>
                  <a:cubicBezTo>
                    <a:pt x="71838" y="172109"/>
                    <a:pt x="82991" y="186477"/>
                    <a:pt x="97905" y="195141"/>
                  </a:cubicBezTo>
                  <a:lnTo>
                    <a:pt x="97905" y="213384"/>
                  </a:lnTo>
                  <a:lnTo>
                    <a:pt x="47729" y="221739"/>
                  </a:lnTo>
                  <a:cubicBezTo>
                    <a:pt x="20071" y="226349"/>
                    <a:pt x="0" y="250034"/>
                    <a:pt x="0" y="278075"/>
                  </a:cubicBezTo>
                  <a:lnTo>
                    <a:pt x="0" y="391621"/>
                  </a:lnTo>
                  <a:lnTo>
                    <a:pt x="261081" y="391621"/>
                  </a:lnTo>
                  <a:lnTo>
                    <a:pt x="261081" y="278075"/>
                  </a:lnTo>
                  <a:cubicBezTo>
                    <a:pt x="261081" y="250034"/>
                    <a:pt x="241010" y="226349"/>
                    <a:pt x="213352" y="221739"/>
                  </a:cubicBezTo>
                  <a:close/>
                  <a:moveTo>
                    <a:pt x="102515" y="229155"/>
                  </a:moveTo>
                  <a:lnTo>
                    <a:pt x="120219" y="252767"/>
                  </a:lnTo>
                  <a:lnTo>
                    <a:pt x="104032" y="273000"/>
                  </a:lnTo>
                  <a:lnTo>
                    <a:pt x="99692" y="229620"/>
                  </a:lnTo>
                  <a:close/>
                  <a:moveTo>
                    <a:pt x="129072" y="310033"/>
                  </a:moveTo>
                  <a:lnTo>
                    <a:pt x="132017" y="310033"/>
                  </a:lnTo>
                  <a:lnTo>
                    <a:pt x="145071" y="375303"/>
                  </a:lnTo>
                  <a:lnTo>
                    <a:pt x="116018" y="375303"/>
                  </a:lnTo>
                  <a:close/>
                  <a:moveTo>
                    <a:pt x="133176" y="293716"/>
                  </a:moveTo>
                  <a:lnTo>
                    <a:pt x="127905" y="293716"/>
                  </a:lnTo>
                  <a:lnTo>
                    <a:pt x="121386" y="277423"/>
                  </a:lnTo>
                  <a:lnTo>
                    <a:pt x="130540" y="265976"/>
                  </a:lnTo>
                  <a:lnTo>
                    <a:pt x="139694" y="277414"/>
                  </a:lnTo>
                  <a:close/>
                  <a:moveTo>
                    <a:pt x="140861" y="252759"/>
                  </a:moveTo>
                  <a:lnTo>
                    <a:pt x="158566" y="229147"/>
                  </a:lnTo>
                  <a:lnTo>
                    <a:pt x="161389" y="229620"/>
                  </a:lnTo>
                  <a:lnTo>
                    <a:pt x="157048" y="273000"/>
                  </a:lnTo>
                  <a:close/>
                  <a:moveTo>
                    <a:pt x="212128" y="122381"/>
                  </a:moveTo>
                  <a:cubicBezTo>
                    <a:pt x="212128" y="131381"/>
                    <a:pt x="204810" y="138699"/>
                    <a:pt x="195810" y="138699"/>
                  </a:cubicBezTo>
                  <a:lnTo>
                    <a:pt x="195810" y="106064"/>
                  </a:lnTo>
                  <a:cubicBezTo>
                    <a:pt x="204810" y="106064"/>
                    <a:pt x="212128" y="113382"/>
                    <a:pt x="212128" y="122381"/>
                  </a:cubicBezTo>
                  <a:close/>
                  <a:moveTo>
                    <a:pt x="61876" y="44702"/>
                  </a:moveTo>
                  <a:lnTo>
                    <a:pt x="71153" y="38518"/>
                  </a:lnTo>
                  <a:lnTo>
                    <a:pt x="72058" y="37155"/>
                  </a:lnTo>
                  <a:cubicBezTo>
                    <a:pt x="80755" y="24101"/>
                    <a:pt x="95319" y="16309"/>
                    <a:pt x="111000" y="16309"/>
                  </a:cubicBezTo>
                  <a:lnTo>
                    <a:pt x="122047" y="16309"/>
                  </a:lnTo>
                  <a:cubicBezTo>
                    <a:pt x="131324" y="16309"/>
                    <a:pt x="140298" y="19026"/>
                    <a:pt x="148016" y="24166"/>
                  </a:cubicBezTo>
                  <a:lnTo>
                    <a:pt x="148090" y="24215"/>
                  </a:lnTo>
                  <a:cubicBezTo>
                    <a:pt x="147372" y="26924"/>
                    <a:pt x="146858" y="29706"/>
                    <a:pt x="146858" y="32635"/>
                  </a:cubicBezTo>
                  <a:cubicBezTo>
                    <a:pt x="146858" y="50633"/>
                    <a:pt x="161495" y="65270"/>
                    <a:pt x="179493" y="65270"/>
                  </a:cubicBezTo>
                  <a:lnTo>
                    <a:pt x="195810" y="65270"/>
                  </a:lnTo>
                  <a:lnTo>
                    <a:pt x="195810" y="48953"/>
                  </a:lnTo>
                  <a:lnTo>
                    <a:pt x="179493" y="48953"/>
                  </a:lnTo>
                  <a:cubicBezTo>
                    <a:pt x="170494" y="48953"/>
                    <a:pt x="163175" y="41634"/>
                    <a:pt x="163175" y="32635"/>
                  </a:cubicBezTo>
                  <a:cubicBezTo>
                    <a:pt x="163175" y="23636"/>
                    <a:pt x="170494" y="16318"/>
                    <a:pt x="179493" y="16318"/>
                  </a:cubicBezTo>
                  <a:cubicBezTo>
                    <a:pt x="197491" y="16318"/>
                    <a:pt x="212128" y="30954"/>
                    <a:pt x="212128" y="48953"/>
                  </a:cubicBezTo>
                  <a:cubicBezTo>
                    <a:pt x="212128" y="66951"/>
                    <a:pt x="197491" y="81588"/>
                    <a:pt x="179493" y="81588"/>
                  </a:cubicBezTo>
                  <a:lnTo>
                    <a:pt x="89746" y="81588"/>
                  </a:lnTo>
                  <a:cubicBezTo>
                    <a:pt x="85243" y="81588"/>
                    <a:pt x="81588" y="77924"/>
                    <a:pt x="81588" y="73429"/>
                  </a:cubicBezTo>
                  <a:cubicBezTo>
                    <a:pt x="81588" y="68933"/>
                    <a:pt x="85243" y="65270"/>
                    <a:pt x="89746" y="65270"/>
                  </a:cubicBezTo>
                  <a:lnTo>
                    <a:pt x="97905" y="65270"/>
                  </a:lnTo>
                  <a:lnTo>
                    <a:pt x="97905" y="48953"/>
                  </a:lnTo>
                  <a:lnTo>
                    <a:pt x="89746" y="48953"/>
                  </a:lnTo>
                  <a:cubicBezTo>
                    <a:pt x="76252" y="48953"/>
                    <a:pt x="65270" y="59934"/>
                    <a:pt x="65270" y="73429"/>
                  </a:cubicBezTo>
                  <a:lnTo>
                    <a:pt x="65270" y="89746"/>
                  </a:lnTo>
                  <a:cubicBezTo>
                    <a:pt x="61232" y="89746"/>
                    <a:pt x="57397" y="90579"/>
                    <a:pt x="53823" y="91925"/>
                  </a:cubicBezTo>
                  <a:lnTo>
                    <a:pt x="49817" y="75901"/>
                  </a:lnTo>
                  <a:cubicBezTo>
                    <a:pt x="49246" y="73592"/>
                    <a:pt x="48953" y="71218"/>
                    <a:pt x="48953" y="68852"/>
                  </a:cubicBezTo>
                  <a:cubicBezTo>
                    <a:pt x="48953" y="59127"/>
                    <a:pt x="53783" y="50095"/>
                    <a:pt x="61876" y="44702"/>
                  </a:cubicBezTo>
                  <a:close/>
                  <a:moveTo>
                    <a:pt x="48953" y="122381"/>
                  </a:moveTo>
                  <a:cubicBezTo>
                    <a:pt x="48953" y="113382"/>
                    <a:pt x="56271" y="106064"/>
                    <a:pt x="65270" y="106064"/>
                  </a:cubicBezTo>
                  <a:lnTo>
                    <a:pt x="65270" y="138699"/>
                  </a:lnTo>
                  <a:cubicBezTo>
                    <a:pt x="56271" y="138699"/>
                    <a:pt x="48953" y="131381"/>
                    <a:pt x="48953" y="122381"/>
                  </a:cubicBezTo>
                  <a:close/>
                  <a:moveTo>
                    <a:pt x="81588" y="138699"/>
                  </a:moveTo>
                  <a:lnTo>
                    <a:pt x="81588" y="96404"/>
                  </a:lnTo>
                  <a:cubicBezTo>
                    <a:pt x="84150" y="97318"/>
                    <a:pt x="86875" y="97905"/>
                    <a:pt x="89746" y="97905"/>
                  </a:cubicBezTo>
                  <a:lnTo>
                    <a:pt x="179493" y="97905"/>
                  </a:lnTo>
                  <a:lnTo>
                    <a:pt x="179493" y="138699"/>
                  </a:lnTo>
                  <a:cubicBezTo>
                    <a:pt x="179493" y="165696"/>
                    <a:pt x="157538" y="187652"/>
                    <a:pt x="130540" y="187652"/>
                  </a:cubicBezTo>
                  <a:cubicBezTo>
                    <a:pt x="103543" y="187652"/>
                    <a:pt x="81588" y="165696"/>
                    <a:pt x="81588" y="138699"/>
                  </a:cubicBezTo>
                  <a:close/>
                  <a:moveTo>
                    <a:pt x="130540" y="203969"/>
                  </a:moveTo>
                  <a:cubicBezTo>
                    <a:pt x="136186" y="203969"/>
                    <a:pt x="141628" y="203178"/>
                    <a:pt x="146858" y="201823"/>
                  </a:cubicBezTo>
                  <a:lnTo>
                    <a:pt x="146858" y="217578"/>
                  </a:lnTo>
                  <a:lnTo>
                    <a:pt x="130540" y="239329"/>
                  </a:lnTo>
                  <a:lnTo>
                    <a:pt x="114223" y="217578"/>
                  </a:lnTo>
                  <a:lnTo>
                    <a:pt x="114223" y="201823"/>
                  </a:lnTo>
                  <a:cubicBezTo>
                    <a:pt x="119452" y="203178"/>
                    <a:pt x="124894" y="203969"/>
                    <a:pt x="130540" y="203969"/>
                  </a:cubicBezTo>
                  <a:close/>
                  <a:moveTo>
                    <a:pt x="16318" y="278075"/>
                  </a:moveTo>
                  <a:cubicBezTo>
                    <a:pt x="16318" y="258054"/>
                    <a:pt x="30652" y="241124"/>
                    <a:pt x="50405" y="237828"/>
                  </a:cubicBezTo>
                  <a:lnTo>
                    <a:pt x="83562" y="232305"/>
                  </a:lnTo>
                  <a:lnTo>
                    <a:pt x="91778" y="314431"/>
                  </a:lnTo>
                  <a:lnTo>
                    <a:pt x="109670" y="292068"/>
                  </a:lnTo>
                  <a:lnTo>
                    <a:pt x="113905" y="302658"/>
                  </a:lnTo>
                  <a:lnTo>
                    <a:pt x="99374" y="375303"/>
                  </a:lnTo>
                  <a:lnTo>
                    <a:pt x="65270" y="375303"/>
                  </a:lnTo>
                  <a:lnTo>
                    <a:pt x="65270" y="285557"/>
                  </a:lnTo>
                  <a:lnTo>
                    <a:pt x="48953" y="285557"/>
                  </a:lnTo>
                  <a:lnTo>
                    <a:pt x="48953" y="375303"/>
                  </a:lnTo>
                  <a:lnTo>
                    <a:pt x="16318" y="375303"/>
                  </a:lnTo>
                  <a:close/>
                  <a:moveTo>
                    <a:pt x="244763" y="375303"/>
                  </a:moveTo>
                  <a:lnTo>
                    <a:pt x="212128" y="375303"/>
                  </a:lnTo>
                  <a:lnTo>
                    <a:pt x="212128" y="285557"/>
                  </a:lnTo>
                  <a:lnTo>
                    <a:pt x="195810" y="285557"/>
                  </a:lnTo>
                  <a:lnTo>
                    <a:pt x="195810" y="375303"/>
                  </a:lnTo>
                  <a:lnTo>
                    <a:pt x="161707" y="375303"/>
                  </a:lnTo>
                  <a:lnTo>
                    <a:pt x="147176" y="302649"/>
                  </a:lnTo>
                  <a:lnTo>
                    <a:pt x="151410" y="292059"/>
                  </a:lnTo>
                  <a:lnTo>
                    <a:pt x="169303" y="314423"/>
                  </a:lnTo>
                  <a:lnTo>
                    <a:pt x="177518" y="232296"/>
                  </a:lnTo>
                  <a:lnTo>
                    <a:pt x="210676" y="237820"/>
                  </a:lnTo>
                  <a:cubicBezTo>
                    <a:pt x="230428" y="241124"/>
                    <a:pt x="244763" y="258054"/>
                    <a:pt x="244763" y="278075"/>
                  </a:cubicBezTo>
                  <a:close/>
                </a:path>
              </a:pathLst>
            </a:custGeom>
            <a:grpFill/>
            <a:ln w="803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64" name="任意多边形: 形状 63"/>
            <p:cNvSpPr/>
            <p:nvPr/>
          </p:nvSpPr>
          <p:spPr>
            <a:xfrm>
              <a:off x="1966810" y="2528378"/>
              <a:ext cx="48952" cy="24476"/>
            </a:xfrm>
            <a:custGeom>
              <a:avLst/>
              <a:gdLst>
                <a:gd name="connsiteX0" fmla="*/ 48953 w 48952"/>
                <a:gd name="connsiteY0" fmla="*/ 0 h 24476"/>
                <a:gd name="connsiteX1" fmla="*/ 32635 w 48952"/>
                <a:gd name="connsiteY1" fmla="*/ 0 h 24476"/>
                <a:gd name="connsiteX2" fmla="*/ 24476 w 48952"/>
                <a:gd name="connsiteY2" fmla="*/ 8159 h 24476"/>
                <a:gd name="connsiteX3" fmla="*/ 16318 w 48952"/>
                <a:gd name="connsiteY3" fmla="*/ 0 h 24476"/>
                <a:gd name="connsiteX4" fmla="*/ 0 w 48952"/>
                <a:gd name="connsiteY4" fmla="*/ 0 h 24476"/>
                <a:gd name="connsiteX5" fmla="*/ 24476 w 48952"/>
                <a:gd name="connsiteY5" fmla="*/ 24476 h 24476"/>
                <a:gd name="connsiteX6" fmla="*/ 48953 w 48952"/>
                <a:gd name="connsiteY6" fmla="*/ 0 h 2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52" h="24476">
                  <a:moveTo>
                    <a:pt x="48953" y="0"/>
                  </a:moveTo>
                  <a:lnTo>
                    <a:pt x="32635" y="0"/>
                  </a:lnTo>
                  <a:cubicBezTo>
                    <a:pt x="32635" y="4504"/>
                    <a:pt x="28980" y="8159"/>
                    <a:pt x="24476" y="8159"/>
                  </a:cubicBezTo>
                  <a:cubicBezTo>
                    <a:pt x="19973" y="8159"/>
                    <a:pt x="16318" y="4504"/>
                    <a:pt x="16318" y="0"/>
                  </a:cubicBezTo>
                  <a:lnTo>
                    <a:pt x="0" y="0"/>
                  </a:lnTo>
                  <a:cubicBezTo>
                    <a:pt x="0" y="13495"/>
                    <a:pt x="10982" y="24476"/>
                    <a:pt x="24476" y="24476"/>
                  </a:cubicBezTo>
                  <a:cubicBezTo>
                    <a:pt x="37971" y="24476"/>
                    <a:pt x="48953" y="13495"/>
                    <a:pt x="48953" y="0"/>
                  </a:cubicBezTo>
                  <a:close/>
                </a:path>
              </a:pathLst>
            </a:custGeom>
            <a:grpFill/>
            <a:ln w="803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65" name="任意多边形: 形状 64"/>
            <p:cNvSpPr/>
            <p:nvPr/>
          </p:nvSpPr>
          <p:spPr>
            <a:xfrm>
              <a:off x="1615983" y="2397838"/>
              <a:ext cx="212127" cy="375303"/>
            </a:xfrm>
            <a:custGeom>
              <a:avLst/>
              <a:gdLst>
                <a:gd name="connsiteX0" fmla="*/ 122381 w 212127"/>
                <a:gd name="connsiteY0" fmla="*/ 0 h 375303"/>
                <a:gd name="connsiteX1" fmla="*/ 106064 w 212127"/>
                <a:gd name="connsiteY1" fmla="*/ 0 h 375303"/>
                <a:gd name="connsiteX2" fmla="*/ 32635 w 212127"/>
                <a:gd name="connsiteY2" fmla="*/ 73429 h 375303"/>
                <a:gd name="connsiteX3" fmla="*/ 32635 w 212127"/>
                <a:gd name="connsiteY3" fmla="*/ 102213 h 375303"/>
                <a:gd name="connsiteX4" fmla="*/ 17174 w 212127"/>
                <a:gd name="connsiteY4" fmla="*/ 167687 h 375303"/>
                <a:gd name="connsiteX5" fmla="*/ 0 w 212127"/>
                <a:gd name="connsiteY5" fmla="*/ 240455 h 375303"/>
                <a:gd name="connsiteX6" fmla="*/ 0 w 212127"/>
                <a:gd name="connsiteY6" fmla="*/ 244763 h 375303"/>
                <a:gd name="connsiteX7" fmla="*/ 16318 w 212127"/>
                <a:gd name="connsiteY7" fmla="*/ 281151 h 375303"/>
                <a:gd name="connsiteX8" fmla="*/ 16318 w 212127"/>
                <a:gd name="connsiteY8" fmla="*/ 375303 h 375303"/>
                <a:gd name="connsiteX9" fmla="*/ 195810 w 212127"/>
                <a:gd name="connsiteY9" fmla="*/ 375303 h 375303"/>
                <a:gd name="connsiteX10" fmla="*/ 195810 w 212127"/>
                <a:gd name="connsiteY10" fmla="*/ 354784 h 375303"/>
                <a:gd name="connsiteX11" fmla="*/ 146858 w 212127"/>
                <a:gd name="connsiteY11" fmla="*/ 233471 h 375303"/>
                <a:gd name="connsiteX12" fmla="*/ 146858 w 212127"/>
                <a:gd name="connsiteY12" fmla="*/ 212128 h 375303"/>
                <a:gd name="connsiteX13" fmla="*/ 158133 w 212127"/>
                <a:gd name="connsiteY13" fmla="*/ 212128 h 375303"/>
                <a:gd name="connsiteX14" fmla="*/ 171334 w 212127"/>
                <a:gd name="connsiteY14" fmla="*/ 209011 h 375303"/>
                <a:gd name="connsiteX15" fmla="*/ 187652 w 212127"/>
                <a:gd name="connsiteY15" fmla="*/ 182609 h 375303"/>
                <a:gd name="connsiteX16" fmla="*/ 187652 w 212127"/>
                <a:gd name="connsiteY16" fmla="*/ 160899 h 375303"/>
                <a:gd name="connsiteX17" fmla="*/ 212128 w 212127"/>
                <a:gd name="connsiteY17" fmla="*/ 152740 h 375303"/>
                <a:gd name="connsiteX18" fmla="*/ 212128 w 212127"/>
                <a:gd name="connsiteY18" fmla="*/ 146858 h 375303"/>
                <a:gd name="connsiteX19" fmla="*/ 195729 w 212127"/>
                <a:gd name="connsiteY19" fmla="*/ 71895 h 375303"/>
                <a:gd name="connsiteX20" fmla="*/ 122381 w 212127"/>
                <a:gd name="connsiteY20" fmla="*/ 0 h 375303"/>
                <a:gd name="connsiteX21" fmla="*/ 16318 w 212127"/>
                <a:gd name="connsiteY21" fmla="*/ 240455 h 375303"/>
                <a:gd name="connsiteX22" fmla="*/ 31778 w 212127"/>
                <a:gd name="connsiteY22" fmla="*/ 174989 h 375303"/>
                <a:gd name="connsiteX23" fmla="*/ 48953 w 212127"/>
                <a:gd name="connsiteY23" fmla="*/ 102213 h 375303"/>
                <a:gd name="connsiteX24" fmla="*/ 48953 w 212127"/>
                <a:gd name="connsiteY24" fmla="*/ 73429 h 375303"/>
                <a:gd name="connsiteX25" fmla="*/ 106064 w 212127"/>
                <a:gd name="connsiteY25" fmla="*/ 16318 h 375303"/>
                <a:gd name="connsiteX26" fmla="*/ 122381 w 212127"/>
                <a:gd name="connsiteY26" fmla="*/ 16318 h 375303"/>
                <a:gd name="connsiteX27" fmla="*/ 178840 w 212127"/>
                <a:gd name="connsiteY27" fmla="*/ 65270 h 375303"/>
                <a:gd name="connsiteX28" fmla="*/ 123556 w 212127"/>
                <a:gd name="connsiteY28" fmla="*/ 65270 h 375303"/>
                <a:gd name="connsiteX29" fmla="*/ 95507 w 212127"/>
                <a:gd name="connsiteY29" fmla="*/ 89591 h 375303"/>
                <a:gd name="connsiteX30" fmla="*/ 90807 w 212127"/>
                <a:gd name="connsiteY30" fmla="*/ 122520 h 375303"/>
                <a:gd name="connsiteX31" fmla="*/ 65270 w 212127"/>
                <a:gd name="connsiteY31" fmla="*/ 150709 h 375303"/>
                <a:gd name="connsiteX32" fmla="*/ 80935 w 212127"/>
                <a:gd name="connsiteY32" fmla="*/ 176050 h 375303"/>
                <a:gd name="connsiteX33" fmla="*/ 81588 w 212127"/>
                <a:gd name="connsiteY33" fmla="*/ 176376 h 375303"/>
                <a:gd name="connsiteX34" fmla="*/ 81588 w 212127"/>
                <a:gd name="connsiteY34" fmla="*/ 220287 h 375303"/>
                <a:gd name="connsiteX35" fmla="*/ 81588 w 212127"/>
                <a:gd name="connsiteY35" fmla="*/ 236604 h 375303"/>
                <a:gd name="connsiteX36" fmla="*/ 81588 w 212127"/>
                <a:gd name="connsiteY36" fmla="*/ 244763 h 375303"/>
                <a:gd name="connsiteX37" fmla="*/ 48953 w 212127"/>
                <a:gd name="connsiteY37" fmla="*/ 277398 h 375303"/>
                <a:gd name="connsiteX38" fmla="*/ 16318 w 212127"/>
                <a:gd name="connsiteY38" fmla="*/ 244763 h 375303"/>
                <a:gd name="connsiteX39" fmla="*/ 32635 w 212127"/>
                <a:gd name="connsiteY39" fmla="*/ 342668 h 375303"/>
                <a:gd name="connsiteX40" fmla="*/ 81588 w 212127"/>
                <a:gd name="connsiteY40" fmla="*/ 342668 h 375303"/>
                <a:gd name="connsiteX41" fmla="*/ 81588 w 212127"/>
                <a:gd name="connsiteY41" fmla="*/ 358986 h 375303"/>
                <a:gd name="connsiteX42" fmla="*/ 32635 w 212127"/>
                <a:gd name="connsiteY42" fmla="*/ 358986 h 375303"/>
                <a:gd name="connsiteX43" fmla="*/ 179493 w 212127"/>
                <a:gd name="connsiteY43" fmla="*/ 358986 h 375303"/>
                <a:gd name="connsiteX44" fmla="*/ 97905 w 212127"/>
                <a:gd name="connsiteY44" fmla="*/ 358986 h 375303"/>
                <a:gd name="connsiteX45" fmla="*/ 97905 w 212127"/>
                <a:gd name="connsiteY45" fmla="*/ 293716 h 375303"/>
                <a:gd name="connsiteX46" fmla="*/ 81588 w 212127"/>
                <a:gd name="connsiteY46" fmla="*/ 293716 h 375303"/>
                <a:gd name="connsiteX47" fmla="*/ 81588 w 212127"/>
                <a:gd name="connsiteY47" fmla="*/ 326351 h 375303"/>
                <a:gd name="connsiteX48" fmla="*/ 32635 w 212127"/>
                <a:gd name="connsiteY48" fmla="*/ 326351 h 375303"/>
                <a:gd name="connsiteX49" fmla="*/ 32635 w 212127"/>
                <a:gd name="connsiteY49" fmla="*/ 290860 h 375303"/>
                <a:gd name="connsiteX50" fmla="*/ 48953 w 212127"/>
                <a:gd name="connsiteY50" fmla="*/ 293716 h 375303"/>
                <a:gd name="connsiteX51" fmla="*/ 97905 w 212127"/>
                <a:gd name="connsiteY51" fmla="*/ 244763 h 375303"/>
                <a:gd name="connsiteX52" fmla="*/ 135272 w 212127"/>
                <a:gd name="connsiteY52" fmla="*/ 244763 h 375303"/>
                <a:gd name="connsiteX53" fmla="*/ 179493 w 212127"/>
                <a:gd name="connsiteY53" fmla="*/ 354784 h 375303"/>
                <a:gd name="connsiteX54" fmla="*/ 171334 w 212127"/>
                <a:gd name="connsiteY54" fmla="*/ 149134 h 375303"/>
                <a:gd name="connsiteX55" fmla="*/ 171334 w 212127"/>
                <a:gd name="connsiteY55" fmla="*/ 182609 h 375303"/>
                <a:gd name="connsiteX56" fmla="*/ 164032 w 212127"/>
                <a:gd name="connsiteY56" fmla="*/ 194415 h 375303"/>
                <a:gd name="connsiteX57" fmla="*/ 158133 w 212127"/>
                <a:gd name="connsiteY57" fmla="*/ 195810 h 375303"/>
                <a:gd name="connsiteX58" fmla="*/ 114223 w 212127"/>
                <a:gd name="connsiteY58" fmla="*/ 195810 h 375303"/>
                <a:gd name="connsiteX59" fmla="*/ 114223 w 212127"/>
                <a:gd name="connsiteY59" fmla="*/ 212128 h 375303"/>
                <a:gd name="connsiteX60" fmla="*/ 130540 w 212127"/>
                <a:gd name="connsiteY60" fmla="*/ 212128 h 375303"/>
                <a:gd name="connsiteX61" fmla="*/ 130540 w 212127"/>
                <a:gd name="connsiteY61" fmla="*/ 228445 h 375303"/>
                <a:gd name="connsiteX62" fmla="*/ 97905 w 212127"/>
                <a:gd name="connsiteY62" fmla="*/ 228445 h 375303"/>
                <a:gd name="connsiteX63" fmla="*/ 97905 w 212127"/>
                <a:gd name="connsiteY63" fmla="*/ 220287 h 375303"/>
                <a:gd name="connsiteX64" fmla="*/ 97905 w 212127"/>
                <a:gd name="connsiteY64" fmla="*/ 166292 h 375303"/>
                <a:gd name="connsiteX65" fmla="*/ 88221 w 212127"/>
                <a:gd name="connsiteY65" fmla="*/ 161454 h 375303"/>
                <a:gd name="connsiteX66" fmla="*/ 81588 w 212127"/>
                <a:gd name="connsiteY66" fmla="*/ 150709 h 375303"/>
                <a:gd name="connsiteX67" fmla="*/ 93597 w 212127"/>
                <a:gd name="connsiteY67" fmla="*/ 138699 h 375303"/>
                <a:gd name="connsiteX68" fmla="*/ 104987 w 212127"/>
                <a:gd name="connsiteY68" fmla="*/ 138699 h 375303"/>
                <a:gd name="connsiteX69" fmla="*/ 111677 w 212127"/>
                <a:gd name="connsiteY69" fmla="*/ 91900 h 375303"/>
                <a:gd name="connsiteX70" fmla="*/ 123565 w 212127"/>
                <a:gd name="connsiteY70" fmla="*/ 81588 h 375303"/>
                <a:gd name="connsiteX71" fmla="*/ 181704 w 212127"/>
                <a:gd name="connsiteY71" fmla="*/ 81588 h 375303"/>
                <a:gd name="connsiteX72" fmla="*/ 195541 w 212127"/>
                <a:gd name="connsiteY72" fmla="*/ 141065 h 37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12127" h="375303">
                  <a:moveTo>
                    <a:pt x="122381" y="0"/>
                  </a:moveTo>
                  <a:lnTo>
                    <a:pt x="106064" y="0"/>
                  </a:lnTo>
                  <a:cubicBezTo>
                    <a:pt x="65572" y="0"/>
                    <a:pt x="32635" y="32945"/>
                    <a:pt x="32635" y="73429"/>
                  </a:cubicBezTo>
                  <a:lnTo>
                    <a:pt x="32635" y="102213"/>
                  </a:lnTo>
                  <a:cubicBezTo>
                    <a:pt x="32635" y="124821"/>
                    <a:pt x="27291" y="147462"/>
                    <a:pt x="17174" y="167687"/>
                  </a:cubicBezTo>
                  <a:cubicBezTo>
                    <a:pt x="5948" y="190165"/>
                    <a:pt x="0" y="215326"/>
                    <a:pt x="0" y="240455"/>
                  </a:cubicBezTo>
                  <a:lnTo>
                    <a:pt x="0" y="244763"/>
                  </a:lnTo>
                  <a:cubicBezTo>
                    <a:pt x="0" y="259212"/>
                    <a:pt x="6331" y="272176"/>
                    <a:pt x="16318" y="281151"/>
                  </a:cubicBezTo>
                  <a:lnTo>
                    <a:pt x="16318" y="375303"/>
                  </a:lnTo>
                  <a:lnTo>
                    <a:pt x="195810" y="375303"/>
                  </a:lnTo>
                  <a:lnTo>
                    <a:pt x="195810" y="354784"/>
                  </a:lnTo>
                  <a:cubicBezTo>
                    <a:pt x="195810" y="309152"/>
                    <a:pt x="178383" y="266270"/>
                    <a:pt x="146858" y="233471"/>
                  </a:cubicBezTo>
                  <a:lnTo>
                    <a:pt x="146858" y="212128"/>
                  </a:lnTo>
                  <a:lnTo>
                    <a:pt x="158133" y="212128"/>
                  </a:lnTo>
                  <a:cubicBezTo>
                    <a:pt x="162686" y="212128"/>
                    <a:pt x="167255" y="211051"/>
                    <a:pt x="171334" y="209011"/>
                  </a:cubicBezTo>
                  <a:cubicBezTo>
                    <a:pt x="181394" y="203977"/>
                    <a:pt x="187652" y="193860"/>
                    <a:pt x="187652" y="182609"/>
                  </a:cubicBezTo>
                  <a:lnTo>
                    <a:pt x="187652" y="160899"/>
                  </a:lnTo>
                  <a:lnTo>
                    <a:pt x="212128" y="152740"/>
                  </a:lnTo>
                  <a:lnTo>
                    <a:pt x="212128" y="146858"/>
                  </a:lnTo>
                  <a:cubicBezTo>
                    <a:pt x="212128" y="123059"/>
                    <a:pt x="198160" y="79311"/>
                    <a:pt x="195729" y="71895"/>
                  </a:cubicBezTo>
                  <a:cubicBezTo>
                    <a:pt x="194905" y="32121"/>
                    <a:pt x="162351" y="0"/>
                    <a:pt x="122381" y="0"/>
                  </a:cubicBezTo>
                  <a:close/>
                  <a:moveTo>
                    <a:pt x="16318" y="240455"/>
                  </a:moveTo>
                  <a:cubicBezTo>
                    <a:pt x="16318" y="217847"/>
                    <a:pt x="21662" y="195207"/>
                    <a:pt x="31778" y="174989"/>
                  </a:cubicBezTo>
                  <a:cubicBezTo>
                    <a:pt x="43005" y="152504"/>
                    <a:pt x="48953" y="127342"/>
                    <a:pt x="48953" y="102213"/>
                  </a:cubicBezTo>
                  <a:lnTo>
                    <a:pt x="48953" y="73429"/>
                  </a:lnTo>
                  <a:cubicBezTo>
                    <a:pt x="48953" y="41936"/>
                    <a:pt x="74579" y="16318"/>
                    <a:pt x="106064" y="16318"/>
                  </a:cubicBezTo>
                  <a:lnTo>
                    <a:pt x="122381" y="16318"/>
                  </a:lnTo>
                  <a:cubicBezTo>
                    <a:pt x="151092" y="16318"/>
                    <a:pt x="174859" y="37636"/>
                    <a:pt x="178840" y="65270"/>
                  </a:cubicBezTo>
                  <a:lnTo>
                    <a:pt x="123556" y="65270"/>
                  </a:lnTo>
                  <a:cubicBezTo>
                    <a:pt x="109548" y="65270"/>
                    <a:pt x="97497" y="75730"/>
                    <a:pt x="95507" y="89591"/>
                  </a:cubicBezTo>
                  <a:lnTo>
                    <a:pt x="90807" y="122520"/>
                  </a:lnTo>
                  <a:cubicBezTo>
                    <a:pt x="76497" y="123915"/>
                    <a:pt x="65270" y="136031"/>
                    <a:pt x="65270" y="150709"/>
                  </a:cubicBezTo>
                  <a:cubicBezTo>
                    <a:pt x="65270" y="161503"/>
                    <a:pt x="71267" y="171220"/>
                    <a:pt x="80935" y="176050"/>
                  </a:cubicBezTo>
                  <a:lnTo>
                    <a:pt x="81588" y="176376"/>
                  </a:lnTo>
                  <a:lnTo>
                    <a:pt x="81588" y="220287"/>
                  </a:lnTo>
                  <a:lnTo>
                    <a:pt x="81588" y="236604"/>
                  </a:lnTo>
                  <a:lnTo>
                    <a:pt x="81588" y="244763"/>
                  </a:lnTo>
                  <a:cubicBezTo>
                    <a:pt x="81588" y="262761"/>
                    <a:pt x="66951" y="277398"/>
                    <a:pt x="48953" y="277398"/>
                  </a:cubicBezTo>
                  <a:cubicBezTo>
                    <a:pt x="30954" y="277398"/>
                    <a:pt x="16318" y="262761"/>
                    <a:pt x="16318" y="244763"/>
                  </a:cubicBezTo>
                  <a:close/>
                  <a:moveTo>
                    <a:pt x="32635" y="342668"/>
                  </a:moveTo>
                  <a:lnTo>
                    <a:pt x="81588" y="342668"/>
                  </a:lnTo>
                  <a:lnTo>
                    <a:pt x="81588" y="358986"/>
                  </a:lnTo>
                  <a:lnTo>
                    <a:pt x="32635" y="358986"/>
                  </a:lnTo>
                  <a:close/>
                  <a:moveTo>
                    <a:pt x="179493" y="358986"/>
                  </a:moveTo>
                  <a:lnTo>
                    <a:pt x="97905" y="358986"/>
                  </a:lnTo>
                  <a:lnTo>
                    <a:pt x="97905" y="293716"/>
                  </a:lnTo>
                  <a:lnTo>
                    <a:pt x="81588" y="293716"/>
                  </a:lnTo>
                  <a:lnTo>
                    <a:pt x="81588" y="326351"/>
                  </a:lnTo>
                  <a:lnTo>
                    <a:pt x="32635" y="326351"/>
                  </a:lnTo>
                  <a:lnTo>
                    <a:pt x="32635" y="290860"/>
                  </a:lnTo>
                  <a:cubicBezTo>
                    <a:pt x="37751" y="292671"/>
                    <a:pt x="43225" y="293716"/>
                    <a:pt x="48953" y="293716"/>
                  </a:cubicBezTo>
                  <a:cubicBezTo>
                    <a:pt x="75950" y="293716"/>
                    <a:pt x="97905" y="271760"/>
                    <a:pt x="97905" y="244763"/>
                  </a:cubicBezTo>
                  <a:lnTo>
                    <a:pt x="135272" y="244763"/>
                  </a:lnTo>
                  <a:cubicBezTo>
                    <a:pt x="163812" y="274502"/>
                    <a:pt x="179493" y="313443"/>
                    <a:pt x="179493" y="354784"/>
                  </a:cubicBezTo>
                  <a:close/>
                  <a:moveTo>
                    <a:pt x="171334" y="149134"/>
                  </a:moveTo>
                  <a:lnTo>
                    <a:pt x="171334" y="182609"/>
                  </a:lnTo>
                  <a:cubicBezTo>
                    <a:pt x="171334" y="187643"/>
                    <a:pt x="168536" y="192172"/>
                    <a:pt x="164032" y="194415"/>
                  </a:cubicBezTo>
                  <a:cubicBezTo>
                    <a:pt x="162213" y="195329"/>
                    <a:pt x="160173" y="195810"/>
                    <a:pt x="158133" y="195810"/>
                  </a:cubicBezTo>
                  <a:lnTo>
                    <a:pt x="114223" y="195810"/>
                  </a:lnTo>
                  <a:lnTo>
                    <a:pt x="114223" y="212128"/>
                  </a:lnTo>
                  <a:lnTo>
                    <a:pt x="130540" y="212128"/>
                  </a:lnTo>
                  <a:lnTo>
                    <a:pt x="130540" y="228445"/>
                  </a:lnTo>
                  <a:lnTo>
                    <a:pt x="97905" y="228445"/>
                  </a:lnTo>
                  <a:lnTo>
                    <a:pt x="97905" y="220287"/>
                  </a:lnTo>
                  <a:lnTo>
                    <a:pt x="97905" y="166292"/>
                  </a:lnTo>
                  <a:lnTo>
                    <a:pt x="88221" y="161454"/>
                  </a:lnTo>
                  <a:cubicBezTo>
                    <a:pt x="84133" y="159406"/>
                    <a:pt x="81588" y="155286"/>
                    <a:pt x="81588" y="150709"/>
                  </a:cubicBezTo>
                  <a:cubicBezTo>
                    <a:pt x="81588" y="144084"/>
                    <a:pt x="86972" y="138699"/>
                    <a:pt x="93597" y="138699"/>
                  </a:cubicBezTo>
                  <a:lnTo>
                    <a:pt x="104987" y="138699"/>
                  </a:lnTo>
                  <a:lnTo>
                    <a:pt x="111677" y="91900"/>
                  </a:lnTo>
                  <a:cubicBezTo>
                    <a:pt x="112509" y="86018"/>
                    <a:pt x="117625" y="81588"/>
                    <a:pt x="123565" y="81588"/>
                  </a:cubicBezTo>
                  <a:lnTo>
                    <a:pt x="181704" y="81588"/>
                  </a:lnTo>
                  <a:cubicBezTo>
                    <a:pt x="185449" y="93573"/>
                    <a:pt x="193909" y="122210"/>
                    <a:pt x="195541" y="141065"/>
                  </a:cubicBezTo>
                  <a:close/>
                </a:path>
              </a:pathLst>
            </a:custGeom>
            <a:grpFill/>
            <a:ln w="803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66" name="任意多边形: 形状 65"/>
            <p:cNvSpPr/>
            <p:nvPr/>
          </p:nvSpPr>
          <p:spPr>
            <a:xfrm>
              <a:off x="1762841" y="2503901"/>
              <a:ext cx="16317" cy="16317"/>
            </a:xfrm>
            <a:custGeom>
              <a:avLst/>
              <a:gdLst>
                <a:gd name="connsiteX0" fmla="*/ 16318 w 16317"/>
                <a:gd name="connsiteY0" fmla="*/ 8159 h 16317"/>
                <a:gd name="connsiteX1" fmla="*/ 8159 w 16317"/>
                <a:gd name="connsiteY1" fmla="*/ 16318 h 16317"/>
                <a:gd name="connsiteX2" fmla="*/ 0 w 16317"/>
                <a:gd name="connsiteY2" fmla="*/ 8159 h 16317"/>
                <a:gd name="connsiteX3" fmla="*/ 8159 w 16317"/>
                <a:gd name="connsiteY3" fmla="*/ 0 h 16317"/>
                <a:gd name="connsiteX4" fmla="*/ 16318 w 16317"/>
                <a:gd name="connsiteY4" fmla="*/ 8159 h 16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17" h="16317">
                  <a:moveTo>
                    <a:pt x="16318" y="8159"/>
                  </a:moveTo>
                  <a:cubicBezTo>
                    <a:pt x="16318" y="12665"/>
                    <a:pt x="12665" y="16318"/>
                    <a:pt x="8159" y="16318"/>
                  </a:cubicBezTo>
                  <a:cubicBezTo>
                    <a:pt x="3653" y="16318"/>
                    <a:pt x="0" y="12665"/>
                    <a:pt x="0" y="8159"/>
                  </a:cubicBezTo>
                  <a:cubicBezTo>
                    <a:pt x="0" y="3653"/>
                    <a:pt x="3653" y="0"/>
                    <a:pt x="8159" y="0"/>
                  </a:cubicBezTo>
                  <a:cubicBezTo>
                    <a:pt x="12665" y="0"/>
                    <a:pt x="16318" y="3653"/>
                    <a:pt x="16318" y="8159"/>
                  </a:cubicBezTo>
                  <a:close/>
                </a:path>
              </a:pathLst>
            </a:custGeom>
            <a:grpFill/>
            <a:ln w="803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67" name="任意多边形: 形状 66"/>
            <p:cNvSpPr/>
            <p:nvPr/>
          </p:nvSpPr>
          <p:spPr>
            <a:xfrm>
              <a:off x="1779159" y="2299932"/>
              <a:ext cx="114222" cy="16317"/>
            </a:xfrm>
            <a:custGeom>
              <a:avLst/>
              <a:gdLst>
                <a:gd name="connsiteX0" fmla="*/ 0 w 114222"/>
                <a:gd name="connsiteY0" fmla="*/ 0 h 16317"/>
                <a:gd name="connsiteX1" fmla="*/ 114223 w 114222"/>
                <a:gd name="connsiteY1" fmla="*/ 0 h 16317"/>
                <a:gd name="connsiteX2" fmla="*/ 114223 w 114222"/>
                <a:gd name="connsiteY2" fmla="*/ 16318 h 16317"/>
                <a:gd name="connsiteX3" fmla="*/ 0 w 114222"/>
                <a:gd name="connsiteY3" fmla="*/ 16318 h 16317"/>
              </a:gdLst>
              <a:ahLst/>
              <a:cxnLst>
                <a:cxn ang="0">
                  <a:pos x="connsiteX0" y="connsiteY0"/>
                </a:cxn>
                <a:cxn ang="0">
                  <a:pos x="connsiteX1" y="connsiteY1"/>
                </a:cxn>
                <a:cxn ang="0">
                  <a:pos x="connsiteX2" y="connsiteY2"/>
                </a:cxn>
                <a:cxn ang="0">
                  <a:pos x="connsiteX3" y="connsiteY3"/>
                </a:cxn>
              </a:cxnLst>
              <a:rect l="l" t="t" r="r" b="b"/>
              <a:pathLst>
                <a:path w="114222" h="16317">
                  <a:moveTo>
                    <a:pt x="0" y="0"/>
                  </a:moveTo>
                  <a:lnTo>
                    <a:pt x="114223" y="0"/>
                  </a:lnTo>
                  <a:lnTo>
                    <a:pt x="114223" y="16318"/>
                  </a:lnTo>
                  <a:lnTo>
                    <a:pt x="0" y="16318"/>
                  </a:lnTo>
                  <a:close/>
                </a:path>
              </a:pathLst>
            </a:custGeom>
            <a:grpFill/>
            <a:ln w="803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68" name="任意多边形: 形状 67"/>
            <p:cNvSpPr/>
            <p:nvPr/>
          </p:nvSpPr>
          <p:spPr>
            <a:xfrm>
              <a:off x="1779159" y="2332567"/>
              <a:ext cx="81587" cy="16317"/>
            </a:xfrm>
            <a:custGeom>
              <a:avLst/>
              <a:gdLst>
                <a:gd name="connsiteX0" fmla="*/ 0 w 81587"/>
                <a:gd name="connsiteY0" fmla="*/ 0 h 16317"/>
                <a:gd name="connsiteX1" fmla="*/ 81588 w 81587"/>
                <a:gd name="connsiteY1" fmla="*/ 0 h 16317"/>
                <a:gd name="connsiteX2" fmla="*/ 81588 w 81587"/>
                <a:gd name="connsiteY2" fmla="*/ 16318 h 16317"/>
                <a:gd name="connsiteX3" fmla="*/ 0 w 81587"/>
                <a:gd name="connsiteY3" fmla="*/ 16318 h 16317"/>
              </a:gdLst>
              <a:ahLst/>
              <a:cxnLst>
                <a:cxn ang="0">
                  <a:pos x="connsiteX0" y="connsiteY0"/>
                </a:cxn>
                <a:cxn ang="0">
                  <a:pos x="connsiteX1" y="connsiteY1"/>
                </a:cxn>
                <a:cxn ang="0">
                  <a:pos x="connsiteX2" y="connsiteY2"/>
                </a:cxn>
                <a:cxn ang="0">
                  <a:pos x="connsiteX3" y="connsiteY3"/>
                </a:cxn>
              </a:cxnLst>
              <a:rect l="l" t="t" r="r" b="b"/>
              <a:pathLst>
                <a:path w="81587" h="16317">
                  <a:moveTo>
                    <a:pt x="0" y="0"/>
                  </a:moveTo>
                  <a:lnTo>
                    <a:pt x="81588" y="0"/>
                  </a:lnTo>
                  <a:lnTo>
                    <a:pt x="81588" y="16318"/>
                  </a:lnTo>
                  <a:lnTo>
                    <a:pt x="0" y="16318"/>
                  </a:lnTo>
                  <a:close/>
                </a:path>
              </a:pathLst>
            </a:custGeom>
            <a:grpFill/>
            <a:ln w="803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69" name="任意多边形: 形状 68"/>
            <p:cNvSpPr/>
            <p:nvPr/>
          </p:nvSpPr>
          <p:spPr>
            <a:xfrm>
              <a:off x="1877064" y="2332567"/>
              <a:ext cx="16317" cy="16317"/>
            </a:xfrm>
            <a:custGeom>
              <a:avLst/>
              <a:gdLst>
                <a:gd name="connsiteX0" fmla="*/ 0 w 16317"/>
                <a:gd name="connsiteY0" fmla="*/ 0 h 16317"/>
                <a:gd name="connsiteX1" fmla="*/ 16318 w 16317"/>
                <a:gd name="connsiteY1" fmla="*/ 0 h 16317"/>
                <a:gd name="connsiteX2" fmla="*/ 16318 w 16317"/>
                <a:gd name="connsiteY2" fmla="*/ 16318 h 16317"/>
                <a:gd name="connsiteX3" fmla="*/ 0 w 16317"/>
                <a:gd name="connsiteY3" fmla="*/ 16318 h 16317"/>
              </a:gdLst>
              <a:ahLst/>
              <a:cxnLst>
                <a:cxn ang="0">
                  <a:pos x="connsiteX0" y="connsiteY0"/>
                </a:cxn>
                <a:cxn ang="0">
                  <a:pos x="connsiteX1" y="connsiteY1"/>
                </a:cxn>
                <a:cxn ang="0">
                  <a:pos x="connsiteX2" y="connsiteY2"/>
                </a:cxn>
                <a:cxn ang="0">
                  <a:pos x="connsiteX3" y="connsiteY3"/>
                </a:cxn>
              </a:cxnLst>
              <a:rect l="l" t="t" r="r" b="b"/>
              <a:pathLst>
                <a:path w="16317" h="16317">
                  <a:moveTo>
                    <a:pt x="0" y="0"/>
                  </a:moveTo>
                  <a:lnTo>
                    <a:pt x="16318" y="0"/>
                  </a:lnTo>
                  <a:lnTo>
                    <a:pt x="16318" y="16318"/>
                  </a:lnTo>
                  <a:lnTo>
                    <a:pt x="0" y="16318"/>
                  </a:lnTo>
                  <a:close/>
                </a:path>
              </a:pathLst>
            </a:custGeom>
            <a:grpFill/>
            <a:ln w="803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70" name="任意多边形: 形状 69"/>
            <p:cNvSpPr/>
            <p:nvPr/>
          </p:nvSpPr>
          <p:spPr>
            <a:xfrm>
              <a:off x="1746524" y="2267297"/>
              <a:ext cx="179492" cy="146857"/>
            </a:xfrm>
            <a:custGeom>
              <a:avLst/>
              <a:gdLst>
                <a:gd name="connsiteX0" fmla="*/ 146858 w 179492"/>
                <a:gd name="connsiteY0" fmla="*/ 127163 h 146857"/>
                <a:gd name="connsiteX1" fmla="*/ 146858 w 179492"/>
                <a:gd name="connsiteY1" fmla="*/ 114223 h 146857"/>
                <a:gd name="connsiteX2" fmla="*/ 148212 w 179492"/>
                <a:gd name="connsiteY2" fmla="*/ 114223 h 146857"/>
                <a:gd name="connsiteX3" fmla="*/ 179493 w 179492"/>
                <a:gd name="connsiteY3" fmla="*/ 82942 h 146857"/>
                <a:gd name="connsiteX4" fmla="*/ 179493 w 179492"/>
                <a:gd name="connsiteY4" fmla="*/ 32635 h 146857"/>
                <a:gd name="connsiteX5" fmla="*/ 146858 w 179492"/>
                <a:gd name="connsiteY5" fmla="*/ 0 h 146857"/>
                <a:gd name="connsiteX6" fmla="*/ 32635 w 179492"/>
                <a:gd name="connsiteY6" fmla="*/ 0 h 146857"/>
                <a:gd name="connsiteX7" fmla="*/ 0 w 179492"/>
                <a:gd name="connsiteY7" fmla="*/ 32635 h 146857"/>
                <a:gd name="connsiteX8" fmla="*/ 0 w 179492"/>
                <a:gd name="connsiteY8" fmla="*/ 82942 h 146857"/>
                <a:gd name="connsiteX9" fmla="*/ 31281 w 179492"/>
                <a:gd name="connsiteY9" fmla="*/ 114223 h 146857"/>
                <a:gd name="connsiteX10" fmla="*/ 86369 w 179492"/>
                <a:gd name="connsiteY10" fmla="*/ 114223 h 146857"/>
                <a:gd name="connsiteX11" fmla="*/ 113227 w 179492"/>
                <a:gd name="connsiteY11" fmla="*/ 141081 h 146857"/>
                <a:gd name="connsiteX12" fmla="*/ 127163 w 179492"/>
                <a:gd name="connsiteY12" fmla="*/ 146858 h 146857"/>
                <a:gd name="connsiteX13" fmla="*/ 146858 w 179492"/>
                <a:gd name="connsiteY13" fmla="*/ 127163 h 146857"/>
                <a:gd name="connsiteX14" fmla="*/ 124772 w 179492"/>
                <a:gd name="connsiteY14" fmla="*/ 129553 h 146857"/>
                <a:gd name="connsiteX15" fmla="*/ 93124 w 179492"/>
                <a:gd name="connsiteY15" fmla="*/ 97905 h 146857"/>
                <a:gd name="connsiteX16" fmla="*/ 31281 w 179492"/>
                <a:gd name="connsiteY16" fmla="*/ 97905 h 146857"/>
                <a:gd name="connsiteX17" fmla="*/ 16318 w 179492"/>
                <a:gd name="connsiteY17" fmla="*/ 82942 h 146857"/>
                <a:gd name="connsiteX18" fmla="*/ 16318 w 179492"/>
                <a:gd name="connsiteY18" fmla="*/ 32635 h 146857"/>
                <a:gd name="connsiteX19" fmla="*/ 32635 w 179492"/>
                <a:gd name="connsiteY19" fmla="*/ 16318 h 146857"/>
                <a:gd name="connsiteX20" fmla="*/ 146858 w 179492"/>
                <a:gd name="connsiteY20" fmla="*/ 16318 h 146857"/>
                <a:gd name="connsiteX21" fmla="*/ 163175 w 179492"/>
                <a:gd name="connsiteY21" fmla="*/ 32635 h 146857"/>
                <a:gd name="connsiteX22" fmla="*/ 163175 w 179492"/>
                <a:gd name="connsiteY22" fmla="*/ 82942 h 146857"/>
                <a:gd name="connsiteX23" fmla="*/ 148212 w 179492"/>
                <a:gd name="connsiteY23" fmla="*/ 97905 h 146857"/>
                <a:gd name="connsiteX24" fmla="*/ 130540 w 179492"/>
                <a:gd name="connsiteY24" fmla="*/ 97905 h 146857"/>
                <a:gd name="connsiteX25" fmla="*/ 130540 w 179492"/>
                <a:gd name="connsiteY25" fmla="*/ 127163 h 146857"/>
                <a:gd name="connsiteX26" fmla="*/ 124772 w 179492"/>
                <a:gd name="connsiteY26" fmla="*/ 129553 h 14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9492" h="146857">
                  <a:moveTo>
                    <a:pt x="146858" y="127163"/>
                  </a:moveTo>
                  <a:lnTo>
                    <a:pt x="146858" y="114223"/>
                  </a:lnTo>
                  <a:lnTo>
                    <a:pt x="148212" y="114223"/>
                  </a:lnTo>
                  <a:cubicBezTo>
                    <a:pt x="165460" y="114223"/>
                    <a:pt x="179493" y="100190"/>
                    <a:pt x="179493" y="82942"/>
                  </a:cubicBezTo>
                  <a:lnTo>
                    <a:pt x="179493" y="32635"/>
                  </a:lnTo>
                  <a:cubicBezTo>
                    <a:pt x="179493" y="14637"/>
                    <a:pt x="164856" y="0"/>
                    <a:pt x="146858" y="0"/>
                  </a:cubicBezTo>
                  <a:lnTo>
                    <a:pt x="32635" y="0"/>
                  </a:lnTo>
                  <a:cubicBezTo>
                    <a:pt x="14637" y="0"/>
                    <a:pt x="0" y="14637"/>
                    <a:pt x="0" y="32635"/>
                  </a:cubicBezTo>
                  <a:lnTo>
                    <a:pt x="0" y="82942"/>
                  </a:lnTo>
                  <a:cubicBezTo>
                    <a:pt x="0" y="100190"/>
                    <a:pt x="14033" y="114223"/>
                    <a:pt x="31281" y="114223"/>
                  </a:cubicBezTo>
                  <a:lnTo>
                    <a:pt x="86369" y="114223"/>
                  </a:lnTo>
                  <a:lnTo>
                    <a:pt x="113227" y="141081"/>
                  </a:lnTo>
                  <a:cubicBezTo>
                    <a:pt x="116891" y="144753"/>
                    <a:pt x="121965" y="146858"/>
                    <a:pt x="127163" y="146858"/>
                  </a:cubicBezTo>
                  <a:cubicBezTo>
                    <a:pt x="138022" y="146858"/>
                    <a:pt x="146858" y="138022"/>
                    <a:pt x="146858" y="127163"/>
                  </a:cubicBezTo>
                  <a:close/>
                  <a:moveTo>
                    <a:pt x="124772" y="129553"/>
                  </a:moveTo>
                  <a:lnTo>
                    <a:pt x="93124" y="97905"/>
                  </a:lnTo>
                  <a:lnTo>
                    <a:pt x="31281" y="97905"/>
                  </a:lnTo>
                  <a:cubicBezTo>
                    <a:pt x="23024" y="97905"/>
                    <a:pt x="16318" y="91191"/>
                    <a:pt x="16318" y="82942"/>
                  </a:cubicBezTo>
                  <a:lnTo>
                    <a:pt x="16318" y="32635"/>
                  </a:lnTo>
                  <a:cubicBezTo>
                    <a:pt x="16318" y="23636"/>
                    <a:pt x="23636" y="16318"/>
                    <a:pt x="32635" y="16318"/>
                  </a:cubicBezTo>
                  <a:lnTo>
                    <a:pt x="146858" y="16318"/>
                  </a:lnTo>
                  <a:cubicBezTo>
                    <a:pt x="155857" y="16318"/>
                    <a:pt x="163175" y="23636"/>
                    <a:pt x="163175" y="32635"/>
                  </a:cubicBezTo>
                  <a:lnTo>
                    <a:pt x="163175" y="82942"/>
                  </a:lnTo>
                  <a:cubicBezTo>
                    <a:pt x="163175" y="91191"/>
                    <a:pt x="156469" y="97905"/>
                    <a:pt x="148212" y="97905"/>
                  </a:cubicBezTo>
                  <a:lnTo>
                    <a:pt x="130540" y="97905"/>
                  </a:lnTo>
                  <a:lnTo>
                    <a:pt x="130540" y="127163"/>
                  </a:lnTo>
                  <a:cubicBezTo>
                    <a:pt x="130540" y="129912"/>
                    <a:pt x="126714" y="131503"/>
                    <a:pt x="124772" y="129553"/>
                  </a:cubicBezTo>
                  <a:close/>
                </a:path>
              </a:pathLst>
            </a:custGeom>
            <a:grpFill/>
            <a:ln w="803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grpSp>
      <p:sp>
        <p:nvSpPr>
          <p:cNvPr id="72" name="TextBox 21"/>
          <p:cNvSpPr txBox="1"/>
          <p:nvPr/>
        </p:nvSpPr>
        <p:spPr>
          <a:xfrm>
            <a:off x="1312241" y="5000838"/>
            <a:ext cx="1832435" cy="1233325"/>
          </a:xfrm>
          <a:prstGeom prst="rect">
            <a:avLst/>
          </a:prstGeom>
          <a:noFill/>
        </p:spPr>
        <p:txBody>
          <a:bodyPr wrap="square" lIns="0" tIns="0" rIns="0" bIns="0" rtlCol="0">
            <a:noAutofit/>
          </a:bodyPr>
          <a:lstStyle>
            <a:defPPr>
              <a:defRPr lang="zh-CN"/>
            </a:defPPr>
            <a:lvl1pPr algn="r">
              <a:lnSpc>
                <a:spcPct val="120000"/>
              </a:lnSpc>
              <a:defRPr sz="1400">
                <a:solidFill>
                  <a:schemeClr val="tx1">
                    <a:lumMod val="75000"/>
                    <a:lumOff val="25000"/>
                  </a:schemeClr>
                </a:solidFill>
                <a:latin typeface="+mn-ea"/>
              </a:defRPr>
            </a:lvl1pPr>
          </a:lstStyle>
          <a:p>
            <a:pPr algn="ctr">
              <a:lnSpc>
                <a:spcPct val="150000"/>
              </a:lnSpc>
            </a:pPr>
            <a:endParaRPr lang="en-US" altLang="zh-CN" spc="150" dirty="0">
              <a:sym typeface="思源黑体 CN Normal" panose="020B0400000000000000" pitchFamily="34" charset="-122"/>
            </a:endParaRPr>
          </a:p>
        </p:txBody>
      </p:sp>
      <p:sp>
        <p:nvSpPr>
          <p:cNvPr id="73" name="TextBox 21"/>
          <p:cNvSpPr txBox="1"/>
          <p:nvPr/>
        </p:nvSpPr>
        <p:spPr>
          <a:xfrm>
            <a:off x="1102691" y="5096088"/>
            <a:ext cx="2515112" cy="1233325"/>
          </a:xfrm>
          <a:prstGeom prst="rect">
            <a:avLst/>
          </a:prstGeom>
          <a:noFill/>
        </p:spPr>
        <p:txBody>
          <a:bodyPr wrap="square" lIns="0" tIns="0" rIns="0" bIns="0" rtlCol="0">
            <a:noAutofit/>
          </a:bodyPr>
          <a:lstStyle>
            <a:defPPr>
              <a:defRPr lang="zh-CN"/>
            </a:defPPr>
            <a:lvl1pPr algn="ctr">
              <a:lnSpc>
                <a:spcPct val="130000"/>
              </a:lnSpc>
              <a:defRPr sz="1400">
                <a:solidFill>
                  <a:schemeClr val="tx1">
                    <a:lumMod val="75000"/>
                    <a:lumOff val="25000"/>
                  </a:schemeClr>
                </a:solidFill>
                <a:latin typeface="+mn-ea"/>
              </a:defRPr>
            </a:lvl1pPr>
          </a:lstStyle>
          <a:p>
            <a:r>
              <a:rPr lang="zh-CN" altLang="en-US" dirty="0"/>
              <a:t>不積跬步無以至千裏，不積小流無以成江河，越是錢少，越是要早日學理財。種一顆蘋果樹最好的時間是十年前，其次是現在</a:t>
            </a:r>
            <a:endParaRPr lang="en-US" altLang="zh-CN" dirty="0">
              <a:sym typeface="思源黑体 CN Normal" panose="020B0400000000000000" pitchFamily="34" charset="-122"/>
            </a:endParaRPr>
          </a:p>
        </p:txBody>
      </p:sp>
      <p:sp>
        <p:nvSpPr>
          <p:cNvPr id="74" name="文本框 73"/>
          <p:cNvSpPr txBox="1"/>
          <p:nvPr/>
        </p:nvSpPr>
        <p:spPr>
          <a:xfrm>
            <a:off x="8494606" y="5059483"/>
            <a:ext cx="2537039" cy="1028295"/>
          </a:xfrm>
          <a:prstGeom prst="rect">
            <a:avLst/>
          </a:prstGeom>
          <a:noFill/>
        </p:spPr>
        <p:txBody>
          <a:bodyPr wrap="square" lIns="0" tIns="0" rIns="0" bIns="0" rtlCol="0">
            <a:noAutofit/>
          </a:bodyPr>
          <a:lstStyle>
            <a:defPPr>
              <a:defRPr lang="zh-CN"/>
            </a:defPPr>
            <a:lvl1pPr algn="ctr">
              <a:lnSpc>
                <a:spcPct val="150000"/>
              </a:lnSpc>
              <a:defRPr sz="1400">
                <a:solidFill>
                  <a:schemeClr val="tx1">
                    <a:lumMod val="75000"/>
                    <a:lumOff val="25000"/>
                  </a:schemeClr>
                </a:solidFill>
                <a:latin typeface="+mn-ea"/>
              </a:defRPr>
            </a:lvl1pPr>
          </a:lstStyle>
          <a:p>
            <a:pPr>
              <a:lnSpc>
                <a:spcPct val="130000"/>
              </a:lnSpc>
            </a:pPr>
            <a:r>
              <a:rPr lang="zh-CN" altLang="en-US" dirty="0"/>
              <a:t>理性對待股市的波動</a:t>
            </a:r>
            <a:r>
              <a:rPr lang="en-US" altLang="zh-CN" dirty="0"/>
              <a:t>,</a:t>
            </a:r>
            <a:r>
              <a:rPr lang="zh-CN" altLang="en-US" dirty="0"/>
              <a:t>認識到漲跌對我們來說都是有利的</a:t>
            </a:r>
            <a:r>
              <a:rPr lang="en-US" altLang="zh-CN" dirty="0"/>
              <a:t>,</a:t>
            </a:r>
            <a:r>
              <a:rPr lang="zh-CN" altLang="en-US" dirty="0"/>
              <a:t>在上漲的時候我們賺取眼前的利益</a:t>
            </a:r>
            <a:r>
              <a:rPr lang="en-US" altLang="zh-CN" dirty="0"/>
              <a:t>,</a:t>
            </a:r>
            <a:r>
              <a:rPr lang="zh-CN" altLang="en-US" dirty="0"/>
              <a:t>在下跌的時候抓住入場的好機會</a:t>
            </a:r>
            <a:r>
              <a:rPr lang="en-US" altLang="zh-CN" dirty="0"/>
              <a:t>.</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8905" y="4418416"/>
            <a:ext cx="2314190" cy="230956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0"/>
            <a:ext cx="2880000" cy="798218"/>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80507"/>
            <a:ext cx="2850014"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投資基金心理建設</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14" name="文本框 13"/>
          <p:cNvSpPr txBox="1"/>
          <p:nvPr/>
        </p:nvSpPr>
        <p:spPr>
          <a:xfrm>
            <a:off x="640556" y="1553348"/>
            <a:ext cx="3148697" cy="460375"/>
          </a:xfrm>
          <a:prstGeom prst="rect">
            <a:avLst/>
          </a:prstGeom>
          <a:noFill/>
        </p:spPr>
        <p:txBody>
          <a:bodyPr wrap="square" rtlCol="0">
            <a:spAutoFit/>
          </a:bodyPr>
          <a:lstStyle/>
          <a:p>
            <a:r>
              <a:rPr lang="zh-CN" altLang="en-US" sz="2400" spc="300" dirty="0">
                <a:solidFill>
                  <a:srgbClr val="FFC000"/>
                </a:solidFill>
                <a:latin typeface="+mj-ea"/>
                <a:ea typeface="+mj-ea"/>
              </a:rPr>
              <a:t>典型的心理誤區</a:t>
            </a:r>
            <a:endParaRPr lang="zh-CN" altLang="en-US" sz="2400" spc="300" dirty="0">
              <a:solidFill>
                <a:srgbClr val="FFC000"/>
              </a:solidFill>
              <a:latin typeface="+mj-ea"/>
              <a:ea typeface="+mj-ea"/>
            </a:endParaRPr>
          </a:p>
        </p:txBody>
      </p:sp>
      <p:sp>
        <p:nvSpPr>
          <p:cNvPr id="5" name="矩形 4"/>
          <p:cNvSpPr/>
          <p:nvPr/>
        </p:nvSpPr>
        <p:spPr>
          <a:xfrm>
            <a:off x="6096000" y="1553348"/>
            <a:ext cx="5455444" cy="47553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Rectangle: Rounded Corners 1"/>
          <p:cNvSpPr/>
          <p:nvPr/>
        </p:nvSpPr>
        <p:spPr>
          <a:xfrm>
            <a:off x="6495237" y="1919905"/>
            <a:ext cx="4095111" cy="549292"/>
          </a:xfrm>
          <a:prstGeom prst="roundRect">
            <a:avLst>
              <a:gd name="adj" fmla="val 50000"/>
            </a:avLst>
          </a:prstGeom>
          <a:solidFill>
            <a:srgbClr val="FFC000"/>
          </a:solidFill>
          <a:ln w="12700" cap="flat">
            <a:noFill/>
            <a:miter lim="400000"/>
          </a:ln>
          <a:effectLst>
            <a:outerShdw blurRad="254000" dist="63500" dir="2700000" algn="tl" rotWithShape="0">
              <a:prstClr val="black">
                <a:alpha val="30000"/>
              </a:prstClr>
            </a:outerShdw>
          </a:effectLst>
        </p:spPr>
        <p:txBody>
          <a:bodyPr wrap="none" lIns="25400" tIns="25400" rIns="25400" bIns="25400" anchor="ctr">
            <a:normAutofit/>
          </a:bodyPr>
          <a:lstStyle/>
          <a:p>
            <a:pPr lvl="0" algn="ctr"/>
            <a:endParaRPr lang="zh-CN" altLang="en-US" sz="2000" dirty="0">
              <a:solidFill>
                <a:schemeClr val="bg1"/>
              </a:solidFill>
              <a:cs typeface="+mn-ea"/>
              <a:sym typeface="+mn-lt"/>
            </a:endParaRPr>
          </a:p>
        </p:txBody>
      </p:sp>
      <p:sp>
        <p:nvSpPr>
          <p:cNvPr id="75" name="矩形 74"/>
          <p:cNvSpPr/>
          <p:nvPr/>
        </p:nvSpPr>
        <p:spPr>
          <a:xfrm>
            <a:off x="7253130" y="1963719"/>
            <a:ext cx="1776730" cy="460375"/>
          </a:xfrm>
          <a:prstGeom prst="rect">
            <a:avLst/>
          </a:prstGeom>
        </p:spPr>
        <p:txBody>
          <a:bodyPr wrap="none">
            <a:spAutoFit/>
            <a:scene3d>
              <a:camera prst="orthographicFront"/>
              <a:lightRig rig="threePt" dir="t"/>
            </a:scene3d>
            <a:sp3d contourW="12700"/>
          </a:bodyPr>
          <a:lstStyle/>
          <a:p>
            <a:pPr algn="ctr"/>
            <a:r>
              <a:rPr lang="en-US" altLang="zh-CN" sz="2400" dirty="0">
                <a:solidFill>
                  <a:schemeClr val="bg1"/>
                </a:solidFill>
                <a:latin typeface="+mj-ea"/>
                <a:ea typeface="+mj-ea"/>
                <a:cs typeface="+mn-ea"/>
                <a:sym typeface="+mn-lt"/>
              </a:rPr>
              <a:t> </a:t>
            </a:r>
            <a:r>
              <a:rPr lang="zh-CN" altLang="en-US" sz="2400" dirty="0">
                <a:solidFill>
                  <a:schemeClr val="bg1"/>
                </a:solidFill>
                <a:latin typeface="+mj-ea"/>
                <a:ea typeface="+mj-ea"/>
                <a:cs typeface="+mn-ea"/>
                <a:sym typeface="+mn-lt"/>
              </a:rPr>
              <a:t>不知足心理</a:t>
            </a:r>
            <a:endParaRPr lang="zh-CN" altLang="en-US" sz="2400" dirty="0">
              <a:solidFill>
                <a:schemeClr val="bg1"/>
              </a:solidFill>
              <a:latin typeface="+mj-ea"/>
              <a:ea typeface="+mj-ea"/>
              <a:cs typeface="+mn-ea"/>
              <a:sym typeface="+mn-lt"/>
            </a:endParaRPr>
          </a:p>
        </p:txBody>
      </p:sp>
      <p:grpSp>
        <p:nvGrpSpPr>
          <p:cNvPr id="76" name="组合 75"/>
          <p:cNvGrpSpPr/>
          <p:nvPr/>
        </p:nvGrpSpPr>
        <p:grpSpPr>
          <a:xfrm>
            <a:off x="6795266" y="1990801"/>
            <a:ext cx="407499" cy="407500"/>
            <a:chOff x="10115190" y="2323724"/>
            <a:chExt cx="479979" cy="479980"/>
          </a:xfrm>
        </p:grpSpPr>
        <p:sp>
          <p:nvSpPr>
            <p:cNvPr id="77" name="任意多边形: 形状 76"/>
            <p:cNvSpPr/>
            <p:nvPr/>
          </p:nvSpPr>
          <p:spPr>
            <a:xfrm>
              <a:off x="10227728" y="2528058"/>
              <a:ext cx="196321" cy="95653"/>
            </a:xfrm>
            <a:custGeom>
              <a:avLst/>
              <a:gdLst>
                <a:gd name="connsiteX0" fmla="*/ 148880 w 196321"/>
                <a:gd name="connsiteY0" fmla="*/ 0 h 95653"/>
                <a:gd name="connsiteX1" fmla="*/ 148280 w 196321"/>
                <a:gd name="connsiteY1" fmla="*/ 0 h 95653"/>
                <a:gd name="connsiteX2" fmla="*/ 101139 w 196321"/>
                <a:gd name="connsiteY2" fmla="*/ 600 h 95653"/>
                <a:gd name="connsiteX3" fmla="*/ 36856 w 196321"/>
                <a:gd name="connsiteY3" fmla="*/ 600 h 95653"/>
                <a:gd name="connsiteX4" fmla="*/ 14657 w 196321"/>
                <a:gd name="connsiteY4" fmla="*/ 6428 h 95653"/>
                <a:gd name="connsiteX5" fmla="*/ 38398 w 196321"/>
                <a:gd name="connsiteY5" fmla="*/ 17142 h 95653"/>
                <a:gd name="connsiteX6" fmla="*/ 38398 w 196321"/>
                <a:gd name="connsiteY6" fmla="*/ 17742 h 95653"/>
                <a:gd name="connsiteX7" fmla="*/ 101739 w 196321"/>
                <a:gd name="connsiteY7" fmla="*/ 17742 h 95653"/>
                <a:gd name="connsiteX8" fmla="*/ 148880 w 196321"/>
                <a:gd name="connsiteY8" fmla="*/ 17142 h 95653"/>
                <a:gd name="connsiteX9" fmla="*/ 178878 w 196321"/>
                <a:gd name="connsiteY9" fmla="*/ 47141 h 95653"/>
                <a:gd name="connsiteX10" fmla="*/ 148880 w 196321"/>
                <a:gd name="connsiteY10" fmla="*/ 77140 h 95653"/>
                <a:gd name="connsiteX11" fmla="*/ 101739 w 196321"/>
                <a:gd name="connsiteY11" fmla="*/ 77740 h 95653"/>
                <a:gd name="connsiteX12" fmla="*/ 84597 w 196321"/>
                <a:gd name="connsiteY12" fmla="*/ 77740 h 95653"/>
                <a:gd name="connsiteX13" fmla="*/ 37456 w 196321"/>
                <a:gd name="connsiteY13" fmla="*/ 78511 h 95653"/>
                <a:gd name="connsiteX14" fmla="*/ 28885 w 196321"/>
                <a:gd name="connsiteY14" fmla="*/ 77225 h 95653"/>
                <a:gd name="connsiteX15" fmla="*/ 14485 w 196321"/>
                <a:gd name="connsiteY15" fmla="*/ 67797 h 95653"/>
                <a:gd name="connsiteX16" fmla="*/ 0 w 196321"/>
                <a:gd name="connsiteY16" fmla="*/ 77225 h 95653"/>
                <a:gd name="connsiteX17" fmla="*/ 37456 w 196321"/>
                <a:gd name="connsiteY17" fmla="*/ 95653 h 95653"/>
                <a:gd name="connsiteX18" fmla="*/ 38056 w 196321"/>
                <a:gd name="connsiteY18" fmla="*/ 95653 h 95653"/>
                <a:gd name="connsiteX19" fmla="*/ 85197 w 196321"/>
                <a:gd name="connsiteY19" fmla="*/ 95053 h 95653"/>
                <a:gd name="connsiteX20" fmla="*/ 102339 w 196321"/>
                <a:gd name="connsiteY20" fmla="*/ 95053 h 95653"/>
                <a:gd name="connsiteX21" fmla="*/ 149480 w 196321"/>
                <a:gd name="connsiteY21" fmla="*/ 94453 h 95653"/>
                <a:gd name="connsiteX22" fmla="*/ 196321 w 196321"/>
                <a:gd name="connsiteY22" fmla="*/ 47012 h 95653"/>
                <a:gd name="connsiteX23" fmla="*/ 148880 w 196321"/>
                <a:gd name="connsiteY23" fmla="*/ 171 h 95653"/>
                <a:gd name="connsiteX24" fmla="*/ 38398 w 196321"/>
                <a:gd name="connsiteY24" fmla="*/ 17914 h 95653"/>
                <a:gd name="connsiteX25" fmla="*/ 38398 w 196321"/>
                <a:gd name="connsiteY25" fmla="*/ 18514 h 95653"/>
                <a:gd name="connsiteX26" fmla="*/ 39941 w 196321"/>
                <a:gd name="connsiteY26" fmla="*/ 18514 h 9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6321" h="95653">
                  <a:moveTo>
                    <a:pt x="148880" y="0"/>
                  </a:moveTo>
                  <a:lnTo>
                    <a:pt x="148280" y="0"/>
                  </a:lnTo>
                  <a:lnTo>
                    <a:pt x="101139" y="600"/>
                  </a:lnTo>
                  <a:lnTo>
                    <a:pt x="36856" y="600"/>
                  </a:lnTo>
                  <a:cubicBezTo>
                    <a:pt x="29086" y="663"/>
                    <a:pt x="21455" y="2666"/>
                    <a:pt x="14657" y="6428"/>
                  </a:cubicBezTo>
                  <a:lnTo>
                    <a:pt x="38398" y="17142"/>
                  </a:lnTo>
                  <a:lnTo>
                    <a:pt x="38398" y="17742"/>
                  </a:lnTo>
                  <a:lnTo>
                    <a:pt x="101739" y="17742"/>
                  </a:lnTo>
                  <a:lnTo>
                    <a:pt x="148880" y="17142"/>
                  </a:lnTo>
                  <a:cubicBezTo>
                    <a:pt x="165448" y="17142"/>
                    <a:pt x="178878" y="30573"/>
                    <a:pt x="178878" y="47141"/>
                  </a:cubicBezTo>
                  <a:cubicBezTo>
                    <a:pt x="178878" y="63709"/>
                    <a:pt x="165448" y="77140"/>
                    <a:pt x="148880" y="77140"/>
                  </a:cubicBezTo>
                  <a:lnTo>
                    <a:pt x="101739" y="77740"/>
                  </a:lnTo>
                  <a:lnTo>
                    <a:pt x="84597" y="77740"/>
                  </a:lnTo>
                  <a:lnTo>
                    <a:pt x="37456" y="78511"/>
                  </a:lnTo>
                  <a:cubicBezTo>
                    <a:pt x="34550" y="78516"/>
                    <a:pt x="31661" y="78083"/>
                    <a:pt x="28885" y="77225"/>
                  </a:cubicBezTo>
                  <a:cubicBezTo>
                    <a:pt x="23258" y="75575"/>
                    <a:pt x="18247" y="72294"/>
                    <a:pt x="14485" y="67797"/>
                  </a:cubicBezTo>
                  <a:cubicBezTo>
                    <a:pt x="10714" y="72324"/>
                    <a:pt x="5666" y="75610"/>
                    <a:pt x="0" y="77225"/>
                  </a:cubicBezTo>
                  <a:cubicBezTo>
                    <a:pt x="8996" y="88790"/>
                    <a:pt x="22804" y="95584"/>
                    <a:pt x="37456" y="95653"/>
                  </a:cubicBezTo>
                  <a:lnTo>
                    <a:pt x="38056" y="95653"/>
                  </a:lnTo>
                  <a:lnTo>
                    <a:pt x="85197" y="95053"/>
                  </a:lnTo>
                  <a:lnTo>
                    <a:pt x="102339" y="95053"/>
                  </a:lnTo>
                  <a:lnTo>
                    <a:pt x="149480" y="94453"/>
                  </a:lnTo>
                  <a:cubicBezTo>
                    <a:pt x="175515" y="94288"/>
                    <a:pt x="196486" y="73048"/>
                    <a:pt x="196321" y="47012"/>
                  </a:cubicBezTo>
                  <a:cubicBezTo>
                    <a:pt x="196155" y="20977"/>
                    <a:pt x="174915" y="6"/>
                    <a:pt x="148880" y="171"/>
                  </a:cubicBezTo>
                  <a:close/>
                  <a:moveTo>
                    <a:pt x="38398" y="17914"/>
                  </a:moveTo>
                  <a:lnTo>
                    <a:pt x="38398" y="18514"/>
                  </a:lnTo>
                  <a:lnTo>
                    <a:pt x="39941" y="18514"/>
                  </a:ln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78" name="任意多边形: 形状 77"/>
            <p:cNvSpPr/>
            <p:nvPr/>
          </p:nvSpPr>
          <p:spPr>
            <a:xfrm>
              <a:off x="10172169" y="2427890"/>
              <a:ext cx="199896" cy="195556"/>
            </a:xfrm>
            <a:custGeom>
              <a:avLst/>
              <a:gdLst>
                <a:gd name="connsiteX0" fmla="*/ 156698 w 199896"/>
                <a:gd name="connsiteY0" fmla="*/ 100768 h 195556"/>
                <a:gd name="connsiteX1" fmla="*/ 139556 w 199896"/>
                <a:gd name="connsiteY1" fmla="*/ 100768 h 195556"/>
                <a:gd name="connsiteX2" fmla="*/ 140756 w 199896"/>
                <a:gd name="connsiteY2" fmla="*/ 195050 h 195556"/>
                <a:gd name="connsiteX3" fmla="*/ 157898 w 199896"/>
                <a:gd name="connsiteY3" fmla="*/ 195050 h 195556"/>
                <a:gd name="connsiteX4" fmla="*/ 195611 w 199896"/>
                <a:gd name="connsiteY4" fmla="*/ 125967 h 195556"/>
                <a:gd name="connsiteX5" fmla="*/ 169898 w 199896"/>
                <a:gd name="connsiteY5" fmla="*/ 125967 h 195556"/>
                <a:gd name="connsiteX6" fmla="*/ 165612 w 199896"/>
                <a:gd name="connsiteY6" fmla="*/ 130253 h 195556"/>
                <a:gd name="connsiteX7" fmla="*/ 169898 w 199896"/>
                <a:gd name="connsiteY7" fmla="*/ 134538 h 195556"/>
                <a:gd name="connsiteX8" fmla="*/ 195611 w 199896"/>
                <a:gd name="connsiteY8" fmla="*/ 134538 h 195556"/>
                <a:gd name="connsiteX9" fmla="*/ 199896 w 199896"/>
                <a:gd name="connsiteY9" fmla="*/ 130253 h 195556"/>
                <a:gd name="connsiteX10" fmla="*/ 195611 w 199896"/>
                <a:gd name="connsiteY10" fmla="*/ 125967 h 195556"/>
                <a:gd name="connsiteX11" fmla="*/ 112386 w 199896"/>
                <a:gd name="connsiteY11" fmla="*/ 4172 h 195556"/>
                <a:gd name="connsiteX12" fmla="*/ 49988 w 199896"/>
                <a:gd name="connsiteY12" fmla="*/ 27743 h 195556"/>
                <a:gd name="connsiteX13" fmla="*/ 30618 w 199896"/>
                <a:gd name="connsiteY13" fmla="*/ 70598 h 195556"/>
                <a:gd name="connsiteX14" fmla="*/ 23589 w 199896"/>
                <a:gd name="connsiteY14" fmla="*/ 86198 h 195556"/>
                <a:gd name="connsiteX15" fmla="*/ 4219 w 199896"/>
                <a:gd name="connsiteY15" fmla="*/ 129053 h 195556"/>
                <a:gd name="connsiteX16" fmla="*/ 27618 w 199896"/>
                <a:gd name="connsiteY16" fmla="*/ 191349 h 195556"/>
                <a:gd name="connsiteX17" fmla="*/ 70045 w 199896"/>
                <a:gd name="connsiteY17" fmla="*/ 189565 h 195556"/>
                <a:gd name="connsiteX18" fmla="*/ 84444 w 199896"/>
                <a:gd name="connsiteY18" fmla="*/ 177137 h 195556"/>
                <a:gd name="connsiteX19" fmla="*/ 90101 w 199896"/>
                <a:gd name="connsiteY19" fmla="*/ 167794 h 195556"/>
                <a:gd name="connsiteX20" fmla="*/ 109472 w 199896"/>
                <a:gd name="connsiteY20" fmla="*/ 124939 h 195556"/>
                <a:gd name="connsiteX21" fmla="*/ 112471 w 199896"/>
                <a:gd name="connsiteY21" fmla="*/ 118253 h 195556"/>
                <a:gd name="connsiteX22" fmla="*/ 116500 w 199896"/>
                <a:gd name="connsiteY22" fmla="*/ 109682 h 195556"/>
                <a:gd name="connsiteX23" fmla="*/ 120185 w 199896"/>
                <a:gd name="connsiteY23" fmla="*/ 101111 h 195556"/>
                <a:gd name="connsiteX24" fmla="*/ 135871 w 199896"/>
                <a:gd name="connsiteY24" fmla="*/ 66398 h 195556"/>
                <a:gd name="connsiteX25" fmla="*/ 112386 w 199896"/>
                <a:gd name="connsiteY25" fmla="*/ 4172 h 195556"/>
                <a:gd name="connsiteX26" fmla="*/ 120357 w 199896"/>
                <a:gd name="connsiteY26" fmla="*/ 59456 h 195556"/>
                <a:gd name="connsiteX27" fmla="*/ 101415 w 199896"/>
                <a:gd name="connsiteY27" fmla="*/ 101540 h 195556"/>
                <a:gd name="connsiteX28" fmla="*/ 100986 w 199896"/>
                <a:gd name="connsiteY28" fmla="*/ 102568 h 195556"/>
                <a:gd name="connsiteX29" fmla="*/ 93958 w 199896"/>
                <a:gd name="connsiteY29" fmla="*/ 118168 h 195556"/>
                <a:gd name="connsiteX30" fmla="*/ 93958 w 199896"/>
                <a:gd name="connsiteY30" fmla="*/ 118682 h 195556"/>
                <a:gd name="connsiteX31" fmla="*/ 74844 w 199896"/>
                <a:gd name="connsiteY31" fmla="*/ 161537 h 195556"/>
                <a:gd name="connsiteX32" fmla="*/ 55902 w 199896"/>
                <a:gd name="connsiteY32" fmla="*/ 177908 h 195556"/>
                <a:gd name="connsiteX33" fmla="*/ 35075 w 199896"/>
                <a:gd name="connsiteY33" fmla="*/ 176537 h 195556"/>
                <a:gd name="connsiteX34" fmla="*/ 19748 w 199896"/>
                <a:gd name="connsiteY34" fmla="*/ 137237 h 195556"/>
                <a:gd name="connsiteX35" fmla="*/ 20161 w 199896"/>
                <a:gd name="connsiteY35" fmla="*/ 136338 h 195556"/>
                <a:gd name="connsiteX36" fmla="*/ 39532 w 199896"/>
                <a:gd name="connsiteY36" fmla="*/ 93483 h 195556"/>
                <a:gd name="connsiteX37" fmla="*/ 46560 w 199896"/>
                <a:gd name="connsiteY37" fmla="*/ 77884 h 195556"/>
                <a:gd name="connsiteX38" fmla="*/ 65931 w 199896"/>
                <a:gd name="connsiteY38" fmla="*/ 35028 h 195556"/>
                <a:gd name="connsiteX39" fmla="*/ 93272 w 199896"/>
                <a:gd name="connsiteY39" fmla="*/ 17372 h 195556"/>
                <a:gd name="connsiteX40" fmla="*/ 105615 w 199896"/>
                <a:gd name="connsiteY40" fmla="*/ 20029 h 195556"/>
                <a:gd name="connsiteX41" fmla="*/ 121300 w 199896"/>
                <a:gd name="connsiteY41" fmla="*/ 37171 h 195556"/>
                <a:gd name="connsiteX42" fmla="*/ 120357 w 199896"/>
                <a:gd name="connsiteY42" fmla="*/ 59456 h 195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9896" h="195556">
                  <a:moveTo>
                    <a:pt x="156698" y="100768"/>
                  </a:moveTo>
                  <a:lnTo>
                    <a:pt x="139556" y="100768"/>
                  </a:lnTo>
                  <a:lnTo>
                    <a:pt x="140756" y="195050"/>
                  </a:lnTo>
                  <a:lnTo>
                    <a:pt x="157898" y="195050"/>
                  </a:lnTo>
                  <a:close/>
                  <a:moveTo>
                    <a:pt x="195611" y="125967"/>
                  </a:moveTo>
                  <a:lnTo>
                    <a:pt x="169898" y="125967"/>
                  </a:lnTo>
                  <a:cubicBezTo>
                    <a:pt x="167531" y="125967"/>
                    <a:pt x="165612" y="127886"/>
                    <a:pt x="165612" y="130253"/>
                  </a:cubicBezTo>
                  <a:cubicBezTo>
                    <a:pt x="165612" y="132620"/>
                    <a:pt x="167531" y="134538"/>
                    <a:pt x="169898" y="134538"/>
                  </a:cubicBezTo>
                  <a:lnTo>
                    <a:pt x="195611" y="134538"/>
                  </a:lnTo>
                  <a:cubicBezTo>
                    <a:pt x="197978" y="134538"/>
                    <a:pt x="199896" y="132620"/>
                    <a:pt x="199896" y="130253"/>
                  </a:cubicBezTo>
                  <a:cubicBezTo>
                    <a:pt x="199896" y="127886"/>
                    <a:pt x="197978" y="125967"/>
                    <a:pt x="195611" y="125967"/>
                  </a:cubicBezTo>
                  <a:close/>
                  <a:moveTo>
                    <a:pt x="112386" y="4172"/>
                  </a:moveTo>
                  <a:cubicBezTo>
                    <a:pt x="88645" y="-6513"/>
                    <a:pt x="60735" y="4030"/>
                    <a:pt x="49988" y="27743"/>
                  </a:cubicBezTo>
                  <a:lnTo>
                    <a:pt x="30618" y="70598"/>
                  </a:lnTo>
                  <a:lnTo>
                    <a:pt x="23589" y="86198"/>
                  </a:lnTo>
                  <a:lnTo>
                    <a:pt x="4219" y="129053"/>
                  </a:lnTo>
                  <a:cubicBezTo>
                    <a:pt x="-6522" y="152717"/>
                    <a:pt x="3954" y="180608"/>
                    <a:pt x="27618" y="191349"/>
                  </a:cubicBezTo>
                  <a:cubicBezTo>
                    <a:pt x="41240" y="197532"/>
                    <a:pt x="56990" y="196869"/>
                    <a:pt x="70045" y="189565"/>
                  </a:cubicBezTo>
                  <a:cubicBezTo>
                    <a:pt x="75681" y="186504"/>
                    <a:pt x="80592" y="182265"/>
                    <a:pt x="84444" y="177137"/>
                  </a:cubicBezTo>
                  <a:cubicBezTo>
                    <a:pt x="86669" y="174241"/>
                    <a:pt x="88567" y="171108"/>
                    <a:pt x="90101" y="167794"/>
                  </a:cubicBezTo>
                  <a:lnTo>
                    <a:pt x="109472" y="124939"/>
                  </a:lnTo>
                  <a:lnTo>
                    <a:pt x="112471" y="118253"/>
                  </a:lnTo>
                  <a:lnTo>
                    <a:pt x="116500" y="109682"/>
                  </a:lnTo>
                  <a:lnTo>
                    <a:pt x="120185" y="101111"/>
                  </a:lnTo>
                  <a:lnTo>
                    <a:pt x="135871" y="66398"/>
                  </a:lnTo>
                  <a:cubicBezTo>
                    <a:pt x="146553" y="42729"/>
                    <a:pt x="136043" y="14881"/>
                    <a:pt x="112386" y="4172"/>
                  </a:cubicBezTo>
                  <a:close/>
                  <a:moveTo>
                    <a:pt x="120357" y="59456"/>
                  </a:moveTo>
                  <a:lnTo>
                    <a:pt x="101415" y="101540"/>
                  </a:lnTo>
                  <a:lnTo>
                    <a:pt x="100986" y="102568"/>
                  </a:lnTo>
                  <a:lnTo>
                    <a:pt x="93958" y="118168"/>
                  </a:lnTo>
                  <a:lnTo>
                    <a:pt x="93958" y="118682"/>
                  </a:lnTo>
                  <a:lnTo>
                    <a:pt x="74844" y="161537"/>
                  </a:lnTo>
                  <a:cubicBezTo>
                    <a:pt x="71163" y="169453"/>
                    <a:pt x="64268" y="175412"/>
                    <a:pt x="55902" y="177908"/>
                  </a:cubicBezTo>
                  <a:cubicBezTo>
                    <a:pt x="49026" y="180014"/>
                    <a:pt x="41616" y="179526"/>
                    <a:pt x="35075" y="176537"/>
                  </a:cubicBezTo>
                  <a:cubicBezTo>
                    <a:pt x="19990" y="169917"/>
                    <a:pt x="13128" y="152322"/>
                    <a:pt x="19748" y="137237"/>
                  </a:cubicBezTo>
                  <a:cubicBezTo>
                    <a:pt x="19881" y="136935"/>
                    <a:pt x="20018" y="136636"/>
                    <a:pt x="20161" y="136338"/>
                  </a:cubicBezTo>
                  <a:lnTo>
                    <a:pt x="39532" y="93483"/>
                  </a:lnTo>
                  <a:lnTo>
                    <a:pt x="46560" y="77884"/>
                  </a:lnTo>
                  <a:lnTo>
                    <a:pt x="65931" y="35028"/>
                  </a:lnTo>
                  <a:cubicBezTo>
                    <a:pt x="70799" y="24295"/>
                    <a:pt x="81487" y="17394"/>
                    <a:pt x="93272" y="17372"/>
                  </a:cubicBezTo>
                  <a:cubicBezTo>
                    <a:pt x="97532" y="17342"/>
                    <a:pt x="101745" y="18249"/>
                    <a:pt x="105615" y="20029"/>
                  </a:cubicBezTo>
                  <a:cubicBezTo>
                    <a:pt x="112969" y="23355"/>
                    <a:pt x="118638" y="29551"/>
                    <a:pt x="121300" y="37171"/>
                  </a:cubicBezTo>
                  <a:cubicBezTo>
                    <a:pt x="123844" y="44447"/>
                    <a:pt x="123506" y="52421"/>
                    <a:pt x="120357" y="59456"/>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79" name="任意多边形: 形状 78"/>
            <p:cNvSpPr/>
            <p:nvPr/>
          </p:nvSpPr>
          <p:spPr>
            <a:xfrm>
              <a:off x="10195758" y="2323724"/>
              <a:ext cx="279417" cy="228933"/>
            </a:xfrm>
            <a:custGeom>
              <a:avLst/>
              <a:gdLst>
                <a:gd name="connsiteX0" fmla="*/ 92996 w 279417"/>
                <a:gd name="connsiteY0" fmla="*/ 213677 h 228933"/>
                <a:gd name="connsiteX1" fmla="*/ 88968 w 279417"/>
                <a:gd name="connsiteY1" fmla="*/ 222248 h 228933"/>
                <a:gd name="connsiteX2" fmla="*/ 85968 w 279417"/>
                <a:gd name="connsiteY2" fmla="*/ 228933 h 228933"/>
                <a:gd name="connsiteX3" fmla="*/ 71654 w 279417"/>
                <a:gd name="connsiteY3" fmla="*/ 222848 h 228933"/>
                <a:gd name="connsiteX4" fmla="*/ 70369 w 279417"/>
                <a:gd name="connsiteY4" fmla="*/ 222248 h 228933"/>
                <a:gd name="connsiteX5" fmla="*/ 46627 w 279417"/>
                <a:gd name="connsiteY5" fmla="*/ 211534 h 228933"/>
                <a:gd name="connsiteX6" fmla="*/ 15685 w 279417"/>
                <a:gd name="connsiteY6" fmla="*/ 197563 h 228933"/>
                <a:gd name="connsiteX7" fmla="*/ 0 w 279417"/>
                <a:gd name="connsiteY7" fmla="*/ 190535 h 228933"/>
                <a:gd name="connsiteX8" fmla="*/ 7028 w 279417"/>
                <a:gd name="connsiteY8" fmla="*/ 174936 h 228933"/>
                <a:gd name="connsiteX9" fmla="*/ 22713 w 279417"/>
                <a:gd name="connsiteY9" fmla="*/ 181964 h 228933"/>
                <a:gd name="connsiteX10" fmla="*/ 75168 w 279417"/>
                <a:gd name="connsiteY10" fmla="*/ 205706 h 228933"/>
                <a:gd name="connsiteX11" fmla="*/ 77397 w 279417"/>
                <a:gd name="connsiteY11" fmla="*/ 206734 h 228933"/>
                <a:gd name="connsiteX12" fmla="*/ 50141 w 279417"/>
                <a:gd name="connsiteY12" fmla="*/ 147765 h 228933"/>
                <a:gd name="connsiteX13" fmla="*/ 46284 w 279417"/>
                <a:gd name="connsiteY13" fmla="*/ 150337 h 228933"/>
                <a:gd name="connsiteX14" fmla="*/ 35741 w 279417"/>
                <a:gd name="connsiteY14" fmla="*/ 173736 h 228933"/>
                <a:gd name="connsiteX15" fmla="*/ 35741 w 279417"/>
                <a:gd name="connsiteY15" fmla="*/ 176993 h 228933"/>
                <a:gd name="connsiteX16" fmla="*/ 38056 w 279417"/>
                <a:gd name="connsiteY16" fmla="*/ 179393 h 228933"/>
                <a:gd name="connsiteX17" fmla="*/ 42947 w 279417"/>
                <a:gd name="connsiteY17" fmla="*/ 178514 h 228933"/>
                <a:gd name="connsiteX18" fmla="*/ 43455 w 279417"/>
                <a:gd name="connsiteY18" fmla="*/ 177421 h 228933"/>
                <a:gd name="connsiteX19" fmla="*/ 54169 w 279417"/>
                <a:gd name="connsiteY19" fmla="*/ 154279 h 228933"/>
                <a:gd name="connsiteX20" fmla="*/ 52026 w 279417"/>
                <a:gd name="connsiteY20" fmla="*/ 148623 h 228933"/>
                <a:gd name="connsiteX21" fmla="*/ 50227 w 279417"/>
                <a:gd name="connsiteY21" fmla="*/ 148194 h 228933"/>
                <a:gd name="connsiteX22" fmla="*/ 142280 w 279417"/>
                <a:gd name="connsiteY22" fmla="*/ 0 h 228933"/>
                <a:gd name="connsiteX23" fmla="*/ 142280 w 279417"/>
                <a:gd name="connsiteY23" fmla="*/ 119995 h 228933"/>
                <a:gd name="connsiteX24" fmla="*/ 159422 w 279417"/>
                <a:gd name="connsiteY24" fmla="*/ 137137 h 228933"/>
                <a:gd name="connsiteX25" fmla="*/ 279417 w 279417"/>
                <a:gd name="connsiteY25" fmla="*/ 137137 h 228933"/>
                <a:gd name="connsiteX26" fmla="*/ 167993 w 279417"/>
                <a:gd name="connsiteY26" fmla="*/ 111424 h 228933"/>
                <a:gd name="connsiteX27" fmla="*/ 167993 w 279417"/>
                <a:gd name="connsiteY27" fmla="*/ 62055 h 228933"/>
                <a:gd name="connsiteX28" fmla="*/ 217363 w 279417"/>
                <a:gd name="connsiteY28" fmla="*/ 111424 h 228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9417" h="228933">
                  <a:moveTo>
                    <a:pt x="92996" y="213677"/>
                  </a:moveTo>
                  <a:lnTo>
                    <a:pt x="88968" y="222248"/>
                  </a:lnTo>
                  <a:lnTo>
                    <a:pt x="85968" y="228933"/>
                  </a:lnTo>
                  <a:lnTo>
                    <a:pt x="71654" y="222848"/>
                  </a:lnTo>
                  <a:lnTo>
                    <a:pt x="70369" y="222248"/>
                  </a:lnTo>
                  <a:lnTo>
                    <a:pt x="46627" y="211534"/>
                  </a:lnTo>
                  <a:lnTo>
                    <a:pt x="15685" y="197563"/>
                  </a:lnTo>
                  <a:lnTo>
                    <a:pt x="0" y="190535"/>
                  </a:lnTo>
                  <a:lnTo>
                    <a:pt x="7028" y="174936"/>
                  </a:lnTo>
                  <a:lnTo>
                    <a:pt x="22713" y="181964"/>
                  </a:lnTo>
                  <a:lnTo>
                    <a:pt x="75168" y="205706"/>
                  </a:lnTo>
                  <a:lnTo>
                    <a:pt x="77397" y="206734"/>
                  </a:lnTo>
                  <a:close/>
                  <a:moveTo>
                    <a:pt x="50141" y="147765"/>
                  </a:moveTo>
                  <a:cubicBezTo>
                    <a:pt x="48456" y="147771"/>
                    <a:pt x="46937" y="148783"/>
                    <a:pt x="46284" y="150337"/>
                  </a:cubicBezTo>
                  <a:lnTo>
                    <a:pt x="35741" y="173736"/>
                  </a:lnTo>
                  <a:cubicBezTo>
                    <a:pt x="35313" y="174779"/>
                    <a:pt x="35313" y="175949"/>
                    <a:pt x="35741" y="176993"/>
                  </a:cubicBezTo>
                  <a:cubicBezTo>
                    <a:pt x="36157" y="178072"/>
                    <a:pt x="36992" y="178938"/>
                    <a:pt x="38056" y="179393"/>
                  </a:cubicBezTo>
                  <a:cubicBezTo>
                    <a:pt x="39649" y="180501"/>
                    <a:pt x="41839" y="180107"/>
                    <a:pt x="42947" y="178514"/>
                  </a:cubicBezTo>
                  <a:cubicBezTo>
                    <a:pt x="43178" y="178182"/>
                    <a:pt x="43350" y="177812"/>
                    <a:pt x="43455" y="177421"/>
                  </a:cubicBezTo>
                  <a:lnTo>
                    <a:pt x="54169" y="154279"/>
                  </a:lnTo>
                  <a:cubicBezTo>
                    <a:pt x="55135" y="152125"/>
                    <a:pt x="54177" y="149596"/>
                    <a:pt x="52026" y="148623"/>
                  </a:cubicBezTo>
                  <a:cubicBezTo>
                    <a:pt x="51461" y="148360"/>
                    <a:pt x="50849" y="148214"/>
                    <a:pt x="50227" y="148194"/>
                  </a:cubicBezTo>
                  <a:close/>
                  <a:moveTo>
                    <a:pt x="142280" y="0"/>
                  </a:moveTo>
                  <a:lnTo>
                    <a:pt x="142280" y="119995"/>
                  </a:lnTo>
                  <a:cubicBezTo>
                    <a:pt x="142280" y="129462"/>
                    <a:pt x="149955" y="137137"/>
                    <a:pt x="159422" y="137137"/>
                  </a:cubicBezTo>
                  <a:lnTo>
                    <a:pt x="279417" y="137137"/>
                  </a:lnTo>
                  <a:close/>
                  <a:moveTo>
                    <a:pt x="167993" y="111424"/>
                  </a:moveTo>
                  <a:lnTo>
                    <a:pt x="167993" y="62055"/>
                  </a:lnTo>
                  <a:lnTo>
                    <a:pt x="217363" y="111424"/>
                  </a:ln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80" name="任意多边形: 形状 79"/>
            <p:cNvSpPr/>
            <p:nvPr/>
          </p:nvSpPr>
          <p:spPr>
            <a:xfrm>
              <a:off x="10115190" y="2323724"/>
              <a:ext cx="257132" cy="479980"/>
            </a:xfrm>
            <a:custGeom>
              <a:avLst/>
              <a:gdLst>
                <a:gd name="connsiteX0" fmla="*/ 257132 w 257132"/>
                <a:gd name="connsiteY0" fmla="*/ 467124 h 479980"/>
                <a:gd name="connsiteX1" fmla="*/ 244276 w 257132"/>
                <a:gd name="connsiteY1" fmla="*/ 479980 h 479980"/>
                <a:gd name="connsiteX2" fmla="*/ 34284 w 257132"/>
                <a:gd name="connsiteY2" fmla="*/ 479980 h 479980"/>
                <a:gd name="connsiteX3" fmla="*/ 0 w 257132"/>
                <a:gd name="connsiteY3" fmla="*/ 445696 h 479980"/>
                <a:gd name="connsiteX4" fmla="*/ 0 w 257132"/>
                <a:gd name="connsiteY4" fmla="*/ 34284 h 479980"/>
                <a:gd name="connsiteX5" fmla="*/ 34284 w 257132"/>
                <a:gd name="connsiteY5" fmla="*/ 0 h 479980"/>
                <a:gd name="connsiteX6" fmla="*/ 222848 w 257132"/>
                <a:gd name="connsiteY6" fmla="*/ 0 h 479980"/>
                <a:gd name="connsiteX7" fmla="*/ 248561 w 257132"/>
                <a:gd name="connsiteY7" fmla="*/ 25713 h 479980"/>
                <a:gd name="connsiteX8" fmla="*/ 34284 w 257132"/>
                <a:gd name="connsiteY8" fmla="*/ 25713 h 479980"/>
                <a:gd name="connsiteX9" fmla="*/ 25713 w 257132"/>
                <a:gd name="connsiteY9" fmla="*/ 34284 h 479980"/>
                <a:gd name="connsiteX10" fmla="*/ 25713 w 257132"/>
                <a:gd name="connsiteY10" fmla="*/ 445696 h 479980"/>
                <a:gd name="connsiteX11" fmla="*/ 34284 w 257132"/>
                <a:gd name="connsiteY11" fmla="*/ 454267 h 479980"/>
                <a:gd name="connsiteX12" fmla="*/ 244276 w 257132"/>
                <a:gd name="connsiteY12" fmla="*/ 454267 h 479980"/>
                <a:gd name="connsiteX13" fmla="*/ 257132 w 257132"/>
                <a:gd name="connsiteY13" fmla="*/ 467124 h 47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132" h="479980">
                  <a:moveTo>
                    <a:pt x="257132" y="467124"/>
                  </a:moveTo>
                  <a:cubicBezTo>
                    <a:pt x="257132" y="474224"/>
                    <a:pt x="251376" y="479980"/>
                    <a:pt x="244276" y="479980"/>
                  </a:cubicBezTo>
                  <a:lnTo>
                    <a:pt x="34284" y="479980"/>
                  </a:lnTo>
                  <a:cubicBezTo>
                    <a:pt x="15350" y="479980"/>
                    <a:pt x="0" y="464631"/>
                    <a:pt x="0" y="445696"/>
                  </a:cubicBezTo>
                  <a:lnTo>
                    <a:pt x="0" y="34284"/>
                  </a:lnTo>
                  <a:cubicBezTo>
                    <a:pt x="0" y="15350"/>
                    <a:pt x="15350" y="0"/>
                    <a:pt x="34284" y="0"/>
                  </a:cubicBezTo>
                  <a:lnTo>
                    <a:pt x="222848" y="0"/>
                  </a:lnTo>
                  <a:lnTo>
                    <a:pt x="248561" y="25713"/>
                  </a:lnTo>
                  <a:lnTo>
                    <a:pt x="34284" y="25713"/>
                  </a:lnTo>
                  <a:cubicBezTo>
                    <a:pt x="29550" y="25713"/>
                    <a:pt x="25713" y="29550"/>
                    <a:pt x="25713" y="34284"/>
                  </a:cubicBezTo>
                  <a:lnTo>
                    <a:pt x="25713" y="445696"/>
                  </a:lnTo>
                  <a:cubicBezTo>
                    <a:pt x="25713" y="450430"/>
                    <a:pt x="29550" y="454267"/>
                    <a:pt x="34284" y="454267"/>
                  </a:cubicBezTo>
                  <a:lnTo>
                    <a:pt x="244276" y="454267"/>
                  </a:lnTo>
                  <a:cubicBezTo>
                    <a:pt x="251376" y="454267"/>
                    <a:pt x="257132" y="460023"/>
                    <a:pt x="257132" y="467124"/>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81" name="任意多边形: 形状 80"/>
            <p:cNvSpPr/>
            <p:nvPr/>
          </p:nvSpPr>
          <p:spPr>
            <a:xfrm>
              <a:off x="10389464" y="2597998"/>
              <a:ext cx="205705" cy="205705"/>
            </a:xfrm>
            <a:custGeom>
              <a:avLst/>
              <a:gdLst>
                <a:gd name="connsiteX0" fmla="*/ 102853 w 205705"/>
                <a:gd name="connsiteY0" fmla="*/ 17142 h 205705"/>
                <a:gd name="connsiteX1" fmla="*/ 17142 w 205705"/>
                <a:gd name="connsiteY1" fmla="*/ 102853 h 205705"/>
                <a:gd name="connsiteX2" fmla="*/ 102853 w 205705"/>
                <a:gd name="connsiteY2" fmla="*/ 188564 h 205705"/>
                <a:gd name="connsiteX3" fmla="*/ 188564 w 205705"/>
                <a:gd name="connsiteY3" fmla="*/ 102853 h 205705"/>
                <a:gd name="connsiteX4" fmla="*/ 102853 w 205705"/>
                <a:gd name="connsiteY4" fmla="*/ 17142 h 205705"/>
                <a:gd name="connsiteX5" fmla="*/ 102853 w 205705"/>
                <a:gd name="connsiteY5" fmla="*/ 0 h 205705"/>
                <a:gd name="connsiteX6" fmla="*/ 205706 w 205705"/>
                <a:gd name="connsiteY6" fmla="*/ 102853 h 205705"/>
                <a:gd name="connsiteX7" fmla="*/ 102853 w 205705"/>
                <a:gd name="connsiteY7" fmla="*/ 205706 h 205705"/>
                <a:gd name="connsiteX8" fmla="*/ 0 w 205705"/>
                <a:gd name="connsiteY8" fmla="*/ 102853 h 205705"/>
                <a:gd name="connsiteX9" fmla="*/ 102853 w 205705"/>
                <a:gd name="connsiteY9" fmla="*/ 0 h 20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05" h="205705">
                  <a:moveTo>
                    <a:pt x="102853" y="17142"/>
                  </a:moveTo>
                  <a:cubicBezTo>
                    <a:pt x="55516" y="17142"/>
                    <a:pt x="17142" y="55516"/>
                    <a:pt x="17142" y="102853"/>
                  </a:cubicBezTo>
                  <a:cubicBezTo>
                    <a:pt x="17142" y="150190"/>
                    <a:pt x="55516" y="188564"/>
                    <a:pt x="102853" y="188564"/>
                  </a:cubicBezTo>
                  <a:cubicBezTo>
                    <a:pt x="150190" y="188564"/>
                    <a:pt x="188564" y="150190"/>
                    <a:pt x="188564" y="102853"/>
                  </a:cubicBezTo>
                  <a:cubicBezTo>
                    <a:pt x="188564" y="55516"/>
                    <a:pt x="150190" y="17142"/>
                    <a:pt x="102853" y="17142"/>
                  </a:cubicBezTo>
                  <a:close/>
                  <a:moveTo>
                    <a:pt x="102853" y="0"/>
                  </a:moveTo>
                  <a:cubicBezTo>
                    <a:pt x="159657" y="0"/>
                    <a:pt x="205706" y="46049"/>
                    <a:pt x="205706" y="102853"/>
                  </a:cubicBezTo>
                  <a:cubicBezTo>
                    <a:pt x="205706" y="159657"/>
                    <a:pt x="159657" y="205706"/>
                    <a:pt x="102853" y="205706"/>
                  </a:cubicBezTo>
                  <a:cubicBezTo>
                    <a:pt x="46049" y="205706"/>
                    <a:pt x="0" y="159657"/>
                    <a:pt x="0" y="102853"/>
                  </a:cubicBezTo>
                  <a:cubicBezTo>
                    <a:pt x="0" y="46049"/>
                    <a:pt x="46049" y="0"/>
                    <a:pt x="102853" y="0"/>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82" name="任意多边形: 形状 81"/>
            <p:cNvSpPr/>
            <p:nvPr/>
          </p:nvSpPr>
          <p:spPr>
            <a:xfrm>
              <a:off x="10421692" y="2655891"/>
              <a:ext cx="122101" cy="90348"/>
            </a:xfrm>
            <a:custGeom>
              <a:avLst/>
              <a:gdLst>
                <a:gd name="connsiteX0" fmla="*/ 8571 w 122101"/>
                <a:gd name="connsiteY0" fmla="*/ 36389 h 90348"/>
                <a:gd name="connsiteX1" fmla="*/ 92825 w 122101"/>
                <a:gd name="connsiteY1" fmla="*/ 36389 h 90348"/>
                <a:gd name="connsiteX2" fmla="*/ 71054 w 122101"/>
                <a:gd name="connsiteY2" fmla="*/ 14619 h 90348"/>
                <a:gd name="connsiteX3" fmla="*/ 71097 w 122101"/>
                <a:gd name="connsiteY3" fmla="*/ 2490 h 90348"/>
                <a:gd name="connsiteX4" fmla="*/ 83225 w 122101"/>
                <a:gd name="connsiteY4" fmla="*/ 2533 h 90348"/>
                <a:gd name="connsiteX5" fmla="*/ 119567 w 122101"/>
                <a:gd name="connsiteY5" fmla="*/ 38875 h 90348"/>
                <a:gd name="connsiteX6" fmla="*/ 119616 w 122101"/>
                <a:gd name="connsiteY6" fmla="*/ 50996 h 90348"/>
                <a:gd name="connsiteX7" fmla="*/ 119567 w 122101"/>
                <a:gd name="connsiteY7" fmla="*/ 51046 h 90348"/>
                <a:gd name="connsiteX8" fmla="*/ 83225 w 122101"/>
                <a:gd name="connsiteY8" fmla="*/ 87816 h 90348"/>
                <a:gd name="connsiteX9" fmla="*/ 71097 w 122101"/>
                <a:gd name="connsiteY9" fmla="*/ 87858 h 90348"/>
                <a:gd name="connsiteX10" fmla="*/ 71054 w 122101"/>
                <a:gd name="connsiteY10" fmla="*/ 75730 h 90348"/>
                <a:gd name="connsiteX11" fmla="*/ 92825 w 122101"/>
                <a:gd name="connsiteY11" fmla="*/ 53531 h 90348"/>
                <a:gd name="connsiteX12" fmla="*/ 8571 w 122101"/>
                <a:gd name="connsiteY12" fmla="*/ 53531 h 90348"/>
                <a:gd name="connsiteX13" fmla="*/ 0 w 122101"/>
                <a:gd name="connsiteY13" fmla="*/ 44960 h 90348"/>
                <a:gd name="connsiteX14" fmla="*/ 8571 w 122101"/>
                <a:gd name="connsiteY14" fmla="*/ 36389 h 9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101" h="90348">
                  <a:moveTo>
                    <a:pt x="8571" y="36389"/>
                  </a:moveTo>
                  <a:lnTo>
                    <a:pt x="92825" y="36389"/>
                  </a:lnTo>
                  <a:lnTo>
                    <a:pt x="71054" y="14619"/>
                  </a:lnTo>
                  <a:cubicBezTo>
                    <a:pt x="67717" y="11258"/>
                    <a:pt x="67736" y="5828"/>
                    <a:pt x="71097" y="2490"/>
                  </a:cubicBezTo>
                  <a:cubicBezTo>
                    <a:pt x="74458" y="-847"/>
                    <a:pt x="79888" y="-828"/>
                    <a:pt x="83225" y="2533"/>
                  </a:cubicBezTo>
                  <a:lnTo>
                    <a:pt x="119567" y="38875"/>
                  </a:lnTo>
                  <a:cubicBezTo>
                    <a:pt x="122927" y="42208"/>
                    <a:pt x="122949" y="47635"/>
                    <a:pt x="119616" y="50996"/>
                  </a:cubicBezTo>
                  <a:cubicBezTo>
                    <a:pt x="119600" y="51012"/>
                    <a:pt x="119583" y="51029"/>
                    <a:pt x="119567" y="51046"/>
                  </a:cubicBezTo>
                  <a:lnTo>
                    <a:pt x="83225" y="87816"/>
                  </a:lnTo>
                  <a:cubicBezTo>
                    <a:pt x="79888" y="91177"/>
                    <a:pt x="74458" y="91196"/>
                    <a:pt x="71097" y="87858"/>
                  </a:cubicBezTo>
                  <a:cubicBezTo>
                    <a:pt x="67736" y="84521"/>
                    <a:pt x="67717" y="79091"/>
                    <a:pt x="71054" y="75730"/>
                  </a:cubicBezTo>
                  <a:lnTo>
                    <a:pt x="92825" y="53531"/>
                  </a:lnTo>
                  <a:lnTo>
                    <a:pt x="8571" y="53531"/>
                  </a:lnTo>
                  <a:cubicBezTo>
                    <a:pt x="3837" y="53531"/>
                    <a:pt x="0" y="49694"/>
                    <a:pt x="0" y="44960"/>
                  </a:cubicBezTo>
                  <a:cubicBezTo>
                    <a:pt x="0" y="40226"/>
                    <a:pt x="3837" y="36389"/>
                    <a:pt x="8571" y="36389"/>
                  </a:cubicBez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sp>
          <p:nvSpPr>
            <p:cNvPr id="83" name="任意多边形: 形状 82"/>
            <p:cNvSpPr/>
            <p:nvPr/>
          </p:nvSpPr>
          <p:spPr>
            <a:xfrm>
              <a:off x="10175187" y="2435148"/>
              <a:ext cx="299987" cy="308558"/>
            </a:xfrm>
            <a:custGeom>
              <a:avLst/>
              <a:gdLst>
                <a:gd name="connsiteX0" fmla="*/ 12857 w 299987"/>
                <a:gd name="connsiteY0" fmla="*/ 222848 h 308558"/>
                <a:gd name="connsiteX1" fmla="*/ 149994 w 299987"/>
                <a:gd name="connsiteY1" fmla="*/ 222848 h 308558"/>
                <a:gd name="connsiteX2" fmla="*/ 162850 w 299987"/>
                <a:gd name="connsiteY2" fmla="*/ 235705 h 308558"/>
                <a:gd name="connsiteX3" fmla="*/ 149994 w 299987"/>
                <a:gd name="connsiteY3" fmla="*/ 248561 h 308558"/>
                <a:gd name="connsiteX4" fmla="*/ 12857 w 299987"/>
                <a:gd name="connsiteY4" fmla="*/ 248561 h 308558"/>
                <a:gd name="connsiteX5" fmla="*/ 0 w 299987"/>
                <a:gd name="connsiteY5" fmla="*/ 235705 h 308558"/>
                <a:gd name="connsiteX6" fmla="*/ 12857 w 299987"/>
                <a:gd name="connsiteY6" fmla="*/ 222848 h 308558"/>
                <a:gd name="connsiteX7" fmla="*/ 12857 w 299987"/>
                <a:gd name="connsiteY7" fmla="*/ 282846 h 308558"/>
                <a:gd name="connsiteX8" fmla="*/ 149994 w 299987"/>
                <a:gd name="connsiteY8" fmla="*/ 282846 h 308558"/>
                <a:gd name="connsiteX9" fmla="*/ 162850 w 299987"/>
                <a:gd name="connsiteY9" fmla="*/ 295702 h 308558"/>
                <a:gd name="connsiteX10" fmla="*/ 149994 w 299987"/>
                <a:gd name="connsiteY10" fmla="*/ 308559 h 308558"/>
                <a:gd name="connsiteX11" fmla="*/ 12857 w 299987"/>
                <a:gd name="connsiteY11" fmla="*/ 308559 h 308558"/>
                <a:gd name="connsiteX12" fmla="*/ 0 w 299987"/>
                <a:gd name="connsiteY12" fmla="*/ 295702 h 308558"/>
                <a:gd name="connsiteX13" fmla="*/ 12857 w 299987"/>
                <a:gd name="connsiteY13" fmla="*/ 282846 h 308558"/>
                <a:gd name="connsiteX14" fmla="*/ 299988 w 299987"/>
                <a:gd name="connsiteY14" fmla="*/ 25713 h 308558"/>
                <a:gd name="connsiteX15" fmla="*/ 299988 w 299987"/>
                <a:gd name="connsiteY15" fmla="*/ 132852 h 308558"/>
                <a:gd name="connsiteX16" fmla="*/ 287131 w 299987"/>
                <a:gd name="connsiteY16" fmla="*/ 145708 h 308558"/>
                <a:gd name="connsiteX17" fmla="*/ 274275 w 299987"/>
                <a:gd name="connsiteY17" fmla="*/ 132852 h 308558"/>
                <a:gd name="connsiteX18" fmla="*/ 274275 w 299987"/>
                <a:gd name="connsiteY18" fmla="*/ 0 h 30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9987" h="308558">
                  <a:moveTo>
                    <a:pt x="12857" y="222848"/>
                  </a:moveTo>
                  <a:lnTo>
                    <a:pt x="149994" y="222848"/>
                  </a:lnTo>
                  <a:cubicBezTo>
                    <a:pt x="157094" y="222848"/>
                    <a:pt x="162850" y="228604"/>
                    <a:pt x="162850" y="235705"/>
                  </a:cubicBezTo>
                  <a:cubicBezTo>
                    <a:pt x="162850" y="242805"/>
                    <a:pt x="157094" y="248561"/>
                    <a:pt x="149994" y="248561"/>
                  </a:cubicBezTo>
                  <a:lnTo>
                    <a:pt x="12857" y="248561"/>
                  </a:lnTo>
                  <a:cubicBezTo>
                    <a:pt x="5756" y="248561"/>
                    <a:pt x="0" y="242805"/>
                    <a:pt x="0" y="235705"/>
                  </a:cubicBezTo>
                  <a:cubicBezTo>
                    <a:pt x="0" y="228604"/>
                    <a:pt x="5756" y="222848"/>
                    <a:pt x="12857" y="222848"/>
                  </a:cubicBezTo>
                  <a:close/>
                  <a:moveTo>
                    <a:pt x="12857" y="282846"/>
                  </a:moveTo>
                  <a:lnTo>
                    <a:pt x="149994" y="282846"/>
                  </a:lnTo>
                  <a:cubicBezTo>
                    <a:pt x="157094" y="282846"/>
                    <a:pt x="162850" y="288602"/>
                    <a:pt x="162850" y="295702"/>
                  </a:cubicBezTo>
                  <a:cubicBezTo>
                    <a:pt x="162850" y="302803"/>
                    <a:pt x="157094" y="308559"/>
                    <a:pt x="149994" y="308559"/>
                  </a:cubicBezTo>
                  <a:lnTo>
                    <a:pt x="12857" y="308559"/>
                  </a:lnTo>
                  <a:cubicBezTo>
                    <a:pt x="5756" y="308559"/>
                    <a:pt x="0" y="302803"/>
                    <a:pt x="0" y="295702"/>
                  </a:cubicBezTo>
                  <a:cubicBezTo>
                    <a:pt x="0" y="288602"/>
                    <a:pt x="5756" y="282846"/>
                    <a:pt x="12857" y="282846"/>
                  </a:cubicBezTo>
                  <a:close/>
                  <a:moveTo>
                    <a:pt x="299988" y="25713"/>
                  </a:moveTo>
                  <a:lnTo>
                    <a:pt x="299988" y="132852"/>
                  </a:lnTo>
                  <a:cubicBezTo>
                    <a:pt x="299988" y="139952"/>
                    <a:pt x="294232" y="145708"/>
                    <a:pt x="287131" y="145708"/>
                  </a:cubicBezTo>
                  <a:cubicBezTo>
                    <a:pt x="280031" y="145708"/>
                    <a:pt x="274275" y="139952"/>
                    <a:pt x="274275" y="132852"/>
                  </a:cubicBezTo>
                  <a:lnTo>
                    <a:pt x="274275" y="0"/>
                  </a:lnTo>
                  <a:close/>
                </a:path>
              </a:pathLst>
            </a:custGeom>
            <a:solidFill>
              <a:schemeClr val="bg1"/>
            </a:solidFill>
            <a:ln w="5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SimHei" panose="02010609060101010101" charset="-122"/>
                <a:cs typeface="+mn-cs"/>
              </a:endParaRPr>
            </a:p>
          </p:txBody>
        </p:sp>
      </p:grpSp>
      <p:sp>
        <p:nvSpPr>
          <p:cNvPr id="84" name="TextBox 21"/>
          <p:cNvSpPr txBox="1"/>
          <p:nvPr/>
        </p:nvSpPr>
        <p:spPr>
          <a:xfrm>
            <a:off x="6779590" y="2657689"/>
            <a:ext cx="4612310" cy="707886"/>
          </a:xfrm>
          <a:prstGeom prst="rect">
            <a:avLst/>
          </a:prstGeom>
          <a:noFill/>
        </p:spPr>
        <p:txBody>
          <a:bodyPr wrap="square" lIns="0" tIns="0" rIns="0" bIns="0" rtlCol="0">
            <a:noAutofit/>
          </a:bodyPr>
          <a:lstStyle>
            <a:defPPr>
              <a:defRPr lang="zh-CN"/>
            </a:defPPr>
            <a:lvl1pPr algn="ctr">
              <a:lnSpc>
                <a:spcPct val="130000"/>
              </a:lnSpc>
              <a:defRPr sz="1400">
                <a:solidFill>
                  <a:schemeClr val="tx1">
                    <a:lumMod val="75000"/>
                    <a:lumOff val="25000"/>
                  </a:schemeClr>
                </a:solidFill>
                <a:latin typeface="+mn-ea"/>
              </a:defRPr>
            </a:lvl1pPr>
          </a:lstStyle>
          <a:p>
            <a:pPr algn="l">
              <a:lnSpc>
                <a:spcPct val="150000"/>
              </a:lnSpc>
            </a:pPr>
            <a:r>
              <a:rPr lang="zh-CN" altLang="en-US" dirty="0">
                <a:sym typeface="思源黑体 CN Normal" panose="020B0400000000000000" pitchFamily="34" charset="-122"/>
              </a:rPr>
              <a:t>做好自己定投計畫，並堅持按照長期策略買賣，賺自己能力範圍內的錢才是王道。</a:t>
            </a:r>
            <a:endParaRPr lang="zh-CN" altLang="en-US" dirty="0">
              <a:sym typeface="思源黑体 CN Normal" panose="020B0400000000000000" pitchFamily="34" charset="-122"/>
            </a:endParaRPr>
          </a:p>
        </p:txBody>
      </p:sp>
      <p:grpSp>
        <p:nvGrpSpPr>
          <p:cNvPr id="15" name="组合 14"/>
          <p:cNvGrpSpPr/>
          <p:nvPr/>
        </p:nvGrpSpPr>
        <p:grpSpPr>
          <a:xfrm>
            <a:off x="6495237" y="3977305"/>
            <a:ext cx="4896663" cy="1445670"/>
            <a:chOff x="6495237" y="3767755"/>
            <a:chExt cx="4896663" cy="1445670"/>
          </a:xfrm>
        </p:grpSpPr>
        <p:sp>
          <p:nvSpPr>
            <p:cNvPr id="85" name="Rectangle: Rounded Corners 1"/>
            <p:cNvSpPr/>
            <p:nvPr/>
          </p:nvSpPr>
          <p:spPr>
            <a:xfrm>
              <a:off x="6495237" y="3767755"/>
              <a:ext cx="4095111" cy="549292"/>
            </a:xfrm>
            <a:prstGeom prst="roundRect">
              <a:avLst>
                <a:gd name="adj" fmla="val 50000"/>
              </a:avLst>
            </a:prstGeom>
            <a:solidFill>
              <a:srgbClr val="FFC000"/>
            </a:solidFill>
            <a:ln w="12700" cap="flat">
              <a:noFill/>
              <a:miter lim="400000"/>
            </a:ln>
            <a:effectLst>
              <a:outerShdw blurRad="254000" dist="63500" dir="2700000" algn="tl" rotWithShape="0">
                <a:prstClr val="black">
                  <a:alpha val="30000"/>
                </a:prstClr>
              </a:outerShdw>
            </a:effectLst>
          </p:spPr>
          <p:txBody>
            <a:bodyPr wrap="none" lIns="25400" tIns="25400" rIns="25400" bIns="25400" anchor="ctr">
              <a:normAutofit/>
            </a:bodyPr>
            <a:lstStyle/>
            <a:p>
              <a:pPr lvl="0" algn="ctr"/>
              <a:endParaRPr lang="zh-CN" altLang="en-US" sz="2000" dirty="0">
                <a:solidFill>
                  <a:schemeClr val="bg1"/>
                </a:solidFill>
                <a:cs typeface="+mn-ea"/>
                <a:sym typeface="+mn-lt"/>
              </a:endParaRPr>
            </a:p>
          </p:txBody>
        </p:sp>
        <p:sp>
          <p:nvSpPr>
            <p:cNvPr id="86" name="矩形 85"/>
            <p:cNvSpPr/>
            <p:nvPr/>
          </p:nvSpPr>
          <p:spPr>
            <a:xfrm>
              <a:off x="7288054" y="3811569"/>
              <a:ext cx="2011680" cy="460375"/>
            </a:xfrm>
            <a:prstGeom prst="rect">
              <a:avLst/>
            </a:prstGeom>
          </p:spPr>
          <p:txBody>
            <a:bodyPr wrap="none">
              <a:spAutoFit/>
              <a:scene3d>
                <a:camera prst="orthographicFront"/>
                <a:lightRig rig="threePt" dir="t"/>
              </a:scene3d>
              <a:sp3d contourW="12700"/>
            </a:bodyPr>
            <a:lstStyle/>
            <a:p>
              <a:pPr algn="ctr"/>
              <a:r>
                <a:rPr lang="zh-CN" altLang="en-US" sz="2400" dirty="0">
                  <a:solidFill>
                    <a:schemeClr val="bg1"/>
                  </a:solidFill>
                  <a:latin typeface="+mj-ea"/>
                  <a:ea typeface="+mj-ea"/>
                  <a:cs typeface="+mn-ea"/>
                  <a:sym typeface="+mn-lt"/>
                </a:rPr>
                <a:t>盲目從眾心理</a:t>
              </a:r>
              <a:endParaRPr lang="zh-CN" altLang="en-US" sz="2400" dirty="0">
                <a:solidFill>
                  <a:schemeClr val="bg1"/>
                </a:solidFill>
                <a:latin typeface="+mj-ea"/>
                <a:ea typeface="+mj-ea"/>
                <a:cs typeface="+mn-ea"/>
                <a:sym typeface="+mn-lt"/>
              </a:endParaRPr>
            </a:p>
          </p:txBody>
        </p:sp>
        <p:sp>
          <p:nvSpPr>
            <p:cNvPr id="95" name="TextBox 21"/>
            <p:cNvSpPr txBox="1"/>
            <p:nvPr/>
          </p:nvSpPr>
          <p:spPr>
            <a:xfrm>
              <a:off x="6931990" y="4505539"/>
              <a:ext cx="4459910" cy="707886"/>
            </a:xfrm>
            <a:prstGeom prst="rect">
              <a:avLst/>
            </a:prstGeom>
            <a:noFill/>
          </p:spPr>
          <p:txBody>
            <a:bodyPr wrap="square" lIns="0" tIns="0" rIns="0" bIns="0" rtlCol="0">
              <a:noAutofit/>
            </a:bodyPr>
            <a:lstStyle>
              <a:defPPr>
                <a:defRPr lang="zh-CN"/>
              </a:defPPr>
              <a:lvl1pPr algn="ctr">
                <a:lnSpc>
                  <a:spcPct val="130000"/>
                </a:lnSpc>
                <a:defRPr sz="1400">
                  <a:solidFill>
                    <a:schemeClr val="tx1">
                      <a:lumMod val="75000"/>
                      <a:lumOff val="25000"/>
                    </a:schemeClr>
                  </a:solidFill>
                  <a:latin typeface="+mn-ea"/>
                </a:defRPr>
              </a:lvl1pPr>
            </a:lstStyle>
            <a:p>
              <a:pPr algn="l">
                <a:lnSpc>
                  <a:spcPct val="150000"/>
                </a:lnSpc>
              </a:pPr>
              <a:r>
                <a:rPr lang="zh-CN" altLang="en-US" dirty="0">
                  <a:sym typeface="思源黑体 CN Normal" panose="020B0400000000000000" pitchFamily="34" charset="-122"/>
                </a:rPr>
                <a:t>先認真執行已經學到的投資知識，堅持指數定投，賺自己能賺到的那一部分錢，同時通過不斷的學習，掌握更多的投資知識，逐步擴大自己的能力圈。</a:t>
              </a:r>
              <a:endParaRPr lang="zh-CN" altLang="en-US" dirty="0">
                <a:sym typeface="思源黑体 CN Normal" panose="020B0400000000000000" pitchFamily="34" charset="-122"/>
              </a:endParaRPr>
            </a:p>
          </p:txBody>
        </p:sp>
        <p:grpSp>
          <p:nvGrpSpPr>
            <p:cNvPr id="96" name="组合 95"/>
            <p:cNvGrpSpPr/>
            <p:nvPr/>
          </p:nvGrpSpPr>
          <p:grpSpPr>
            <a:xfrm>
              <a:off x="6795266" y="3839853"/>
              <a:ext cx="432462" cy="405096"/>
              <a:chOff x="4437838" y="2311217"/>
              <a:chExt cx="519651" cy="486767"/>
            </a:xfrm>
          </p:grpSpPr>
          <p:sp>
            <p:nvSpPr>
              <p:cNvPr id="97" name="任意多边形: 形状 96"/>
              <p:cNvSpPr/>
              <p:nvPr/>
            </p:nvSpPr>
            <p:spPr>
              <a:xfrm>
                <a:off x="4437838" y="2311217"/>
                <a:ext cx="519651" cy="486767"/>
              </a:xfrm>
              <a:custGeom>
                <a:avLst/>
                <a:gdLst>
                  <a:gd name="connsiteX0" fmla="*/ 1669733 w 1935479"/>
                  <a:gd name="connsiteY0" fmla="*/ 695325 h 2023109"/>
                  <a:gd name="connsiteX1" fmla="*/ 1719263 w 1935479"/>
                  <a:gd name="connsiteY1" fmla="*/ 698182 h 2023109"/>
                  <a:gd name="connsiteX2" fmla="*/ 1790700 w 1935479"/>
                  <a:gd name="connsiteY2" fmla="*/ 855345 h 2023109"/>
                  <a:gd name="connsiteX3" fmla="*/ 1772602 w 1935479"/>
                  <a:gd name="connsiteY3" fmla="*/ 877253 h 2023109"/>
                  <a:gd name="connsiteX4" fmla="*/ 1664970 w 1935479"/>
                  <a:gd name="connsiteY4" fmla="*/ 1141095 h 2023109"/>
                  <a:gd name="connsiteX5" fmla="*/ 1794510 w 1935479"/>
                  <a:gd name="connsiteY5" fmla="*/ 1446848 h 2023109"/>
                  <a:gd name="connsiteX6" fmla="*/ 1935480 w 1935479"/>
                  <a:gd name="connsiteY6" fmla="*/ 1575435 h 2023109"/>
                  <a:gd name="connsiteX7" fmla="*/ 1875473 w 1935479"/>
                  <a:gd name="connsiteY7" fmla="*/ 1616393 h 2023109"/>
                  <a:gd name="connsiteX8" fmla="*/ 1499235 w 1935479"/>
                  <a:gd name="connsiteY8" fmla="*/ 1154430 h 2023109"/>
                  <a:gd name="connsiteX9" fmla="*/ 1426845 w 1935479"/>
                  <a:gd name="connsiteY9" fmla="*/ 1225868 h 2023109"/>
                  <a:gd name="connsiteX10" fmla="*/ 1430655 w 1935479"/>
                  <a:gd name="connsiteY10" fmla="*/ 1266825 h 2023109"/>
                  <a:gd name="connsiteX11" fmla="*/ 1423035 w 1935479"/>
                  <a:gd name="connsiteY11" fmla="*/ 1392555 h 2023109"/>
                  <a:gd name="connsiteX12" fmla="*/ 1297305 w 1935479"/>
                  <a:gd name="connsiteY12" fmla="*/ 1399223 h 2023109"/>
                  <a:gd name="connsiteX13" fmla="*/ 1177290 w 1935479"/>
                  <a:gd name="connsiteY13" fmla="*/ 1331595 h 2023109"/>
                  <a:gd name="connsiteX14" fmla="*/ 1118235 w 1935479"/>
                  <a:gd name="connsiteY14" fmla="*/ 1334453 h 2023109"/>
                  <a:gd name="connsiteX15" fmla="*/ 1132523 w 1935479"/>
                  <a:gd name="connsiteY15" fmla="*/ 1395413 h 2023109"/>
                  <a:gd name="connsiteX16" fmla="*/ 1284923 w 1935479"/>
                  <a:gd name="connsiteY16" fmla="*/ 1507807 h 2023109"/>
                  <a:gd name="connsiteX17" fmla="*/ 1407795 w 1935479"/>
                  <a:gd name="connsiteY17" fmla="*/ 1532573 h 2023109"/>
                  <a:gd name="connsiteX18" fmla="*/ 1538288 w 1935479"/>
                  <a:gd name="connsiteY18" fmla="*/ 1587818 h 2023109"/>
                  <a:gd name="connsiteX19" fmla="*/ 1929765 w 1935479"/>
                  <a:gd name="connsiteY19" fmla="*/ 1979295 h 2023109"/>
                  <a:gd name="connsiteX20" fmla="*/ 1868805 w 1935479"/>
                  <a:gd name="connsiteY20" fmla="*/ 2023110 h 2023109"/>
                  <a:gd name="connsiteX21" fmla="*/ 1681163 w 1935479"/>
                  <a:gd name="connsiteY21" fmla="*/ 1816418 h 2023109"/>
                  <a:gd name="connsiteX22" fmla="*/ 1524000 w 1935479"/>
                  <a:gd name="connsiteY22" fmla="*/ 1934528 h 2023109"/>
                  <a:gd name="connsiteX23" fmla="*/ 428625 w 1935479"/>
                  <a:gd name="connsiteY23" fmla="*/ 1934528 h 2023109"/>
                  <a:gd name="connsiteX24" fmla="*/ 370523 w 1935479"/>
                  <a:gd name="connsiteY24" fmla="*/ 1934528 h 2023109"/>
                  <a:gd name="connsiteX25" fmla="*/ 366713 w 1935479"/>
                  <a:gd name="connsiteY25" fmla="*/ 1998345 h 2023109"/>
                  <a:gd name="connsiteX26" fmla="*/ 303848 w 1935479"/>
                  <a:gd name="connsiteY26" fmla="*/ 1998345 h 2023109"/>
                  <a:gd name="connsiteX27" fmla="*/ 306705 w 1935479"/>
                  <a:gd name="connsiteY27" fmla="*/ 1623060 h 2023109"/>
                  <a:gd name="connsiteX28" fmla="*/ 370523 w 1935479"/>
                  <a:gd name="connsiteY28" fmla="*/ 1488757 h 2023109"/>
                  <a:gd name="connsiteX29" fmla="*/ 436245 w 1935479"/>
                  <a:gd name="connsiteY29" fmla="*/ 1329690 h 2023109"/>
                  <a:gd name="connsiteX30" fmla="*/ 466725 w 1935479"/>
                  <a:gd name="connsiteY30" fmla="*/ 1252538 h 2023109"/>
                  <a:gd name="connsiteX31" fmla="*/ 541973 w 1935479"/>
                  <a:gd name="connsiteY31" fmla="*/ 1160145 h 2023109"/>
                  <a:gd name="connsiteX32" fmla="*/ 542925 w 1935479"/>
                  <a:gd name="connsiteY32" fmla="*/ 1076325 h 2023109"/>
                  <a:gd name="connsiteX33" fmla="*/ 464820 w 1935479"/>
                  <a:gd name="connsiteY33" fmla="*/ 1090613 h 2023109"/>
                  <a:gd name="connsiteX34" fmla="*/ 266700 w 1935479"/>
                  <a:gd name="connsiteY34" fmla="*/ 1308735 h 2023109"/>
                  <a:gd name="connsiteX35" fmla="*/ 176213 w 1935479"/>
                  <a:gd name="connsiteY35" fmla="*/ 1342073 h 2023109"/>
                  <a:gd name="connsiteX36" fmla="*/ 134303 w 1935479"/>
                  <a:gd name="connsiteY36" fmla="*/ 1259205 h 2023109"/>
                  <a:gd name="connsiteX37" fmla="*/ 134303 w 1935479"/>
                  <a:gd name="connsiteY37" fmla="*/ 897255 h 2023109"/>
                  <a:gd name="connsiteX38" fmla="*/ 134303 w 1935479"/>
                  <a:gd name="connsiteY38" fmla="*/ 841057 h 2023109"/>
                  <a:gd name="connsiteX39" fmla="*/ 67628 w 1935479"/>
                  <a:gd name="connsiteY39" fmla="*/ 953453 h 2023109"/>
                  <a:gd name="connsiteX40" fmla="*/ 67628 w 1935479"/>
                  <a:gd name="connsiteY40" fmla="*/ 1796415 h 2023109"/>
                  <a:gd name="connsiteX41" fmla="*/ 67628 w 1935479"/>
                  <a:gd name="connsiteY41" fmla="*/ 1998345 h 2023109"/>
                  <a:gd name="connsiteX42" fmla="*/ 2858 w 1935479"/>
                  <a:gd name="connsiteY42" fmla="*/ 1998345 h 2023109"/>
                  <a:gd name="connsiteX43" fmla="*/ 0 w 1935479"/>
                  <a:gd name="connsiteY43" fmla="*/ 1948815 h 2023109"/>
                  <a:gd name="connsiteX44" fmla="*/ 0 w 1935479"/>
                  <a:gd name="connsiteY44" fmla="*/ 948690 h 2023109"/>
                  <a:gd name="connsiteX45" fmla="*/ 92392 w 1935479"/>
                  <a:gd name="connsiteY45" fmla="*/ 782003 h 2023109"/>
                  <a:gd name="connsiteX46" fmla="*/ 134303 w 1935479"/>
                  <a:gd name="connsiteY46" fmla="*/ 700088 h 2023109"/>
                  <a:gd name="connsiteX47" fmla="*/ 133350 w 1935479"/>
                  <a:gd name="connsiteY47" fmla="*/ 123825 h 2023109"/>
                  <a:gd name="connsiteX48" fmla="*/ 258128 w 1935479"/>
                  <a:gd name="connsiteY48" fmla="*/ 0 h 2023109"/>
                  <a:gd name="connsiteX49" fmla="*/ 1539240 w 1935479"/>
                  <a:gd name="connsiteY49" fmla="*/ 0 h 2023109"/>
                  <a:gd name="connsiteX50" fmla="*/ 1667827 w 1935479"/>
                  <a:gd name="connsiteY50" fmla="*/ 129540 h 2023109"/>
                  <a:gd name="connsiteX51" fmla="*/ 1667827 w 1935479"/>
                  <a:gd name="connsiteY51" fmla="*/ 643890 h 2023109"/>
                  <a:gd name="connsiteX52" fmla="*/ 1669733 w 1935479"/>
                  <a:gd name="connsiteY52" fmla="*/ 695325 h 2023109"/>
                  <a:gd name="connsiteX53" fmla="*/ 338138 w 1935479"/>
                  <a:gd name="connsiteY53" fmla="*/ 1120140 h 2023109"/>
                  <a:gd name="connsiteX54" fmla="*/ 446723 w 1935479"/>
                  <a:gd name="connsiteY54" fmla="*/ 1012507 h 2023109"/>
                  <a:gd name="connsiteX55" fmla="*/ 435292 w 1935479"/>
                  <a:gd name="connsiteY55" fmla="*/ 837247 h 2023109"/>
                  <a:gd name="connsiteX56" fmla="*/ 598170 w 1935479"/>
                  <a:gd name="connsiteY56" fmla="*/ 706755 h 2023109"/>
                  <a:gd name="connsiteX57" fmla="*/ 598170 w 1935479"/>
                  <a:gd name="connsiteY57" fmla="*/ 763905 h 2023109"/>
                  <a:gd name="connsiteX58" fmla="*/ 501967 w 1935479"/>
                  <a:gd name="connsiteY58" fmla="*/ 867728 h 2023109"/>
                  <a:gd name="connsiteX59" fmla="*/ 601028 w 1935479"/>
                  <a:gd name="connsiteY59" fmla="*/ 966788 h 2023109"/>
                  <a:gd name="connsiteX60" fmla="*/ 703898 w 1935479"/>
                  <a:gd name="connsiteY60" fmla="*/ 875347 h 2023109"/>
                  <a:gd name="connsiteX61" fmla="*/ 708660 w 1935479"/>
                  <a:gd name="connsiteY61" fmla="*/ 869632 h 2023109"/>
                  <a:gd name="connsiteX62" fmla="*/ 764858 w 1935479"/>
                  <a:gd name="connsiteY62" fmla="*/ 869632 h 2023109"/>
                  <a:gd name="connsiteX63" fmla="*/ 613410 w 1935479"/>
                  <a:gd name="connsiteY63" fmla="*/ 1040130 h 2023109"/>
                  <a:gd name="connsiteX64" fmla="*/ 636270 w 1935479"/>
                  <a:gd name="connsiteY64" fmla="*/ 1130618 h 2023109"/>
                  <a:gd name="connsiteX65" fmla="*/ 768668 w 1935479"/>
                  <a:gd name="connsiteY65" fmla="*/ 1281113 h 2023109"/>
                  <a:gd name="connsiteX66" fmla="*/ 768668 w 1935479"/>
                  <a:gd name="connsiteY66" fmla="*/ 1366838 h 2023109"/>
                  <a:gd name="connsiteX67" fmla="*/ 668655 w 1935479"/>
                  <a:gd name="connsiteY67" fmla="*/ 1466850 h 2023109"/>
                  <a:gd name="connsiteX68" fmla="*/ 550545 w 1935479"/>
                  <a:gd name="connsiteY68" fmla="*/ 1465898 h 2023109"/>
                  <a:gd name="connsiteX69" fmla="*/ 428625 w 1935479"/>
                  <a:gd name="connsiteY69" fmla="*/ 1519238 h 2023109"/>
                  <a:gd name="connsiteX70" fmla="*/ 373380 w 1935479"/>
                  <a:gd name="connsiteY70" fmla="*/ 1731645 h 2023109"/>
                  <a:gd name="connsiteX71" fmla="*/ 1469708 w 1935479"/>
                  <a:gd name="connsiteY71" fmla="*/ 1731645 h 2023109"/>
                  <a:gd name="connsiteX72" fmla="*/ 1467802 w 1935479"/>
                  <a:gd name="connsiteY72" fmla="*/ 1635443 h 2023109"/>
                  <a:gd name="connsiteX73" fmla="*/ 1433513 w 1935479"/>
                  <a:gd name="connsiteY73" fmla="*/ 1603057 h 2023109"/>
                  <a:gd name="connsiteX74" fmla="*/ 1179195 w 1935479"/>
                  <a:gd name="connsiteY74" fmla="*/ 1517332 h 2023109"/>
                  <a:gd name="connsiteX75" fmla="*/ 1133475 w 1935479"/>
                  <a:gd name="connsiteY75" fmla="*/ 1521143 h 2023109"/>
                  <a:gd name="connsiteX76" fmla="*/ 1007745 w 1935479"/>
                  <a:gd name="connsiteY76" fmla="*/ 1644015 h 2023109"/>
                  <a:gd name="connsiteX77" fmla="*/ 968693 w 1935479"/>
                  <a:gd name="connsiteY77" fmla="*/ 1665923 h 2023109"/>
                  <a:gd name="connsiteX78" fmla="*/ 842963 w 1935479"/>
                  <a:gd name="connsiteY78" fmla="*/ 1666875 h 2023109"/>
                  <a:gd name="connsiteX79" fmla="*/ 912495 w 1935479"/>
                  <a:gd name="connsiteY79" fmla="*/ 1443990 h 2023109"/>
                  <a:gd name="connsiteX80" fmla="*/ 962025 w 1935479"/>
                  <a:gd name="connsiteY80" fmla="*/ 1393507 h 2023109"/>
                  <a:gd name="connsiteX81" fmla="*/ 971550 w 1935479"/>
                  <a:gd name="connsiteY81" fmla="*/ 1359218 h 2023109"/>
                  <a:gd name="connsiteX82" fmla="*/ 936308 w 1935479"/>
                  <a:gd name="connsiteY82" fmla="*/ 1335405 h 2023109"/>
                  <a:gd name="connsiteX83" fmla="*/ 873443 w 1935479"/>
                  <a:gd name="connsiteY83" fmla="*/ 1334453 h 2023109"/>
                  <a:gd name="connsiteX84" fmla="*/ 873443 w 1935479"/>
                  <a:gd name="connsiteY84" fmla="*/ 1269682 h 2023109"/>
                  <a:gd name="connsiteX85" fmla="*/ 903923 w 1935479"/>
                  <a:gd name="connsiteY85" fmla="*/ 1267778 h 2023109"/>
                  <a:gd name="connsiteX86" fmla="*/ 984885 w 1935479"/>
                  <a:gd name="connsiteY86" fmla="*/ 1211580 h 2023109"/>
                  <a:gd name="connsiteX87" fmla="*/ 1055370 w 1935479"/>
                  <a:gd name="connsiteY87" fmla="*/ 1034415 h 2023109"/>
                  <a:gd name="connsiteX88" fmla="*/ 1150620 w 1935479"/>
                  <a:gd name="connsiteY88" fmla="*/ 967740 h 2023109"/>
                  <a:gd name="connsiteX89" fmla="*/ 1341120 w 1935479"/>
                  <a:gd name="connsiteY89" fmla="*/ 967740 h 2023109"/>
                  <a:gd name="connsiteX90" fmla="*/ 1470660 w 1935479"/>
                  <a:gd name="connsiteY90" fmla="*/ 843915 h 2023109"/>
                  <a:gd name="connsiteX91" fmla="*/ 1470660 w 1935479"/>
                  <a:gd name="connsiteY91" fmla="*/ 258128 h 2023109"/>
                  <a:gd name="connsiteX92" fmla="*/ 1467802 w 1935479"/>
                  <a:gd name="connsiteY92" fmla="*/ 203835 h 2023109"/>
                  <a:gd name="connsiteX93" fmla="*/ 340042 w 1935479"/>
                  <a:gd name="connsiteY93" fmla="*/ 203835 h 2023109"/>
                  <a:gd name="connsiteX94" fmla="*/ 338138 w 1935479"/>
                  <a:gd name="connsiteY94" fmla="*/ 1120140 h 2023109"/>
                  <a:gd name="connsiteX95" fmla="*/ 1536383 w 1935479"/>
                  <a:gd name="connsiteY95" fmla="*/ 810578 h 2023109"/>
                  <a:gd name="connsiteX96" fmla="*/ 1604010 w 1935479"/>
                  <a:gd name="connsiteY96" fmla="*/ 696278 h 2023109"/>
                  <a:gd name="connsiteX97" fmla="*/ 1603058 w 1935479"/>
                  <a:gd name="connsiteY97" fmla="*/ 143828 h 2023109"/>
                  <a:gd name="connsiteX98" fmla="*/ 1529715 w 1935479"/>
                  <a:gd name="connsiteY98" fmla="*/ 67628 h 2023109"/>
                  <a:gd name="connsiteX99" fmla="*/ 272415 w 1935479"/>
                  <a:gd name="connsiteY99" fmla="*/ 67628 h 2023109"/>
                  <a:gd name="connsiteX100" fmla="*/ 203835 w 1935479"/>
                  <a:gd name="connsiteY100" fmla="*/ 134303 h 2023109"/>
                  <a:gd name="connsiteX101" fmla="*/ 203835 w 1935479"/>
                  <a:gd name="connsiteY101" fmla="*/ 1215390 h 2023109"/>
                  <a:gd name="connsiteX102" fmla="*/ 206692 w 1935479"/>
                  <a:gd name="connsiteY102" fmla="*/ 1269682 h 2023109"/>
                  <a:gd name="connsiteX103" fmla="*/ 271463 w 1935479"/>
                  <a:gd name="connsiteY103" fmla="*/ 1149668 h 2023109"/>
                  <a:gd name="connsiteX104" fmla="*/ 269558 w 1935479"/>
                  <a:gd name="connsiteY104" fmla="*/ 182880 h 2023109"/>
                  <a:gd name="connsiteX105" fmla="*/ 269558 w 1935479"/>
                  <a:gd name="connsiteY105" fmla="*/ 136208 h 2023109"/>
                  <a:gd name="connsiteX106" fmla="*/ 1536383 w 1935479"/>
                  <a:gd name="connsiteY106" fmla="*/ 136208 h 2023109"/>
                  <a:gd name="connsiteX107" fmla="*/ 1536383 w 1935479"/>
                  <a:gd name="connsiteY107" fmla="*/ 810578 h 2023109"/>
                  <a:gd name="connsiteX108" fmla="*/ 371475 w 1935479"/>
                  <a:gd name="connsiteY108" fmla="*/ 1867853 h 2023109"/>
                  <a:gd name="connsiteX109" fmla="*/ 823913 w 1935479"/>
                  <a:gd name="connsiteY109" fmla="*/ 1867853 h 2023109"/>
                  <a:gd name="connsiteX110" fmla="*/ 1543050 w 1935479"/>
                  <a:gd name="connsiteY110" fmla="*/ 1866900 h 2023109"/>
                  <a:gd name="connsiteX111" fmla="*/ 1597343 w 1935479"/>
                  <a:gd name="connsiteY111" fmla="*/ 1843088 h 2023109"/>
                  <a:gd name="connsiteX112" fmla="*/ 1539240 w 1935479"/>
                  <a:gd name="connsiteY112" fmla="*/ 1697355 h 2023109"/>
                  <a:gd name="connsiteX113" fmla="*/ 1533525 w 1935479"/>
                  <a:gd name="connsiteY113" fmla="*/ 1803082 h 2023109"/>
                  <a:gd name="connsiteX114" fmla="*/ 371475 w 1935479"/>
                  <a:gd name="connsiteY114" fmla="*/ 1803082 h 2023109"/>
                  <a:gd name="connsiteX115" fmla="*/ 371475 w 1935479"/>
                  <a:gd name="connsiteY115" fmla="*/ 1867853 h 2023109"/>
                  <a:gd name="connsiteX116" fmla="*/ 1202055 w 1935479"/>
                  <a:gd name="connsiteY116" fmla="*/ 1262063 h 2023109"/>
                  <a:gd name="connsiteX117" fmla="*/ 1297305 w 1935479"/>
                  <a:gd name="connsiteY117" fmla="*/ 1259205 h 2023109"/>
                  <a:gd name="connsiteX118" fmla="*/ 1462088 w 1935479"/>
                  <a:gd name="connsiteY118" fmla="*/ 1095375 h 2023109"/>
                  <a:gd name="connsiteX119" fmla="*/ 1618298 w 1935479"/>
                  <a:gd name="connsiteY119" fmla="*/ 944880 h 2023109"/>
                  <a:gd name="connsiteX120" fmla="*/ 1574483 w 1935479"/>
                  <a:gd name="connsiteY120" fmla="*/ 890588 h 2023109"/>
                  <a:gd name="connsiteX121" fmla="*/ 1202055 w 1935479"/>
                  <a:gd name="connsiteY121" fmla="*/ 1262063 h 2023109"/>
                  <a:gd name="connsiteX122" fmla="*/ 600075 w 1935479"/>
                  <a:gd name="connsiteY122" fmla="*/ 1401128 h 2023109"/>
                  <a:gd name="connsiteX123" fmla="*/ 642938 w 1935479"/>
                  <a:gd name="connsiteY123" fmla="*/ 1401128 h 2023109"/>
                  <a:gd name="connsiteX124" fmla="*/ 702945 w 1935479"/>
                  <a:gd name="connsiteY124" fmla="*/ 1340168 h 2023109"/>
                  <a:gd name="connsiteX125" fmla="*/ 701993 w 1935479"/>
                  <a:gd name="connsiteY125" fmla="*/ 1264920 h 2023109"/>
                  <a:gd name="connsiteX126" fmla="*/ 678180 w 1935479"/>
                  <a:gd name="connsiteY126" fmla="*/ 1206818 h 2023109"/>
                  <a:gd name="connsiteX127" fmla="*/ 582930 w 1935479"/>
                  <a:gd name="connsiteY127" fmla="*/ 1222057 h 2023109"/>
                  <a:gd name="connsiteX128" fmla="*/ 520065 w 1935479"/>
                  <a:gd name="connsiteY128" fmla="*/ 1297305 h 2023109"/>
                  <a:gd name="connsiteX129" fmla="*/ 511492 w 1935479"/>
                  <a:gd name="connsiteY129" fmla="*/ 1381125 h 2023109"/>
                  <a:gd name="connsiteX130" fmla="*/ 567690 w 1935479"/>
                  <a:gd name="connsiteY130" fmla="*/ 1401128 h 2023109"/>
                  <a:gd name="connsiteX131" fmla="*/ 600075 w 1935479"/>
                  <a:gd name="connsiteY131" fmla="*/ 1401128 h 2023109"/>
                  <a:gd name="connsiteX132" fmla="*/ 1025843 w 1935479"/>
                  <a:gd name="connsiteY132" fmla="*/ 1318260 h 2023109"/>
                  <a:gd name="connsiteX133" fmla="*/ 1309688 w 1935479"/>
                  <a:gd name="connsiteY133" fmla="*/ 1035368 h 2023109"/>
                  <a:gd name="connsiteX134" fmla="*/ 1147763 w 1935479"/>
                  <a:gd name="connsiteY134" fmla="*/ 1036320 h 2023109"/>
                  <a:gd name="connsiteX135" fmla="*/ 1119188 w 1935479"/>
                  <a:gd name="connsiteY135" fmla="*/ 1056323 h 2023109"/>
                  <a:gd name="connsiteX136" fmla="*/ 1022033 w 1935479"/>
                  <a:gd name="connsiteY136" fmla="*/ 1298257 h 2023109"/>
                  <a:gd name="connsiteX137" fmla="*/ 1025843 w 1935479"/>
                  <a:gd name="connsiteY137" fmla="*/ 1318260 h 2023109"/>
                  <a:gd name="connsiteX138" fmla="*/ 1043940 w 1935479"/>
                  <a:gd name="connsiteY138" fmla="*/ 1403032 h 2023109"/>
                  <a:gd name="connsiteX139" fmla="*/ 901065 w 1935479"/>
                  <a:gd name="connsiteY139" fmla="*/ 1604963 h 2023109"/>
                  <a:gd name="connsiteX140" fmla="*/ 1097280 w 1935479"/>
                  <a:gd name="connsiteY140" fmla="*/ 1461135 h 2023109"/>
                  <a:gd name="connsiteX141" fmla="*/ 1043940 w 1935479"/>
                  <a:gd name="connsiteY141" fmla="*/ 1403032 h 2023109"/>
                  <a:gd name="connsiteX142" fmla="*/ 1613535 w 1935479"/>
                  <a:gd name="connsiteY142" fmla="*/ 827722 h 2023109"/>
                  <a:gd name="connsiteX143" fmla="*/ 1674495 w 1935479"/>
                  <a:gd name="connsiteY143" fmla="*/ 896303 h 2023109"/>
                  <a:gd name="connsiteX144" fmla="*/ 1721168 w 1935479"/>
                  <a:gd name="connsiteY144" fmla="*/ 833438 h 2023109"/>
                  <a:gd name="connsiteX145" fmla="*/ 1726883 w 1935479"/>
                  <a:gd name="connsiteY145" fmla="*/ 775335 h 2023109"/>
                  <a:gd name="connsiteX146" fmla="*/ 1668780 w 1935479"/>
                  <a:gd name="connsiteY146" fmla="*/ 783907 h 2023109"/>
                  <a:gd name="connsiteX147" fmla="*/ 1613535 w 1935479"/>
                  <a:gd name="connsiteY147" fmla="*/ 827722 h 2023109"/>
                  <a:gd name="connsiteX148" fmla="*/ 1598295 w 1935479"/>
                  <a:gd name="connsiteY148" fmla="*/ 1181100 h 2023109"/>
                  <a:gd name="connsiteX149" fmla="*/ 1598295 w 1935479"/>
                  <a:gd name="connsiteY149" fmla="*/ 1062038 h 2023109"/>
                  <a:gd name="connsiteX150" fmla="*/ 1598295 w 1935479"/>
                  <a:gd name="connsiteY150" fmla="*/ 1181100 h 2023109"/>
                  <a:gd name="connsiteX151" fmla="*/ 1322070 w 1935479"/>
                  <a:gd name="connsiteY151" fmla="*/ 1326832 h 2023109"/>
                  <a:gd name="connsiteX152" fmla="*/ 1325880 w 1935479"/>
                  <a:gd name="connsiteY152" fmla="*/ 1343978 h 2023109"/>
                  <a:gd name="connsiteX153" fmla="*/ 1378268 w 1935479"/>
                  <a:gd name="connsiteY153" fmla="*/ 1343978 h 2023109"/>
                  <a:gd name="connsiteX154" fmla="*/ 1372552 w 1935479"/>
                  <a:gd name="connsiteY154" fmla="*/ 1294448 h 2023109"/>
                  <a:gd name="connsiteX155" fmla="*/ 1357313 w 1935479"/>
                  <a:gd name="connsiteY155" fmla="*/ 1292543 h 2023109"/>
                  <a:gd name="connsiteX156" fmla="*/ 1322070 w 1935479"/>
                  <a:gd name="connsiteY156" fmla="*/ 1326832 h 202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935479" h="2023109">
                    <a:moveTo>
                      <a:pt x="1669733" y="695325"/>
                    </a:moveTo>
                    <a:cubicBezTo>
                      <a:pt x="1690688" y="696278"/>
                      <a:pt x="1704975" y="696278"/>
                      <a:pt x="1719263" y="698182"/>
                    </a:cubicBezTo>
                    <a:cubicBezTo>
                      <a:pt x="1792605" y="710565"/>
                      <a:pt x="1829752" y="792480"/>
                      <a:pt x="1790700" y="855345"/>
                    </a:cubicBezTo>
                    <a:cubicBezTo>
                      <a:pt x="1785938" y="862965"/>
                      <a:pt x="1780223" y="872490"/>
                      <a:pt x="1772602" y="877253"/>
                    </a:cubicBezTo>
                    <a:cubicBezTo>
                      <a:pt x="1676400" y="941070"/>
                      <a:pt x="1669733" y="1034415"/>
                      <a:pt x="1664970" y="1141095"/>
                    </a:cubicBezTo>
                    <a:cubicBezTo>
                      <a:pt x="1660208" y="1269682"/>
                      <a:pt x="1690688" y="1368743"/>
                      <a:pt x="1794510" y="1446848"/>
                    </a:cubicBezTo>
                    <a:cubicBezTo>
                      <a:pt x="1842135" y="1483043"/>
                      <a:pt x="1884045" y="1527810"/>
                      <a:pt x="1935480" y="1575435"/>
                    </a:cubicBezTo>
                    <a:cubicBezTo>
                      <a:pt x="1909763" y="1592580"/>
                      <a:pt x="1894523" y="1604010"/>
                      <a:pt x="1875473" y="1616393"/>
                    </a:cubicBezTo>
                    <a:cubicBezTo>
                      <a:pt x="1728788" y="1487805"/>
                      <a:pt x="1591627" y="1343978"/>
                      <a:pt x="1499235" y="1154430"/>
                    </a:cubicBezTo>
                    <a:cubicBezTo>
                      <a:pt x="1470660" y="1182053"/>
                      <a:pt x="1445895" y="1202055"/>
                      <a:pt x="1426845" y="1225868"/>
                    </a:cubicBezTo>
                    <a:cubicBezTo>
                      <a:pt x="1421130" y="1233488"/>
                      <a:pt x="1424940" y="1254443"/>
                      <a:pt x="1430655" y="1266825"/>
                    </a:cubicBezTo>
                    <a:cubicBezTo>
                      <a:pt x="1459230" y="1321118"/>
                      <a:pt x="1458277" y="1357313"/>
                      <a:pt x="1423035" y="1392555"/>
                    </a:cubicBezTo>
                    <a:cubicBezTo>
                      <a:pt x="1388745" y="1426845"/>
                      <a:pt x="1349693" y="1428750"/>
                      <a:pt x="1297305" y="1399223"/>
                    </a:cubicBezTo>
                    <a:cubicBezTo>
                      <a:pt x="1257300" y="1376363"/>
                      <a:pt x="1218248" y="1350645"/>
                      <a:pt x="1177290" y="1331595"/>
                    </a:cubicBezTo>
                    <a:cubicBezTo>
                      <a:pt x="1161098" y="1323975"/>
                      <a:pt x="1138238" y="1333500"/>
                      <a:pt x="1118235" y="1334453"/>
                    </a:cubicBezTo>
                    <a:cubicBezTo>
                      <a:pt x="1122045" y="1355407"/>
                      <a:pt x="1119188" y="1383982"/>
                      <a:pt x="1132523" y="1395413"/>
                    </a:cubicBezTo>
                    <a:cubicBezTo>
                      <a:pt x="1180148" y="1436370"/>
                      <a:pt x="1229677" y="1478280"/>
                      <a:pt x="1284923" y="1507807"/>
                    </a:cubicBezTo>
                    <a:cubicBezTo>
                      <a:pt x="1320165" y="1526857"/>
                      <a:pt x="1366838" y="1532573"/>
                      <a:pt x="1407795" y="1532573"/>
                    </a:cubicBezTo>
                    <a:cubicBezTo>
                      <a:pt x="1461135" y="1532573"/>
                      <a:pt x="1501140" y="1550670"/>
                      <a:pt x="1538288" y="1587818"/>
                    </a:cubicBezTo>
                    <a:cubicBezTo>
                      <a:pt x="1664970" y="1717357"/>
                      <a:pt x="1793558" y="1844040"/>
                      <a:pt x="1929765" y="1979295"/>
                    </a:cubicBezTo>
                    <a:cubicBezTo>
                      <a:pt x="1910715" y="1993582"/>
                      <a:pt x="1894523" y="2005013"/>
                      <a:pt x="1868805" y="2023110"/>
                    </a:cubicBezTo>
                    <a:cubicBezTo>
                      <a:pt x="1809750" y="1957388"/>
                      <a:pt x="1746885" y="1888807"/>
                      <a:pt x="1681163" y="1816418"/>
                    </a:cubicBezTo>
                    <a:cubicBezTo>
                      <a:pt x="1643063" y="1923098"/>
                      <a:pt x="1626870" y="1934528"/>
                      <a:pt x="1524000" y="1934528"/>
                    </a:cubicBezTo>
                    <a:cubicBezTo>
                      <a:pt x="1159193" y="1934528"/>
                      <a:pt x="794385" y="1934528"/>
                      <a:pt x="428625" y="1934528"/>
                    </a:cubicBezTo>
                    <a:cubicBezTo>
                      <a:pt x="409575" y="1934528"/>
                      <a:pt x="391478" y="1934528"/>
                      <a:pt x="370523" y="1934528"/>
                    </a:cubicBezTo>
                    <a:cubicBezTo>
                      <a:pt x="368617" y="1958340"/>
                      <a:pt x="367665" y="1976438"/>
                      <a:pt x="366713" y="1998345"/>
                    </a:cubicBezTo>
                    <a:cubicBezTo>
                      <a:pt x="345758" y="1998345"/>
                      <a:pt x="325755" y="1998345"/>
                      <a:pt x="303848" y="1998345"/>
                    </a:cubicBezTo>
                    <a:cubicBezTo>
                      <a:pt x="303848" y="1872615"/>
                      <a:pt x="298133" y="1746885"/>
                      <a:pt x="306705" y="1623060"/>
                    </a:cubicBezTo>
                    <a:cubicBezTo>
                      <a:pt x="309563" y="1576388"/>
                      <a:pt x="340995" y="1527810"/>
                      <a:pt x="370523" y="1488757"/>
                    </a:cubicBezTo>
                    <a:cubicBezTo>
                      <a:pt x="407670" y="1440180"/>
                      <a:pt x="433388" y="1391603"/>
                      <a:pt x="436245" y="1329690"/>
                    </a:cubicBezTo>
                    <a:cubicBezTo>
                      <a:pt x="437198" y="1303020"/>
                      <a:pt x="451485" y="1275398"/>
                      <a:pt x="466725" y="1252538"/>
                    </a:cubicBezTo>
                    <a:cubicBezTo>
                      <a:pt x="488633" y="1219200"/>
                      <a:pt x="516255" y="1190625"/>
                      <a:pt x="541973" y="1160145"/>
                    </a:cubicBezTo>
                    <a:cubicBezTo>
                      <a:pt x="565785" y="1132523"/>
                      <a:pt x="573405" y="1102995"/>
                      <a:pt x="542925" y="1076325"/>
                    </a:cubicBezTo>
                    <a:cubicBezTo>
                      <a:pt x="513398" y="1051560"/>
                      <a:pt x="487680" y="1065848"/>
                      <a:pt x="464820" y="1090613"/>
                    </a:cubicBezTo>
                    <a:cubicBezTo>
                      <a:pt x="399098" y="1163955"/>
                      <a:pt x="332423" y="1235393"/>
                      <a:pt x="266700" y="1308735"/>
                    </a:cubicBezTo>
                    <a:cubicBezTo>
                      <a:pt x="241935" y="1336357"/>
                      <a:pt x="215265" y="1359218"/>
                      <a:pt x="176213" y="1342073"/>
                    </a:cubicBezTo>
                    <a:cubicBezTo>
                      <a:pt x="140017" y="1326832"/>
                      <a:pt x="134303" y="1294448"/>
                      <a:pt x="134303" y="1259205"/>
                    </a:cubicBezTo>
                    <a:cubicBezTo>
                      <a:pt x="135255" y="1138238"/>
                      <a:pt x="134303" y="1018222"/>
                      <a:pt x="134303" y="897255"/>
                    </a:cubicBezTo>
                    <a:cubicBezTo>
                      <a:pt x="134303" y="881063"/>
                      <a:pt x="134303" y="863918"/>
                      <a:pt x="134303" y="841057"/>
                    </a:cubicBezTo>
                    <a:cubicBezTo>
                      <a:pt x="79058" y="867728"/>
                      <a:pt x="67628" y="906780"/>
                      <a:pt x="67628" y="953453"/>
                    </a:cubicBezTo>
                    <a:cubicBezTo>
                      <a:pt x="68580" y="1234440"/>
                      <a:pt x="67628" y="1515428"/>
                      <a:pt x="67628" y="1796415"/>
                    </a:cubicBezTo>
                    <a:cubicBezTo>
                      <a:pt x="67628" y="1863090"/>
                      <a:pt x="67628" y="1929765"/>
                      <a:pt x="67628" y="1998345"/>
                    </a:cubicBezTo>
                    <a:cubicBezTo>
                      <a:pt x="44767" y="1998345"/>
                      <a:pt x="25717" y="1998345"/>
                      <a:pt x="2858" y="1998345"/>
                    </a:cubicBezTo>
                    <a:cubicBezTo>
                      <a:pt x="1905" y="1982153"/>
                      <a:pt x="0" y="1965007"/>
                      <a:pt x="0" y="1948815"/>
                    </a:cubicBezTo>
                    <a:cubicBezTo>
                      <a:pt x="0" y="1615440"/>
                      <a:pt x="953" y="1282065"/>
                      <a:pt x="0" y="948690"/>
                    </a:cubicBezTo>
                    <a:cubicBezTo>
                      <a:pt x="0" y="874395"/>
                      <a:pt x="31433" y="820103"/>
                      <a:pt x="92392" y="782003"/>
                    </a:cubicBezTo>
                    <a:cubicBezTo>
                      <a:pt x="123825" y="762000"/>
                      <a:pt x="135255" y="737235"/>
                      <a:pt x="134303" y="700088"/>
                    </a:cubicBezTo>
                    <a:cubicBezTo>
                      <a:pt x="132398" y="507682"/>
                      <a:pt x="133350" y="316230"/>
                      <a:pt x="133350" y="123825"/>
                    </a:cubicBezTo>
                    <a:cubicBezTo>
                      <a:pt x="133350" y="35242"/>
                      <a:pt x="169545" y="0"/>
                      <a:pt x="258128" y="0"/>
                    </a:cubicBezTo>
                    <a:cubicBezTo>
                      <a:pt x="684848" y="0"/>
                      <a:pt x="1111568" y="0"/>
                      <a:pt x="1539240" y="0"/>
                    </a:cubicBezTo>
                    <a:cubicBezTo>
                      <a:pt x="1633538" y="0"/>
                      <a:pt x="1667827" y="34290"/>
                      <a:pt x="1667827" y="129540"/>
                    </a:cubicBezTo>
                    <a:cubicBezTo>
                      <a:pt x="1667827" y="300990"/>
                      <a:pt x="1667827" y="472440"/>
                      <a:pt x="1667827" y="643890"/>
                    </a:cubicBezTo>
                    <a:cubicBezTo>
                      <a:pt x="1669733" y="660082"/>
                      <a:pt x="1669733" y="676275"/>
                      <a:pt x="1669733" y="695325"/>
                    </a:cubicBezTo>
                    <a:close/>
                    <a:moveTo>
                      <a:pt x="338138" y="1120140"/>
                    </a:moveTo>
                    <a:cubicBezTo>
                      <a:pt x="381000" y="1078230"/>
                      <a:pt x="419100" y="1040130"/>
                      <a:pt x="446723" y="1012507"/>
                    </a:cubicBezTo>
                    <a:cubicBezTo>
                      <a:pt x="442913" y="948690"/>
                      <a:pt x="440055" y="892493"/>
                      <a:pt x="435292" y="837247"/>
                    </a:cubicBezTo>
                    <a:cubicBezTo>
                      <a:pt x="425767" y="733425"/>
                      <a:pt x="489585" y="681038"/>
                      <a:pt x="598170" y="706755"/>
                    </a:cubicBezTo>
                    <a:cubicBezTo>
                      <a:pt x="598170" y="725805"/>
                      <a:pt x="598170" y="745807"/>
                      <a:pt x="598170" y="763905"/>
                    </a:cubicBezTo>
                    <a:cubicBezTo>
                      <a:pt x="500063" y="772478"/>
                      <a:pt x="501967" y="755332"/>
                      <a:pt x="501967" y="867728"/>
                    </a:cubicBezTo>
                    <a:cubicBezTo>
                      <a:pt x="501967" y="965835"/>
                      <a:pt x="501967" y="964882"/>
                      <a:pt x="601028" y="966788"/>
                    </a:cubicBezTo>
                    <a:cubicBezTo>
                      <a:pt x="701040" y="967740"/>
                      <a:pt x="705803" y="970597"/>
                      <a:pt x="703898" y="875347"/>
                    </a:cubicBezTo>
                    <a:cubicBezTo>
                      <a:pt x="703898" y="873443"/>
                      <a:pt x="707708" y="870585"/>
                      <a:pt x="708660" y="869632"/>
                    </a:cubicBezTo>
                    <a:cubicBezTo>
                      <a:pt x="728663" y="869632"/>
                      <a:pt x="746760" y="869632"/>
                      <a:pt x="764858" y="869632"/>
                    </a:cubicBezTo>
                    <a:cubicBezTo>
                      <a:pt x="780098" y="989647"/>
                      <a:pt x="762000" y="1009650"/>
                      <a:pt x="613410" y="1040130"/>
                    </a:cubicBezTo>
                    <a:cubicBezTo>
                      <a:pt x="621030" y="1070610"/>
                      <a:pt x="628650" y="1100138"/>
                      <a:pt x="636270" y="1130618"/>
                    </a:cubicBezTo>
                    <a:cubicBezTo>
                      <a:pt x="748665" y="1143000"/>
                      <a:pt x="768668" y="1165860"/>
                      <a:pt x="768668" y="1281113"/>
                    </a:cubicBezTo>
                    <a:cubicBezTo>
                      <a:pt x="768668" y="1309688"/>
                      <a:pt x="769620" y="1338263"/>
                      <a:pt x="768668" y="1366838"/>
                    </a:cubicBezTo>
                    <a:cubicBezTo>
                      <a:pt x="765810" y="1424940"/>
                      <a:pt x="726758" y="1463993"/>
                      <a:pt x="668655" y="1466850"/>
                    </a:cubicBezTo>
                    <a:cubicBezTo>
                      <a:pt x="628650" y="1468755"/>
                      <a:pt x="587693" y="1474470"/>
                      <a:pt x="550545" y="1465898"/>
                    </a:cubicBezTo>
                    <a:cubicBezTo>
                      <a:pt x="491490" y="1450657"/>
                      <a:pt x="462915" y="1478280"/>
                      <a:pt x="428625" y="1519238"/>
                    </a:cubicBezTo>
                    <a:cubicBezTo>
                      <a:pt x="375285" y="1583055"/>
                      <a:pt x="361950" y="1652588"/>
                      <a:pt x="373380" y="1731645"/>
                    </a:cubicBezTo>
                    <a:cubicBezTo>
                      <a:pt x="739140" y="1731645"/>
                      <a:pt x="1102043" y="1731645"/>
                      <a:pt x="1469708" y="1731645"/>
                    </a:cubicBezTo>
                    <a:cubicBezTo>
                      <a:pt x="1469708" y="1697355"/>
                      <a:pt x="1473518" y="1665923"/>
                      <a:pt x="1467802" y="1635443"/>
                    </a:cubicBezTo>
                    <a:cubicBezTo>
                      <a:pt x="1465898" y="1623060"/>
                      <a:pt x="1444943" y="1603057"/>
                      <a:pt x="1433513" y="1603057"/>
                    </a:cubicBezTo>
                    <a:cubicBezTo>
                      <a:pt x="1336358" y="1609725"/>
                      <a:pt x="1252538" y="1582103"/>
                      <a:pt x="1179195" y="1517332"/>
                    </a:cubicBezTo>
                    <a:cubicBezTo>
                      <a:pt x="1170623" y="1509713"/>
                      <a:pt x="1143000" y="1512570"/>
                      <a:pt x="1133475" y="1521143"/>
                    </a:cubicBezTo>
                    <a:cubicBezTo>
                      <a:pt x="1089660" y="1560195"/>
                      <a:pt x="1049655" y="1604010"/>
                      <a:pt x="1007745" y="1644015"/>
                    </a:cubicBezTo>
                    <a:cubicBezTo>
                      <a:pt x="997268" y="1654493"/>
                      <a:pt x="982027" y="1664970"/>
                      <a:pt x="968693" y="1665923"/>
                    </a:cubicBezTo>
                    <a:cubicBezTo>
                      <a:pt x="926783" y="1668780"/>
                      <a:pt x="883920" y="1666875"/>
                      <a:pt x="842963" y="1666875"/>
                    </a:cubicBezTo>
                    <a:cubicBezTo>
                      <a:pt x="826770" y="1576388"/>
                      <a:pt x="831533" y="1498282"/>
                      <a:pt x="912495" y="1443990"/>
                    </a:cubicBezTo>
                    <a:cubicBezTo>
                      <a:pt x="931545" y="1430655"/>
                      <a:pt x="947738" y="1411605"/>
                      <a:pt x="962025" y="1393507"/>
                    </a:cubicBezTo>
                    <a:cubicBezTo>
                      <a:pt x="968693" y="1383982"/>
                      <a:pt x="976313" y="1366838"/>
                      <a:pt x="971550" y="1359218"/>
                    </a:cubicBezTo>
                    <a:cubicBezTo>
                      <a:pt x="964883" y="1347788"/>
                      <a:pt x="949643" y="1338263"/>
                      <a:pt x="936308" y="1335405"/>
                    </a:cubicBezTo>
                    <a:cubicBezTo>
                      <a:pt x="917258" y="1331595"/>
                      <a:pt x="896302" y="1334453"/>
                      <a:pt x="873443" y="1334453"/>
                    </a:cubicBezTo>
                    <a:cubicBezTo>
                      <a:pt x="873443" y="1310640"/>
                      <a:pt x="873443" y="1290638"/>
                      <a:pt x="873443" y="1269682"/>
                    </a:cubicBezTo>
                    <a:cubicBezTo>
                      <a:pt x="885825" y="1268730"/>
                      <a:pt x="895350" y="1265873"/>
                      <a:pt x="903923" y="1267778"/>
                    </a:cubicBezTo>
                    <a:cubicBezTo>
                      <a:pt x="951548" y="1277303"/>
                      <a:pt x="970598" y="1251585"/>
                      <a:pt x="984885" y="1211580"/>
                    </a:cubicBezTo>
                    <a:cubicBezTo>
                      <a:pt x="1005840" y="1151573"/>
                      <a:pt x="1031558" y="1093470"/>
                      <a:pt x="1055370" y="1034415"/>
                    </a:cubicBezTo>
                    <a:cubicBezTo>
                      <a:pt x="1072515" y="991553"/>
                      <a:pt x="1103948" y="968693"/>
                      <a:pt x="1150620" y="967740"/>
                    </a:cubicBezTo>
                    <a:cubicBezTo>
                      <a:pt x="1214438" y="966788"/>
                      <a:pt x="1277302" y="965835"/>
                      <a:pt x="1341120" y="967740"/>
                    </a:cubicBezTo>
                    <a:cubicBezTo>
                      <a:pt x="1405890" y="969645"/>
                      <a:pt x="1470660" y="909638"/>
                      <a:pt x="1470660" y="843915"/>
                    </a:cubicBezTo>
                    <a:cubicBezTo>
                      <a:pt x="1470660" y="648653"/>
                      <a:pt x="1470660" y="453390"/>
                      <a:pt x="1470660" y="258128"/>
                    </a:cubicBezTo>
                    <a:cubicBezTo>
                      <a:pt x="1470660" y="240030"/>
                      <a:pt x="1468755" y="221933"/>
                      <a:pt x="1467802" y="203835"/>
                    </a:cubicBezTo>
                    <a:cubicBezTo>
                      <a:pt x="1088708" y="203835"/>
                      <a:pt x="715328" y="203835"/>
                      <a:pt x="340042" y="203835"/>
                    </a:cubicBezTo>
                    <a:cubicBezTo>
                      <a:pt x="338138" y="510540"/>
                      <a:pt x="338138" y="813435"/>
                      <a:pt x="338138" y="1120140"/>
                    </a:cubicBezTo>
                    <a:close/>
                    <a:moveTo>
                      <a:pt x="1536383" y="810578"/>
                    </a:moveTo>
                    <a:cubicBezTo>
                      <a:pt x="1588770" y="781050"/>
                      <a:pt x="1604010" y="746760"/>
                      <a:pt x="1604010" y="696278"/>
                    </a:cubicBezTo>
                    <a:cubicBezTo>
                      <a:pt x="1601152" y="512445"/>
                      <a:pt x="1603058" y="327660"/>
                      <a:pt x="1603058" y="143828"/>
                    </a:cubicBezTo>
                    <a:cubicBezTo>
                      <a:pt x="1603058" y="70485"/>
                      <a:pt x="1600200" y="67628"/>
                      <a:pt x="1529715" y="67628"/>
                    </a:cubicBezTo>
                    <a:cubicBezTo>
                      <a:pt x="1110615" y="67628"/>
                      <a:pt x="691515" y="67628"/>
                      <a:pt x="272415" y="67628"/>
                    </a:cubicBezTo>
                    <a:cubicBezTo>
                      <a:pt x="208598" y="67628"/>
                      <a:pt x="203835" y="72390"/>
                      <a:pt x="203835" y="134303"/>
                    </a:cubicBezTo>
                    <a:cubicBezTo>
                      <a:pt x="203835" y="494347"/>
                      <a:pt x="203835" y="855345"/>
                      <a:pt x="203835" y="1215390"/>
                    </a:cubicBezTo>
                    <a:cubicBezTo>
                      <a:pt x="203835" y="1231582"/>
                      <a:pt x="205740" y="1247775"/>
                      <a:pt x="206692" y="1269682"/>
                    </a:cubicBezTo>
                    <a:cubicBezTo>
                      <a:pt x="252413" y="1236345"/>
                      <a:pt x="271463" y="1202055"/>
                      <a:pt x="271463" y="1149668"/>
                    </a:cubicBezTo>
                    <a:cubicBezTo>
                      <a:pt x="268605" y="827722"/>
                      <a:pt x="269558" y="504825"/>
                      <a:pt x="269558" y="182880"/>
                    </a:cubicBezTo>
                    <a:cubicBezTo>
                      <a:pt x="269558" y="167640"/>
                      <a:pt x="269558" y="152400"/>
                      <a:pt x="269558" y="136208"/>
                    </a:cubicBezTo>
                    <a:cubicBezTo>
                      <a:pt x="694373" y="136208"/>
                      <a:pt x="1113473" y="136208"/>
                      <a:pt x="1536383" y="136208"/>
                    </a:cubicBezTo>
                    <a:cubicBezTo>
                      <a:pt x="1536383" y="360045"/>
                      <a:pt x="1536383" y="581978"/>
                      <a:pt x="1536383" y="810578"/>
                    </a:cubicBezTo>
                    <a:close/>
                    <a:moveTo>
                      <a:pt x="371475" y="1867853"/>
                    </a:moveTo>
                    <a:cubicBezTo>
                      <a:pt x="525780" y="1867853"/>
                      <a:pt x="675323" y="1867853"/>
                      <a:pt x="823913" y="1867853"/>
                    </a:cubicBezTo>
                    <a:cubicBezTo>
                      <a:pt x="1063943" y="1867853"/>
                      <a:pt x="1303020" y="1868805"/>
                      <a:pt x="1543050" y="1866900"/>
                    </a:cubicBezTo>
                    <a:cubicBezTo>
                      <a:pt x="1562100" y="1866900"/>
                      <a:pt x="1590675" y="1857375"/>
                      <a:pt x="1597343" y="1843088"/>
                    </a:cubicBezTo>
                    <a:cubicBezTo>
                      <a:pt x="1624013" y="1789748"/>
                      <a:pt x="1598295" y="1728788"/>
                      <a:pt x="1539240" y="1697355"/>
                    </a:cubicBezTo>
                    <a:cubicBezTo>
                      <a:pt x="1537335" y="1732598"/>
                      <a:pt x="1535430" y="1765935"/>
                      <a:pt x="1533525" y="1803082"/>
                    </a:cubicBezTo>
                    <a:cubicBezTo>
                      <a:pt x="1143000" y="1803082"/>
                      <a:pt x="758190" y="1803082"/>
                      <a:pt x="371475" y="1803082"/>
                    </a:cubicBezTo>
                    <a:cubicBezTo>
                      <a:pt x="371475" y="1824990"/>
                      <a:pt x="371475" y="1844040"/>
                      <a:pt x="371475" y="1867853"/>
                    </a:cubicBezTo>
                    <a:close/>
                    <a:moveTo>
                      <a:pt x="1202055" y="1262063"/>
                    </a:moveTo>
                    <a:cubicBezTo>
                      <a:pt x="1251585" y="1303973"/>
                      <a:pt x="1252538" y="1303973"/>
                      <a:pt x="1297305" y="1259205"/>
                    </a:cubicBezTo>
                    <a:cubicBezTo>
                      <a:pt x="1352550" y="1204913"/>
                      <a:pt x="1406843" y="1149668"/>
                      <a:pt x="1462088" y="1095375"/>
                    </a:cubicBezTo>
                    <a:cubicBezTo>
                      <a:pt x="1514475" y="1043940"/>
                      <a:pt x="1568768" y="992505"/>
                      <a:pt x="1618298" y="944880"/>
                    </a:cubicBezTo>
                    <a:cubicBezTo>
                      <a:pt x="1599248" y="921068"/>
                      <a:pt x="1584960" y="903922"/>
                      <a:pt x="1574483" y="890588"/>
                    </a:cubicBezTo>
                    <a:cubicBezTo>
                      <a:pt x="1448752" y="1015365"/>
                      <a:pt x="1325880" y="1138238"/>
                      <a:pt x="1202055" y="1262063"/>
                    </a:cubicBezTo>
                    <a:close/>
                    <a:moveTo>
                      <a:pt x="600075" y="1401128"/>
                    </a:moveTo>
                    <a:cubicBezTo>
                      <a:pt x="614363" y="1401128"/>
                      <a:pt x="628650" y="1400175"/>
                      <a:pt x="642938" y="1401128"/>
                    </a:cubicBezTo>
                    <a:cubicBezTo>
                      <a:pt x="688658" y="1405890"/>
                      <a:pt x="706755" y="1384935"/>
                      <a:pt x="702945" y="1340168"/>
                    </a:cubicBezTo>
                    <a:cubicBezTo>
                      <a:pt x="701040" y="1315403"/>
                      <a:pt x="705803" y="1288732"/>
                      <a:pt x="701993" y="1264920"/>
                    </a:cubicBezTo>
                    <a:cubicBezTo>
                      <a:pt x="698183" y="1243965"/>
                      <a:pt x="687705" y="1207770"/>
                      <a:pt x="678180" y="1206818"/>
                    </a:cubicBezTo>
                    <a:cubicBezTo>
                      <a:pt x="646748" y="1203960"/>
                      <a:pt x="609600" y="1206818"/>
                      <a:pt x="582930" y="1222057"/>
                    </a:cubicBezTo>
                    <a:cubicBezTo>
                      <a:pt x="556260" y="1237298"/>
                      <a:pt x="533400" y="1267778"/>
                      <a:pt x="520065" y="1297305"/>
                    </a:cubicBezTo>
                    <a:cubicBezTo>
                      <a:pt x="508635" y="1322070"/>
                      <a:pt x="506730" y="1354455"/>
                      <a:pt x="511492" y="1381125"/>
                    </a:cubicBezTo>
                    <a:cubicBezTo>
                      <a:pt x="513398" y="1391603"/>
                      <a:pt x="547688" y="1395413"/>
                      <a:pt x="567690" y="1401128"/>
                    </a:cubicBezTo>
                    <a:cubicBezTo>
                      <a:pt x="578168" y="1403032"/>
                      <a:pt x="589598" y="1401128"/>
                      <a:pt x="600075" y="1401128"/>
                    </a:cubicBezTo>
                    <a:close/>
                    <a:moveTo>
                      <a:pt x="1025843" y="1318260"/>
                    </a:moveTo>
                    <a:cubicBezTo>
                      <a:pt x="1120140" y="1223963"/>
                      <a:pt x="1212533" y="1132523"/>
                      <a:pt x="1309688" y="1035368"/>
                    </a:cubicBezTo>
                    <a:cubicBezTo>
                      <a:pt x="1253490" y="1035368"/>
                      <a:pt x="1200150" y="1034415"/>
                      <a:pt x="1147763" y="1036320"/>
                    </a:cubicBezTo>
                    <a:cubicBezTo>
                      <a:pt x="1137285" y="1036320"/>
                      <a:pt x="1122998" y="1046797"/>
                      <a:pt x="1119188" y="1056323"/>
                    </a:cubicBezTo>
                    <a:cubicBezTo>
                      <a:pt x="1085850" y="1136332"/>
                      <a:pt x="1054418" y="1217295"/>
                      <a:pt x="1022033" y="1298257"/>
                    </a:cubicBezTo>
                    <a:cubicBezTo>
                      <a:pt x="1020127" y="1303973"/>
                      <a:pt x="1023938" y="1310640"/>
                      <a:pt x="1025843" y="1318260"/>
                    </a:cubicBezTo>
                    <a:close/>
                    <a:moveTo>
                      <a:pt x="1043940" y="1403032"/>
                    </a:moveTo>
                    <a:cubicBezTo>
                      <a:pt x="1001077" y="1473518"/>
                      <a:pt x="905827" y="1499235"/>
                      <a:pt x="901065" y="1604963"/>
                    </a:cubicBezTo>
                    <a:cubicBezTo>
                      <a:pt x="1002983" y="1594485"/>
                      <a:pt x="1030605" y="1504950"/>
                      <a:pt x="1097280" y="1461135"/>
                    </a:cubicBezTo>
                    <a:cubicBezTo>
                      <a:pt x="1079183" y="1441132"/>
                      <a:pt x="1064895" y="1425893"/>
                      <a:pt x="1043940" y="1403032"/>
                    </a:cubicBezTo>
                    <a:close/>
                    <a:moveTo>
                      <a:pt x="1613535" y="827722"/>
                    </a:moveTo>
                    <a:cubicBezTo>
                      <a:pt x="1636395" y="853440"/>
                      <a:pt x="1650683" y="869632"/>
                      <a:pt x="1674495" y="896303"/>
                    </a:cubicBezTo>
                    <a:cubicBezTo>
                      <a:pt x="1693545" y="871538"/>
                      <a:pt x="1711643" y="854393"/>
                      <a:pt x="1721168" y="833438"/>
                    </a:cubicBezTo>
                    <a:cubicBezTo>
                      <a:pt x="1728788" y="816293"/>
                      <a:pt x="1724977" y="794385"/>
                      <a:pt x="1726883" y="775335"/>
                    </a:cubicBezTo>
                    <a:cubicBezTo>
                      <a:pt x="1706880" y="778193"/>
                      <a:pt x="1685925" y="776288"/>
                      <a:pt x="1668780" y="783907"/>
                    </a:cubicBezTo>
                    <a:cubicBezTo>
                      <a:pt x="1649730" y="793432"/>
                      <a:pt x="1634490" y="810578"/>
                      <a:pt x="1613535" y="827722"/>
                    </a:cubicBezTo>
                    <a:close/>
                    <a:moveTo>
                      <a:pt x="1598295" y="1181100"/>
                    </a:moveTo>
                    <a:cubicBezTo>
                      <a:pt x="1598295" y="1138238"/>
                      <a:pt x="1598295" y="1102043"/>
                      <a:pt x="1598295" y="1062038"/>
                    </a:cubicBezTo>
                    <a:cubicBezTo>
                      <a:pt x="1535430" y="1107757"/>
                      <a:pt x="1535430" y="1113473"/>
                      <a:pt x="1598295" y="1181100"/>
                    </a:cubicBezTo>
                    <a:close/>
                    <a:moveTo>
                      <a:pt x="1322070" y="1326832"/>
                    </a:moveTo>
                    <a:cubicBezTo>
                      <a:pt x="1323023" y="1332548"/>
                      <a:pt x="1324927" y="1338263"/>
                      <a:pt x="1325880" y="1343978"/>
                    </a:cubicBezTo>
                    <a:cubicBezTo>
                      <a:pt x="1343025" y="1343978"/>
                      <a:pt x="1360170" y="1343978"/>
                      <a:pt x="1378268" y="1343978"/>
                    </a:cubicBezTo>
                    <a:cubicBezTo>
                      <a:pt x="1376363" y="1327785"/>
                      <a:pt x="1374458" y="1310640"/>
                      <a:pt x="1372552" y="1294448"/>
                    </a:cubicBezTo>
                    <a:cubicBezTo>
                      <a:pt x="1367790" y="1293495"/>
                      <a:pt x="1363027" y="1293495"/>
                      <a:pt x="1357313" y="1292543"/>
                    </a:cubicBezTo>
                    <a:cubicBezTo>
                      <a:pt x="1345883" y="1303973"/>
                      <a:pt x="1333500" y="1315403"/>
                      <a:pt x="1322070" y="1326832"/>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98" name="任意多边形: 形状 97"/>
              <p:cNvSpPr/>
              <p:nvPr/>
            </p:nvSpPr>
            <p:spPr>
              <a:xfrm>
                <a:off x="4554708" y="2375385"/>
                <a:ext cx="89592" cy="80440"/>
              </a:xfrm>
              <a:custGeom>
                <a:avLst/>
                <a:gdLst>
                  <a:gd name="connsiteX0" fmla="*/ 270510 w 333692"/>
                  <a:gd name="connsiteY0" fmla="*/ 169545 h 334327"/>
                  <a:gd name="connsiteX1" fmla="*/ 328613 w 333692"/>
                  <a:gd name="connsiteY1" fmla="*/ 169545 h 334327"/>
                  <a:gd name="connsiteX2" fmla="*/ 197168 w 333692"/>
                  <a:gd name="connsiteY2" fmla="*/ 334328 h 334327"/>
                  <a:gd name="connsiteX3" fmla="*/ 120968 w 333692"/>
                  <a:gd name="connsiteY3" fmla="*/ 334328 h 334327"/>
                  <a:gd name="connsiteX4" fmla="*/ 0 w 333692"/>
                  <a:gd name="connsiteY4" fmla="*/ 211455 h 334327"/>
                  <a:gd name="connsiteX5" fmla="*/ 0 w 333692"/>
                  <a:gd name="connsiteY5" fmla="*/ 120968 h 334327"/>
                  <a:gd name="connsiteX6" fmla="*/ 121920 w 333692"/>
                  <a:gd name="connsiteY6" fmla="*/ 0 h 334327"/>
                  <a:gd name="connsiteX7" fmla="*/ 162878 w 333692"/>
                  <a:gd name="connsiteY7" fmla="*/ 0 h 334327"/>
                  <a:gd name="connsiteX8" fmla="*/ 162878 w 333692"/>
                  <a:gd name="connsiteY8" fmla="*/ 61913 h 334327"/>
                  <a:gd name="connsiteX9" fmla="*/ 65723 w 333692"/>
                  <a:gd name="connsiteY9" fmla="*/ 224790 h 334327"/>
                  <a:gd name="connsiteX10" fmla="*/ 129540 w 333692"/>
                  <a:gd name="connsiteY10" fmla="*/ 267653 h 334327"/>
                  <a:gd name="connsiteX11" fmla="*/ 270510 w 333692"/>
                  <a:gd name="connsiteY11" fmla="*/ 169545 h 33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692" h="334327">
                    <a:moveTo>
                      <a:pt x="270510" y="169545"/>
                    </a:moveTo>
                    <a:cubicBezTo>
                      <a:pt x="292418" y="169545"/>
                      <a:pt x="310515" y="169545"/>
                      <a:pt x="328613" y="169545"/>
                    </a:cubicBezTo>
                    <a:cubicBezTo>
                      <a:pt x="348615" y="287655"/>
                      <a:pt x="310515" y="334328"/>
                      <a:pt x="197168" y="334328"/>
                    </a:cubicBezTo>
                    <a:cubicBezTo>
                      <a:pt x="171450" y="334328"/>
                      <a:pt x="146685" y="334328"/>
                      <a:pt x="120968" y="334328"/>
                    </a:cubicBezTo>
                    <a:cubicBezTo>
                      <a:pt x="37148" y="334328"/>
                      <a:pt x="953" y="296228"/>
                      <a:pt x="0" y="211455"/>
                    </a:cubicBezTo>
                    <a:cubicBezTo>
                      <a:pt x="0" y="180975"/>
                      <a:pt x="0" y="151447"/>
                      <a:pt x="0" y="120968"/>
                    </a:cubicBezTo>
                    <a:cubicBezTo>
                      <a:pt x="0" y="37147"/>
                      <a:pt x="38100" y="0"/>
                      <a:pt x="121920" y="0"/>
                    </a:cubicBezTo>
                    <a:cubicBezTo>
                      <a:pt x="134303" y="0"/>
                      <a:pt x="146685" y="0"/>
                      <a:pt x="162878" y="0"/>
                    </a:cubicBezTo>
                    <a:cubicBezTo>
                      <a:pt x="162878" y="21908"/>
                      <a:pt x="162878" y="41910"/>
                      <a:pt x="162878" y="61913"/>
                    </a:cubicBezTo>
                    <a:cubicBezTo>
                      <a:pt x="58103" y="80963"/>
                      <a:pt x="54293" y="88582"/>
                      <a:pt x="65723" y="224790"/>
                    </a:cubicBezTo>
                    <a:cubicBezTo>
                      <a:pt x="69533" y="269557"/>
                      <a:pt x="98108" y="267653"/>
                      <a:pt x="129540" y="267653"/>
                    </a:cubicBezTo>
                    <a:cubicBezTo>
                      <a:pt x="284798" y="265747"/>
                      <a:pt x="260033" y="279082"/>
                      <a:pt x="270510" y="169545"/>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99" name="任意多边形: 形状 98"/>
              <p:cNvSpPr/>
              <p:nvPr/>
            </p:nvSpPr>
            <p:spPr>
              <a:xfrm>
                <a:off x="4672090" y="2480807"/>
                <a:ext cx="132982" cy="14438"/>
              </a:xfrm>
              <a:custGeom>
                <a:avLst/>
                <a:gdLst>
                  <a:gd name="connsiteX0" fmla="*/ 495300 w 495300"/>
                  <a:gd name="connsiteY0" fmla="*/ 0 h 60007"/>
                  <a:gd name="connsiteX1" fmla="*/ 495300 w 495300"/>
                  <a:gd name="connsiteY1" fmla="*/ 60007 h 60007"/>
                  <a:gd name="connsiteX2" fmla="*/ 0 w 495300"/>
                  <a:gd name="connsiteY2" fmla="*/ 60007 h 60007"/>
                  <a:gd name="connsiteX3" fmla="*/ 0 w 495300"/>
                  <a:gd name="connsiteY3" fmla="*/ 0 h 60007"/>
                  <a:gd name="connsiteX4" fmla="*/ 495300 w 495300"/>
                  <a:gd name="connsiteY4" fmla="*/ 0 h 6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300" h="60007">
                    <a:moveTo>
                      <a:pt x="495300" y="0"/>
                    </a:moveTo>
                    <a:cubicBezTo>
                      <a:pt x="495300" y="21907"/>
                      <a:pt x="495300" y="39053"/>
                      <a:pt x="495300" y="60007"/>
                    </a:cubicBezTo>
                    <a:cubicBezTo>
                      <a:pt x="330518" y="60007"/>
                      <a:pt x="166688" y="60007"/>
                      <a:pt x="0" y="60007"/>
                    </a:cubicBezTo>
                    <a:cubicBezTo>
                      <a:pt x="0" y="40957"/>
                      <a:pt x="0" y="21907"/>
                      <a:pt x="0" y="0"/>
                    </a:cubicBezTo>
                    <a:cubicBezTo>
                      <a:pt x="163830" y="0"/>
                      <a:pt x="327660" y="0"/>
                      <a:pt x="495300" y="0"/>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100" name="任意多边形: 形状 99"/>
              <p:cNvSpPr/>
              <p:nvPr/>
            </p:nvSpPr>
            <p:spPr>
              <a:xfrm>
                <a:off x="4671834" y="2376303"/>
                <a:ext cx="133238" cy="14667"/>
              </a:xfrm>
              <a:custGeom>
                <a:avLst/>
                <a:gdLst>
                  <a:gd name="connsiteX0" fmla="*/ 0 w 496252"/>
                  <a:gd name="connsiteY0" fmla="*/ 60960 h 60959"/>
                  <a:gd name="connsiteX1" fmla="*/ 0 w 496252"/>
                  <a:gd name="connsiteY1" fmla="*/ 0 h 60959"/>
                  <a:gd name="connsiteX2" fmla="*/ 496252 w 496252"/>
                  <a:gd name="connsiteY2" fmla="*/ 0 h 60959"/>
                  <a:gd name="connsiteX3" fmla="*/ 496252 w 496252"/>
                  <a:gd name="connsiteY3" fmla="*/ 60960 h 60959"/>
                  <a:gd name="connsiteX4" fmla="*/ 0 w 496252"/>
                  <a:gd name="connsiteY4" fmla="*/ 60960 h 60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252" h="60959">
                    <a:moveTo>
                      <a:pt x="0" y="60960"/>
                    </a:moveTo>
                    <a:cubicBezTo>
                      <a:pt x="0" y="40005"/>
                      <a:pt x="0" y="21908"/>
                      <a:pt x="0" y="0"/>
                    </a:cubicBezTo>
                    <a:cubicBezTo>
                      <a:pt x="165735" y="0"/>
                      <a:pt x="329565" y="0"/>
                      <a:pt x="496252" y="0"/>
                    </a:cubicBezTo>
                    <a:cubicBezTo>
                      <a:pt x="496252" y="20003"/>
                      <a:pt x="496252" y="38100"/>
                      <a:pt x="496252" y="60960"/>
                    </a:cubicBezTo>
                    <a:cubicBezTo>
                      <a:pt x="332422" y="60960"/>
                      <a:pt x="168592" y="60960"/>
                      <a:pt x="0" y="60960"/>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101" name="任意多边形: 形状 100"/>
              <p:cNvSpPr/>
              <p:nvPr/>
            </p:nvSpPr>
            <p:spPr>
              <a:xfrm>
                <a:off x="4672346" y="2408387"/>
                <a:ext cx="105362" cy="15126"/>
              </a:xfrm>
              <a:custGeom>
                <a:avLst/>
                <a:gdLst>
                  <a:gd name="connsiteX0" fmla="*/ 392430 w 392430"/>
                  <a:gd name="connsiteY0" fmla="*/ 62865 h 62865"/>
                  <a:gd name="connsiteX1" fmla="*/ 0 w 392430"/>
                  <a:gd name="connsiteY1" fmla="*/ 62865 h 62865"/>
                  <a:gd name="connsiteX2" fmla="*/ 0 w 392430"/>
                  <a:gd name="connsiteY2" fmla="*/ 0 h 62865"/>
                  <a:gd name="connsiteX3" fmla="*/ 392430 w 392430"/>
                  <a:gd name="connsiteY3" fmla="*/ 0 h 62865"/>
                  <a:gd name="connsiteX4" fmla="*/ 392430 w 392430"/>
                  <a:gd name="connsiteY4" fmla="*/ 62865 h 62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430" h="62865">
                    <a:moveTo>
                      <a:pt x="392430" y="62865"/>
                    </a:moveTo>
                    <a:cubicBezTo>
                      <a:pt x="260033" y="62865"/>
                      <a:pt x="131445" y="62865"/>
                      <a:pt x="0" y="62865"/>
                    </a:cubicBezTo>
                    <a:cubicBezTo>
                      <a:pt x="0" y="41910"/>
                      <a:pt x="0" y="22860"/>
                      <a:pt x="0" y="0"/>
                    </a:cubicBezTo>
                    <a:cubicBezTo>
                      <a:pt x="130493" y="0"/>
                      <a:pt x="259080" y="0"/>
                      <a:pt x="392430" y="0"/>
                    </a:cubicBezTo>
                    <a:cubicBezTo>
                      <a:pt x="392430" y="19050"/>
                      <a:pt x="392430" y="38100"/>
                      <a:pt x="392430" y="62865"/>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102" name="任意多边形: 形状 101"/>
              <p:cNvSpPr/>
              <p:nvPr/>
            </p:nvSpPr>
            <p:spPr>
              <a:xfrm>
                <a:off x="4672090" y="2512891"/>
                <a:ext cx="88228" cy="14438"/>
              </a:xfrm>
              <a:custGeom>
                <a:avLst/>
                <a:gdLst>
                  <a:gd name="connsiteX0" fmla="*/ 328613 w 328612"/>
                  <a:gd name="connsiteY0" fmla="*/ 0 h 60007"/>
                  <a:gd name="connsiteX1" fmla="*/ 328613 w 328612"/>
                  <a:gd name="connsiteY1" fmla="*/ 60007 h 60007"/>
                  <a:gd name="connsiteX2" fmla="*/ 0 w 328612"/>
                  <a:gd name="connsiteY2" fmla="*/ 60007 h 60007"/>
                  <a:gd name="connsiteX3" fmla="*/ 0 w 328612"/>
                  <a:gd name="connsiteY3" fmla="*/ 0 h 60007"/>
                  <a:gd name="connsiteX4" fmla="*/ 328613 w 328612"/>
                  <a:gd name="connsiteY4" fmla="*/ 0 h 6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612" h="60007">
                    <a:moveTo>
                      <a:pt x="328613" y="0"/>
                    </a:moveTo>
                    <a:cubicBezTo>
                      <a:pt x="328613" y="20955"/>
                      <a:pt x="328613" y="38100"/>
                      <a:pt x="328613" y="60007"/>
                    </a:cubicBezTo>
                    <a:cubicBezTo>
                      <a:pt x="219075" y="60007"/>
                      <a:pt x="111443" y="60007"/>
                      <a:pt x="0" y="60007"/>
                    </a:cubicBezTo>
                    <a:cubicBezTo>
                      <a:pt x="0" y="40957"/>
                      <a:pt x="0" y="22860"/>
                      <a:pt x="0" y="0"/>
                    </a:cubicBezTo>
                    <a:cubicBezTo>
                      <a:pt x="107633" y="0"/>
                      <a:pt x="216218" y="0"/>
                      <a:pt x="328613" y="0"/>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103" name="任意多边形: 形状 102"/>
              <p:cNvSpPr/>
              <p:nvPr/>
            </p:nvSpPr>
            <p:spPr>
              <a:xfrm>
                <a:off x="4584885" y="2483099"/>
                <a:ext cx="55750" cy="49043"/>
              </a:xfrm>
              <a:custGeom>
                <a:avLst/>
                <a:gdLst>
                  <a:gd name="connsiteX0" fmla="*/ 42863 w 207645"/>
                  <a:gd name="connsiteY0" fmla="*/ 203835 h 203834"/>
                  <a:gd name="connsiteX1" fmla="*/ 0 w 207645"/>
                  <a:gd name="connsiteY1" fmla="*/ 168593 h 203834"/>
                  <a:gd name="connsiteX2" fmla="*/ 170498 w 207645"/>
                  <a:gd name="connsiteY2" fmla="*/ 0 h 203834"/>
                  <a:gd name="connsiteX3" fmla="*/ 207645 w 207645"/>
                  <a:gd name="connsiteY3" fmla="*/ 40005 h 203834"/>
                  <a:gd name="connsiteX4" fmla="*/ 42863 w 207645"/>
                  <a:gd name="connsiteY4" fmla="*/ 203835 h 203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5" h="203834">
                    <a:moveTo>
                      <a:pt x="42863" y="203835"/>
                    </a:moveTo>
                    <a:cubicBezTo>
                      <a:pt x="27623" y="191453"/>
                      <a:pt x="13335" y="180022"/>
                      <a:pt x="0" y="168593"/>
                    </a:cubicBezTo>
                    <a:cubicBezTo>
                      <a:pt x="58103" y="110490"/>
                      <a:pt x="111442" y="58103"/>
                      <a:pt x="170498" y="0"/>
                    </a:cubicBezTo>
                    <a:cubicBezTo>
                      <a:pt x="181928" y="12382"/>
                      <a:pt x="195263" y="26670"/>
                      <a:pt x="207645" y="40005"/>
                    </a:cubicBezTo>
                    <a:cubicBezTo>
                      <a:pt x="151448" y="96203"/>
                      <a:pt x="98108" y="148590"/>
                      <a:pt x="42863" y="203835"/>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sp>
            <p:nvSpPr>
              <p:cNvPr id="104" name="任意多边形: 形状 103"/>
              <p:cNvSpPr/>
              <p:nvPr/>
            </p:nvSpPr>
            <p:spPr>
              <a:xfrm>
                <a:off x="4586931" y="2379969"/>
                <a:ext cx="52937" cy="47439"/>
              </a:xfrm>
              <a:custGeom>
                <a:avLst/>
                <a:gdLst>
                  <a:gd name="connsiteX0" fmla="*/ 26670 w 197167"/>
                  <a:gd name="connsiteY0" fmla="*/ 197168 h 197167"/>
                  <a:gd name="connsiteX1" fmla="*/ 0 w 197167"/>
                  <a:gd name="connsiteY1" fmla="*/ 160020 h 197167"/>
                  <a:gd name="connsiteX2" fmla="*/ 163830 w 197167"/>
                  <a:gd name="connsiteY2" fmla="*/ 0 h 197167"/>
                  <a:gd name="connsiteX3" fmla="*/ 197167 w 197167"/>
                  <a:gd name="connsiteY3" fmla="*/ 30480 h 197167"/>
                  <a:gd name="connsiteX4" fmla="*/ 26670 w 197167"/>
                  <a:gd name="connsiteY4" fmla="*/ 197168 h 197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197167">
                    <a:moveTo>
                      <a:pt x="26670" y="197168"/>
                    </a:moveTo>
                    <a:cubicBezTo>
                      <a:pt x="20955" y="189547"/>
                      <a:pt x="10478" y="174307"/>
                      <a:pt x="0" y="160020"/>
                    </a:cubicBezTo>
                    <a:cubicBezTo>
                      <a:pt x="52388" y="108585"/>
                      <a:pt x="105728" y="56197"/>
                      <a:pt x="163830" y="0"/>
                    </a:cubicBezTo>
                    <a:cubicBezTo>
                      <a:pt x="171450" y="7620"/>
                      <a:pt x="184785" y="20003"/>
                      <a:pt x="197167" y="30480"/>
                    </a:cubicBezTo>
                    <a:cubicBezTo>
                      <a:pt x="140017" y="85725"/>
                      <a:pt x="85725" y="139065"/>
                      <a:pt x="26670" y="197168"/>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Heavy" panose="020B0A00000000000000" pitchFamily="34" charset="-122"/>
                  <a:ea typeface="思源黑体 CN Regular" panose="020B0500000000000000" charset="-122"/>
                  <a:cs typeface="+mn-cs"/>
                </a:endParaRPr>
              </a:p>
            </p:txBody>
          </p:sp>
        </p:grpSp>
      </p:grpSp>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888" y="1749835"/>
            <a:ext cx="5455444" cy="436240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0"/>
            <a:ext cx="2880000" cy="798218"/>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80507"/>
            <a:ext cx="2850014"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投資基金心理建設</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14" name="文本框 13"/>
          <p:cNvSpPr txBox="1"/>
          <p:nvPr/>
        </p:nvSpPr>
        <p:spPr>
          <a:xfrm>
            <a:off x="678656" y="1553348"/>
            <a:ext cx="3148697" cy="460375"/>
          </a:xfrm>
          <a:prstGeom prst="rect">
            <a:avLst/>
          </a:prstGeom>
          <a:noFill/>
        </p:spPr>
        <p:txBody>
          <a:bodyPr wrap="square" rtlCol="0">
            <a:spAutoFit/>
          </a:bodyPr>
          <a:lstStyle>
            <a:defPPr>
              <a:defRPr lang="zh-CN"/>
            </a:defPPr>
            <a:lvl1pPr>
              <a:defRPr sz="2400" spc="300">
                <a:solidFill>
                  <a:srgbClr val="FFC000"/>
                </a:solidFill>
                <a:latin typeface="+mj-ea"/>
                <a:ea typeface="+mj-ea"/>
              </a:defRPr>
            </a:lvl1pPr>
          </a:lstStyle>
          <a:p>
            <a:r>
              <a:rPr lang="zh-CN" altLang="en-US" dirty="0"/>
              <a:t>最佳基金投資心理</a:t>
            </a:r>
            <a:endParaRPr lang="zh-CN" altLang="en-US" dirty="0"/>
          </a:p>
        </p:txBody>
      </p:sp>
      <p:grpSp>
        <p:nvGrpSpPr>
          <p:cNvPr id="17" name="组合 16"/>
          <p:cNvGrpSpPr/>
          <p:nvPr/>
        </p:nvGrpSpPr>
        <p:grpSpPr>
          <a:xfrm>
            <a:off x="678656" y="2095675"/>
            <a:ext cx="5118071" cy="1389232"/>
            <a:chOff x="678656" y="2095675"/>
            <a:chExt cx="5118071" cy="1389232"/>
          </a:xfrm>
        </p:grpSpPr>
        <p:sp>
          <p:nvSpPr>
            <p:cNvPr id="52" name="文本框 51"/>
            <p:cNvSpPr txBox="1"/>
            <p:nvPr/>
          </p:nvSpPr>
          <p:spPr>
            <a:xfrm>
              <a:off x="678657" y="2095675"/>
              <a:ext cx="3675380" cy="398780"/>
            </a:xfrm>
            <a:prstGeom prst="rect">
              <a:avLst/>
            </a:prstGeom>
            <a:noFill/>
          </p:spPr>
          <p:txBody>
            <a:bodyPr wrap="none" rtlCol="0">
              <a:spAutoFit/>
            </a:bodyPr>
            <a:lstStyle>
              <a:defPPr>
                <a:defRPr lang="zh-CN"/>
              </a:defPPr>
              <a:lvl1pPr>
                <a:defRPr sz="2000" spc="500">
                  <a:solidFill>
                    <a:srgbClr val="F0A914"/>
                  </a:solidFill>
                  <a:latin typeface="思源黑体 CN Heavy" panose="020B0A00000000000000" pitchFamily="34" charset="-122"/>
                  <a:ea typeface="思源黑体 CN Heavy" panose="020B0A00000000000000" pitchFamily="34" charset="-122"/>
                </a:defRPr>
              </a:lvl1pPr>
            </a:lstStyle>
            <a:p>
              <a:r>
                <a:rPr lang="zh-CN" altLang="en-US" dirty="0">
                  <a:solidFill>
                    <a:srgbClr val="FFC000"/>
                  </a:solidFill>
                </a:rPr>
                <a:t>高築牆、廣積糧、緩稱王</a:t>
              </a:r>
              <a:endParaRPr lang="zh-CN" altLang="en-US" spc="150" dirty="0">
                <a:solidFill>
                  <a:srgbClr val="FFC000"/>
                </a:solidFill>
              </a:endParaRPr>
            </a:p>
          </p:txBody>
        </p:sp>
        <p:sp>
          <p:nvSpPr>
            <p:cNvPr id="53" name="文本框 52"/>
            <p:cNvSpPr txBox="1"/>
            <p:nvPr/>
          </p:nvSpPr>
          <p:spPr>
            <a:xfrm>
              <a:off x="678656" y="2424457"/>
              <a:ext cx="5118071" cy="106045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charset="-122"/>
                  <a:ea typeface="思源黑体 CN Light" panose="020B0300000000000000" charset="-122"/>
                  <a:cs typeface="OPPOSans R" panose="00020600040101010101" pitchFamily="18" charset="-122"/>
                </a:defRPr>
              </a:lvl1pPr>
            </a:lstStyle>
            <a:p>
              <a:pPr>
                <a:lnSpc>
                  <a:spcPct val="150000"/>
                </a:lnSpc>
              </a:pPr>
              <a:r>
                <a:rPr lang="zh-CN" altLang="en-US" dirty="0"/>
                <a:t>高築牆</a:t>
              </a:r>
              <a:r>
                <a:rPr lang="en-US" altLang="zh-CN" dirty="0"/>
                <a:t>——</a:t>
              </a:r>
              <a:r>
                <a:rPr lang="zh-CN" altLang="en-US" dirty="0"/>
                <a:t>尋找低溫度指數基金</a:t>
              </a:r>
              <a:r>
                <a:rPr lang="en-US" altLang="zh-CN" dirty="0"/>
                <a:t>;</a:t>
              </a:r>
              <a:r>
                <a:rPr lang="zh-CN" altLang="en-US" dirty="0"/>
                <a:t>廣積糧</a:t>
              </a:r>
              <a:r>
                <a:rPr lang="en-US" altLang="zh-CN" dirty="0"/>
                <a:t>——</a:t>
              </a:r>
              <a:r>
                <a:rPr lang="zh-CN" altLang="en-US" dirty="0"/>
                <a:t>開源節流，養大不下蛋的鵝</a:t>
              </a:r>
              <a:r>
                <a:rPr lang="en-US" altLang="zh-CN" dirty="0"/>
                <a:t>;</a:t>
              </a:r>
              <a:r>
                <a:rPr lang="zh-CN" altLang="en-US" dirty="0"/>
                <a:t>緩稱王</a:t>
              </a:r>
              <a:r>
                <a:rPr lang="en-US" altLang="zh-CN" dirty="0"/>
                <a:t>——</a:t>
              </a:r>
              <a:r>
                <a:rPr lang="zh-CN" altLang="en-US" dirty="0"/>
                <a:t>不急不躁，坐等財富增值，享受複利威力</a:t>
              </a:r>
              <a:endParaRPr lang="en-US" altLang="zh-CN" dirty="0"/>
            </a:p>
          </p:txBody>
        </p:sp>
      </p:grpSp>
      <p:grpSp>
        <p:nvGrpSpPr>
          <p:cNvPr id="16" name="组合 15"/>
          <p:cNvGrpSpPr/>
          <p:nvPr/>
        </p:nvGrpSpPr>
        <p:grpSpPr>
          <a:xfrm>
            <a:off x="678656" y="3967338"/>
            <a:ext cx="5118070" cy="1760072"/>
            <a:chOff x="678656" y="3662538"/>
            <a:chExt cx="5118070" cy="1760072"/>
          </a:xfrm>
        </p:grpSpPr>
        <p:sp>
          <p:nvSpPr>
            <p:cNvPr id="50" name="文本框 49"/>
            <p:cNvSpPr txBox="1"/>
            <p:nvPr/>
          </p:nvSpPr>
          <p:spPr>
            <a:xfrm>
              <a:off x="678656" y="4038945"/>
              <a:ext cx="5118070" cy="1383665"/>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charset="-122"/>
                  <a:ea typeface="思源黑体 CN Light" panose="020B0300000000000000" charset="-122"/>
                  <a:cs typeface="OPPOSans R" panose="00020600040101010101" pitchFamily="18" charset="-122"/>
                </a:defRPr>
              </a:lvl1pPr>
            </a:lstStyle>
            <a:p>
              <a:pPr>
                <a:lnSpc>
                  <a:spcPct val="150000"/>
                </a:lnSpc>
              </a:pPr>
              <a:r>
                <a:rPr lang="zh-CN" altLang="en-US" dirty="0"/>
                <a:t>指數基金長期內一定是向好的，但它什麼時候跌什麼時候漲都不受我們的控制，我們著急也沒用；我們唯一能做的就是努力工作賺錢，然後把更多的錢投到低估值的指數基金裏，靜靜等待它上漲的時候帶給我們更多的驚喜。</a:t>
              </a:r>
              <a:endParaRPr lang="en-US" altLang="zh-CN" dirty="0"/>
            </a:p>
          </p:txBody>
        </p:sp>
        <p:sp>
          <p:nvSpPr>
            <p:cNvPr id="51" name="文本框 50"/>
            <p:cNvSpPr txBox="1"/>
            <p:nvPr/>
          </p:nvSpPr>
          <p:spPr>
            <a:xfrm>
              <a:off x="678656" y="3662538"/>
              <a:ext cx="2722880" cy="398780"/>
            </a:xfrm>
            <a:prstGeom prst="rect">
              <a:avLst/>
            </a:prstGeom>
            <a:noFill/>
          </p:spPr>
          <p:txBody>
            <a:bodyPr wrap="none" rtlCol="0">
              <a:spAutoFit/>
            </a:bodyPr>
            <a:lstStyle>
              <a:defPPr>
                <a:defRPr lang="zh-CN"/>
              </a:defPPr>
              <a:lvl1pPr>
                <a:defRPr sz="2000" b="1" spc="500">
                  <a:solidFill>
                    <a:srgbClr val="F0A914"/>
                  </a:solidFill>
                  <a:latin typeface="思源黑体 CN Heavy" panose="020B0A00000000000000" pitchFamily="34" charset="-122"/>
                  <a:ea typeface="思源黑体 CN Heavy" panose="020B0A00000000000000" pitchFamily="34" charset="-122"/>
                </a:defRPr>
              </a:lvl1pPr>
            </a:lstStyle>
            <a:p>
              <a:r>
                <a:rPr lang="zh-CN" altLang="en-US" b="0" dirty="0">
                  <a:solidFill>
                    <a:srgbClr val="FFC000"/>
                  </a:solidFill>
                </a:rPr>
                <a:t>做一名佛系投資者</a:t>
              </a:r>
              <a:endParaRPr lang="zh-CN" altLang="en-US" b="0" dirty="0">
                <a:solidFill>
                  <a:srgbClr val="FFC000"/>
                </a:solidFill>
              </a:endParaRPr>
            </a:p>
          </p:txBody>
        </p:sp>
      </p:grpSp>
      <p:cxnSp>
        <p:nvCxnSpPr>
          <p:cNvPr id="46" name="直接连接符 45"/>
          <p:cNvCxnSpPr/>
          <p:nvPr/>
        </p:nvCxnSpPr>
        <p:spPr>
          <a:xfrm>
            <a:off x="842538" y="3479348"/>
            <a:ext cx="3060000" cy="0"/>
          </a:xfrm>
          <a:prstGeom prst="line">
            <a:avLst/>
          </a:prstGeom>
          <a:ln>
            <a:solidFill>
              <a:srgbClr val="FFC000"/>
            </a:solidFill>
            <a:prstDash val="lgDash"/>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629278" y="1200850"/>
            <a:ext cx="6264293" cy="56761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4" name="圆角矩形 1"/>
          <p:cNvSpPr/>
          <p:nvPr/>
        </p:nvSpPr>
        <p:spPr>
          <a:xfrm rot="5400000">
            <a:off x="8455026" y="2987358"/>
            <a:ext cx="6140450"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圆角矩形 1"/>
          <p:cNvSpPr/>
          <p:nvPr/>
        </p:nvSpPr>
        <p:spPr>
          <a:xfrm rot="5400000">
            <a:off x="-2403475" y="2987358"/>
            <a:ext cx="6140451"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矩形: 圆角 1"/>
          <p:cNvSpPr/>
          <p:nvPr/>
        </p:nvSpPr>
        <p:spPr>
          <a:xfrm>
            <a:off x="516000" y="549000"/>
            <a:ext cx="11160000" cy="5760000"/>
          </a:xfrm>
          <a:prstGeom prst="roundRect">
            <a:avLst>
              <a:gd name="adj" fmla="val 443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p:cNvGrpSpPr/>
          <p:nvPr/>
        </p:nvGrpSpPr>
        <p:grpSpPr>
          <a:xfrm>
            <a:off x="1024890" y="1905635"/>
            <a:ext cx="4192270" cy="1882140"/>
            <a:chOff x="1024890" y="1448435"/>
            <a:chExt cx="4192270" cy="1882140"/>
          </a:xfrm>
        </p:grpSpPr>
        <p:sp>
          <p:nvSpPr>
            <p:cNvPr id="6" name="TextBox 4"/>
            <p:cNvSpPr txBox="1"/>
            <p:nvPr/>
          </p:nvSpPr>
          <p:spPr>
            <a:xfrm>
              <a:off x="1024890" y="1448435"/>
              <a:ext cx="4192270" cy="1198880"/>
            </a:xfrm>
            <a:prstGeom prst="rect">
              <a:avLst/>
            </a:prstGeom>
            <a:noFill/>
          </p:spPr>
          <p:txBody>
            <a:bodyPr wrap="square" rtlCol="0">
              <a:spAutoFit/>
            </a:bodyPr>
            <a:lstStyle/>
            <a:p>
              <a:pPr lvl="0" algn="l"/>
              <a:r>
                <a:rPr lang="zh-CN" sz="7200" b="1" dirty="0">
                  <a:solidFill>
                    <a:srgbClr val="FFC000"/>
                  </a:solidFill>
                  <a:latin typeface="+mj-ea"/>
                  <a:ea typeface="+mj-ea"/>
                  <a:cs typeface="+mn-ea"/>
                  <a:sym typeface="+mn-lt"/>
                </a:rPr>
                <a:t>目錄</a:t>
              </a:r>
              <a:endParaRPr lang="zh-CN" sz="7200" b="1" dirty="0">
                <a:solidFill>
                  <a:srgbClr val="FFC000"/>
                </a:solidFill>
                <a:latin typeface="+mj-ea"/>
                <a:ea typeface="+mj-ea"/>
                <a:cs typeface="+mn-ea"/>
                <a:sym typeface="+mn-lt"/>
              </a:endParaRPr>
            </a:p>
          </p:txBody>
        </p:sp>
        <p:sp>
          <p:nvSpPr>
            <p:cNvPr id="7" name="TextBox 4"/>
            <p:cNvSpPr txBox="1"/>
            <p:nvPr/>
          </p:nvSpPr>
          <p:spPr>
            <a:xfrm>
              <a:off x="1024890" y="2623820"/>
              <a:ext cx="3069907" cy="706755"/>
            </a:xfrm>
            <a:prstGeom prst="rect">
              <a:avLst/>
            </a:prstGeom>
            <a:noFill/>
          </p:spPr>
          <p:txBody>
            <a:bodyPr wrap="square" rtlCol="0">
              <a:spAutoFit/>
            </a:bodyPr>
            <a:lstStyle/>
            <a:p>
              <a:pPr lvl="0" algn="l"/>
              <a:r>
                <a:rPr lang="en-US" altLang="zh-CN" sz="4000" dirty="0">
                  <a:solidFill>
                    <a:schemeClr val="tx1">
                      <a:lumMod val="50000"/>
                      <a:lumOff val="50000"/>
                    </a:schemeClr>
                  </a:solidFill>
                  <a:latin typeface="+mj-ea"/>
                  <a:ea typeface="+mj-ea"/>
                  <a:cs typeface="+mn-ea"/>
                  <a:sym typeface="+mn-lt"/>
                </a:rPr>
                <a:t>Contents</a:t>
              </a:r>
              <a:endParaRPr lang="zh-CN" sz="4000" dirty="0">
                <a:solidFill>
                  <a:schemeClr val="tx1">
                    <a:lumMod val="50000"/>
                    <a:lumOff val="50000"/>
                  </a:schemeClr>
                </a:solidFill>
                <a:latin typeface="+mj-ea"/>
                <a:ea typeface="+mj-ea"/>
                <a:cs typeface="+mn-ea"/>
                <a:sym typeface="+mn-lt"/>
              </a:endParaRPr>
            </a:p>
          </p:txBody>
        </p:sp>
      </p:grpSp>
      <p:grpSp>
        <p:nvGrpSpPr>
          <p:cNvPr id="12" name="组合 11"/>
          <p:cNvGrpSpPr/>
          <p:nvPr/>
        </p:nvGrpSpPr>
        <p:grpSpPr>
          <a:xfrm>
            <a:off x="10910570" y="887730"/>
            <a:ext cx="372110" cy="270510"/>
            <a:chOff x="17695" y="764"/>
            <a:chExt cx="586" cy="426"/>
          </a:xfrm>
        </p:grpSpPr>
        <p:cxnSp>
          <p:nvCxnSpPr>
            <p:cNvPr id="13" name="直接连接符 12"/>
            <p:cNvCxnSpPr/>
            <p:nvPr/>
          </p:nvCxnSpPr>
          <p:spPr>
            <a:xfrm>
              <a:off x="17695" y="977"/>
              <a:ext cx="586"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17695" y="1190"/>
              <a:ext cx="586"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17695" y="764"/>
              <a:ext cx="586"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16" name="文本框 15"/>
          <p:cNvSpPr txBox="1"/>
          <p:nvPr/>
        </p:nvSpPr>
        <p:spPr>
          <a:xfrm>
            <a:off x="1096644" y="887730"/>
            <a:ext cx="1017905" cy="306705"/>
          </a:xfrm>
          <a:prstGeom prst="rect">
            <a:avLst/>
          </a:prstGeom>
          <a:noFill/>
        </p:spPr>
        <p:txBody>
          <a:bodyPr wrap="square" rtlCol="0" anchor="t">
            <a:spAutoFit/>
          </a:bodyPr>
          <a:lstStyle/>
          <a:p>
            <a:pPr lvl="0"/>
            <a:r>
              <a:rPr lang="en-US" altLang="zh-CN" sz="1400" spc="300" dirty="0">
                <a:solidFill>
                  <a:schemeClr val="tx1">
                    <a:lumMod val="50000"/>
                    <a:lumOff val="50000"/>
                  </a:schemeClr>
                </a:solidFill>
                <a:latin typeface="+mj-ea"/>
                <a:ea typeface="+mj-ea"/>
                <a:cs typeface="+mn-ea"/>
                <a:sym typeface="+mn-lt"/>
              </a:rPr>
              <a:t>LOGO</a:t>
            </a:r>
            <a:endParaRPr lang="en-US" altLang="zh-CN" sz="1400" spc="300" dirty="0">
              <a:solidFill>
                <a:schemeClr val="tx1">
                  <a:lumMod val="50000"/>
                  <a:lumOff val="50000"/>
                </a:schemeClr>
              </a:solidFill>
              <a:latin typeface="+mj-ea"/>
              <a:ea typeface="+mj-ea"/>
              <a:cs typeface="+mn-ea"/>
              <a:sym typeface="+mn-lt"/>
            </a:endParaRPr>
          </a:p>
        </p:txBody>
      </p:sp>
      <p:grpSp>
        <p:nvGrpSpPr>
          <p:cNvPr id="17" name="组合 16"/>
          <p:cNvGrpSpPr/>
          <p:nvPr/>
        </p:nvGrpSpPr>
        <p:grpSpPr>
          <a:xfrm rot="16200000">
            <a:off x="856615" y="5433695"/>
            <a:ext cx="647700" cy="647700"/>
            <a:chOff x="2009" y="7987"/>
            <a:chExt cx="1020" cy="1020"/>
          </a:xfrm>
        </p:grpSpPr>
        <p:sp>
          <p:nvSpPr>
            <p:cNvPr id="18" name="椭圆 17"/>
            <p:cNvSpPr/>
            <p:nvPr/>
          </p:nvSpPr>
          <p:spPr>
            <a:xfrm>
              <a:off x="2009" y="7987"/>
              <a:ext cx="1020" cy="1020"/>
            </a:xfrm>
            <a:prstGeom prst="ellipse">
              <a:avLst/>
            </a:prstGeom>
            <a:solidFill>
              <a:schemeClr val="bg1"/>
            </a:solidFill>
            <a:ln>
              <a:noFill/>
            </a:ln>
            <a:effectLst>
              <a:outerShdw blurRad="927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下箭头 32"/>
            <p:cNvSpPr/>
            <p:nvPr/>
          </p:nvSpPr>
          <p:spPr>
            <a:xfrm>
              <a:off x="2349" y="8327"/>
              <a:ext cx="340" cy="340"/>
            </a:xfrm>
            <a:prstGeom prst="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8" name="组合 7"/>
          <p:cNvGrpSpPr/>
          <p:nvPr/>
        </p:nvGrpSpPr>
        <p:grpSpPr>
          <a:xfrm>
            <a:off x="4455160" y="1581785"/>
            <a:ext cx="3840480" cy="1343025"/>
            <a:chOff x="5255260" y="1581785"/>
            <a:chExt cx="3840480" cy="1343025"/>
          </a:xfrm>
        </p:grpSpPr>
        <p:sp>
          <p:nvSpPr>
            <p:cNvPr id="24" name="文本框 23"/>
            <p:cNvSpPr txBox="1"/>
            <p:nvPr/>
          </p:nvSpPr>
          <p:spPr>
            <a:xfrm>
              <a:off x="5255261" y="2618105"/>
              <a:ext cx="3145790" cy="306705"/>
            </a:xfrm>
            <a:prstGeom prst="rect">
              <a:avLst/>
            </a:prstGeom>
            <a:noFill/>
          </p:spPr>
          <p:txBody>
            <a:bodyPr wrap="square" rtlCol="0" anchor="t">
              <a:spAutoFit/>
            </a:bodyPr>
            <a:lstStyle>
              <a:defPPr>
                <a:defRPr lang="zh-CN"/>
              </a:defPPr>
              <a:lvl1pPr>
                <a:defRPr sz="1400">
                  <a:solidFill>
                    <a:schemeClr val="tx1">
                      <a:lumMod val="50000"/>
                      <a:lumOff val="50000"/>
                    </a:schemeClr>
                  </a:solidFill>
                  <a:latin typeface="+mn-ea"/>
                  <a:cs typeface="+mn-ea"/>
                </a:defRPr>
              </a:lvl1pPr>
            </a:lstStyle>
            <a:p>
              <a:r>
                <a:rPr lang="en-US" altLang="zh-CN" dirty="0">
                  <a:sym typeface="+mn-lt"/>
                </a:rPr>
                <a:t>What Is An Exponent</a:t>
              </a:r>
              <a:r>
                <a:rPr lang="zh-CN" altLang="en-US" dirty="0">
                  <a:sym typeface="+mn-lt"/>
                </a:rPr>
                <a:t> </a:t>
              </a:r>
              <a:endParaRPr lang="zh-CN" altLang="en-US" dirty="0">
                <a:sym typeface="+mn-lt"/>
              </a:endParaRPr>
            </a:p>
          </p:txBody>
        </p:sp>
        <p:sp>
          <p:nvSpPr>
            <p:cNvPr id="25" name="矩形 24"/>
            <p:cNvSpPr/>
            <p:nvPr/>
          </p:nvSpPr>
          <p:spPr>
            <a:xfrm>
              <a:off x="5255260" y="2116455"/>
              <a:ext cx="3840480" cy="583565"/>
            </a:xfrm>
            <a:prstGeom prst="rect">
              <a:avLst/>
            </a:prstGeom>
            <a:noFill/>
          </p:spPr>
          <p:txBody>
            <a:bodyPr wrap="square" rtlCol="0">
              <a:spAutoFit/>
            </a:bodyPr>
            <a:lstStyle/>
            <a:p>
              <a:r>
                <a:rPr lang="zh-CN" altLang="en-US" sz="3200" dirty="0">
                  <a:solidFill>
                    <a:srgbClr val="FFC000"/>
                  </a:solidFill>
                  <a:latin typeface="+mj-ea"/>
                  <a:ea typeface="+mj-ea"/>
                  <a:cs typeface="+mn-ea"/>
                  <a:sym typeface="+mn-lt"/>
                </a:rPr>
                <a:t>什麼是指數</a:t>
              </a:r>
              <a:endParaRPr lang="zh-CN" altLang="en-US" sz="3200" dirty="0">
                <a:solidFill>
                  <a:srgbClr val="FFC000"/>
                </a:solidFill>
                <a:latin typeface="+mj-ea"/>
                <a:ea typeface="+mj-ea"/>
                <a:cs typeface="+mn-ea"/>
                <a:sym typeface="+mn-lt"/>
              </a:endParaRPr>
            </a:p>
          </p:txBody>
        </p:sp>
        <p:sp>
          <p:nvSpPr>
            <p:cNvPr id="23" name="矩形 22"/>
            <p:cNvSpPr/>
            <p:nvPr/>
          </p:nvSpPr>
          <p:spPr>
            <a:xfrm>
              <a:off x="5293360" y="1581785"/>
              <a:ext cx="2095500" cy="583565"/>
            </a:xfrm>
            <a:prstGeom prst="rect">
              <a:avLst/>
            </a:prstGeom>
          </p:spPr>
          <p:txBody>
            <a:bodyPr wrap="square">
              <a:spAutoFit/>
            </a:bodyPr>
            <a:lstStyle/>
            <a:p>
              <a:pPr lvl="0" algn="l"/>
              <a:r>
                <a:rPr lang="en-US" altLang="zh-CN" sz="3200" dirty="0">
                  <a:solidFill>
                    <a:schemeClr val="tx1">
                      <a:lumMod val="50000"/>
                      <a:lumOff val="50000"/>
                    </a:schemeClr>
                  </a:solidFill>
                  <a:latin typeface="+mj-ea"/>
                  <a:ea typeface="+mj-ea"/>
                  <a:cs typeface="+mn-ea"/>
                  <a:sym typeface="+mn-lt"/>
                </a:rPr>
                <a:t>PART</a:t>
              </a:r>
              <a:r>
                <a:rPr lang="en-US" altLang="zh-CN" sz="3200" b="1" dirty="0">
                  <a:solidFill>
                    <a:srgbClr val="333333"/>
                  </a:solidFill>
                  <a:cs typeface="+mn-ea"/>
                  <a:sym typeface="+mn-lt"/>
                </a:rPr>
                <a:t> </a:t>
              </a:r>
              <a:r>
                <a:rPr lang="en-US" altLang="zh-CN" sz="3200" dirty="0">
                  <a:solidFill>
                    <a:schemeClr val="tx1">
                      <a:lumMod val="50000"/>
                      <a:lumOff val="50000"/>
                    </a:schemeClr>
                  </a:solidFill>
                  <a:latin typeface="+mj-lt"/>
                  <a:cs typeface="+mn-ea"/>
                  <a:sym typeface="+mn-lt"/>
                </a:rPr>
                <a:t>01.</a:t>
              </a:r>
              <a:endParaRPr lang="en-US" altLang="zh-CN" sz="3200" dirty="0">
                <a:solidFill>
                  <a:schemeClr val="tx1">
                    <a:lumMod val="50000"/>
                    <a:lumOff val="50000"/>
                  </a:schemeClr>
                </a:solidFill>
                <a:latin typeface="+mj-lt"/>
                <a:cs typeface="+mn-ea"/>
                <a:sym typeface="+mn-lt"/>
              </a:endParaRPr>
            </a:p>
          </p:txBody>
        </p:sp>
      </p:grpSp>
      <p:pic>
        <p:nvPicPr>
          <p:cNvPr id="49" name="图片 4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71344" y="3450644"/>
            <a:ext cx="3840355" cy="2560237"/>
          </a:xfrm>
          <a:prstGeom prst="rect">
            <a:avLst/>
          </a:prstGeom>
        </p:spPr>
      </p:pic>
      <p:grpSp>
        <p:nvGrpSpPr>
          <p:cNvPr id="45" name="组合 44"/>
          <p:cNvGrpSpPr/>
          <p:nvPr/>
        </p:nvGrpSpPr>
        <p:grpSpPr>
          <a:xfrm>
            <a:off x="7769860" y="1581785"/>
            <a:ext cx="3840480" cy="1343025"/>
            <a:chOff x="5255260" y="1581785"/>
            <a:chExt cx="3840480" cy="1343025"/>
          </a:xfrm>
        </p:grpSpPr>
        <p:sp>
          <p:nvSpPr>
            <p:cNvPr id="46" name="文本框 45"/>
            <p:cNvSpPr txBox="1"/>
            <p:nvPr/>
          </p:nvSpPr>
          <p:spPr>
            <a:xfrm>
              <a:off x="5255261" y="2618105"/>
              <a:ext cx="3145790" cy="306705"/>
            </a:xfrm>
            <a:prstGeom prst="rect">
              <a:avLst/>
            </a:prstGeom>
            <a:noFill/>
          </p:spPr>
          <p:txBody>
            <a:bodyPr wrap="square" rtlCol="0" anchor="t">
              <a:spAutoFit/>
            </a:bodyPr>
            <a:lstStyle>
              <a:defPPr>
                <a:defRPr lang="zh-CN"/>
              </a:defPPr>
              <a:lvl1pPr>
                <a:defRPr sz="1400">
                  <a:solidFill>
                    <a:schemeClr val="tx1">
                      <a:lumMod val="50000"/>
                      <a:lumOff val="50000"/>
                    </a:schemeClr>
                  </a:solidFill>
                  <a:latin typeface="+mn-ea"/>
                  <a:cs typeface="+mn-ea"/>
                </a:defRPr>
              </a:lvl1pPr>
            </a:lstStyle>
            <a:p>
              <a:r>
                <a:rPr lang="en-US" altLang="zh-CN" dirty="0">
                  <a:sym typeface="+mn-lt"/>
                </a:rPr>
                <a:t>What Is An Index Fund</a:t>
              </a:r>
              <a:r>
                <a:rPr lang="zh-CN" altLang="en-US" dirty="0">
                  <a:sym typeface="+mn-lt"/>
                </a:rPr>
                <a:t> </a:t>
              </a:r>
              <a:endParaRPr lang="zh-CN" altLang="en-US" dirty="0">
                <a:sym typeface="+mn-lt"/>
              </a:endParaRPr>
            </a:p>
          </p:txBody>
        </p:sp>
        <p:sp>
          <p:nvSpPr>
            <p:cNvPr id="47" name="矩形 46"/>
            <p:cNvSpPr/>
            <p:nvPr/>
          </p:nvSpPr>
          <p:spPr>
            <a:xfrm>
              <a:off x="5255260" y="2116455"/>
              <a:ext cx="3840480" cy="583565"/>
            </a:xfrm>
            <a:prstGeom prst="rect">
              <a:avLst/>
            </a:prstGeom>
            <a:noFill/>
          </p:spPr>
          <p:txBody>
            <a:bodyPr wrap="square" rtlCol="0">
              <a:spAutoFit/>
            </a:bodyPr>
            <a:lstStyle/>
            <a:p>
              <a:r>
                <a:rPr lang="zh-CN" altLang="en-US" sz="3200" dirty="0">
                  <a:solidFill>
                    <a:srgbClr val="FFC000"/>
                  </a:solidFill>
                  <a:latin typeface="+mj-ea"/>
                  <a:ea typeface="+mj-ea"/>
                  <a:cs typeface="+mn-ea"/>
                  <a:sym typeface="+mn-lt"/>
                </a:rPr>
                <a:t>什麼是指數基金</a:t>
              </a:r>
              <a:endParaRPr lang="zh-CN" altLang="en-US" sz="3200" dirty="0">
                <a:solidFill>
                  <a:srgbClr val="FFC000"/>
                </a:solidFill>
                <a:latin typeface="+mj-ea"/>
                <a:ea typeface="+mj-ea"/>
                <a:cs typeface="+mn-ea"/>
                <a:sym typeface="+mn-lt"/>
              </a:endParaRPr>
            </a:p>
          </p:txBody>
        </p:sp>
        <p:sp>
          <p:nvSpPr>
            <p:cNvPr id="48" name="矩形 47"/>
            <p:cNvSpPr/>
            <p:nvPr/>
          </p:nvSpPr>
          <p:spPr>
            <a:xfrm>
              <a:off x="5293360" y="1581785"/>
              <a:ext cx="2095500" cy="583565"/>
            </a:xfrm>
            <a:prstGeom prst="rect">
              <a:avLst/>
            </a:prstGeom>
          </p:spPr>
          <p:txBody>
            <a:bodyPr wrap="square">
              <a:spAutoFit/>
            </a:bodyPr>
            <a:lstStyle/>
            <a:p>
              <a:pPr lvl="0" algn="l"/>
              <a:r>
                <a:rPr lang="en-US" altLang="zh-CN" sz="3200" dirty="0">
                  <a:solidFill>
                    <a:schemeClr val="tx1">
                      <a:lumMod val="50000"/>
                      <a:lumOff val="50000"/>
                    </a:schemeClr>
                  </a:solidFill>
                  <a:latin typeface="+mj-ea"/>
                  <a:ea typeface="+mj-ea"/>
                  <a:cs typeface="+mn-ea"/>
                  <a:sym typeface="+mn-lt"/>
                </a:rPr>
                <a:t>PART</a:t>
              </a:r>
              <a:r>
                <a:rPr lang="en-US" altLang="zh-CN" sz="3200" b="1" dirty="0">
                  <a:solidFill>
                    <a:srgbClr val="333333"/>
                  </a:solidFill>
                  <a:cs typeface="+mn-ea"/>
                  <a:sym typeface="+mn-lt"/>
                </a:rPr>
                <a:t> </a:t>
              </a:r>
              <a:r>
                <a:rPr lang="en-US" altLang="zh-CN" sz="3200" dirty="0">
                  <a:solidFill>
                    <a:schemeClr val="tx1">
                      <a:lumMod val="50000"/>
                      <a:lumOff val="50000"/>
                    </a:schemeClr>
                  </a:solidFill>
                  <a:latin typeface="+mj-lt"/>
                  <a:cs typeface="+mn-ea"/>
                  <a:sym typeface="+mn-lt"/>
                </a:rPr>
                <a:t>02.</a:t>
              </a:r>
              <a:endParaRPr lang="en-US" altLang="zh-CN" sz="3200" dirty="0">
                <a:solidFill>
                  <a:schemeClr val="tx1">
                    <a:lumMod val="50000"/>
                    <a:lumOff val="50000"/>
                  </a:schemeClr>
                </a:solidFill>
                <a:latin typeface="+mj-lt"/>
                <a:cs typeface="+mn-ea"/>
                <a:sym typeface="+mn-lt"/>
              </a:endParaRPr>
            </a:p>
          </p:txBody>
        </p:sp>
      </p:grpSp>
      <p:grpSp>
        <p:nvGrpSpPr>
          <p:cNvPr id="50" name="组合 49"/>
          <p:cNvGrpSpPr/>
          <p:nvPr/>
        </p:nvGrpSpPr>
        <p:grpSpPr>
          <a:xfrm>
            <a:off x="4455160" y="3819843"/>
            <a:ext cx="3840480" cy="1343025"/>
            <a:chOff x="5255260" y="1581785"/>
            <a:chExt cx="3840480" cy="1343025"/>
          </a:xfrm>
        </p:grpSpPr>
        <p:sp>
          <p:nvSpPr>
            <p:cNvPr id="51" name="文本框 50"/>
            <p:cNvSpPr txBox="1"/>
            <p:nvPr/>
          </p:nvSpPr>
          <p:spPr>
            <a:xfrm>
              <a:off x="5255261" y="2618105"/>
              <a:ext cx="314579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cs typeface="+mn-ea"/>
                  <a:sym typeface="+mn-lt"/>
                </a:rPr>
                <a:t>Invest In Index Funds</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52" name="矩形 51"/>
            <p:cNvSpPr/>
            <p:nvPr/>
          </p:nvSpPr>
          <p:spPr>
            <a:xfrm>
              <a:off x="5255260" y="2116455"/>
              <a:ext cx="3840480" cy="583565"/>
            </a:xfrm>
            <a:prstGeom prst="rect">
              <a:avLst/>
            </a:prstGeom>
            <a:noFill/>
          </p:spPr>
          <p:txBody>
            <a:bodyPr wrap="square" rtlCol="0">
              <a:spAutoFit/>
            </a:bodyPr>
            <a:lstStyle/>
            <a:p>
              <a:r>
                <a:rPr lang="zh-CN" altLang="en-US" sz="3200" dirty="0">
                  <a:solidFill>
                    <a:srgbClr val="FFC000"/>
                  </a:solidFill>
                  <a:latin typeface="+mj-ea"/>
                  <a:ea typeface="+mj-ea"/>
                  <a:cs typeface="+mn-ea"/>
                  <a:sym typeface="+mn-lt"/>
                </a:rPr>
                <a:t>投資指數基金</a:t>
              </a:r>
              <a:endParaRPr lang="zh-CN" altLang="en-US" sz="3200" dirty="0">
                <a:solidFill>
                  <a:srgbClr val="FFC000"/>
                </a:solidFill>
                <a:latin typeface="+mj-ea"/>
                <a:ea typeface="+mj-ea"/>
                <a:cs typeface="+mn-ea"/>
                <a:sym typeface="+mn-lt"/>
              </a:endParaRPr>
            </a:p>
          </p:txBody>
        </p:sp>
        <p:sp>
          <p:nvSpPr>
            <p:cNvPr id="53" name="矩形 52"/>
            <p:cNvSpPr/>
            <p:nvPr/>
          </p:nvSpPr>
          <p:spPr>
            <a:xfrm>
              <a:off x="5293360" y="1581785"/>
              <a:ext cx="2095500" cy="583565"/>
            </a:xfrm>
            <a:prstGeom prst="rect">
              <a:avLst/>
            </a:prstGeom>
          </p:spPr>
          <p:txBody>
            <a:bodyPr wrap="square">
              <a:spAutoFit/>
            </a:bodyPr>
            <a:lstStyle/>
            <a:p>
              <a:pPr lvl="0" algn="l"/>
              <a:r>
                <a:rPr lang="en-US" altLang="zh-CN" sz="3200" dirty="0">
                  <a:solidFill>
                    <a:schemeClr val="tx1">
                      <a:lumMod val="50000"/>
                      <a:lumOff val="50000"/>
                    </a:schemeClr>
                  </a:solidFill>
                  <a:latin typeface="+mj-ea"/>
                  <a:ea typeface="+mj-ea"/>
                  <a:cs typeface="+mn-ea"/>
                  <a:sym typeface="+mn-lt"/>
                </a:rPr>
                <a:t>PART</a:t>
              </a:r>
              <a:r>
                <a:rPr lang="en-US" altLang="zh-CN" sz="3200" b="1" dirty="0">
                  <a:solidFill>
                    <a:srgbClr val="333333"/>
                  </a:solidFill>
                  <a:cs typeface="+mn-ea"/>
                  <a:sym typeface="+mn-lt"/>
                </a:rPr>
                <a:t> </a:t>
              </a:r>
              <a:r>
                <a:rPr lang="en-US" altLang="zh-CN" sz="3200" dirty="0">
                  <a:solidFill>
                    <a:schemeClr val="tx1">
                      <a:lumMod val="50000"/>
                      <a:lumOff val="50000"/>
                    </a:schemeClr>
                  </a:solidFill>
                  <a:latin typeface="+mj-lt"/>
                  <a:cs typeface="+mn-ea"/>
                  <a:sym typeface="+mn-lt"/>
                </a:rPr>
                <a:t>03.</a:t>
              </a:r>
              <a:endParaRPr lang="en-US" altLang="zh-CN" sz="3200" dirty="0">
                <a:solidFill>
                  <a:schemeClr val="tx1">
                    <a:lumMod val="50000"/>
                    <a:lumOff val="50000"/>
                  </a:schemeClr>
                </a:solidFill>
                <a:latin typeface="+mj-lt"/>
                <a:cs typeface="+mn-ea"/>
                <a:sym typeface="+mn-lt"/>
              </a:endParaRPr>
            </a:p>
          </p:txBody>
        </p:sp>
      </p:grpSp>
      <p:grpSp>
        <p:nvGrpSpPr>
          <p:cNvPr id="54" name="组合 53"/>
          <p:cNvGrpSpPr/>
          <p:nvPr/>
        </p:nvGrpSpPr>
        <p:grpSpPr>
          <a:xfrm>
            <a:off x="7769860" y="3819843"/>
            <a:ext cx="3840480" cy="1343025"/>
            <a:chOff x="5255260" y="1581785"/>
            <a:chExt cx="3840480" cy="1343025"/>
          </a:xfrm>
        </p:grpSpPr>
        <p:sp>
          <p:nvSpPr>
            <p:cNvPr id="55" name="文本框 54"/>
            <p:cNvSpPr txBox="1"/>
            <p:nvPr/>
          </p:nvSpPr>
          <p:spPr>
            <a:xfrm>
              <a:off x="5255261" y="2618105"/>
              <a:ext cx="3726814"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cs typeface="+mn-ea"/>
                  <a:sym typeface="+mn-lt"/>
                </a:rPr>
                <a:t>Psychological Construction Of  Investment</a:t>
              </a:r>
              <a:endParaRPr lang="zh-CN" altLang="en-US" sz="1400" dirty="0">
                <a:solidFill>
                  <a:schemeClr val="tx1">
                    <a:lumMod val="50000"/>
                    <a:lumOff val="50000"/>
                  </a:schemeClr>
                </a:solidFill>
                <a:latin typeface="+mn-ea"/>
                <a:cs typeface="+mn-ea"/>
                <a:sym typeface="+mn-lt"/>
              </a:endParaRPr>
            </a:p>
          </p:txBody>
        </p:sp>
        <p:sp>
          <p:nvSpPr>
            <p:cNvPr id="56" name="矩形 55"/>
            <p:cNvSpPr/>
            <p:nvPr/>
          </p:nvSpPr>
          <p:spPr>
            <a:xfrm>
              <a:off x="5255260" y="2116455"/>
              <a:ext cx="3840480" cy="583565"/>
            </a:xfrm>
            <a:prstGeom prst="rect">
              <a:avLst/>
            </a:prstGeom>
            <a:noFill/>
          </p:spPr>
          <p:txBody>
            <a:bodyPr wrap="square" rtlCol="0">
              <a:spAutoFit/>
            </a:bodyPr>
            <a:lstStyle/>
            <a:p>
              <a:r>
                <a:rPr lang="zh-CN" altLang="en-US" sz="3200" dirty="0">
                  <a:solidFill>
                    <a:srgbClr val="FFC000"/>
                  </a:solidFill>
                  <a:latin typeface="+mj-ea"/>
                  <a:ea typeface="+mj-ea"/>
                  <a:cs typeface="+mn-ea"/>
                  <a:sym typeface="+mn-lt"/>
                </a:rPr>
                <a:t>投資基金心理建設</a:t>
              </a:r>
              <a:endParaRPr lang="zh-CN" altLang="en-US" sz="3200" dirty="0">
                <a:solidFill>
                  <a:srgbClr val="FFC000"/>
                </a:solidFill>
                <a:latin typeface="+mj-ea"/>
                <a:ea typeface="+mj-ea"/>
                <a:cs typeface="+mn-ea"/>
                <a:sym typeface="+mn-lt"/>
              </a:endParaRPr>
            </a:p>
          </p:txBody>
        </p:sp>
        <p:sp>
          <p:nvSpPr>
            <p:cNvPr id="57" name="矩形 56"/>
            <p:cNvSpPr/>
            <p:nvPr/>
          </p:nvSpPr>
          <p:spPr>
            <a:xfrm>
              <a:off x="5293360" y="1581785"/>
              <a:ext cx="2095500" cy="583565"/>
            </a:xfrm>
            <a:prstGeom prst="rect">
              <a:avLst/>
            </a:prstGeom>
          </p:spPr>
          <p:txBody>
            <a:bodyPr wrap="square">
              <a:spAutoFit/>
            </a:bodyPr>
            <a:lstStyle/>
            <a:p>
              <a:pPr lvl="0" algn="l"/>
              <a:r>
                <a:rPr lang="en-US" altLang="zh-CN" sz="3200" dirty="0">
                  <a:solidFill>
                    <a:schemeClr val="tx1">
                      <a:lumMod val="50000"/>
                      <a:lumOff val="50000"/>
                    </a:schemeClr>
                  </a:solidFill>
                  <a:latin typeface="+mj-ea"/>
                  <a:ea typeface="+mj-ea"/>
                  <a:cs typeface="+mn-ea"/>
                  <a:sym typeface="+mn-lt"/>
                </a:rPr>
                <a:t>PART</a:t>
              </a:r>
              <a:r>
                <a:rPr lang="en-US" altLang="zh-CN" sz="3200" b="1" dirty="0">
                  <a:solidFill>
                    <a:srgbClr val="333333"/>
                  </a:solidFill>
                  <a:cs typeface="+mn-ea"/>
                  <a:sym typeface="+mn-lt"/>
                </a:rPr>
                <a:t> </a:t>
              </a:r>
              <a:r>
                <a:rPr lang="en-US" altLang="zh-CN" sz="3200" dirty="0">
                  <a:solidFill>
                    <a:schemeClr val="tx1">
                      <a:lumMod val="50000"/>
                      <a:lumOff val="50000"/>
                    </a:schemeClr>
                  </a:solidFill>
                  <a:latin typeface="+mj-lt"/>
                  <a:cs typeface="+mn-ea"/>
                  <a:sym typeface="+mn-lt"/>
                </a:rPr>
                <a:t>04.</a:t>
              </a:r>
              <a:endParaRPr lang="en-US" altLang="zh-CN" sz="3200" dirty="0">
                <a:solidFill>
                  <a:schemeClr val="tx1">
                    <a:lumMod val="50000"/>
                    <a:lumOff val="50000"/>
                  </a:schemeClr>
                </a:solidFill>
                <a:latin typeface="+mj-lt"/>
                <a:cs typeface="+mn-ea"/>
                <a:sym typeface="+mn-lt"/>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圆角矩形 1"/>
          <p:cNvSpPr/>
          <p:nvPr/>
        </p:nvSpPr>
        <p:spPr>
          <a:xfrm>
            <a:off x="312738" y="447675"/>
            <a:ext cx="11564620"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圆角矩形 1"/>
          <p:cNvSpPr/>
          <p:nvPr/>
        </p:nvSpPr>
        <p:spPr>
          <a:xfrm>
            <a:off x="312738" y="5708015"/>
            <a:ext cx="11564620"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descr="E:\设计\PPT\图片1.png图片1"/>
          <p:cNvPicPr>
            <a:picLocks noChangeAspect="1"/>
          </p:cNvPicPr>
          <p:nvPr/>
        </p:nvPicPr>
        <p:blipFill>
          <a:blip r:embed="rId1"/>
          <a:srcRect/>
          <a:stretch>
            <a:fillRect/>
          </a:stretch>
        </p:blipFill>
        <p:spPr>
          <a:xfrm>
            <a:off x="506095" y="602933"/>
            <a:ext cx="11179810" cy="5833110"/>
          </a:xfrm>
          <a:prstGeom prst="rect">
            <a:avLst/>
          </a:prstGeom>
          <a:effectLst>
            <a:outerShdw blurRad="1066800" sx="102000" sy="102000" algn="ctr" rotWithShape="0">
              <a:prstClr val="black">
                <a:alpha val="19000"/>
              </a:prstClr>
            </a:outerShdw>
          </a:effectLst>
        </p:spPr>
      </p:pic>
      <p:sp>
        <p:nvSpPr>
          <p:cNvPr id="9" name="TextBox 4"/>
          <p:cNvSpPr txBox="1"/>
          <p:nvPr/>
        </p:nvSpPr>
        <p:spPr>
          <a:xfrm>
            <a:off x="5238750" y="1409700"/>
            <a:ext cx="5731510" cy="1568450"/>
          </a:xfrm>
          <a:prstGeom prst="rect">
            <a:avLst/>
          </a:prstGeom>
          <a:noFill/>
        </p:spPr>
        <p:txBody>
          <a:bodyPr wrap="square" rtlCol="0">
            <a:spAutoFit/>
          </a:bodyPr>
          <a:lstStyle/>
          <a:p>
            <a:pPr lvl="0" algn="r"/>
            <a:r>
              <a:rPr lang="en-US" altLang="zh-CN" sz="9600" dirty="0">
                <a:solidFill>
                  <a:srgbClr val="FFC000"/>
                </a:solidFill>
                <a:latin typeface="+mj-ea"/>
                <a:ea typeface="+mj-ea"/>
                <a:cs typeface="+mn-ea"/>
                <a:sym typeface="+mn-lt"/>
              </a:rPr>
              <a:t>THANKS</a:t>
            </a:r>
            <a:endParaRPr lang="zh-CN" sz="9600" dirty="0">
              <a:solidFill>
                <a:schemeClr val="bg1"/>
              </a:solidFill>
              <a:latin typeface="+mj-ea"/>
              <a:ea typeface="+mj-ea"/>
              <a:cs typeface="+mn-ea"/>
              <a:sym typeface="+mn-lt"/>
            </a:endParaRPr>
          </a:p>
        </p:txBody>
      </p:sp>
      <p:sp>
        <p:nvSpPr>
          <p:cNvPr id="10" name="TextBox 4"/>
          <p:cNvSpPr txBox="1"/>
          <p:nvPr/>
        </p:nvSpPr>
        <p:spPr>
          <a:xfrm>
            <a:off x="6469698" y="2767330"/>
            <a:ext cx="4500562" cy="829945"/>
          </a:xfrm>
          <a:prstGeom prst="rect">
            <a:avLst/>
          </a:prstGeom>
          <a:noFill/>
        </p:spPr>
        <p:txBody>
          <a:bodyPr wrap="square" rtlCol="0">
            <a:spAutoFit/>
          </a:bodyPr>
          <a:lstStyle/>
          <a:p>
            <a:pPr lvl="0" algn="r"/>
            <a:r>
              <a:rPr lang="zh-CN" altLang="en-US" sz="4800" dirty="0">
                <a:solidFill>
                  <a:schemeClr val="tx1">
                    <a:lumMod val="50000"/>
                    <a:lumOff val="50000"/>
                  </a:schemeClr>
                </a:solidFill>
                <a:latin typeface="+mj-ea"/>
                <a:ea typeface="+mj-ea"/>
                <a:cs typeface="+mn-ea"/>
                <a:sym typeface="+mn-lt"/>
              </a:rPr>
              <a:t>感謝您的觀看</a:t>
            </a:r>
            <a:endParaRPr lang="zh-CN" sz="4800" dirty="0">
              <a:solidFill>
                <a:schemeClr val="tx1">
                  <a:lumMod val="50000"/>
                  <a:lumOff val="50000"/>
                </a:schemeClr>
              </a:solidFill>
              <a:latin typeface="+mj-ea"/>
              <a:ea typeface="+mj-ea"/>
              <a:cs typeface="+mn-ea"/>
              <a:sym typeface="+mn-lt"/>
            </a:endParaRPr>
          </a:p>
        </p:txBody>
      </p:sp>
      <p:sp>
        <p:nvSpPr>
          <p:cNvPr id="11" name="文本框 10"/>
          <p:cNvSpPr txBox="1"/>
          <p:nvPr/>
        </p:nvSpPr>
        <p:spPr>
          <a:xfrm>
            <a:off x="7374890" y="3588385"/>
            <a:ext cx="3595370" cy="398780"/>
          </a:xfrm>
          <a:prstGeom prst="rect">
            <a:avLst/>
          </a:prstGeom>
          <a:noFill/>
        </p:spPr>
        <p:txBody>
          <a:bodyPr wrap="square" rtlCol="0" anchor="t">
            <a:spAutoFit/>
          </a:bodyPr>
          <a:lstStyle/>
          <a:p>
            <a:pPr algn="r"/>
            <a:r>
              <a:rPr lang="en-US" altLang="zh-CN" sz="2000" dirty="0">
                <a:solidFill>
                  <a:schemeClr val="tx1">
                    <a:lumMod val="50000"/>
                    <a:lumOff val="50000"/>
                  </a:schemeClr>
                </a:solidFill>
                <a:cs typeface="+mn-ea"/>
                <a:sym typeface="+mn-lt"/>
              </a:rPr>
              <a:t>Thanks For Your Watching</a:t>
            </a:r>
            <a:endParaRPr lang="en-US" altLang="zh-CN" sz="2000" dirty="0">
              <a:solidFill>
                <a:schemeClr val="tx1">
                  <a:lumMod val="50000"/>
                  <a:lumOff val="50000"/>
                </a:schemeClr>
              </a:solidFill>
              <a:cs typeface="+mn-ea"/>
              <a:sym typeface="+mn-lt"/>
            </a:endParaRPr>
          </a:p>
        </p:txBody>
      </p:sp>
      <p:grpSp>
        <p:nvGrpSpPr>
          <p:cNvPr id="16" name="组合 15"/>
          <p:cNvGrpSpPr/>
          <p:nvPr/>
        </p:nvGrpSpPr>
        <p:grpSpPr>
          <a:xfrm>
            <a:off x="8983980" y="4469130"/>
            <a:ext cx="1948180" cy="438785"/>
            <a:chOff x="8983980" y="4183380"/>
            <a:chExt cx="1948180" cy="438785"/>
          </a:xfrm>
        </p:grpSpPr>
        <p:sp>
          <p:nvSpPr>
            <p:cNvPr id="13" name="圆角矩形 18"/>
            <p:cNvSpPr/>
            <p:nvPr/>
          </p:nvSpPr>
          <p:spPr>
            <a:xfrm>
              <a:off x="8983980" y="4183380"/>
              <a:ext cx="1948180" cy="438785"/>
            </a:xfrm>
            <a:prstGeom prst="roundRect">
              <a:avLst>
                <a:gd name="adj" fmla="val 50000"/>
              </a:avLst>
            </a:prstGeom>
            <a:solidFill>
              <a:srgbClr val="F3A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3333"/>
                </a:solidFill>
                <a:cs typeface="+mn-ea"/>
                <a:sym typeface="+mn-lt"/>
              </a:endParaRPr>
            </a:p>
          </p:txBody>
        </p:sp>
        <p:sp>
          <p:nvSpPr>
            <p:cNvPr id="14" name="矩形 13"/>
            <p:cNvSpPr/>
            <p:nvPr/>
          </p:nvSpPr>
          <p:spPr>
            <a:xfrm>
              <a:off x="9091930" y="4217987"/>
              <a:ext cx="1732280" cy="368300"/>
            </a:xfrm>
            <a:prstGeom prst="rect">
              <a:avLst/>
            </a:prstGeom>
            <a:ln>
              <a:noFill/>
            </a:ln>
          </p:spPr>
          <p:txBody>
            <a:bodyPr wrap="square">
              <a:spAutoFit/>
            </a:bodyPr>
            <a:lstStyle/>
            <a:p>
              <a:pPr lvl="0" algn="ctr"/>
              <a:r>
                <a:rPr lang="zh-CN" altLang="en-US" dirty="0">
                  <a:solidFill>
                    <a:schemeClr val="bg1"/>
                  </a:solidFill>
                  <a:cs typeface="+mn-ea"/>
                  <a:sym typeface="+mn-lt"/>
                </a:rPr>
                <a:t>彙報人：</a:t>
              </a:r>
              <a:r>
                <a:rPr lang="en-US" altLang="zh-CN" dirty="0">
                  <a:solidFill>
                    <a:schemeClr val="bg1"/>
                  </a:solidFill>
                  <a:cs typeface="+mn-ea"/>
                  <a:sym typeface="+mn-lt"/>
                </a:rPr>
                <a:t>XXX</a:t>
              </a:r>
              <a:endParaRPr lang="zh-CN" altLang="en-US" dirty="0">
                <a:solidFill>
                  <a:schemeClr val="bg1"/>
                </a:solidFill>
                <a:cs typeface="+mn-ea"/>
                <a:sym typeface="+mn-lt"/>
              </a:endParaRPr>
            </a:p>
          </p:txBody>
        </p:sp>
      </p:grpSp>
      <p:sp>
        <p:nvSpPr>
          <p:cNvPr id="18" name="圆角矩形 18"/>
          <p:cNvSpPr/>
          <p:nvPr/>
        </p:nvSpPr>
        <p:spPr>
          <a:xfrm>
            <a:off x="8196160" y="5135880"/>
            <a:ext cx="2736000" cy="438785"/>
          </a:xfrm>
          <a:prstGeom prst="roundRect">
            <a:avLst>
              <a:gd name="adj" fmla="val 50000"/>
            </a:avLst>
          </a:prstGeom>
          <a:solidFill>
            <a:srgbClr val="F3A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3333"/>
              </a:solidFill>
              <a:cs typeface="+mn-ea"/>
              <a:sym typeface="+mn-lt"/>
            </a:endParaRPr>
          </a:p>
        </p:txBody>
      </p:sp>
      <p:sp>
        <p:nvSpPr>
          <p:cNvPr id="19" name="矩形 18"/>
          <p:cNvSpPr/>
          <p:nvPr/>
        </p:nvSpPr>
        <p:spPr>
          <a:xfrm>
            <a:off x="8304109" y="5170606"/>
            <a:ext cx="2593976" cy="368300"/>
          </a:xfrm>
          <a:prstGeom prst="rect">
            <a:avLst/>
          </a:prstGeom>
          <a:ln>
            <a:noFill/>
          </a:ln>
        </p:spPr>
        <p:txBody>
          <a:bodyPr wrap="square">
            <a:spAutoFit/>
          </a:bodyPr>
          <a:lstStyle/>
          <a:p>
            <a:pPr lvl="0" algn="ctr"/>
            <a:r>
              <a:rPr lang="zh-CN" altLang="en-US" dirty="0">
                <a:solidFill>
                  <a:schemeClr val="bg1"/>
                </a:solidFill>
                <a:cs typeface="+mn-ea"/>
                <a:sym typeface="+mn-lt"/>
              </a:rPr>
              <a:t>時間：</a:t>
            </a:r>
            <a:r>
              <a:rPr lang="en-US" altLang="zh-CN" dirty="0">
                <a:solidFill>
                  <a:schemeClr val="bg1"/>
                </a:solidFill>
                <a:cs typeface="+mn-ea"/>
                <a:sym typeface="+mn-lt"/>
              </a:rPr>
              <a:t>20XX</a:t>
            </a:r>
            <a:r>
              <a:rPr lang="zh-CN" altLang="en-US" dirty="0">
                <a:solidFill>
                  <a:schemeClr val="bg1"/>
                </a:solidFill>
                <a:cs typeface="+mn-ea"/>
                <a:sym typeface="+mn-lt"/>
              </a:rPr>
              <a:t>年</a:t>
            </a:r>
            <a:r>
              <a:rPr lang="en-US" altLang="zh-CN" dirty="0">
                <a:solidFill>
                  <a:schemeClr val="bg1"/>
                </a:solidFill>
                <a:cs typeface="+mn-ea"/>
                <a:sym typeface="+mn-lt"/>
              </a:rPr>
              <a:t>01</a:t>
            </a:r>
            <a:r>
              <a:rPr lang="zh-CN" altLang="en-US" dirty="0">
                <a:solidFill>
                  <a:schemeClr val="bg1"/>
                </a:solidFill>
                <a:cs typeface="+mn-ea"/>
                <a:sym typeface="+mn-lt"/>
              </a:rPr>
              <a:t>月</a:t>
            </a:r>
            <a:r>
              <a:rPr lang="en-US" altLang="zh-CN" dirty="0">
                <a:solidFill>
                  <a:schemeClr val="bg1"/>
                </a:solidFill>
                <a:cs typeface="+mn-ea"/>
                <a:sym typeface="+mn-lt"/>
              </a:rPr>
              <a:t>01</a:t>
            </a:r>
            <a:r>
              <a:rPr lang="zh-CN" altLang="en-US" dirty="0">
                <a:solidFill>
                  <a:schemeClr val="bg1"/>
                </a:solidFill>
                <a:cs typeface="+mn-ea"/>
                <a:sym typeface="+mn-lt"/>
              </a:rPr>
              <a:t>日</a:t>
            </a:r>
            <a:endParaRPr lang="zh-CN" altLang="en-US" dirty="0">
              <a:solidFill>
                <a:schemeClr val="bg1"/>
              </a:solidFill>
              <a:cs typeface="+mn-ea"/>
              <a:sym typeface="+mn-lt"/>
            </a:endParaRPr>
          </a:p>
        </p:txBody>
      </p:sp>
      <p:sp>
        <p:nvSpPr>
          <p:cNvPr id="2" name="矩形 1"/>
          <p:cNvSpPr/>
          <p:nvPr/>
        </p:nvSpPr>
        <p:spPr>
          <a:xfrm>
            <a:off x="11239500" y="2604770"/>
            <a:ext cx="446405" cy="16433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19"/>
          <p:cNvPicPr>
            <a:picLocks noChangeAspect="1"/>
          </p:cNvPicPr>
          <p:nvPr/>
        </p:nvPicPr>
        <p:blipFill>
          <a:blip r:embed="rId2">
            <a:extLst>
              <a:ext uri="{28A0092B-C50C-407E-A947-70E740481C1C}">
                <a14:useLocalDpi xmlns:a14="http://schemas.microsoft.com/office/drawing/2010/main" val="0"/>
              </a:ext>
            </a:extLst>
          </a:blip>
          <a:srcRect r="49257"/>
          <a:stretch>
            <a:fillRect/>
          </a:stretch>
        </p:blipFill>
        <p:spPr>
          <a:xfrm>
            <a:off x="-275258" y="-559116"/>
            <a:ext cx="6149614" cy="8079414"/>
          </a:xfrm>
          <a:custGeom>
            <a:avLst/>
            <a:gdLst>
              <a:gd name="connsiteX0" fmla="*/ 0 w 3943462"/>
              <a:gd name="connsiteY0" fmla="*/ 0 h 5180952"/>
              <a:gd name="connsiteX1" fmla="*/ 3943462 w 3943462"/>
              <a:gd name="connsiteY1" fmla="*/ 0 h 5180952"/>
              <a:gd name="connsiteX2" fmla="*/ 3943462 w 3943462"/>
              <a:gd name="connsiteY2" fmla="*/ 5180952 h 5180952"/>
              <a:gd name="connsiteX3" fmla="*/ 0 w 3943462"/>
              <a:gd name="connsiteY3" fmla="*/ 5180952 h 5180952"/>
            </a:gdLst>
            <a:ahLst/>
            <a:cxnLst>
              <a:cxn ang="0">
                <a:pos x="connsiteX0" y="connsiteY0"/>
              </a:cxn>
              <a:cxn ang="0">
                <a:pos x="connsiteX1" y="connsiteY1"/>
              </a:cxn>
              <a:cxn ang="0">
                <a:pos x="connsiteX2" y="connsiteY2"/>
              </a:cxn>
              <a:cxn ang="0">
                <a:pos x="connsiteX3" y="connsiteY3"/>
              </a:cxn>
            </a:cxnLst>
            <a:rect l="l" t="t" r="r" b="b"/>
            <a:pathLst>
              <a:path w="3943462" h="5180952">
                <a:moveTo>
                  <a:pt x="0" y="0"/>
                </a:moveTo>
                <a:lnTo>
                  <a:pt x="3943462" y="0"/>
                </a:lnTo>
                <a:lnTo>
                  <a:pt x="3943462" y="5180952"/>
                </a:lnTo>
                <a:lnTo>
                  <a:pt x="0" y="5180952"/>
                </a:lnTo>
                <a:close/>
              </a:path>
            </a:pathLst>
          </a:cu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倍增學院黃俊元"/>
          <p:cNvPicPr>
            <a:picLocks noChangeAspect="1"/>
          </p:cNvPicPr>
          <p:nvPr>
            <p:custDataLst>
              <p:tags r:id="rId1"/>
            </p:custDataLst>
          </p:nvPr>
        </p:nvPicPr>
        <p:blipFill>
          <a:blip r:embed="rId2"/>
          <a:stretch>
            <a:fillRect/>
          </a:stretch>
        </p:blipFill>
        <p:spPr>
          <a:xfrm>
            <a:off x="0" y="0"/>
            <a:ext cx="12105640" cy="6809740"/>
          </a:xfrm>
          <a:prstGeom prst="rect">
            <a:avLst/>
          </a:prstGeom>
        </p:spPr>
      </p:pic>
      <p:pic>
        <p:nvPicPr>
          <p:cNvPr id="5" name="图片 4" descr="www.uugai.com-833136"/>
          <p:cNvPicPr>
            <a:picLocks noChangeAspect="1"/>
          </p:cNvPicPr>
          <p:nvPr/>
        </p:nvPicPr>
        <p:blipFill>
          <a:blip r:embed="rId3"/>
          <a:stretch>
            <a:fillRect/>
          </a:stretch>
        </p:blipFill>
        <p:spPr>
          <a:xfrm>
            <a:off x="838200" y="4057650"/>
            <a:ext cx="1608455" cy="1608455"/>
          </a:xfrm>
          <a:prstGeom prst="rect">
            <a:avLst/>
          </a:prstGeom>
        </p:spPr>
      </p:pic>
      <p:pic>
        <p:nvPicPr>
          <p:cNvPr id="8" name="內容版面配置區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3193" y="5521208"/>
            <a:ext cx="1285653" cy="1285653"/>
          </a:xfrm>
          <a:prstGeom prst="rect">
            <a:avLst/>
          </a:prstGeom>
        </p:spPr>
      </p:pic>
      <p:sp>
        <p:nvSpPr>
          <p:cNvPr id="9" name="文字方塊 8"/>
          <p:cNvSpPr txBox="1"/>
          <p:nvPr/>
        </p:nvSpPr>
        <p:spPr>
          <a:xfrm>
            <a:off x="838008" y="6393714"/>
            <a:ext cx="2541208" cy="369332"/>
          </a:xfrm>
          <a:prstGeom prst="rect">
            <a:avLst/>
          </a:prstGeom>
          <a:noFill/>
        </p:spPr>
        <p:txBody>
          <a:bodyPr wrap="none" rtlCol="0">
            <a:spAutoFit/>
          </a:bodyPr>
          <a:p>
            <a:r>
              <a:rPr lang="en-US" altLang="zh-TW" dirty="0">
                <a:hlinkClick r:id="rId5"/>
              </a:rPr>
              <a:t>https://lin.ee/7sUARXb</a:t>
            </a:r>
            <a:endParaRPr lang="zh-TW" altLang="en-US" dirty="0"/>
          </a:p>
        </p:txBody>
      </p:sp>
      <p:sp>
        <p:nvSpPr>
          <p:cNvPr id="10" name="文字方塊 9"/>
          <p:cNvSpPr txBox="1"/>
          <p:nvPr/>
        </p:nvSpPr>
        <p:spPr>
          <a:xfrm>
            <a:off x="838200" y="6043194"/>
            <a:ext cx="5435600" cy="368300"/>
          </a:xfrm>
          <a:prstGeom prst="rect">
            <a:avLst/>
          </a:prstGeom>
          <a:noFill/>
        </p:spPr>
        <p:txBody>
          <a:bodyPr wrap="none" rtlCol="0">
            <a:spAutoFit/>
          </a:bodyPr>
          <a:p>
            <a:r>
              <a:rPr lang="zh-TW" altLang="en-US" dirty="0"/>
              <a:t>掃碼或點擊加入官方</a:t>
            </a:r>
            <a:r>
              <a:rPr lang="en-US" altLang="zh-TW" dirty="0"/>
              <a:t>Line@ </a:t>
            </a:r>
            <a:r>
              <a:rPr lang="zh-TW" altLang="en-US" dirty="0"/>
              <a:t>獲取更多免費課程及模板</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圆角矩形 1"/>
          <p:cNvSpPr/>
          <p:nvPr/>
        </p:nvSpPr>
        <p:spPr>
          <a:xfrm>
            <a:off x="312738" y="447675"/>
            <a:ext cx="11564620"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圆角 11"/>
          <p:cNvSpPr/>
          <p:nvPr/>
        </p:nvSpPr>
        <p:spPr>
          <a:xfrm>
            <a:off x="516000" y="973690"/>
            <a:ext cx="11160000" cy="5760000"/>
          </a:xfrm>
          <a:prstGeom prst="roundRect">
            <a:avLst>
              <a:gd name="adj" fmla="val 443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024890" y="1898525"/>
            <a:ext cx="4558665" cy="3621405"/>
            <a:chOff x="1024890" y="1492885"/>
            <a:chExt cx="4558665" cy="3621405"/>
          </a:xfrm>
        </p:grpSpPr>
        <p:sp>
          <p:nvSpPr>
            <p:cNvPr id="17" name="TextBox 4"/>
            <p:cNvSpPr txBox="1"/>
            <p:nvPr/>
          </p:nvSpPr>
          <p:spPr>
            <a:xfrm>
              <a:off x="1024890" y="1492885"/>
              <a:ext cx="4192270" cy="2646045"/>
            </a:xfrm>
            <a:prstGeom prst="rect">
              <a:avLst/>
            </a:prstGeom>
            <a:noFill/>
          </p:spPr>
          <p:txBody>
            <a:bodyPr wrap="square" rtlCol="0">
              <a:spAutoFit/>
            </a:bodyPr>
            <a:lstStyle/>
            <a:p>
              <a:pPr lvl="0"/>
              <a:r>
                <a:rPr lang="en-US" altLang="zh-CN" sz="16600" dirty="0">
                  <a:ln w="25400">
                    <a:solidFill>
                      <a:srgbClr val="FFC000"/>
                    </a:solidFill>
                  </a:ln>
                  <a:solidFill>
                    <a:srgbClr val="FFC000"/>
                  </a:solidFill>
                  <a:latin typeface="+mj-ea"/>
                  <a:ea typeface="+mj-ea"/>
                  <a:cs typeface="+mn-ea"/>
                  <a:sym typeface="+mn-lt"/>
                </a:rPr>
                <a:t>01</a:t>
              </a:r>
              <a:endParaRPr lang="en-US" altLang="zh-CN" sz="16600" dirty="0">
                <a:ln w="25400">
                  <a:solidFill>
                    <a:srgbClr val="FFC000"/>
                  </a:solidFill>
                </a:ln>
                <a:solidFill>
                  <a:srgbClr val="FFC000"/>
                </a:solidFill>
                <a:latin typeface="+mj-ea"/>
                <a:ea typeface="+mj-ea"/>
                <a:cs typeface="+mn-ea"/>
                <a:sym typeface="+mn-lt"/>
              </a:endParaRPr>
            </a:p>
          </p:txBody>
        </p:sp>
        <p:sp>
          <p:nvSpPr>
            <p:cNvPr id="20" name="TextBox 4"/>
            <p:cNvSpPr txBox="1"/>
            <p:nvPr/>
          </p:nvSpPr>
          <p:spPr>
            <a:xfrm>
              <a:off x="1024890" y="3989705"/>
              <a:ext cx="4558665" cy="706755"/>
            </a:xfrm>
            <a:prstGeom prst="rect">
              <a:avLst/>
            </a:prstGeom>
            <a:noFill/>
          </p:spPr>
          <p:txBody>
            <a:bodyPr wrap="square" rtlCol="0">
              <a:spAutoFit/>
            </a:bodyPr>
            <a:lstStyle/>
            <a:p>
              <a:pPr lvl="0"/>
              <a:r>
                <a:rPr lang="zh-CN" altLang="en-US" sz="4000" b="1" dirty="0">
                  <a:solidFill>
                    <a:schemeClr val="tx1">
                      <a:lumMod val="50000"/>
                      <a:lumOff val="50000"/>
                    </a:schemeClr>
                  </a:solidFill>
                  <a:latin typeface="+mj-ea"/>
                  <a:ea typeface="+mj-ea"/>
                  <a:cs typeface="+mn-ea"/>
                  <a:sym typeface="+mn-lt"/>
                </a:rPr>
                <a:t>什麼是指數</a:t>
              </a:r>
              <a:endParaRPr lang="zh-CN" altLang="en-US" sz="4000" b="1" dirty="0">
                <a:solidFill>
                  <a:schemeClr val="tx1">
                    <a:lumMod val="50000"/>
                    <a:lumOff val="50000"/>
                  </a:schemeClr>
                </a:solidFill>
                <a:latin typeface="+mj-ea"/>
                <a:ea typeface="+mj-ea"/>
                <a:cs typeface="+mn-ea"/>
                <a:sym typeface="+mn-lt"/>
              </a:endParaRPr>
            </a:p>
          </p:txBody>
        </p:sp>
        <p:sp>
          <p:nvSpPr>
            <p:cNvPr id="21" name="文本框 20"/>
            <p:cNvSpPr txBox="1"/>
            <p:nvPr/>
          </p:nvSpPr>
          <p:spPr>
            <a:xfrm>
              <a:off x="1091565" y="4715510"/>
              <a:ext cx="3595370" cy="398780"/>
            </a:xfrm>
            <a:prstGeom prst="rect">
              <a:avLst/>
            </a:prstGeom>
            <a:noFill/>
          </p:spPr>
          <p:txBody>
            <a:bodyPr wrap="square" rtlCol="0" anchor="t">
              <a:spAutoFit/>
            </a:bodyPr>
            <a:lstStyle/>
            <a:p>
              <a:r>
                <a:rPr lang="en-US" altLang="zh-CN" sz="2000" dirty="0">
                  <a:solidFill>
                    <a:schemeClr val="tx1">
                      <a:lumMod val="50000"/>
                      <a:lumOff val="50000"/>
                    </a:schemeClr>
                  </a:solidFill>
                  <a:sym typeface="+mn-lt"/>
                </a:rPr>
                <a:t>What Is An Exponent</a:t>
              </a:r>
              <a:r>
                <a:rPr lang="zh-CN" altLang="en-US" sz="2000" dirty="0">
                  <a:solidFill>
                    <a:schemeClr val="tx1">
                      <a:lumMod val="50000"/>
                      <a:lumOff val="50000"/>
                    </a:schemeClr>
                  </a:solidFill>
                  <a:sym typeface="+mn-lt"/>
                </a:rPr>
                <a:t> </a:t>
              </a:r>
              <a:endParaRPr lang="zh-CN" altLang="en-US" sz="2000" dirty="0">
                <a:solidFill>
                  <a:schemeClr val="tx1">
                    <a:lumMod val="50000"/>
                    <a:lumOff val="50000"/>
                  </a:schemeClr>
                </a:solidFill>
                <a:sym typeface="+mn-lt"/>
              </a:endParaRPr>
            </a:p>
          </p:txBody>
        </p:sp>
      </p:grpSp>
      <p:pic>
        <p:nvPicPr>
          <p:cNvPr id="22" name="图片 2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272405" y="254397"/>
            <a:ext cx="6349206" cy="634920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什麼是指數</a:t>
            </a:r>
            <a:endParaRPr lang="zh-CN" altLang="en-US" sz="2400" dirty="0">
              <a:solidFill>
                <a:srgbClr val="FFC000"/>
              </a:solidFill>
              <a:latin typeface="+mj-ea"/>
              <a:ea typeface="+mj-ea"/>
              <a:cs typeface="+mn-ea"/>
              <a:sym typeface="+mn-lt"/>
            </a:endParaRPr>
          </a:p>
        </p:txBody>
      </p:sp>
      <p:grpSp>
        <p:nvGrpSpPr>
          <p:cNvPr id="5" name="组合 4"/>
          <p:cNvGrpSpPr/>
          <p:nvPr/>
        </p:nvGrpSpPr>
        <p:grpSpPr>
          <a:xfrm>
            <a:off x="6147434" y="1201714"/>
            <a:ext cx="5349241" cy="5501666"/>
            <a:chOff x="6147434" y="1391794"/>
            <a:chExt cx="5349241" cy="5501666"/>
          </a:xfrm>
        </p:grpSpPr>
        <p:sp>
          <p:nvSpPr>
            <p:cNvPr id="15" name="TextBox 19"/>
            <p:cNvSpPr txBox="1"/>
            <p:nvPr/>
          </p:nvSpPr>
          <p:spPr bwMode="auto">
            <a:xfrm>
              <a:off x="6147434" y="1391794"/>
              <a:ext cx="1882428" cy="398780"/>
            </a:xfrm>
            <a:prstGeom prst="rect">
              <a:avLst/>
            </a:prstGeom>
            <a:noFill/>
          </p:spPr>
          <p:txBody>
            <a:bodyPr>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defRPr/>
              </a:pPr>
              <a:r>
                <a:rPr lang="zh-CN" altLang="en-US" sz="2000" dirty="0">
                  <a:solidFill>
                    <a:schemeClr val="tx1">
                      <a:lumMod val="50000"/>
                      <a:lumOff val="50000"/>
                    </a:schemeClr>
                  </a:solidFill>
                  <a:latin typeface="+mj-ea"/>
                  <a:ea typeface="+mj-ea"/>
                  <a:cs typeface="+mn-ea"/>
                  <a:sym typeface="+mn-lt"/>
                </a:rPr>
                <a:t>指數的概念</a:t>
              </a:r>
              <a:endParaRPr lang="zh-CN" altLang="en-US" sz="2000" dirty="0">
                <a:solidFill>
                  <a:schemeClr val="tx1">
                    <a:lumMod val="50000"/>
                    <a:lumOff val="50000"/>
                  </a:schemeClr>
                </a:solidFill>
                <a:latin typeface="+mj-ea"/>
                <a:ea typeface="+mj-ea"/>
                <a:cs typeface="+mn-ea"/>
                <a:sym typeface="+mn-lt"/>
              </a:endParaRPr>
            </a:p>
          </p:txBody>
        </p:sp>
        <p:sp>
          <p:nvSpPr>
            <p:cNvPr id="16" name="文本框 18"/>
            <p:cNvSpPr txBox="1"/>
            <p:nvPr/>
          </p:nvSpPr>
          <p:spPr bwMode="auto">
            <a:xfrm>
              <a:off x="6147434" y="1809011"/>
              <a:ext cx="5349241" cy="1060450"/>
            </a:xfrm>
            <a:prstGeom prst="rect">
              <a:avLst/>
            </a:prstGeom>
            <a:noFill/>
          </p:spPr>
          <p:txBody>
            <a:bodyPr wrap="square">
              <a:spAutoFit/>
              <a:scene3d>
                <a:camera prst="orthographicFront"/>
                <a:lightRig rig="threePt" dir="t"/>
              </a:scene3d>
              <a:sp3d contourW="12700"/>
            </a:bodyPr>
            <a:lstStyle/>
            <a:p>
              <a:pPr marL="285750" indent="-285750">
                <a:lnSpc>
                  <a:spcPct val="150000"/>
                </a:lnSpc>
                <a:buFont typeface="Wingdings" panose="05000000000000000000" pitchFamily="2" charset="2"/>
                <a:buChar char="Ø"/>
                <a:defRPr/>
              </a:pPr>
              <a:r>
                <a:rPr lang="zh-CN" altLang="en-US" sz="1400" dirty="0">
                  <a:solidFill>
                    <a:schemeClr val="tx1">
                      <a:lumMod val="65000"/>
                      <a:lumOff val="35000"/>
                    </a:schemeClr>
                  </a:solidFill>
                  <a:cs typeface="+mn-ea"/>
                  <a:sym typeface="+mn-lt"/>
                </a:rPr>
                <a:t>指數是各種數值的綜合，用於衡量市場或經濟的變化。指數被廣泛地應用於經濟、金融領域。投資者耳熟能詳的上證綜指、滬深</a:t>
              </a:r>
              <a:r>
                <a:rPr lang="en-US" altLang="zh-CN" sz="1400" dirty="0">
                  <a:solidFill>
                    <a:schemeClr val="tx1">
                      <a:lumMod val="65000"/>
                      <a:lumOff val="35000"/>
                    </a:schemeClr>
                  </a:solidFill>
                  <a:cs typeface="+mn-ea"/>
                  <a:sym typeface="+mn-lt"/>
                </a:rPr>
                <a:t>300</a:t>
              </a:r>
              <a:r>
                <a:rPr lang="zh-CN" altLang="en-US" sz="1400" dirty="0">
                  <a:solidFill>
                    <a:schemeClr val="tx1">
                      <a:lumMod val="65000"/>
                      <a:lumOff val="35000"/>
                    </a:schemeClr>
                  </a:solidFill>
                  <a:cs typeface="+mn-ea"/>
                  <a:sym typeface="+mn-lt"/>
                </a:rPr>
                <a:t>等股票價格指數是指數在股票市場的應用</a:t>
              </a:r>
              <a:endParaRPr lang="zh-CN" altLang="en-US" sz="1400" dirty="0">
                <a:solidFill>
                  <a:schemeClr val="tx1">
                    <a:lumMod val="65000"/>
                    <a:lumOff val="35000"/>
                  </a:schemeClr>
                </a:solidFill>
                <a:cs typeface="+mn-ea"/>
                <a:sym typeface="+mn-lt"/>
              </a:endParaRPr>
            </a:p>
          </p:txBody>
        </p:sp>
        <p:sp>
          <p:nvSpPr>
            <p:cNvPr id="26" name="文本框 18"/>
            <p:cNvSpPr txBox="1"/>
            <p:nvPr/>
          </p:nvSpPr>
          <p:spPr bwMode="auto">
            <a:xfrm>
              <a:off x="6147434" y="3336188"/>
              <a:ext cx="5349241" cy="1060450"/>
            </a:xfrm>
            <a:prstGeom prst="rect">
              <a:avLst/>
            </a:prstGeom>
            <a:noFill/>
          </p:spPr>
          <p:txBody>
            <a:bodyPr wrap="square">
              <a:spAutoFit/>
              <a:scene3d>
                <a:camera prst="orthographicFront"/>
                <a:lightRig rig="threePt" dir="t"/>
              </a:scene3d>
              <a:sp3d contourW="12700"/>
            </a:bodyPr>
            <a:lstStyle>
              <a:defPPr>
                <a:defRPr lang="zh-CN"/>
              </a:defPPr>
              <a:lvl1pPr>
                <a:lnSpc>
                  <a:spcPct val="150000"/>
                </a:lnSpc>
                <a:defRPr sz="1400">
                  <a:solidFill>
                    <a:schemeClr val="tx1">
                      <a:lumMod val="50000"/>
                      <a:lumOff val="50000"/>
                    </a:schemeClr>
                  </a:solidFill>
                  <a:cs typeface="+mn-ea"/>
                </a:defRPr>
              </a:lvl1pPr>
            </a:lstStyle>
            <a:p>
              <a:pPr marL="285750" indent="-285750">
                <a:buFont typeface="Wingdings" panose="05000000000000000000" pitchFamily="2" charset="2"/>
                <a:buChar char="Ø"/>
              </a:pPr>
              <a:r>
                <a:rPr lang="zh-CN" altLang="en-US" dirty="0">
                  <a:solidFill>
                    <a:schemeClr val="tx1">
                      <a:lumMod val="65000"/>
                      <a:lumOff val="35000"/>
                    </a:schemeClr>
                  </a:solidFill>
                  <a:sym typeface="+mn-lt"/>
                </a:rPr>
                <a:t>證券市場的指數主要有三個作用</a:t>
              </a:r>
              <a:r>
                <a:rPr lang="en-US" altLang="zh-CN" dirty="0">
                  <a:solidFill>
                    <a:schemeClr val="tx1">
                      <a:lumMod val="65000"/>
                      <a:lumOff val="35000"/>
                    </a:schemeClr>
                  </a:solidFill>
                  <a:sym typeface="+mn-lt"/>
                </a:rPr>
                <a:t>:</a:t>
              </a:r>
              <a:r>
                <a:rPr lang="zh-CN" altLang="en-US" dirty="0">
                  <a:solidFill>
                    <a:schemeClr val="tx1">
                      <a:lumMod val="65000"/>
                      <a:lumOff val="35000"/>
                    </a:schemeClr>
                  </a:solidFill>
                  <a:sym typeface="+mn-lt"/>
                </a:rPr>
                <a:t>市場的尺規</a:t>
              </a:r>
              <a:r>
                <a:rPr lang="en-US" altLang="zh-CN" dirty="0">
                  <a:solidFill>
                    <a:schemeClr val="tx1">
                      <a:lumMod val="65000"/>
                      <a:lumOff val="35000"/>
                    </a:schemeClr>
                  </a:solidFill>
                  <a:sym typeface="+mn-lt"/>
                </a:rPr>
                <a:t>,</a:t>
              </a:r>
              <a:r>
                <a:rPr lang="zh-CN" altLang="en-US" dirty="0">
                  <a:solidFill>
                    <a:schemeClr val="tx1">
                      <a:lumMod val="65000"/>
                      <a:lumOff val="35000"/>
                    </a:schemeClr>
                  </a:solidFill>
                  <a:sym typeface="+mn-lt"/>
                </a:rPr>
                <a:t>指數基金的跟蹤標的</a:t>
              </a:r>
              <a:r>
                <a:rPr lang="en-US" altLang="zh-CN" dirty="0">
                  <a:solidFill>
                    <a:schemeClr val="tx1">
                      <a:lumMod val="65000"/>
                      <a:lumOff val="35000"/>
                    </a:schemeClr>
                  </a:solidFill>
                  <a:sym typeface="+mn-lt"/>
                </a:rPr>
                <a:t>,</a:t>
              </a:r>
              <a:r>
                <a:rPr lang="zh-CN" altLang="en-US" dirty="0">
                  <a:solidFill>
                    <a:schemeClr val="tx1">
                      <a:lumMod val="65000"/>
                      <a:lumOff val="35000"/>
                    </a:schemeClr>
                  </a:solidFill>
                  <a:sym typeface="+mn-lt"/>
                </a:rPr>
                <a:t>衍生產品的基礎。</a:t>
              </a:r>
              <a:endParaRPr lang="zh-CN" altLang="en-US" dirty="0">
                <a:solidFill>
                  <a:schemeClr val="tx1">
                    <a:lumMod val="65000"/>
                    <a:lumOff val="35000"/>
                  </a:schemeClr>
                </a:solidFill>
                <a:sym typeface="+mn-lt"/>
              </a:endParaRPr>
            </a:p>
            <a:p>
              <a:endParaRPr lang="zh-CN" altLang="en-US" dirty="0">
                <a:solidFill>
                  <a:schemeClr val="tx1">
                    <a:lumMod val="65000"/>
                    <a:lumOff val="35000"/>
                  </a:schemeClr>
                </a:solidFill>
                <a:sym typeface="+mn-lt"/>
              </a:endParaRPr>
            </a:p>
          </p:txBody>
        </p:sp>
        <p:sp>
          <p:nvSpPr>
            <p:cNvPr id="27" name="文本框 18"/>
            <p:cNvSpPr txBox="1"/>
            <p:nvPr/>
          </p:nvSpPr>
          <p:spPr bwMode="auto">
            <a:xfrm>
              <a:off x="6147434" y="4863365"/>
              <a:ext cx="5349241" cy="2030095"/>
            </a:xfrm>
            <a:prstGeom prst="rect">
              <a:avLst/>
            </a:prstGeom>
            <a:noFill/>
          </p:spPr>
          <p:txBody>
            <a:bodyPr wrap="square">
              <a:spAutoFit/>
              <a:scene3d>
                <a:camera prst="orthographicFront"/>
                <a:lightRig rig="threePt" dir="t"/>
              </a:scene3d>
              <a:sp3d contourW="12700"/>
            </a:bodyPr>
            <a:lstStyle>
              <a:defPPr>
                <a:defRPr lang="zh-CN"/>
              </a:defPPr>
              <a:lvl1pPr>
                <a:lnSpc>
                  <a:spcPct val="150000"/>
                </a:lnSpc>
                <a:defRPr sz="1400">
                  <a:solidFill>
                    <a:schemeClr val="tx1">
                      <a:lumMod val="50000"/>
                      <a:lumOff val="50000"/>
                    </a:schemeClr>
                  </a:solidFill>
                  <a:cs typeface="+mn-ea"/>
                </a:defRPr>
              </a:lvl1pPr>
            </a:lstStyle>
            <a:p>
              <a:pPr marL="285750" indent="-285750">
                <a:buFont typeface="Wingdings" panose="05000000000000000000" pitchFamily="2" charset="2"/>
                <a:buChar char="Ø"/>
              </a:pPr>
              <a:r>
                <a:rPr lang="zh-CN" altLang="en-US" dirty="0">
                  <a:sym typeface="+mn-lt"/>
                </a:rPr>
                <a:t>從資產類別來區分，可將指數分為股票指數、債券指數、商品指數、海外股票指數等幾類。按照目前</a:t>
              </a:r>
              <a:r>
                <a:rPr lang="en-US" altLang="zh-CN" dirty="0">
                  <a:sym typeface="+mn-lt"/>
                </a:rPr>
                <a:t>A</a:t>
              </a:r>
              <a:r>
                <a:rPr lang="zh-CN" altLang="en-US" dirty="0">
                  <a:sym typeface="+mn-lt"/>
                </a:rPr>
                <a:t>股市場主流的分類方式，股票指數可細分為綜合指數、規模指數、風格指數、主題指數、行業指數、策略指數</a:t>
              </a:r>
              <a:r>
                <a:rPr lang="en-US" altLang="zh-CN" dirty="0">
                  <a:sym typeface="+mn-lt"/>
                </a:rPr>
                <a:t>6</a:t>
              </a:r>
              <a:r>
                <a:rPr lang="zh-CN" altLang="en-US" dirty="0">
                  <a:sym typeface="+mn-lt"/>
                </a:rPr>
                <a:t>大類。</a:t>
              </a:r>
              <a:endParaRPr lang="zh-CN" altLang="en-US" dirty="0">
                <a:sym typeface="+mn-lt"/>
              </a:endParaRPr>
            </a:p>
            <a:p>
              <a:pPr marL="285750" indent="-285750">
                <a:buFont typeface="Wingdings" panose="05000000000000000000" pitchFamily="2" charset="2"/>
                <a:buChar char="Ø"/>
              </a:pPr>
              <a:endParaRPr lang="zh-CN" altLang="en-US" dirty="0">
                <a:sym typeface="+mn-lt"/>
              </a:endParaRPr>
            </a:p>
            <a:p>
              <a:pPr marL="285750" indent="-285750">
                <a:buFont typeface="Wingdings" panose="05000000000000000000" pitchFamily="2" charset="2"/>
                <a:buChar char="Ø"/>
              </a:pPr>
              <a:endParaRPr lang="zh-CN" altLang="en-US" dirty="0">
                <a:sym typeface="+mn-lt"/>
              </a:endParaRPr>
            </a:p>
          </p:txBody>
        </p:sp>
      </p:gr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6790" y="1034282"/>
            <a:ext cx="4844419" cy="48347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什麼是指數</a:t>
            </a:r>
            <a:endParaRPr lang="zh-CN" altLang="en-US" sz="2400" dirty="0">
              <a:solidFill>
                <a:srgbClr val="FFC000"/>
              </a:solidFill>
              <a:latin typeface="+mj-ea"/>
              <a:ea typeface="+mj-ea"/>
              <a:cs typeface="+mn-ea"/>
              <a:sym typeface="+mn-lt"/>
            </a:endParaRPr>
          </a:p>
        </p:txBody>
      </p:sp>
      <p:cxnSp>
        <p:nvCxnSpPr>
          <p:cNvPr id="18" name="直接连接符 17"/>
          <p:cNvCxnSpPr/>
          <p:nvPr/>
        </p:nvCxnSpPr>
        <p:spPr bwMode="auto">
          <a:xfrm>
            <a:off x="874393" y="2008505"/>
            <a:ext cx="0" cy="3121842"/>
          </a:xfrm>
          <a:prstGeom prst="line">
            <a:avLst/>
          </a:prstGeom>
          <a:gradFill>
            <a:gsLst>
              <a:gs pos="0">
                <a:srgbClr val="FFC000">
                  <a:alpha val="0"/>
                </a:srgbClr>
              </a:gs>
              <a:gs pos="100000">
                <a:srgbClr val="FFC000"/>
              </a:gs>
            </a:gsLst>
            <a:lin ang="2700000" scaled="0"/>
          </a:gradFill>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矩形 18"/>
          <p:cNvSpPr/>
          <p:nvPr/>
        </p:nvSpPr>
        <p:spPr bwMode="auto">
          <a:xfrm>
            <a:off x="874393" y="5130347"/>
            <a:ext cx="2880000" cy="40636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cs typeface="+mn-ea"/>
              <a:sym typeface="+mn-lt"/>
            </a:endParaRPr>
          </a:p>
        </p:txBody>
      </p:sp>
      <p:sp>
        <p:nvSpPr>
          <p:cNvPr id="15" name="TextBox 19"/>
          <p:cNvSpPr txBox="1"/>
          <p:nvPr/>
        </p:nvSpPr>
        <p:spPr bwMode="auto">
          <a:xfrm>
            <a:off x="946959" y="2934844"/>
            <a:ext cx="1882428" cy="398780"/>
          </a:xfrm>
          <a:prstGeom prst="rect">
            <a:avLst/>
          </a:prstGeom>
          <a:noFill/>
        </p:spPr>
        <p:txBody>
          <a:bodyPr>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defRPr/>
            </a:pPr>
            <a:r>
              <a:rPr lang="zh-CN" altLang="en-US" sz="2000" dirty="0">
                <a:solidFill>
                  <a:schemeClr val="tx1">
                    <a:lumMod val="50000"/>
                    <a:lumOff val="50000"/>
                  </a:schemeClr>
                </a:solidFill>
                <a:latin typeface="+mj-ea"/>
                <a:ea typeface="+mj-ea"/>
                <a:cs typeface="+mn-ea"/>
                <a:sym typeface="+mn-lt"/>
              </a:rPr>
              <a:t>滬深</a:t>
            </a:r>
            <a:r>
              <a:rPr lang="en-US" altLang="zh-CN" sz="2000" dirty="0">
                <a:solidFill>
                  <a:schemeClr val="tx1">
                    <a:lumMod val="50000"/>
                    <a:lumOff val="50000"/>
                  </a:schemeClr>
                </a:solidFill>
                <a:latin typeface="+mj-ea"/>
                <a:ea typeface="+mj-ea"/>
                <a:cs typeface="+mn-ea"/>
                <a:sym typeface="+mn-lt"/>
              </a:rPr>
              <a:t>300</a:t>
            </a:r>
            <a:r>
              <a:rPr lang="zh-CN" altLang="en-US" sz="2000" dirty="0">
                <a:solidFill>
                  <a:schemeClr val="tx1">
                    <a:lumMod val="50000"/>
                    <a:lumOff val="50000"/>
                  </a:schemeClr>
                </a:solidFill>
                <a:latin typeface="+mj-ea"/>
                <a:ea typeface="+mj-ea"/>
                <a:cs typeface="+mn-ea"/>
                <a:sym typeface="+mn-lt"/>
              </a:rPr>
              <a:t>指數</a:t>
            </a:r>
            <a:endParaRPr lang="zh-CN" altLang="en-US" sz="2000" dirty="0">
              <a:solidFill>
                <a:schemeClr val="tx1">
                  <a:lumMod val="50000"/>
                  <a:lumOff val="50000"/>
                </a:schemeClr>
              </a:solidFill>
              <a:latin typeface="+mj-ea"/>
              <a:ea typeface="+mj-ea"/>
              <a:cs typeface="+mn-ea"/>
              <a:sym typeface="+mn-lt"/>
            </a:endParaRPr>
          </a:p>
        </p:txBody>
      </p:sp>
      <p:sp>
        <p:nvSpPr>
          <p:cNvPr id="16" name="文本框 18"/>
          <p:cNvSpPr txBox="1"/>
          <p:nvPr/>
        </p:nvSpPr>
        <p:spPr bwMode="auto">
          <a:xfrm>
            <a:off x="946784" y="3352061"/>
            <a:ext cx="2807607" cy="1383030"/>
          </a:xfrm>
          <a:prstGeom prst="rect">
            <a:avLst/>
          </a:prstGeom>
          <a:noFill/>
        </p:spPr>
        <p:txBody>
          <a:bodyPr wrap="square">
            <a:spAutoFit/>
            <a:scene3d>
              <a:camera prst="orthographicFront"/>
              <a:lightRig rig="threePt" dir="t"/>
            </a:scene3d>
            <a:sp3d contourW="12700"/>
          </a:bodyPr>
          <a:lstStyle/>
          <a:p>
            <a:pPr>
              <a:lnSpc>
                <a:spcPct val="120000"/>
              </a:lnSpc>
              <a:defRPr/>
            </a:pPr>
            <a:r>
              <a:rPr lang="zh-CN" altLang="en-US" sz="1400" dirty="0">
                <a:solidFill>
                  <a:schemeClr val="tx1">
                    <a:lumMod val="65000"/>
                    <a:lumOff val="35000"/>
                  </a:schemeClr>
                </a:solidFill>
                <a:cs typeface="+mn-ea"/>
                <a:sym typeface="+mn-lt"/>
              </a:rPr>
              <a:t>滬深</a:t>
            </a:r>
            <a:r>
              <a:rPr lang="en-US" altLang="zh-CN" sz="1400" dirty="0">
                <a:solidFill>
                  <a:schemeClr val="tx1">
                    <a:lumMod val="65000"/>
                    <a:lumOff val="35000"/>
                  </a:schemeClr>
                </a:solidFill>
                <a:cs typeface="+mn-ea"/>
                <a:sym typeface="+mn-lt"/>
              </a:rPr>
              <a:t>300</a:t>
            </a:r>
            <a:r>
              <a:rPr lang="zh-CN" altLang="en-US" sz="1400" dirty="0">
                <a:solidFill>
                  <a:schemeClr val="tx1">
                    <a:lumMod val="65000"/>
                    <a:lumOff val="35000"/>
                  </a:schemeClr>
                </a:solidFill>
                <a:cs typeface="+mn-ea"/>
                <a:sym typeface="+mn-lt"/>
              </a:rPr>
              <a:t>指數由滬深市場中規模大、流動性好的最具代表性的</a:t>
            </a:r>
            <a:r>
              <a:rPr lang="en-US" altLang="zh-CN" sz="1400" dirty="0">
                <a:solidFill>
                  <a:schemeClr val="tx1">
                    <a:lumMod val="65000"/>
                    <a:lumOff val="35000"/>
                  </a:schemeClr>
                </a:solidFill>
                <a:cs typeface="+mn-ea"/>
                <a:sym typeface="+mn-lt"/>
              </a:rPr>
              <a:t>300</a:t>
            </a:r>
            <a:r>
              <a:rPr lang="zh-CN" altLang="en-US" sz="1400" dirty="0">
                <a:solidFill>
                  <a:schemeClr val="tx1">
                    <a:lumMod val="65000"/>
                    <a:lumOff val="35000"/>
                  </a:schemeClr>
                </a:solidFill>
                <a:cs typeface="+mn-ea"/>
                <a:sym typeface="+mn-lt"/>
              </a:rPr>
              <a:t>只證券組成，於</a:t>
            </a:r>
            <a:r>
              <a:rPr lang="en-US" altLang="zh-CN" sz="1400" dirty="0">
                <a:solidFill>
                  <a:schemeClr val="tx1">
                    <a:lumMod val="65000"/>
                    <a:lumOff val="35000"/>
                  </a:schemeClr>
                </a:solidFill>
                <a:cs typeface="+mn-ea"/>
                <a:sym typeface="+mn-lt"/>
              </a:rPr>
              <a:t>2005</a:t>
            </a:r>
            <a:r>
              <a:rPr lang="zh-CN" altLang="en-US" sz="1400" dirty="0">
                <a:solidFill>
                  <a:schemeClr val="tx1">
                    <a:lumMod val="65000"/>
                    <a:lumOff val="35000"/>
                  </a:schemeClr>
                </a:solidFill>
                <a:cs typeface="+mn-ea"/>
                <a:sym typeface="+mn-lt"/>
              </a:rPr>
              <a:t>年</a:t>
            </a:r>
            <a:r>
              <a:rPr lang="en-US" altLang="zh-CN" sz="1400" dirty="0">
                <a:solidFill>
                  <a:schemeClr val="tx1">
                    <a:lumMod val="65000"/>
                    <a:lumOff val="35000"/>
                  </a:schemeClr>
                </a:solidFill>
                <a:cs typeface="+mn-ea"/>
                <a:sym typeface="+mn-lt"/>
              </a:rPr>
              <a:t>4</a:t>
            </a:r>
            <a:r>
              <a:rPr lang="zh-CN" altLang="en-US" sz="1400" dirty="0">
                <a:solidFill>
                  <a:schemeClr val="tx1">
                    <a:lumMod val="65000"/>
                    <a:lumOff val="35000"/>
                  </a:schemeClr>
                </a:solidFill>
                <a:cs typeface="+mn-ea"/>
                <a:sym typeface="+mn-lt"/>
              </a:rPr>
              <a:t>月</a:t>
            </a:r>
            <a:r>
              <a:rPr lang="en-US" altLang="zh-CN" sz="1400" dirty="0">
                <a:solidFill>
                  <a:schemeClr val="tx1">
                    <a:lumMod val="65000"/>
                    <a:lumOff val="35000"/>
                  </a:schemeClr>
                </a:solidFill>
                <a:cs typeface="+mn-ea"/>
                <a:sym typeface="+mn-lt"/>
              </a:rPr>
              <a:t>8</a:t>
            </a:r>
            <a:r>
              <a:rPr lang="zh-CN" altLang="en-US" sz="1400" dirty="0">
                <a:solidFill>
                  <a:schemeClr val="tx1">
                    <a:lumMod val="65000"/>
                    <a:lumOff val="35000"/>
                  </a:schemeClr>
                </a:solidFill>
                <a:cs typeface="+mn-ea"/>
                <a:sym typeface="+mn-lt"/>
              </a:rPr>
              <a:t>日正式發佈，以反映滬深市場上市公司證券的整體表現。</a:t>
            </a:r>
            <a:endParaRPr lang="zh-CN" altLang="en-US" sz="1400" dirty="0">
              <a:solidFill>
                <a:schemeClr val="tx1">
                  <a:lumMod val="65000"/>
                  <a:lumOff val="35000"/>
                </a:schemeClr>
              </a:solidFill>
              <a:cs typeface="+mn-ea"/>
              <a:sym typeface="+mn-lt"/>
            </a:endParaRPr>
          </a:p>
        </p:txBody>
      </p:sp>
      <p:cxnSp>
        <p:nvCxnSpPr>
          <p:cNvPr id="49" name="直接连接符 48"/>
          <p:cNvCxnSpPr/>
          <p:nvPr/>
        </p:nvCxnSpPr>
        <p:spPr bwMode="auto">
          <a:xfrm>
            <a:off x="4674869" y="2008505"/>
            <a:ext cx="0" cy="3121842"/>
          </a:xfrm>
          <a:prstGeom prst="line">
            <a:avLst/>
          </a:prstGeom>
          <a:gradFill>
            <a:gsLst>
              <a:gs pos="0">
                <a:srgbClr val="FFC000">
                  <a:alpha val="0"/>
                </a:srgbClr>
              </a:gs>
              <a:gs pos="100000">
                <a:srgbClr val="FFC000"/>
              </a:gs>
            </a:gsLst>
            <a:lin ang="2700000" scaled="0"/>
          </a:gradFill>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矩形 49"/>
          <p:cNvSpPr/>
          <p:nvPr/>
        </p:nvSpPr>
        <p:spPr bwMode="auto">
          <a:xfrm>
            <a:off x="4674868" y="5130347"/>
            <a:ext cx="2880000" cy="40636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cs typeface="+mn-ea"/>
              <a:sym typeface="+mn-lt"/>
            </a:endParaRPr>
          </a:p>
        </p:txBody>
      </p:sp>
      <p:sp>
        <p:nvSpPr>
          <p:cNvPr id="51" name="TextBox 19"/>
          <p:cNvSpPr txBox="1"/>
          <p:nvPr/>
        </p:nvSpPr>
        <p:spPr bwMode="auto">
          <a:xfrm>
            <a:off x="4747434" y="2934844"/>
            <a:ext cx="1882428" cy="398780"/>
          </a:xfrm>
          <a:prstGeom prst="rect">
            <a:avLst/>
          </a:prstGeom>
          <a:noFill/>
        </p:spPr>
        <p:txBody>
          <a:bodyPr>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defRPr/>
            </a:pPr>
            <a:r>
              <a:rPr lang="zh-CN" altLang="en-US" sz="2000" dirty="0">
                <a:solidFill>
                  <a:schemeClr val="tx1">
                    <a:lumMod val="50000"/>
                    <a:lumOff val="50000"/>
                  </a:schemeClr>
                </a:solidFill>
                <a:latin typeface="+mj-ea"/>
                <a:ea typeface="+mj-ea"/>
                <a:cs typeface="+mn-ea"/>
                <a:sym typeface="+mn-lt"/>
              </a:rPr>
              <a:t>上證</a:t>
            </a:r>
            <a:r>
              <a:rPr lang="en-US" altLang="zh-CN" sz="2000" dirty="0">
                <a:solidFill>
                  <a:schemeClr val="tx1">
                    <a:lumMod val="50000"/>
                    <a:lumOff val="50000"/>
                  </a:schemeClr>
                </a:solidFill>
                <a:latin typeface="+mj-ea"/>
                <a:ea typeface="+mj-ea"/>
                <a:cs typeface="+mn-ea"/>
                <a:sym typeface="+mn-lt"/>
              </a:rPr>
              <a:t>50</a:t>
            </a:r>
            <a:r>
              <a:rPr lang="zh-CN" altLang="en-US" sz="2000" dirty="0">
                <a:solidFill>
                  <a:schemeClr val="tx1">
                    <a:lumMod val="50000"/>
                    <a:lumOff val="50000"/>
                  </a:schemeClr>
                </a:solidFill>
                <a:latin typeface="+mj-ea"/>
                <a:ea typeface="+mj-ea"/>
                <a:cs typeface="+mn-ea"/>
                <a:sym typeface="+mn-lt"/>
              </a:rPr>
              <a:t>指數</a:t>
            </a:r>
            <a:endParaRPr lang="zh-CN" altLang="en-US" sz="2000" dirty="0">
              <a:solidFill>
                <a:schemeClr val="tx1">
                  <a:lumMod val="50000"/>
                  <a:lumOff val="50000"/>
                </a:schemeClr>
              </a:solidFill>
              <a:latin typeface="+mj-ea"/>
              <a:ea typeface="+mj-ea"/>
              <a:cs typeface="+mn-ea"/>
              <a:sym typeface="+mn-lt"/>
            </a:endParaRPr>
          </a:p>
        </p:txBody>
      </p:sp>
      <p:sp>
        <p:nvSpPr>
          <p:cNvPr id="52" name="文本框 18"/>
          <p:cNvSpPr txBox="1"/>
          <p:nvPr/>
        </p:nvSpPr>
        <p:spPr bwMode="auto">
          <a:xfrm>
            <a:off x="4747259" y="3352061"/>
            <a:ext cx="2807607" cy="1641475"/>
          </a:xfrm>
          <a:prstGeom prst="rect">
            <a:avLst/>
          </a:prstGeom>
          <a:noFill/>
        </p:spPr>
        <p:txBody>
          <a:bodyPr wrap="square">
            <a:spAutoFit/>
            <a:scene3d>
              <a:camera prst="orthographicFront"/>
              <a:lightRig rig="threePt" dir="t"/>
            </a:scene3d>
            <a:sp3d contourW="12700"/>
          </a:bodyPr>
          <a:lstStyle/>
          <a:p>
            <a:pPr>
              <a:lnSpc>
                <a:spcPct val="120000"/>
              </a:lnSpc>
              <a:defRPr/>
            </a:pPr>
            <a:r>
              <a:rPr lang="zh-CN" altLang="en-US" sz="1400" dirty="0">
                <a:solidFill>
                  <a:schemeClr val="tx1">
                    <a:lumMod val="65000"/>
                    <a:lumOff val="35000"/>
                  </a:schemeClr>
                </a:solidFill>
                <a:cs typeface="+mn-ea"/>
                <a:sym typeface="+mn-lt"/>
              </a:rPr>
              <a:t>上證</a:t>
            </a:r>
            <a:r>
              <a:rPr lang="en-US" altLang="zh-CN" sz="1400" dirty="0">
                <a:solidFill>
                  <a:schemeClr val="tx1">
                    <a:lumMod val="65000"/>
                    <a:lumOff val="35000"/>
                  </a:schemeClr>
                </a:solidFill>
                <a:cs typeface="+mn-ea"/>
                <a:sym typeface="+mn-lt"/>
              </a:rPr>
              <a:t>50</a:t>
            </a:r>
            <a:r>
              <a:rPr lang="zh-CN" altLang="en-US" sz="1400" dirty="0">
                <a:solidFill>
                  <a:schemeClr val="tx1">
                    <a:lumMod val="65000"/>
                    <a:lumOff val="35000"/>
                  </a:schemeClr>
                </a:solidFill>
                <a:cs typeface="+mn-ea"/>
                <a:sym typeface="+mn-lt"/>
              </a:rPr>
              <a:t>指數是根據科學客觀的方法，挑選上海證券市場規模大、流動性好的最具代表性的</a:t>
            </a:r>
            <a:r>
              <a:rPr lang="en-US" altLang="zh-CN" sz="1400" dirty="0">
                <a:solidFill>
                  <a:schemeClr val="tx1">
                    <a:lumMod val="65000"/>
                    <a:lumOff val="35000"/>
                  </a:schemeClr>
                </a:solidFill>
                <a:cs typeface="+mn-ea"/>
                <a:sym typeface="+mn-lt"/>
              </a:rPr>
              <a:t>50</a:t>
            </a:r>
            <a:r>
              <a:rPr lang="zh-CN" altLang="en-US" sz="1400" dirty="0">
                <a:solidFill>
                  <a:schemeClr val="tx1">
                    <a:lumMod val="65000"/>
                    <a:lumOff val="35000"/>
                  </a:schemeClr>
                </a:solidFill>
                <a:cs typeface="+mn-ea"/>
                <a:sym typeface="+mn-lt"/>
              </a:rPr>
              <a:t>只股票組成樣本股，以綜合反映上海證券市場最具市場影響力的一批優質大盤企業的整體狀況。</a:t>
            </a:r>
            <a:endParaRPr lang="zh-CN" altLang="en-US" sz="1400" dirty="0">
              <a:solidFill>
                <a:schemeClr val="tx1">
                  <a:lumMod val="65000"/>
                  <a:lumOff val="35000"/>
                </a:schemeClr>
              </a:solidFill>
              <a:cs typeface="+mn-ea"/>
              <a:sym typeface="+mn-lt"/>
            </a:endParaRPr>
          </a:p>
        </p:txBody>
      </p:sp>
      <p:cxnSp>
        <p:nvCxnSpPr>
          <p:cNvPr id="55" name="直接连接符 54"/>
          <p:cNvCxnSpPr/>
          <p:nvPr/>
        </p:nvCxnSpPr>
        <p:spPr bwMode="auto">
          <a:xfrm>
            <a:off x="8475344" y="2008505"/>
            <a:ext cx="0" cy="3121842"/>
          </a:xfrm>
          <a:prstGeom prst="line">
            <a:avLst/>
          </a:prstGeom>
          <a:gradFill>
            <a:gsLst>
              <a:gs pos="0">
                <a:srgbClr val="FFC000">
                  <a:alpha val="0"/>
                </a:srgbClr>
              </a:gs>
              <a:gs pos="100000">
                <a:srgbClr val="FFC000"/>
              </a:gs>
            </a:gsLst>
            <a:lin ang="2700000" scaled="0"/>
          </a:gradFill>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矩形 55"/>
          <p:cNvSpPr/>
          <p:nvPr/>
        </p:nvSpPr>
        <p:spPr bwMode="auto">
          <a:xfrm>
            <a:off x="8475343" y="5130347"/>
            <a:ext cx="2880000" cy="40636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cs typeface="+mn-ea"/>
              <a:sym typeface="+mn-lt"/>
            </a:endParaRPr>
          </a:p>
        </p:txBody>
      </p:sp>
      <p:sp>
        <p:nvSpPr>
          <p:cNvPr id="57" name="TextBox 19"/>
          <p:cNvSpPr txBox="1"/>
          <p:nvPr/>
        </p:nvSpPr>
        <p:spPr bwMode="auto">
          <a:xfrm>
            <a:off x="8547909" y="2934844"/>
            <a:ext cx="1882428" cy="398780"/>
          </a:xfrm>
          <a:prstGeom prst="rect">
            <a:avLst/>
          </a:prstGeom>
          <a:noFill/>
        </p:spPr>
        <p:txBody>
          <a:bodyPr>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defRPr/>
            </a:pPr>
            <a:r>
              <a:rPr lang="zh-CN" altLang="en-US" sz="2000" dirty="0">
                <a:solidFill>
                  <a:schemeClr val="tx1">
                    <a:lumMod val="50000"/>
                    <a:lumOff val="50000"/>
                  </a:schemeClr>
                </a:solidFill>
                <a:latin typeface="+mj-ea"/>
                <a:ea typeface="+mj-ea"/>
                <a:cs typeface="+mn-ea"/>
                <a:sym typeface="+mn-lt"/>
              </a:rPr>
              <a:t>中證</a:t>
            </a:r>
            <a:r>
              <a:rPr lang="en-US" altLang="zh-CN" sz="2000" dirty="0">
                <a:solidFill>
                  <a:schemeClr val="tx1">
                    <a:lumMod val="50000"/>
                    <a:lumOff val="50000"/>
                  </a:schemeClr>
                </a:solidFill>
                <a:latin typeface="+mj-ea"/>
                <a:ea typeface="+mj-ea"/>
                <a:cs typeface="+mn-ea"/>
                <a:sym typeface="+mn-lt"/>
              </a:rPr>
              <a:t>500</a:t>
            </a:r>
            <a:r>
              <a:rPr lang="zh-CN" altLang="en-US" sz="2000" dirty="0">
                <a:solidFill>
                  <a:schemeClr val="tx1">
                    <a:lumMod val="50000"/>
                    <a:lumOff val="50000"/>
                  </a:schemeClr>
                </a:solidFill>
                <a:latin typeface="+mj-ea"/>
                <a:ea typeface="+mj-ea"/>
                <a:cs typeface="+mn-ea"/>
                <a:sym typeface="+mn-lt"/>
              </a:rPr>
              <a:t>指數</a:t>
            </a:r>
            <a:endParaRPr lang="zh-CN" altLang="en-US" sz="2000" dirty="0">
              <a:solidFill>
                <a:schemeClr val="tx1">
                  <a:lumMod val="50000"/>
                  <a:lumOff val="50000"/>
                </a:schemeClr>
              </a:solidFill>
              <a:latin typeface="+mj-ea"/>
              <a:ea typeface="+mj-ea"/>
              <a:cs typeface="+mn-ea"/>
              <a:sym typeface="+mn-lt"/>
            </a:endParaRPr>
          </a:p>
        </p:txBody>
      </p:sp>
      <p:sp>
        <p:nvSpPr>
          <p:cNvPr id="58" name="文本框 18"/>
          <p:cNvSpPr txBox="1"/>
          <p:nvPr/>
        </p:nvSpPr>
        <p:spPr bwMode="auto">
          <a:xfrm>
            <a:off x="8547734" y="3352061"/>
            <a:ext cx="2807607" cy="1641475"/>
          </a:xfrm>
          <a:prstGeom prst="rect">
            <a:avLst/>
          </a:prstGeom>
          <a:noFill/>
        </p:spPr>
        <p:txBody>
          <a:bodyPr wrap="square">
            <a:spAutoFit/>
            <a:scene3d>
              <a:camera prst="orthographicFront"/>
              <a:lightRig rig="threePt" dir="t"/>
            </a:scene3d>
            <a:sp3d contourW="12700"/>
          </a:bodyPr>
          <a:lstStyle/>
          <a:p>
            <a:pPr>
              <a:lnSpc>
                <a:spcPct val="120000"/>
              </a:lnSpc>
              <a:defRPr/>
            </a:pPr>
            <a:r>
              <a:rPr lang="zh-CN" altLang="en-US" sz="1400" dirty="0">
                <a:solidFill>
                  <a:schemeClr val="tx1">
                    <a:lumMod val="65000"/>
                    <a:lumOff val="35000"/>
                  </a:schemeClr>
                </a:solidFill>
                <a:cs typeface="+mn-ea"/>
                <a:sym typeface="+mn-lt"/>
              </a:rPr>
              <a:t>中證</a:t>
            </a:r>
            <a:r>
              <a:rPr lang="en-US" altLang="zh-CN" sz="1400" dirty="0">
                <a:solidFill>
                  <a:schemeClr val="tx1">
                    <a:lumMod val="65000"/>
                    <a:lumOff val="35000"/>
                  </a:schemeClr>
                </a:solidFill>
                <a:cs typeface="+mn-ea"/>
                <a:sym typeface="+mn-lt"/>
              </a:rPr>
              <a:t>500</a:t>
            </a:r>
            <a:r>
              <a:rPr lang="zh-CN" altLang="en-US" sz="1400" dirty="0">
                <a:solidFill>
                  <a:schemeClr val="tx1">
                    <a:lumMod val="65000"/>
                    <a:lumOff val="35000"/>
                  </a:schemeClr>
                </a:solidFill>
                <a:cs typeface="+mn-ea"/>
                <a:sym typeface="+mn-lt"/>
              </a:rPr>
              <a:t>指的，是由中證指數有限公司開發的一種指數，其樣本選取的是剔除</a:t>
            </a:r>
            <a:r>
              <a:rPr lang="en-US" altLang="zh-CN" sz="1400" dirty="0">
                <a:solidFill>
                  <a:schemeClr val="tx1">
                    <a:lumMod val="65000"/>
                    <a:lumOff val="35000"/>
                  </a:schemeClr>
                </a:solidFill>
                <a:cs typeface="+mn-ea"/>
                <a:sym typeface="+mn-lt"/>
              </a:rPr>
              <a:t>A</a:t>
            </a:r>
            <a:r>
              <a:rPr lang="zh-CN" altLang="en-US" sz="1400" dirty="0">
                <a:solidFill>
                  <a:schemeClr val="tx1">
                    <a:lumMod val="65000"/>
                    <a:lumOff val="35000"/>
                  </a:schemeClr>
                </a:solidFill>
                <a:cs typeface="+mn-ea"/>
                <a:sym typeface="+mn-lt"/>
              </a:rPr>
              <a:t>股中滬深</a:t>
            </a:r>
            <a:r>
              <a:rPr lang="en-US" altLang="zh-CN" sz="1400" dirty="0">
                <a:solidFill>
                  <a:schemeClr val="tx1">
                    <a:lumMod val="65000"/>
                    <a:lumOff val="35000"/>
                  </a:schemeClr>
                </a:solidFill>
                <a:cs typeface="+mn-ea"/>
                <a:sym typeface="+mn-lt"/>
              </a:rPr>
              <a:t>300</a:t>
            </a:r>
            <a:r>
              <a:rPr lang="zh-CN" altLang="en-US" sz="1400" dirty="0">
                <a:solidFill>
                  <a:schemeClr val="tx1">
                    <a:lumMod val="65000"/>
                    <a:lumOff val="35000"/>
                  </a:schemeClr>
                </a:solidFill>
                <a:cs typeface="+mn-ea"/>
                <a:sym typeface="+mn-lt"/>
              </a:rPr>
              <a:t>指數成份股，選擇總市值排名靠前的</a:t>
            </a:r>
            <a:r>
              <a:rPr lang="en-US" altLang="zh-CN" sz="1400" dirty="0">
                <a:solidFill>
                  <a:schemeClr val="tx1">
                    <a:lumMod val="65000"/>
                    <a:lumOff val="35000"/>
                  </a:schemeClr>
                </a:solidFill>
                <a:cs typeface="+mn-ea"/>
                <a:sym typeface="+mn-lt"/>
              </a:rPr>
              <a:t>500</a:t>
            </a:r>
            <a:r>
              <a:rPr lang="zh-CN" altLang="en-US" sz="1400" dirty="0">
                <a:solidFill>
                  <a:schemeClr val="tx1">
                    <a:lumMod val="65000"/>
                    <a:lumOff val="35000"/>
                  </a:schemeClr>
                </a:solidFill>
                <a:cs typeface="+mn-ea"/>
                <a:sym typeface="+mn-lt"/>
              </a:rPr>
              <a:t>只股票，中證</a:t>
            </a:r>
            <a:r>
              <a:rPr lang="en-US" altLang="zh-CN" sz="1400" dirty="0">
                <a:solidFill>
                  <a:schemeClr val="tx1">
                    <a:lumMod val="65000"/>
                    <a:lumOff val="35000"/>
                  </a:schemeClr>
                </a:solidFill>
                <a:cs typeface="+mn-ea"/>
                <a:sym typeface="+mn-lt"/>
              </a:rPr>
              <a:t>500</a:t>
            </a:r>
            <a:r>
              <a:rPr lang="zh-CN" altLang="en-US" sz="1400" dirty="0">
                <a:solidFill>
                  <a:schemeClr val="tx1">
                    <a:lumMod val="65000"/>
                    <a:lumOff val="35000"/>
                  </a:schemeClr>
                </a:solidFill>
                <a:cs typeface="+mn-ea"/>
                <a:sym typeface="+mn-lt"/>
              </a:rPr>
              <a:t>指數綜合反映</a:t>
            </a:r>
            <a:r>
              <a:rPr lang="en-US" altLang="zh-CN" sz="1400" dirty="0">
                <a:solidFill>
                  <a:schemeClr val="tx1">
                    <a:lumMod val="65000"/>
                    <a:lumOff val="35000"/>
                  </a:schemeClr>
                </a:solidFill>
                <a:cs typeface="+mn-ea"/>
                <a:sym typeface="+mn-lt"/>
              </a:rPr>
              <a:t>A</a:t>
            </a:r>
            <a:r>
              <a:rPr lang="zh-CN" altLang="en-US" sz="1400" dirty="0">
                <a:solidFill>
                  <a:schemeClr val="tx1">
                    <a:lumMod val="65000"/>
                    <a:lumOff val="35000"/>
                  </a:schemeClr>
                </a:solidFill>
                <a:cs typeface="+mn-ea"/>
                <a:sym typeface="+mn-lt"/>
              </a:rPr>
              <a:t>股中中小市值公司的股價表現。</a:t>
            </a:r>
            <a:endParaRPr lang="zh-CN" altLang="en-US" sz="1400" dirty="0">
              <a:solidFill>
                <a:schemeClr val="tx1">
                  <a:lumMod val="65000"/>
                  <a:lumOff val="35000"/>
                </a:schemeClr>
              </a:solidFill>
              <a:cs typeface="+mn-ea"/>
              <a:sym typeface="+mn-lt"/>
            </a:endParaRPr>
          </a:p>
        </p:txBody>
      </p:sp>
      <p:cxnSp>
        <p:nvCxnSpPr>
          <p:cNvPr id="60" name="直接连接符 59"/>
          <p:cNvCxnSpPr/>
          <p:nvPr/>
        </p:nvCxnSpPr>
        <p:spPr bwMode="auto">
          <a:xfrm>
            <a:off x="3754393" y="2008505"/>
            <a:ext cx="0" cy="3121842"/>
          </a:xfrm>
          <a:prstGeom prst="line">
            <a:avLst/>
          </a:prstGeom>
          <a:gradFill>
            <a:gsLst>
              <a:gs pos="0">
                <a:srgbClr val="FFC000">
                  <a:alpha val="0"/>
                </a:srgbClr>
              </a:gs>
              <a:gs pos="100000">
                <a:srgbClr val="FFC000"/>
              </a:gs>
            </a:gsLst>
            <a:lin ang="2700000" scaled="0"/>
          </a:gradFill>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bwMode="auto">
          <a:xfrm>
            <a:off x="7554868" y="2008505"/>
            <a:ext cx="0" cy="3121842"/>
          </a:xfrm>
          <a:prstGeom prst="line">
            <a:avLst/>
          </a:prstGeom>
          <a:gradFill>
            <a:gsLst>
              <a:gs pos="0">
                <a:srgbClr val="FFC000">
                  <a:alpha val="0"/>
                </a:srgbClr>
              </a:gs>
              <a:gs pos="100000">
                <a:srgbClr val="FFC000"/>
              </a:gs>
            </a:gsLst>
            <a:lin ang="2700000" scaled="0"/>
          </a:gradFill>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bwMode="auto">
          <a:xfrm>
            <a:off x="11355343" y="2008505"/>
            <a:ext cx="0" cy="3121842"/>
          </a:xfrm>
          <a:prstGeom prst="line">
            <a:avLst/>
          </a:prstGeom>
          <a:gradFill>
            <a:gsLst>
              <a:gs pos="0">
                <a:srgbClr val="FFC000">
                  <a:alpha val="0"/>
                </a:srgbClr>
              </a:gs>
              <a:gs pos="100000">
                <a:srgbClr val="FFC000"/>
              </a:gs>
            </a:gsLst>
            <a:lin ang="2700000" scaled="0"/>
          </a:gradFill>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4" name="文本框 63"/>
          <p:cNvSpPr txBox="1"/>
          <p:nvPr/>
        </p:nvSpPr>
        <p:spPr>
          <a:xfrm>
            <a:off x="5943600" y="43815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pic>
        <p:nvPicPr>
          <p:cNvPr id="66" name="图形 6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12142" y="1903395"/>
            <a:ext cx="900000" cy="900000"/>
          </a:xfrm>
          <a:prstGeom prst="rect">
            <a:avLst/>
          </a:prstGeom>
        </p:spPr>
      </p:pic>
      <p:pic>
        <p:nvPicPr>
          <p:cNvPr id="68" name="图形 6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57282" y="1903395"/>
            <a:ext cx="900000" cy="900000"/>
          </a:xfrm>
          <a:prstGeom prst="rect">
            <a:avLst/>
          </a:prstGeom>
        </p:spPr>
      </p:pic>
      <p:pic>
        <p:nvPicPr>
          <p:cNvPr id="70" name="图形 6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6784" y="2004349"/>
            <a:ext cx="1030500" cy="900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任意多边形: 形状 38"/>
          <p:cNvSpPr/>
          <p:nvPr/>
        </p:nvSpPr>
        <p:spPr>
          <a:xfrm>
            <a:off x="8465419" y="1747645"/>
            <a:ext cx="2880000" cy="3830637"/>
          </a:xfrm>
          <a:custGeom>
            <a:avLst/>
            <a:gdLst>
              <a:gd name="connsiteX0" fmla="*/ 289498 w 2880000"/>
              <a:gd name="connsiteY0" fmla="*/ 0 h 3830637"/>
              <a:gd name="connsiteX1" fmla="*/ 2590502 w 2880000"/>
              <a:gd name="connsiteY1" fmla="*/ 0 h 3830637"/>
              <a:gd name="connsiteX2" fmla="*/ 2880000 w 2880000"/>
              <a:gd name="connsiteY2" fmla="*/ 289498 h 3830637"/>
              <a:gd name="connsiteX3" fmla="*/ 2880000 w 2880000"/>
              <a:gd name="connsiteY3" fmla="*/ 367985 h 3830637"/>
              <a:gd name="connsiteX4" fmla="*/ 2837183 w 2880000"/>
              <a:gd name="connsiteY4" fmla="*/ 381276 h 3830637"/>
              <a:gd name="connsiteX5" fmla="*/ 2672279 w 2880000"/>
              <a:gd name="connsiteY5" fmla="*/ 630058 h 3830637"/>
              <a:gd name="connsiteX6" fmla="*/ 2837183 w 2880000"/>
              <a:gd name="connsiteY6" fmla="*/ 878840 h 3830637"/>
              <a:gd name="connsiteX7" fmla="*/ 2880000 w 2880000"/>
              <a:gd name="connsiteY7" fmla="*/ 892132 h 3830637"/>
              <a:gd name="connsiteX8" fmla="*/ 2880000 w 2880000"/>
              <a:gd name="connsiteY8" fmla="*/ 3541139 h 3830637"/>
              <a:gd name="connsiteX9" fmla="*/ 2590502 w 2880000"/>
              <a:gd name="connsiteY9" fmla="*/ 3830637 h 3830637"/>
              <a:gd name="connsiteX10" fmla="*/ 289498 w 2880000"/>
              <a:gd name="connsiteY10" fmla="*/ 3830637 h 3830637"/>
              <a:gd name="connsiteX11" fmla="*/ 0 w 2880000"/>
              <a:gd name="connsiteY11" fmla="*/ 3541139 h 3830637"/>
              <a:gd name="connsiteX12" fmla="*/ 0 w 2880000"/>
              <a:gd name="connsiteY12" fmla="*/ 289498 h 3830637"/>
              <a:gd name="connsiteX13" fmla="*/ 289498 w 2880000"/>
              <a:gd name="connsiteY13" fmla="*/ 0 h 3830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000" h="3830637">
                <a:moveTo>
                  <a:pt x="289498" y="0"/>
                </a:moveTo>
                <a:lnTo>
                  <a:pt x="2590502" y="0"/>
                </a:lnTo>
                <a:cubicBezTo>
                  <a:pt x="2750387" y="0"/>
                  <a:pt x="2880000" y="129613"/>
                  <a:pt x="2880000" y="289498"/>
                </a:cubicBezTo>
                <a:lnTo>
                  <a:pt x="2880000" y="367985"/>
                </a:lnTo>
                <a:lnTo>
                  <a:pt x="2837183" y="381276"/>
                </a:lnTo>
                <a:cubicBezTo>
                  <a:pt x="2740276" y="422264"/>
                  <a:pt x="2672279" y="518220"/>
                  <a:pt x="2672279" y="630058"/>
                </a:cubicBezTo>
                <a:cubicBezTo>
                  <a:pt x="2672279" y="741896"/>
                  <a:pt x="2740276" y="837852"/>
                  <a:pt x="2837183" y="878840"/>
                </a:cubicBezTo>
                <a:lnTo>
                  <a:pt x="2880000" y="892132"/>
                </a:lnTo>
                <a:lnTo>
                  <a:pt x="2880000" y="3541139"/>
                </a:lnTo>
                <a:cubicBezTo>
                  <a:pt x="2880000" y="3701024"/>
                  <a:pt x="2750387" y="3830637"/>
                  <a:pt x="2590502" y="3830637"/>
                </a:cubicBezTo>
                <a:lnTo>
                  <a:pt x="289498" y="3830637"/>
                </a:lnTo>
                <a:cubicBezTo>
                  <a:pt x="129613" y="3830637"/>
                  <a:pt x="0" y="3701024"/>
                  <a:pt x="0" y="3541139"/>
                </a:cubicBezTo>
                <a:lnTo>
                  <a:pt x="0" y="289498"/>
                </a:lnTo>
                <a:cubicBezTo>
                  <a:pt x="0" y="129613"/>
                  <a:pt x="129613" y="0"/>
                  <a:pt x="289498" y="0"/>
                </a:cubicBezTo>
                <a:close/>
              </a:path>
            </a:pathLst>
          </a:custGeom>
          <a:solidFill>
            <a:schemeClr val="bg1"/>
          </a:solidFill>
          <a:ln>
            <a:noFill/>
          </a:ln>
          <a:effectLst>
            <a:outerShdw blurRad="381000" dist="63500" dir="2520000" algn="ctr" rotWithShape="0">
              <a:srgbClr val="FFC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38" name="任意多边形: 形状 37"/>
          <p:cNvSpPr/>
          <p:nvPr/>
        </p:nvSpPr>
        <p:spPr>
          <a:xfrm>
            <a:off x="4638041" y="1747645"/>
            <a:ext cx="2880000" cy="3830637"/>
          </a:xfrm>
          <a:custGeom>
            <a:avLst/>
            <a:gdLst>
              <a:gd name="connsiteX0" fmla="*/ 289498 w 2880000"/>
              <a:gd name="connsiteY0" fmla="*/ 0 h 3830637"/>
              <a:gd name="connsiteX1" fmla="*/ 2590502 w 2880000"/>
              <a:gd name="connsiteY1" fmla="*/ 0 h 3830637"/>
              <a:gd name="connsiteX2" fmla="*/ 2880000 w 2880000"/>
              <a:gd name="connsiteY2" fmla="*/ 289498 h 3830637"/>
              <a:gd name="connsiteX3" fmla="*/ 2880000 w 2880000"/>
              <a:gd name="connsiteY3" fmla="*/ 365208 h 3830637"/>
              <a:gd name="connsiteX4" fmla="*/ 2876668 w 2880000"/>
              <a:gd name="connsiteY4" fmla="*/ 365544 h 3830637"/>
              <a:gd name="connsiteX5" fmla="*/ 2661082 w 2880000"/>
              <a:gd name="connsiteY5" fmla="*/ 630058 h 3830637"/>
              <a:gd name="connsiteX6" fmla="*/ 2876668 w 2880000"/>
              <a:gd name="connsiteY6" fmla="*/ 894573 h 3830637"/>
              <a:gd name="connsiteX7" fmla="*/ 2880000 w 2880000"/>
              <a:gd name="connsiteY7" fmla="*/ 894909 h 3830637"/>
              <a:gd name="connsiteX8" fmla="*/ 2880000 w 2880000"/>
              <a:gd name="connsiteY8" fmla="*/ 3541139 h 3830637"/>
              <a:gd name="connsiteX9" fmla="*/ 2590502 w 2880000"/>
              <a:gd name="connsiteY9" fmla="*/ 3830637 h 3830637"/>
              <a:gd name="connsiteX10" fmla="*/ 289498 w 2880000"/>
              <a:gd name="connsiteY10" fmla="*/ 3830637 h 3830637"/>
              <a:gd name="connsiteX11" fmla="*/ 0 w 2880000"/>
              <a:gd name="connsiteY11" fmla="*/ 3541139 h 3830637"/>
              <a:gd name="connsiteX12" fmla="*/ 0 w 2880000"/>
              <a:gd name="connsiteY12" fmla="*/ 289498 h 3830637"/>
              <a:gd name="connsiteX13" fmla="*/ 289498 w 2880000"/>
              <a:gd name="connsiteY13" fmla="*/ 0 h 3830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000" h="3830637">
                <a:moveTo>
                  <a:pt x="289498" y="0"/>
                </a:moveTo>
                <a:lnTo>
                  <a:pt x="2590502" y="0"/>
                </a:lnTo>
                <a:cubicBezTo>
                  <a:pt x="2750387" y="0"/>
                  <a:pt x="2880000" y="129613"/>
                  <a:pt x="2880000" y="289498"/>
                </a:cubicBezTo>
                <a:lnTo>
                  <a:pt x="2880000" y="365208"/>
                </a:lnTo>
                <a:lnTo>
                  <a:pt x="2876668" y="365544"/>
                </a:lnTo>
                <a:cubicBezTo>
                  <a:pt x="2753633" y="390720"/>
                  <a:pt x="2661082" y="499581"/>
                  <a:pt x="2661082" y="630058"/>
                </a:cubicBezTo>
                <a:cubicBezTo>
                  <a:pt x="2661082" y="760536"/>
                  <a:pt x="2753633" y="869396"/>
                  <a:pt x="2876668" y="894573"/>
                </a:cubicBezTo>
                <a:lnTo>
                  <a:pt x="2880000" y="894909"/>
                </a:lnTo>
                <a:lnTo>
                  <a:pt x="2880000" y="3541139"/>
                </a:lnTo>
                <a:cubicBezTo>
                  <a:pt x="2880000" y="3701024"/>
                  <a:pt x="2750387" y="3830637"/>
                  <a:pt x="2590502" y="3830637"/>
                </a:cubicBezTo>
                <a:lnTo>
                  <a:pt x="289498" y="3830637"/>
                </a:lnTo>
                <a:cubicBezTo>
                  <a:pt x="129613" y="3830637"/>
                  <a:pt x="0" y="3701024"/>
                  <a:pt x="0" y="3541139"/>
                </a:cubicBezTo>
                <a:lnTo>
                  <a:pt x="0" y="289498"/>
                </a:lnTo>
                <a:cubicBezTo>
                  <a:pt x="0" y="129613"/>
                  <a:pt x="129613" y="0"/>
                  <a:pt x="289498" y="0"/>
                </a:cubicBezTo>
                <a:close/>
              </a:path>
            </a:pathLst>
          </a:custGeom>
          <a:solidFill>
            <a:schemeClr val="bg1"/>
          </a:solidFill>
          <a:ln>
            <a:noFill/>
          </a:ln>
          <a:effectLst>
            <a:outerShdw blurRad="381000" dist="63500" dir="2520000" algn="ctr" rotWithShape="0">
              <a:srgbClr val="FFC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37" name="任意多边形: 形状 36"/>
          <p:cNvSpPr/>
          <p:nvPr/>
        </p:nvSpPr>
        <p:spPr>
          <a:xfrm>
            <a:off x="855523" y="1747645"/>
            <a:ext cx="2880000" cy="3830637"/>
          </a:xfrm>
          <a:custGeom>
            <a:avLst/>
            <a:gdLst>
              <a:gd name="connsiteX0" fmla="*/ 289498 w 2880000"/>
              <a:gd name="connsiteY0" fmla="*/ 0 h 3830637"/>
              <a:gd name="connsiteX1" fmla="*/ 2590502 w 2880000"/>
              <a:gd name="connsiteY1" fmla="*/ 0 h 3830637"/>
              <a:gd name="connsiteX2" fmla="*/ 2880000 w 2880000"/>
              <a:gd name="connsiteY2" fmla="*/ 289498 h 3830637"/>
              <a:gd name="connsiteX3" fmla="*/ 2880000 w 2880000"/>
              <a:gd name="connsiteY3" fmla="*/ 360560 h 3830637"/>
              <a:gd name="connsiteX4" fmla="*/ 2875025 w 2880000"/>
              <a:gd name="connsiteY4" fmla="*/ 360058 h 3830637"/>
              <a:gd name="connsiteX5" fmla="*/ 2605025 w 2880000"/>
              <a:gd name="connsiteY5" fmla="*/ 630058 h 3830637"/>
              <a:gd name="connsiteX6" fmla="*/ 2875025 w 2880000"/>
              <a:gd name="connsiteY6" fmla="*/ 900058 h 3830637"/>
              <a:gd name="connsiteX7" fmla="*/ 2880000 w 2880000"/>
              <a:gd name="connsiteY7" fmla="*/ 899557 h 3830637"/>
              <a:gd name="connsiteX8" fmla="*/ 2880000 w 2880000"/>
              <a:gd name="connsiteY8" fmla="*/ 3541139 h 3830637"/>
              <a:gd name="connsiteX9" fmla="*/ 2590502 w 2880000"/>
              <a:gd name="connsiteY9" fmla="*/ 3830637 h 3830637"/>
              <a:gd name="connsiteX10" fmla="*/ 289498 w 2880000"/>
              <a:gd name="connsiteY10" fmla="*/ 3830637 h 3830637"/>
              <a:gd name="connsiteX11" fmla="*/ 0 w 2880000"/>
              <a:gd name="connsiteY11" fmla="*/ 3541139 h 3830637"/>
              <a:gd name="connsiteX12" fmla="*/ 0 w 2880000"/>
              <a:gd name="connsiteY12" fmla="*/ 289498 h 3830637"/>
              <a:gd name="connsiteX13" fmla="*/ 289498 w 2880000"/>
              <a:gd name="connsiteY13" fmla="*/ 0 h 3830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000" h="3830637">
                <a:moveTo>
                  <a:pt x="289498" y="0"/>
                </a:moveTo>
                <a:lnTo>
                  <a:pt x="2590502" y="0"/>
                </a:lnTo>
                <a:cubicBezTo>
                  <a:pt x="2750387" y="0"/>
                  <a:pt x="2880000" y="129613"/>
                  <a:pt x="2880000" y="289498"/>
                </a:cubicBezTo>
                <a:lnTo>
                  <a:pt x="2880000" y="360560"/>
                </a:lnTo>
                <a:lnTo>
                  <a:pt x="2875025" y="360058"/>
                </a:lnTo>
                <a:cubicBezTo>
                  <a:pt x="2725908" y="360058"/>
                  <a:pt x="2605025" y="480941"/>
                  <a:pt x="2605025" y="630058"/>
                </a:cubicBezTo>
                <a:cubicBezTo>
                  <a:pt x="2605025" y="779175"/>
                  <a:pt x="2725908" y="900058"/>
                  <a:pt x="2875025" y="900058"/>
                </a:cubicBezTo>
                <a:lnTo>
                  <a:pt x="2880000" y="899557"/>
                </a:lnTo>
                <a:lnTo>
                  <a:pt x="2880000" y="3541139"/>
                </a:lnTo>
                <a:cubicBezTo>
                  <a:pt x="2880000" y="3701024"/>
                  <a:pt x="2750387" y="3830637"/>
                  <a:pt x="2590502" y="3830637"/>
                </a:cubicBezTo>
                <a:lnTo>
                  <a:pt x="289498" y="3830637"/>
                </a:lnTo>
                <a:cubicBezTo>
                  <a:pt x="129613" y="3830637"/>
                  <a:pt x="0" y="3701024"/>
                  <a:pt x="0" y="3541139"/>
                </a:cubicBezTo>
                <a:lnTo>
                  <a:pt x="0" y="289498"/>
                </a:lnTo>
                <a:cubicBezTo>
                  <a:pt x="0" y="129613"/>
                  <a:pt x="129613" y="0"/>
                  <a:pt x="289498" y="0"/>
                </a:cubicBezTo>
                <a:close/>
              </a:path>
            </a:pathLst>
          </a:custGeom>
          <a:solidFill>
            <a:schemeClr val="bg1"/>
          </a:solidFill>
          <a:ln>
            <a:noFill/>
          </a:ln>
          <a:effectLst>
            <a:outerShdw blurRad="381000" dist="63500" dir="2520000" algn="ctr" rotWithShape="0">
              <a:srgbClr val="FFC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什麼是指數</a:t>
            </a:r>
            <a:endParaRPr lang="zh-CN" altLang="en-US" sz="2400" dirty="0">
              <a:solidFill>
                <a:srgbClr val="FFC000"/>
              </a:solidFill>
              <a:latin typeface="+mj-ea"/>
              <a:ea typeface="+mj-ea"/>
              <a:cs typeface="+mn-ea"/>
              <a:sym typeface="+mn-lt"/>
            </a:endParaRPr>
          </a:p>
        </p:txBody>
      </p:sp>
      <p:sp>
        <p:nvSpPr>
          <p:cNvPr id="19" name="矩形 18"/>
          <p:cNvSpPr/>
          <p:nvPr/>
        </p:nvSpPr>
        <p:spPr bwMode="auto">
          <a:xfrm>
            <a:off x="1935523" y="5111297"/>
            <a:ext cx="720000" cy="18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cs typeface="+mn-ea"/>
              <a:sym typeface="+mn-lt"/>
            </a:endParaRPr>
          </a:p>
        </p:txBody>
      </p:sp>
      <p:sp>
        <p:nvSpPr>
          <p:cNvPr id="15" name="TextBox 19"/>
          <p:cNvSpPr txBox="1"/>
          <p:nvPr/>
        </p:nvSpPr>
        <p:spPr bwMode="auto">
          <a:xfrm>
            <a:off x="1354309" y="2934844"/>
            <a:ext cx="1882428" cy="398780"/>
          </a:xfrm>
          <a:prstGeom prst="rect">
            <a:avLst/>
          </a:prstGeom>
          <a:noFill/>
        </p:spPr>
        <p:txBody>
          <a:bodyPr>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lgn="ctr">
              <a:defRPr/>
            </a:pPr>
            <a:r>
              <a:rPr lang="zh-CN" altLang="en-US" sz="2000" dirty="0">
                <a:solidFill>
                  <a:schemeClr val="tx1">
                    <a:lumMod val="50000"/>
                    <a:lumOff val="50000"/>
                  </a:schemeClr>
                </a:solidFill>
                <a:latin typeface="+mj-ea"/>
                <a:ea typeface="+mj-ea"/>
                <a:cs typeface="+mn-ea"/>
                <a:sym typeface="+mn-lt"/>
              </a:rPr>
              <a:t>恒生指數</a:t>
            </a:r>
            <a:endParaRPr lang="zh-CN" altLang="en-US" sz="2000" dirty="0">
              <a:solidFill>
                <a:schemeClr val="tx1">
                  <a:lumMod val="50000"/>
                  <a:lumOff val="50000"/>
                </a:schemeClr>
              </a:solidFill>
              <a:latin typeface="+mj-ea"/>
              <a:ea typeface="+mj-ea"/>
              <a:cs typeface="+mn-ea"/>
              <a:sym typeface="+mn-lt"/>
            </a:endParaRPr>
          </a:p>
        </p:txBody>
      </p:sp>
      <p:sp>
        <p:nvSpPr>
          <p:cNvPr id="16" name="文本框 18"/>
          <p:cNvSpPr txBox="1"/>
          <p:nvPr/>
        </p:nvSpPr>
        <p:spPr bwMode="auto">
          <a:xfrm>
            <a:off x="891720" y="3352061"/>
            <a:ext cx="2807607" cy="1768475"/>
          </a:xfrm>
          <a:prstGeom prst="rect">
            <a:avLst/>
          </a:prstGeom>
          <a:noFill/>
        </p:spPr>
        <p:txBody>
          <a:bodyPr wrap="square">
            <a:spAutoFit/>
            <a:scene3d>
              <a:camera prst="orthographicFront"/>
              <a:lightRig rig="threePt" dir="t"/>
            </a:scene3d>
            <a:sp3d contourW="12700"/>
          </a:bodyPr>
          <a:lstStyle/>
          <a:p>
            <a:pPr algn="ctr">
              <a:lnSpc>
                <a:spcPct val="130000"/>
              </a:lnSpc>
              <a:defRPr/>
            </a:pPr>
            <a:r>
              <a:rPr lang="zh-CN" altLang="en-US" sz="1400" dirty="0">
                <a:solidFill>
                  <a:schemeClr val="tx1">
                    <a:lumMod val="65000"/>
                    <a:lumOff val="35000"/>
                  </a:schemeClr>
                </a:solidFill>
                <a:cs typeface="+mn-ea"/>
                <a:sym typeface="+mn-lt"/>
              </a:rPr>
              <a:t>恒生指數是以香港股票市場中的規模最大的</a:t>
            </a:r>
            <a:r>
              <a:rPr lang="en-US" altLang="zh-CN" sz="1400" dirty="0">
                <a:solidFill>
                  <a:schemeClr val="tx1">
                    <a:lumMod val="65000"/>
                    <a:lumOff val="35000"/>
                  </a:schemeClr>
                </a:solidFill>
                <a:cs typeface="+mn-ea"/>
                <a:sym typeface="+mn-lt"/>
              </a:rPr>
              <a:t>50</a:t>
            </a:r>
            <a:r>
              <a:rPr lang="zh-CN" altLang="en-US" sz="1400" dirty="0">
                <a:solidFill>
                  <a:schemeClr val="tx1">
                    <a:lumMod val="65000"/>
                    <a:lumOff val="35000"/>
                  </a:schemeClr>
                </a:solidFill>
                <a:cs typeface="+mn-ea"/>
                <a:sym typeface="+mn-lt"/>
              </a:rPr>
              <a:t>家上市股票為成份股加權平均得出來的，反映了香港股市價幅動趨勢最有影響的一種股價指數，由香港恒生銀行附屬的恒生指數服務有限公司編制</a:t>
            </a:r>
            <a:endParaRPr lang="zh-CN" altLang="en-US" sz="1400" dirty="0">
              <a:solidFill>
                <a:schemeClr val="tx1">
                  <a:lumMod val="65000"/>
                  <a:lumOff val="35000"/>
                </a:schemeClr>
              </a:solidFill>
              <a:cs typeface="+mn-ea"/>
              <a:sym typeface="+mn-lt"/>
            </a:endParaRPr>
          </a:p>
        </p:txBody>
      </p:sp>
      <p:sp>
        <p:nvSpPr>
          <p:cNvPr id="51" name="TextBox 19"/>
          <p:cNvSpPr txBox="1"/>
          <p:nvPr/>
        </p:nvSpPr>
        <p:spPr bwMode="auto">
          <a:xfrm>
            <a:off x="5136827" y="2934844"/>
            <a:ext cx="1882428" cy="398780"/>
          </a:xfrm>
          <a:prstGeom prst="rect">
            <a:avLst/>
          </a:prstGeom>
          <a:noFill/>
        </p:spPr>
        <p:txBody>
          <a:bodyPr>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lgn="ctr">
              <a:defRPr/>
            </a:pPr>
            <a:r>
              <a:rPr lang="zh-CN" altLang="en-US" sz="2000" dirty="0">
                <a:solidFill>
                  <a:schemeClr val="tx1">
                    <a:lumMod val="50000"/>
                    <a:lumOff val="50000"/>
                  </a:schemeClr>
                </a:solidFill>
                <a:latin typeface="+mj-ea"/>
                <a:ea typeface="+mj-ea"/>
                <a:cs typeface="+mn-ea"/>
                <a:sym typeface="+mn-lt"/>
              </a:rPr>
              <a:t>創業板指數</a:t>
            </a:r>
            <a:endParaRPr lang="zh-CN" altLang="en-US" sz="2000" dirty="0">
              <a:solidFill>
                <a:schemeClr val="tx1">
                  <a:lumMod val="50000"/>
                  <a:lumOff val="50000"/>
                </a:schemeClr>
              </a:solidFill>
              <a:latin typeface="+mj-ea"/>
              <a:ea typeface="+mj-ea"/>
              <a:cs typeface="+mn-ea"/>
              <a:sym typeface="+mn-lt"/>
            </a:endParaRPr>
          </a:p>
        </p:txBody>
      </p:sp>
      <p:sp>
        <p:nvSpPr>
          <p:cNvPr id="52" name="文本框 18"/>
          <p:cNvSpPr txBox="1"/>
          <p:nvPr/>
        </p:nvSpPr>
        <p:spPr bwMode="auto">
          <a:xfrm>
            <a:off x="4674238" y="3352061"/>
            <a:ext cx="2807607" cy="1060450"/>
          </a:xfrm>
          <a:prstGeom prst="rect">
            <a:avLst/>
          </a:prstGeom>
          <a:noFill/>
        </p:spPr>
        <p:txBody>
          <a:bodyPr wrap="square">
            <a:spAutoFit/>
            <a:scene3d>
              <a:camera prst="orthographicFront"/>
              <a:lightRig rig="threePt" dir="t"/>
            </a:scene3d>
            <a:sp3d contourW="12700"/>
          </a:bodyPr>
          <a:lstStyle/>
          <a:p>
            <a:pPr algn="ctr">
              <a:lnSpc>
                <a:spcPct val="150000"/>
              </a:lnSpc>
              <a:defRPr/>
            </a:pPr>
            <a:r>
              <a:rPr lang="zh-CN" altLang="en-US" sz="1400" dirty="0">
                <a:solidFill>
                  <a:schemeClr val="tx1">
                    <a:lumMod val="65000"/>
                    <a:lumOff val="35000"/>
                  </a:schemeClr>
                </a:solidFill>
                <a:cs typeface="+mn-ea"/>
                <a:sym typeface="+mn-lt"/>
              </a:rPr>
              <a:t>創業板指數是從創業板股票中選取</a:t>
            </a:r>
            <a:r>
              <a:rPr lang="en-US" altLang="zh-CN" sz="1400" dirty="0">
                <a:solidFill>
                  <a:schemeClr val="tx1">
                    <a:lumMod val="65000"/>
                    <a:lumOff val="35000"/>
                  </a:schemeClr>
                </a:solidFill>
                <a:cs typeface="+mn-ea"/>
                <a:sym typeface="+mn-lt"/>
              </a:rPr>
              <a:t>100</a:t>
            </a:r>
            <a:r>
              <a:rPr lang="zh-CN" altLang="en-US" sz="1400" dirty="0">
                <a:solidFill>
                  <a:schemeClr val="tx1">
                    <a:lumMod val="65000"/>
                    <a:lumOff val="35000"/>
                  </a:schemeClr>
                </a:solidFill>
                <a:cs typeface="+mn-ea"/>
                <a:sym typeface="+mn-lt"/>
              </a:rPr>
              <a:t>只組成樣本股，反映創業板市場層次的運行情況的指數</a:t>
            </a:r>
            <a:endParaRPr lang="zh-CN" altLang="en-US" sz="1400" dirty="0">
              <a:solidFill>
                <a:schemeClr val="tx1">
                  <a:lumMod val="65000"/>
                  <a:lumOff val="35000"/>
                </a:schemeClr>
              </a:solidFill>
              <a:cs typeface="+mn-ea"/>
              <a:sym typeface="+mn-lt"/>
            </a:endParaRPr>
          </a:p>
        </p:txBody>
      </p:sp>
      <p:sp>
        <p:nvSpPr>
          <p:cNvPr id="57" name="TextBox 19"/>
          <p:cNvSpPr txBox="1"/>
          <p:nvPr/>
        </p:nvSpPr>
        <p:spPr bwMode="auto">
          <a:xfrm>
            <a:off x="8964205" y="2934844"/>
            <a:ext cx="1882428" cy="398780"/>
          </a:xfrm>
          <a:prstGeom prst="rect">
            <a:avLst/>
          </a:prstGeom>
          <a:noFill/>
        </p:spPr>
        <p:txBody>
          <a:bodyPr>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lgn="ctr">
              <a:defRPr/>
            </a:pPr>
            <a:r>
              <a:rPr lang="zh-CN" altLang="en-US" sz="2000" dirty="0">
                <a:solidFill>
                  <a:schemeClr val="tx1">
                    <a:lumMod val="50000"/>
                    <a:lumOff val="50000"/>
                  </a:schemeClr>
                </a:solidFill>
                <a:latin typeface="+mj-ea"/>
                <a:ea typeface="+mj-ea"/>
                <a:cs typeface="+mn-ea"/>
                <a:sym typeface="+mn-lt"/>
              </a:rPr>
              <a:t>紅利指數</a:t>
            </a:r>
            <a:endParaRPr lang="zh-CN" altLang="en-US" sz="2000" dirty="0">
              <a:solidFill>
                <a:schemeClr val="tx1">
                  <a:lumMod val="50000"/>
                  <a:lumOff val="50000"/>
                </a:schemeClr>
              </a:solidFill>
              <a:latin typeface="+mj-ea"/>
              <a:ea typeface="+mj-ea"/>
              <a:cs typeface="+mn-ea"/>
              <a:sym typeface="+mn-lt"/>
            </a:endParaRPr>
          </a:p>
        </p:txBody>
      </p:sp>
      <p:sp>
        <p:nvSpPr>
          <p:cNvPr id="58" name="文本框 18"/>
          <p:cNvSpPr txBox="1"/>
          <p:nvPr/>
        </p:nvSpPr>
        <p:spPr bwMode="auto">
          <a:xfrm>
            <a:off x="8501616" y="3352061"/>
            <a:ext cx="2807607" cy="1383665"/>
          </a:xfrm>
          <a:prstGeom prst="rect">
            <a:avLst/>
          </a:prstGeom>
          <a:noFill/>
        </p:spPr>
        <p:txBody>
          <a:bodyPr wrap="square">
            <a:spAutoFit/>
            <a:scene3d>
              <a:camera prst="orthographicFront"/>
              <a:lightRig rig="threePt" dir="t"/>
            </a:scene3d>
            <a:sp3d contourW="12700"/>
          </a:bodyPr>
          <a:lstStyle/>
          <a:p>
            <a:pPr algn="ctr">
              <a:lnSpc>
                <a:spcPct val="150000"/>
              </a:lnSpc>
              <a:defRPr/>
            </a:pPr>
            <a:r>
              <a:rPr lang="zh-CN" altLang="en-US" sz="1400" dirty="0">
                <a:solidFill>
                  <a:schemeClr val="tx1">
                    <a:lumMod val="65000"/>
                    <a:lumOff val="35000"/>
                  </a:schemeClr>
                </a:solidFill>
                <a:cs typeface="+mn-ea"/>
                <a:sym typeface="+mn-lt"/>
              </a:rPr>
              <a:t>紅利指數指的是是由市場上股息率最高</a:t>
            </a:r>
            <a:r>
              <a:rPr lang="en-US" altLang="zh-CN" sz="1400" dirty="0">
                <a:solidFill>
                  <a:schemeClr val="tx1">
                    <a:lumMod val="65000"/>
                    <a:lumOff val="35000"/>
                  </a:schemeClr>
                </a:solidFill>
                <a:cs typeface="+mn-ea"/>
                <a:sym typeface="+mn-lt"/>
              </a:rPr>
              <a:t>,</a:t>
            </a:r>
            <a:r>
              <a:rPr lang="zh-CN" altLang="en-US" sz="1400" dirty="0">
                <a:solidFill>
                  <a:schemeClr val="tx1">
                    <a:lumMod val="65000"/>
                    <a:lumOff val="35000"/>
                  </a:schemeClr>
                </a:solidFill>
                <a:cs typeface="+mn-ea"/>
                <a:sym typeface="+mn-lt"/>
              </a:rPr>
              <a:t>現金分紅最多的</a:t>
            </a:r>
            <a:r>
              <a:rPr lang="en-US" altLang="zh-CN" sz="1400" dirty="0">
                <a:solidFill>
                  <a:schemeClr val="tx1">
                    <a:lumMod val="65000"/>
                    <a:lumOff val="35000"/>
                  </a:schemeClr>
                </a:solidFill>
                <a:cs typeface="+mn-ea"/>
                <a:sym typeface="+mn-lt"/>
              </a:rPr>
              <a:t>50</a:t>
            </a:r>
            <a:r>
              <a:rPr lang="zh-CN" altLang="en-US" sz="1400" dirty="0">
                <a:solidFill>
                  <a:schemeClr val="tx1">
                    <a:lumMod val="65000"/>
                    <a:lumOff val="35000"/>
                  </a:schemeClr>
                </a:solidFill>
                <a:cs typeface="+mn-ea"/>
                <a:sym typeface="+mn-lt"/>
              </a:rPr>
              <a:t>只股票組成指數。紅利指數代表了</a:t>
            </a:r>
            <a:r>
              <a:rPr lang="en-US" altLang="zh-CN" sz="1400" dirty="0">
                <a:solidFill>
                  <a:schemeClr val="tx1">
                    <a:lumMod val="65000"/>
                    <a:lumOff val="35000"/>
                  </a:schemeClr>
                </a:solidFill>
                <a:cs typeface="+mn-ea"/>
                <a:sym typeface="+mn-lt"/>
              </a:rPr>
              <a:t>A</a:t>
            </a:r>
            <a:r>
              <a:rPr lang="zh-CN" altLang="en-US" sz="1400" dirty="0">
                <a:solidFill>
                  <a:schemeClr val="tx1">
                    <a:lumMod val="65000"/>
                    <a:lumOff val="35000"/>
                  </a:schemeClr>
                </a:solidFill>
                <a:cs typeface="+mn-ea"/>
                <a:sym typeface="+mn-lt"/>
              </a:rPr>
              <a:t>股市場真正的核心優質資產</a:t>
            </a:r>
            <a:endParaRPr lang="zh-CN" altLang="en-US" sz="1400" dirty="0">
              <a:solidFill>
                <a:schemeClr val="tx1">
                  <a:lumMod val="65000"/>
                  <a:lumOff val="35000"/>
                </a:schemeClr>
              </a:solidFill>
              <a:cs typeface="+mn-ea"/>
              <a:sym typeface="+mn-lt"/>
            </a:endParaRPr>
          </a:p>
        </p:txBody>
      </p:sp>
      <p:sp>
        <p:nvSpPr>
          <p:cNvPr id="28" name="矩形 27"/>
          <p:cNvSpPr/>
          <p:nvPr/>
        </p:nvSpPr>
        <p:spPr bwMode="auto">
          <a:xfrm>
            <a:off x="5718041" y="5111297"/>
            <a:ext cx="720000" cy="18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cs typeface="+mn-ea"/>
              <a:sym typeface="+mn-lt"/>
            </a:endParaRPr>
          </a:p>
        </p:txBody>
      </p:sp>
      <p:sp>
        <p:nvSpPr>
          <p:cNvPr id="29" name="矩形 28"/>
          <p:cNvSpPr/>
          <p:nvPr/>
        </p:nvSpPr>
        <p:spPr bwMode="auto">
          <a:xfrm>
            <a:off x="9517552" y="5124449"/>
            <a:ext cx="775734" cy="16684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pic>
        <p:nvPicPr>
          <p:cNvPr id="14" name="图形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28041" y="1910070"/>
            <a:ext cx="900000" cy="900000"/>
          </a:xfrm>
          <a:prstGeom prst="rect">
            <a:avLst/>
          </a:prstGeom>
        </p:spPr>
      </p:pic>
      <p:pic>
        <p:nvPicPr>
          <p:cNvPr id="20" name="图形 1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45523" y="1910070"/>
            <a:ext cx="900000" cy="900000"/>
          </a:xfrm>
          <a:prstGeom prst="rect">
            <a:avLst/>
          </a:prstGeom>
        </p:spPr>
      </p:pic>
      <p:pic>
        <p:nvPicPr>
          <p:cNvPr id="22" name="图形 2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90169" y="1910070"/>
            <a:ext cx="1030500" cy="900000"/>
          </a:xfrm>
          <a:prstGeom prst="rect">
            <a:avLst/>
          </a:prstGeom>
        </p:spPr>
      </p:pic>
      <p:sp>
        <p:nvSpPr>
          <p:cNvPr id="46" name="Freeform 7"/>
          <p:cNvSpPr/>
          <p:nvPr/>
        </p:nvSpPr>
        <p:spPr bwMode="auto">
          <a:xfrm flipH="1">
            <a:off x="0" y="5756977"/>
            <a:ext cx="12192000" cy="1101023"/>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47" name="Freeform 7"/>
          <p:cNvSpPr/>
          <p:nvPr/>
        </p:nvSpPr>
        <p:spPr bwMode="auto">
          <a:xfrm flipH="1">
            <a:off x="0" y="5490383"/>
            <a:ext cx="12192000" cy="1367617"/>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
        <p:nvSpPr>
          <p:cNvPr id="48" name="Freeform 7"/>
          <p:cNvSpPr/>
          <p:nvPr/>
        </p:nvSpPr>
        <p:spPr bwMode="auto">
          <a:xfrm>
            <a:off x="0" y="5490383"/>
            <a:ext cx="12192000" cy="1367617"/>
          </a:xfrm>
          <a:custGeom>
            <a:avLst/>
            <a:gdLst>
              <a:gd name="T0" fmla="*/ 0 w 996"/>
              <a:gd name="T1" fmla="*/ 0 h 203"/>
              <a:gd name="T2" fmla="*/ 0 w 996"/>
              <a:gd name="T3" fmla="*/ 203 h 203"/>
              <a:gd name="T4" fmla="*/ 996 w 996"/>
              <a:gd name="T5" fmla="*/ 203 h 203"/>
              <a:gd name="T6" fmla="*/ 996 w 996"/>
              <a:gd name="T7" fmla="*/ 177 h 203"/>
              <a:gd name="T8" fmla="*/ 0 w 996"/>
              <a:gd name="T9" fmla="*/ 0 h 203"/>
            </a:gdLst>
            <a:ahLst/>
            <a:cxnLst>
              <a:cxn ang="0">
                <a:pos x="T0" y="T1"/>
              </a:cxn>
              <a:cxn ang="0">
                <a:pos x="T2" y="T3"/>
              </a:cxn>
              <a:cxn ang="0">
                <a:pos x="T4" y="T5"/>
              </a:cxn>
              <a:cxn ang="0">
                <a:pos x="T6" y="T7"/>
              </a:cxn>
              <a:cxn ang="0">
                <a:pos x="T8" y="T9"/>
              </a:cxn>
            </a:cxnLst>
            <a:rect l="0" t="0" r="r" b="b"/>
            <a:pathLst>
              <a:path w="996" h="203">
                <a:moveTo>
                  <a:pt x="0" y="0"/>
                </a:moveTo>
                <a:cubicBezTo>
                  <a:pt x="0" y="203"/>
                  <a:pt x="0" y="203"/>
                  <a:pt x="0" y="203"/>
                </a:cubicBezTo>
                <a:cubicBezTo>
                  <a:pt x="996" y="203"/>
                  <a:pt x="996" y="203"/>
                  <a:pt x="996" y="203"/>
                </a:cubicBezTo>
                <a:cubicBezTo>
                  <a:pt x="996" y="177"/>
                  <a:pt x="996" y="177"/>
                  <a:pt x="996" y="177"/>
                </a:cubicBezTo>
                <a:cubicBezTo>
                  <a:pt x="811" y="180"/>
                  <a:pt x="404" y="163"/>
                  <a:pt x="0" y="0"/>
                </a:cubicBezTo>
                <a:close/>
              </a:path>
            </a:pathLst>
          </a:custGeom>
          <a:solidFill>
            <a:srgbClr val="FFC000"/>
          </a:solidFill>
          <a:ln>
            <a:noFill/>
          </a:ln>
          <a:effectLst>
            <a:outerShdw blurRad="63500" algn="ctr" rotWithShape="0">
              <a:prstClr val="black">
                <a:alpha val="40000"/>
              </a:prstClr>
            </a:outerShdw>
          </a:effectLst>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圆角矩形 1"/>
          <p:cNvSpPr/>
          <p:nvPr/>
        </p:nvSpPr>
        <p:spPr>
          <a:xfrm>
            <a:off x="312738" y="447675"/>
            <a:ext cx="11564620" cy="883285"/>
          </a:xfrm>
          <a:prstGeom prst="roundRect">
            <a:avLst>
              <a:gd name="adj" fmla="val 32710"/>
            </a:avLst>
          </a:prstGeom>
          <a:solidFill>
            <a:schemeClr val="bg1">
              <a:lumMod val="85000"/>
            </a:schemeClr>
          </a:solidFill>
          <a:ln w="187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圆角 11"/>
          <p:cNvSpPr/>
          <p:nvPr/>
        </p:nvSpPr>
        <p:spPr>
          <a:xfrm>
            <a:off x="516000" y="973690"/>
            <a:ext cx="11160000" cy="5760000"/>
          </a:xfrm>
          <a:prstGeom prst="roundRect">
            <a:avLst>
              <a:gd name="adj" fmla="val 443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024890" y="1898525"/>
            <a:ext cx="4558665" cy="3621405"/>
            <a:chOff x="1024890" y="1492885"/>
            <a:chExt cx="4558665" cy="3621405"/>
          </a:xfrm>
        </p:grpSpPr>
        <p:sp>
          <p:nvSpPr>
            <p:cNvPr id="17" name="TextBox 4"/>
            <p:cNvSpPr txBox="1"/>
            <p:nvPr/>
          </p:nvSpPr>
          <p:spPr>
            <a:xfrm>
              <a:off x="1024890" y="1492885"/>
              <a:ext cx="4192270" cy="2646045"/>
            </a:xfrm>
            <a:prstGeom prst="rect">
              <a:avLst/>
            </a:prstGeom>
            <a:noFill/>
          </p:spPr>
          <p:txBody>
            <a:bodyPr wrap="square" rtlCol="0">
              <a:spAutoFit/>
            </a:bodyPr>
            <a:lstStyle/>
            <a:p>
              <a:pPr lvl="0"/>
              <a:r>
                <a:rPr lang="en-US" altLang="zh-CN" sz="16600" dirty="0">
                  <a:ln w="25400">
                    <a:solidFill>
                      <a:srgbClr val="FFC000"/>
                    </a:solidFill>
                  </a:ln>
                  <a:solidFill>
                    <a:srgbClr val="FFC000"/>
                  </a:solidFill>
                  <a:latin typeface="+mj-ea"/>
                  <a:ea typeface="+mj-ea"/>
                  <a:cs typeface="+mn-ea"/>
                  <a:sym typeface="+mn-lt"/>
                </a:rPr>
                <a:t>02</a:t>
              </a:r>
              <a:endParaRPr lang="en-US" altLang="zh-CN" sz="16600" dirty="0">
                <a:ln w="25400">
                  <a:solidFill>
                    <a:srgbClr val="FFC000"/>
                  </a:solidFill>
                </a:ln>
                <a:solidFill>
                  <a:srgbClr val="FFC000"/>
                </a:solidFill>
                <a:latin typeface="+mj-ea"/>
                <a:ea typeface="+mj-ea"/>
                <a:cs typeface="+mn-ea"/>
                <a:sym typeface="+mn-lt"/>
              </a:endParaRPr>
            </a:p>
          </p:txBody>
        </p:sp>
        <p:sp>
          <p:nvSpPr>
            <p:cNvPr id="20" name="TextBox 4"/>
            <p:cNvSpPr txBox="1"/>
            <p:nvPr/>
          </p:nvSpPr>
          <p:spPr>
            <a:xfrm>
              <a:off x="1024890" y="3989705"/>
              <a:ext cx="4558665" cy="706755"/>
            </a:xfrm>
            <a:prstGeom prst="rect">
              <a:avLst/>
            </a:prstGeom>
            <a:noFill/>
          </p:spPr>
          <p:txBody>
            <a:bodyPr wrap="square" rtlCol="0">
              <a:spAutoFit/>
            </a:bodyPr>
            <a:lstStyle/>
            <a:p>
              <a:pPr lvl="0"/>
              <a:r>
                <a:rPr lang="zh-CN" altLang="en-US" sz="4000" b="1" dirty="0">
                  <a:solidFill>
                    <a:schemeClr val="tx1">
                      <a:lumMod val="50000"/>
                      <a:lumOff val="50000"/>
                    </a:schemeClr>
                  </a:solidFill>
                  <a:latin typeface="+mj-ea"/>
                  <a:ea typeface="+mj-ea"/>
                  <a:cs typeface="+mn-ea"/>
                  <a:sym typeface="+mn-lt"/>
                </a:rPr>
                <a:t>什麼是指數基金</a:t>
              </a:r>
              <a:endParaRPr lang="zh-CN" altLang="en-US" sz="4000" b="1" dirty="0">
                <a:solidFill>
                  <a:schemeClr val="tx1">
                    <a:lumMod val="50000"/>
                    <a:lumOff val="50000"/>
                  </a:schemeClr>
                </a:solidFill>
                <a:latin typeface="+mj-ea"/>
                <a:ea typeface="+mj-ea"/>
                <a:cs typeface="+mn-ea"/>
                <a:sym typeface="+mn-lt"/>
              </a:endParaRPr>
            </a:p>
          </p:txBody>
        </p:sp>
        <p:sp>
          <p:nvSpPr>
            <p:cNvPr id="21" name="文本框 20"/>
            <p:cNvSpPr txBox="1"/>
            <p:nvPr/>
          </p:nvSpPr>
          <p:spPr>
            <a:xfrm>
              <a:off x="1091565" y="4715510"/>
              <a:ext cx="3595370" cy="398780"/>
            </a:xfrm>
            <a:prstGeom prst="rect">
              <a:avLst/>
            </a:prstGeom>
            <a:noFill/>
          </p:spPr>
          <p:txBody>
            <a:bodyPr wrap="square" rtlCol="0" anchor="t">
              <a:spAutoFit/>
            </a:bodyPr>
            <a:lstStyle>
              <a:defPPr>
                <a:defRPr lang="zh-CN"/>
              </a:defPPr>
              <a:lvl1pPr>
                <a:defRPr sz="2000">
                  <a:solidFill>
                    <a:schemeClr val="tx1">
                      <a:lumMod val="50000"/>
                      <a:lumOff val="50000"/>
                    </a:schemeClr>
                  </a:solidFill>
                </a:defRPr>
              </a:lvl1pPr>
            </a:lstStyle>
            <a:p>
              <a:r>
                <a:rPr lang="en-US" altLang="zh-CN" dirty="0">
                  <a:sym typeface="+mn-lt"/>
                </a:rPr>
                <a:t>What Is An Index Fund</a:t>
              </a:r>
              <a:r>
                <a:rPr lang="zh-CN" altLang="en-US" dirty="0">
                  <a:sym typeface="+mn-lt"/>
                </a:rPr>
                <a:t> </a:t>
              </a:r>
              <a:endParaRPr lang="zh-CN" altLang="en-US" dirty="0">
                <a:sym typeface="+mn-lt"/>
              </a:endParaRPr>
            </a:p>
          </p:txBody>
        </p:sp>
      </p:grpSp>
      <p:pic>
        <p:nvPicPr>
          <p:cNvPr id="22" name="图片 2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272405" y="254397"/>
            <a:ext cx="6349206" cy="634920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什麼是指數基金</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30" name="矩形 29"/>
          <p:cNvSpPr/>
          <p:nvPr/>
        </p:nvSpPr>
        <p:spPr>
          <a:xfrm>
            <a:off x="8341039" y="0"/>
            <a:ext cx="385096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p>
        </p:txBody>
      </p:sp>
      <p:sp>
        <p:nvSpPr>
          <p:cNvPr id="31" name="椭圆 30"/>
          <p:cNvSpPr/>
          <p:nvPr/>
        </p:nvSpPr>
        <p:spPr>
          <a:xfrm rot="8780736" flipV="1">
            <a:off x="504806" y="-878178"/>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33" name="矩形 32"/>
          <p:cNvSpPr/>
          <p:nvPr/>
        </p:nvSpPr>
        <p:spPr>
          <a:xfrm>
            <a:off x="874713" y="1649370"/>
            <a:ext cx="5133535" cy="1507096"/>
          </a:xfrm>
          <a:prstGeom prst="rect">
            <a:avLst/>
          </a:prstGeom>
          <a:solidFill>
            <a:schemeClr val="bg1"/>
          </a:solidFill>
          <a:ln>
            <a:noFill/>
          </a:ln>
          <a:effectLst>
            <a:outerShdw blurRad="279400" dist="63500" sx="110000" sy="110000" algn="ctr" rotWithShape="0">
              <a:schemeClr val="bg2">
                <a:lumMod val="75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dirty="0">
              <a:solidFill>
                <a:schemeClr val="bg1"/>
              </a:solidFill>
              <a:latin typeface="+mn-ea"/>
            </a:endParaRPr>
          </a:p>
        </p:txBody>
      </p:sp>
      <p:sp>
        <p:nvSpPr>
          <p:cNvPr id="34" name="矩形 33"/>
          <p:cNvSpPr/>
          <p:nvPr/>
        </p:nvSpPr>
        <p:spPr>
          <a:xfrm>
            <a:off x="874713" y="3216772"/>
            <a:ext cx="5133535" cy="1507096"/>
          </a:xfrm>
          <a:prstGeom prst="rect">
            <a:avLst/>
          </a:prstGeom>
          <a:solidFill>
            <a:schemeClr val="bg1"/>
          </a:solidFill>
          <a:ln>
            <a:noFill/>
          </a:ln>
          <a:effectLst>
            <a:outerShdw blurRad="279400" dist="63500" sx="110000" sy="110000" algn="ctr" rotWithShape="0">
              <a:schemeClr val="bg2">
                <a:lumMod val="75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sp>
        <p:nvSpPr>
          <p:cNvPr id="35" name="矩形 34"/>
          <p:cNvSpPr/>
          <p:nvPr/>
        </p:nvSpPr>
        <p:spPr>
          <a:xfrm>
            <a:off x="874713" y="4803222"/>
            <a:ext cx="5133535" cy="1507096"/>
          </a:xfrm>
          <a:prstGeom prst="rect">
            <a:avLst/>
          </a:prstGeom>
          <a:solidFill>
            <a:schemeClr val="bg1"/>
          </a:solidFill>
          <a:ln>
            <a:noFill/>
          </a:ln>
          <a:effectLst>
            <a:outerShdw blurRad="279400" dist="63500" sx="110000" sy="110000" algn="ctr" rotWithShape="0">
              <a:schemeClr val="bg2">
                <a:lumMod val="75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dirty="0">
              <a:solidFill>
                <a:schemeClr val="bg1"/>
              </a:solidFill>
              <a:latin typeface="+mn-ea"/>
            </a:endParaRPr>
          </a:p>
        </p:txBody>
      </p:sp>
      <p:sp>
        <p:nvSpPr>
          <p:cNvPr id="36" name="矩形: 圆角 35"/>
          <p:cNvSpPr/>
          <p:nvPr/>
        </p:nvSpPr>
        <p:spPr>
          <a:xfrm>
            <a:off x="5668024" y="1630320"/>
            <a:ext cx="5713410" cy="4680000"/>
          </a:xfrm>
          <a:prstGeom prst="roundRect">
            <a:avLst>
              <a:gd name="adj" fmla="val 1985"/>
            </a:avLst>
          </a:prstGeom>
          <a:solidFill>
            <a:schemeClr val="bg1"/>
          </a:solidFill>
          <a:ln>
            <a:noFill/>
          </a:ln>
          <a:effectLst>
            <a:outerShdw blurRad="431800" dist="177800" dir="5400000" sx="98000" sy="98000" algn="t" rotWithShape="0">
              <a:schemeClr val="accent1">
                <a:lumMod val="50000"/>
                <a:alpha val="2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a:p>
        </p:txBody>
      </p:sp>
      <p:cxnSp>
        <p:nvCxnSpPr>
          <p:cNvPr id="64" name="直接连接符 63"/>
          <p:cNvCxnSpPr/>
          <p:nvPr/>
        </p:nvCxnSpPr>
        <p:spPr>
          <a:xfrm>
            <a:off x="874713" y="1630320"/>
            <a:ext cx="0" cy="1507096"/>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a:off x="874713" y="3216772"/>
            <a:ext cx="0" cy="1507096"/>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a:off x="874713" y="4803222"/>
            <a:ext cx="0" cy="1507096"/>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68" name="矩形 67"/>
          <p:cNvSpPr/>
          <p:nvPr/>
        </p:nvSpPr>
        <p:spPr>
          <a:xfrm>
            <a:off x="1333500" y="1771037"/>
            <a:ext cx="2646878" cy="351791"/>
          </a:xfrm>
          <a:prstGeom prst="rect">
            <a:avLst/>
          </a:prstGeom>
          <a:noFill/>
        </p:spPr>
        <p:txBody>
          <a:bodyPr wrap="square" lIns="0" tIns="0" rIns="0" bIns="0" rtlCol="0">
            <a:noAutofit/>
          </a:bodyPr>
          <a:lstStyle/>
          <a:p>
            <a:r>
              <a:rPr lang="zh-CN" altLang="en-US" sz="2000" dirty="0">
                <a:solidFill>
                  <a:srgbClr val="FFC000"/>
                </a:solidFill>
                <a:latin typeface="+mj-ea"/>
                <a:ea typeface="+mj-ea"/>
              </a:rPr>
              <a:t>指數基金概念</a:t>
            </a:r>
            <a:endParaRPr lang="zh-CN" altLang="en-US" sz="2000" dirty="0">
              <a:solidFill>
                <a:srgbClr val="FFC000"/>
              </a:solidFill>
              <a:latin typeface="+mj-ea"/>
              <a:ea typeface="+mj-ea"/>
            </a:endParaRPr>
          </a:p>
        </p:txBody>
      </p:sp>
      <p:sp>
        <p:nvSpPr>
          <p:cNvPr id="69" name="文本框 68"/>
          <p:cNvSpPr txBox="1"/>
          <p:nvPr/>
        </p:nvSpPr>
        <p:spPr>
          <a:xfrm>
            <a:off x="1238249" y="2133600"/>
            <a:ext cx="4141591" cy="977398"/>
          </a:xfrm>
          <a:prstGeom prst="rect">
            <a:avLst/>
          </a:prstGeom>
          <a:noFill/>
        </p:spPr>
        <p:txBody>
          <a:bodyPr wrap="square" rtlCol="0">
            <a:noAutofit/>
          </a:bodyPr>
          <a:lstStyle/>
          <a:p>
            <a:pPr>
              <a:lnSpc>
                <a:spcPct val="120000"/>
              </a:lnSpc>
            </a:pPr>
            <a:r>
              <a:rPr lang="zh-CN" altLang="en-US" sz="1400" dirty="0">
                <a:solidFill>
                  <a:schemeClr val="tx1">
                    <a:lumMod val="65000"/>
                    <a:lumOff val="35000"/>
                  </a:schemeClr>
                </a:solidFill>
                <a:latin typeface="+mn-ea"/>
                <a:cs typeface="字魂58号-创中黑" panose="00000500000000000000" charset="-122"/>
                <a:sym typeface="+mn-ea"/>
              </a:rPr>
              <a:t>指數基金是以特定指數為標的指數，並以該指數的成份股為投資對象</a:t>
            </a:r>
            <a:r>
              <a:rPr lang="en-US" altLang="zh-CN" sz="1400" dirty="0">
                <a:solidFill>
                  <a:schemeClr val="tx1">
                    <a:lumMod val="65000"/>
                    <a:lumOff val="35000"/>
                  </a:schemeClr>
                </a:solidFill>
                <a:latin typeface="+mn-ea"/>
                <a:cs typeface="字魂58号-创中黑" panose="00000500000000000000" charset="-122"/>
                <a:sym typeface="+mn-ea"/>
              </a:rPr>
              <a:t>,</a:t>
            </a:r>
            <a:r>
              <a:rPr lang="zh-CN" altLang="en-US" sz="1400" dirty="0">
                <a:solidFill>
                  <a:schemeClr val="tx1">
                    <a:lumMod val="65000"/>
                    <a:lumOff val="35000"/>
                  </a:schemeClr>
                </a:solidFill>
                <a:latin typeface="+mn-ea"/>
                <a:cs typeface="字魂58号-创中黑" panose="00000500000000000000" charset="-122"/>
                <a:sym typeface="+mn-ea"/>
              </a:rPr>
              <a:t>通過購買該指數的全部或部分成份股構建投資組合</a:t>
            </a:r>
            <a:r>
              <a:rPr lang="en-US" altLang="zh-CN" sz="1400" dirty="0">
                <a:solidFill>
                  <a:schemeClr val="tx1">
                    <a:lumMod val="65000"/>
                    <a:lumOff val="35000"/>
                  </a:schemeClr>
                </a:solidFill>
                <a:latin typeface="+mn-ea"/>
                <a:cs typeface="字魂58号-创中黑" panose="00000500000000000000" charset="-122"/>
                <a:sym typeface="+mn-ea"/>
              </a:rPr>
              <a:t>,</a:t>
            </a:r>
            <a:r>
              <a:rPr lang="zh-CN" altLang="en-US" sz="1400" dirty="0">
                <a:solidFill>
                  <a:schemeClr val="tx1">
                    <a:lumMod val="65000"/>
                    <a:lumOff val="35000"/>
                  </a:schemeClr>
                </a:solidFill>
                <a:latin typeface="+mn-ea"/>
                <a:cs typeface="字魂58号-创中黑" panose="00000500000000000000" charset="-122"/>
                <a:sym typeface="+mn-ea"/>
              </a:rPr>
              <a:t>以追蹤標的指數表現的基金產品。</a:t>
            </a:r>
            <a:endParaRPr lang="en-US" altLang="zh-CN" sz="1400" dirty="0">
              <a:solidFill>
                <a:schemeClr val="tx1">
                  <a:lumMod val="65000"/>
                  <a:lumOff val="35000"/>
                </a:schemeClr>
              </a:solidFill>
              <a:latin typeface="+mn-ea"/>
              <a:cs typeface="字魂58号-创中黑" panose="00000500000000000000" charset="-122"/>
              <a:sym typeface="+mn-ea"/>
            </a:endParaRPr>
          </a:p>
        </p:txBody>
      </p:sp>
      <p:sp>
        <p:nvSpPr>
          <p:cNvPr id="71" name="矩形 70"/>
          <p:cNvSpPr/>
          <p:nvPr/>
        </p:nvSpPr>
        <p:spPr>
          <a:xfrm>
            <a:off x="1333500" y="3357487"/>
            <a:ext cx="2646878" cy="351791"/>
          </a:xfrm>
          <a:prstGeom prst="rect">
            <a:avLst/>
          </a:prstGeom>
          <a:noFill/>
        </p:spPr>
        <p:txBody>
          <a:bodyPr wrap="square" lIns="0" tIns="0" rIns="0" bIns="0" rtlCol="0">
            <a:noAutofit/>
          </a:bodyPr>
          <a:lstStyle/>
          <a:p>
            <a:r>
              <a:rPr lang="zh-CN" altLang="en-US" sz="2000" dirty="0">
                <a:solidFill>
                  <a:srgbClr val="FFC000"/>
                </a:solidFill>
                <a:latin typeface="+mj-ea"/>
                <a:ea typeface="+mj-ea"/>
              </a:rPr>
              <a:t>指數基金選擇標準</a:t>
            </a:r>
            <a:endParaRPr lang="zh-CN" altLang="en-US" sz="2000" dirty="0">
              <a:solidFill>
                <a:srgbClr val="FFC000"/>
              </a:solidFill>
              <a:latin typeface="+mj-ea"/>
              <a:ea typeface="+mj-ea"/>
            </a:endParaRPr>
          </a:p>
        </p:txBody>
      </p:sp>
      <p:sp>
        <p:nvSpPr>
          <p:cNvPr id="72" name="文本框 71"/>
          <p:cNvSpPr txBox="1"/>
          <p:nvPr/>
        </p:nvSpPr>
        <p:spPr>
          <a:xfrm>
            <a:off x="1154987" y="3707938"/>
            <a:ext cx="4224851" cy="913312"/>
          </a:xfrm>
          <a:prstGeom prst="rect">
            <a:avLst/>
          </a:prstGeom>
          <a:noFill/>
        </p:spPr>
        <p:txBody>
          <a:bodyPr wrap="square" rtlCol="0">
            <a:noAutofit/>
          </a:bodyPr>
          <a:lstStyle>
            <a:defPPr>
              <a:defRPr lang="zh-CN"/>
            </a:defPPr>
            <a:lvl1pPr algn="just">
              <a:lnSpc>
                <a:spcPct val="130000"/>
              </a:lnSpc>
              <a:defRPr sz="1400">
                <a:solidFill>
                  <a:schemeClr val="tx1">
                    <a:lumMod val="50000"/>
                    <a:lumOff val="50000"/>
                  </a:schemeClr>
                </a:solidFill>
                <a:latin typeface="+mn-ea"/>
                <a:cs typeface="字魂58号-创中黑" panose="00000500000000000000" charset="-122"/>
              </a:defRPr>
            </a:lvl1pPr>
          </a:lstStyle>
          <a:p>
            <a:r>
              <a:rPr lang="zh-CN" altLang="en-US" dirty="0">
                <a:sym typeface="+mn-ea"/>
              </a:rPr>
              <a:t>投資者在選擇指數基金時最需要重視的有兩點：一方面選擇跟蹤成長性較好的指數的基金，找到這樣的指數的難度不亞於選股票；</a:t>
            </a:r>
            <a:endParaRPr lang="en-US" altLang="zh-CN" dirty="0">
              <a:sym typeface="+mn-ea"/>
            </a:endParaRPr>
          </a:p>
        </p:txBody>
      </p:sp>
      <p:sp>
        <p:nvSpPr>
          <p:cNvPr id="74" name="矩形 73"/>
          <p:cNvSpPr/>
          <p:nvPr/>
        </p:nvSpPr>
        <p:spPr>
          <a:xfrm>
            <a:off x="1333500" y="4943939"/>
            <a:ext cx="2646878" cy="351791"/>
          </a:xfrm>
          <a:prstGeom prst="rect">
            <a:avLst/>
          </a:prstGeom>
          <a:noFill/>
        </p:spPr>
        <p:txBody>
          <a:bodyPr wrap="square" lIns="0" tIns="0" rIns="0" bIns="0" rtlCol="0">
            <a:noAutofit/>
          </a:bodyPr>
          <a:lstStyle/>
          <a:p>
            <a:r>
              <a:rPr lang="zh-CN" altLang="en-US" sz="2000" dirty="0">
                <a:solidFill>
                  <a:srgbClr val="FFC000"/>
                </a:solidFill>
                <a:latin typeface="+mj-ea"/>
                <a:ea typeface="+mj-ea"/>
              </a:rPr>
              <a:t>指數基金選擇標準</a:t>
            </a:r>
            <a:endParaRPr lang="zh-CN" altLang="en-US" sz="2000" dirty="0">
              <a:solidFill>
                <a:srgbClr val="FFC000"/>
              </a:solidFill>
              <a:latin typeface="+mj-ea"/>
              <a:ea typeface="+mj-ea"/>
            </a:endParaRPr>
          </a:p>
        </p:txBody>
      </p:sp>
      <p:sp>
        <p:nvSpPr>
          <p:cNvPr id="75" name="文本框 74"/>
          <p:cNvSpPr txBox="1"/>
          <p:nvPr/>
        </p:nvSpPr>
        <p:spPr>
          <a:xfrm>
            <a:off x="1154988" y="5313440"/>
            <a:ext cx="3978472" cy="913312"/>
          </a:xfrm>
          <a:prstGeom prst="rect">
            <a:avLst/>
          </a:prstGeom>
          <a:noFill/>
        </p:spPr>
        <p:txBody>
          <a:bodyPr wrap="square" rtlCol="0">
            <a:noAutofit/>
          </a:bodyPr>
          <a:lstStyle>
            <a:defPPr>
              <a:defRPr lang="zh-CN"/>
            </a:defPPr>
            <a:lvl1pPr algn="just">
              <a:lnSpc>
                <a:spcPct val="130000"/>
              </a:lnSpc>
              <a:defRPr sz="1400">
                <a:solidFill>
                  <a:schemeClr val="tx1">
                    <a:lumMod val="50000"/>
                    <a:lumOff val="50000"/>
                  </a:schemeClr>
                </a:solidFill>
                <a:latin typeface="+mn-ea"/>
                <a:cs typeface="字魂58号-创中黑" panose="00000500000000000000" charset="-122"/>
              </a:defRPr>
            </a:lvl1pPr>
          </a:lstStyle>
          <a:p>
            <a:r>
              <a:rPr lang="zh-CN" altLang="en-US" dirty="0">
                <a:sym typeface="+mn-ea"/>
              </a:rPr>
              <a:t>另一方面是選擇投資跟蹤誤差較小的指數基金，跟蹤誤差越小的基金，表明基金經理的管理能力越強，投資者更能實現獲得指數收益率的目標</a:t>
            </a:r>
            <a:endParaRPr lang="en-US" altLang="zh-CN" dirty="0">
              <a:sym typeface="+mn-ea"/>
            </a:endParaRPr>
          </a:p>
        </p:txBody>
      </p:sp>
      <p:pic>
        <p:nvPicPr>
          <p:cNvPr id="12" name="图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7952" y="2107923"/>
            <a:ext cx="5963482" cy="37247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圆角矩形 4"/>
          <p:cNvSpPr/>
          <p:nvPr/>
        </p:nvSpPr>
        <p:spPr>
          <a:xfrm rot="5400000">
            <a:off x="79031" y="584175"/>
            <a:ext cx="1101023" cy="454451"/>
          </a:xfrm>
          <a:prstGeom prst="roundRect">
            <a:avLst>
              <a:gd name="adj" fmla="val 32710"/>
            </a:avLst>
          </a:prstGeom>
          <a:solidFill>
            <a:schemeClr val="bg1">
              <a:lumMod val="85000"/>
            </a:schemeClr>
          </a:solid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cs typeface="+mn-ea"/>
              <a:sym typeface="+mn-lt"/>
            </a:endParaRPr>
          </a:p>
        </p:txBody>
      </p:sp>
      <p:pic>
        <p:nvPicPr>
          <p:cNvPr id="10" name="图片 9" descr="E:\设计\PPT\图片1.png图片1"/>
          <p:cNvPicPr>
            <a:picLocks noChangeAspect="1"/>
          </p:cNvPicPr>
          <p:nvPr/>
        </p:nvPicPr>
        <p:blipFill>
          <a:blip r:embed="rId1"/>
          <a:srcRect/>
          <a:stretch>
            <a:fillRect/>
          </a:stretch>
        </p:blipFill>
        <p:spPr>
          <a:xfrm flipH="1">
            <a:off x="550577" y="412231"/>
            <a:ext cx="2462874" cy="798217"/>
          </a:xfrm>
          <a:prstGeom prst="rect">
            <a:avLst/>
          </a:prstGeom>
          <a:effectLst>
            <a:outerShdw blurRad="1066800" sx="102000" sy="102000" algn="ctr" rotWithShape="0">
              <a:prstClr val="black">
                <a:alpha val="20000"/>
              </a:prstClr>
            </a:outerShdw>
          </a:effectLst>
        </p:spPr>
      </p:pic>
      <p:sp>
        <p:nvSpPr>
          <p:cNvPr id="7" name="文本框 6"/>
          <p:cNvSpPr txBox="1"/>
          <p:nvPr/>
        </p:nvSpPr>
        <p:spPr>
          <a:xfrm>
            <a:off x="605473" y="889633"/>
            <a:ext cx="2445620" cy="306705"/>
          </a:xfrm>
          <a:prstGeom prst="rect">
            <a:avLst/>
          </a:prstGeom>
          <a:noFill/>
        </p:spPr>
        <p:txBody>
          <a:bodyPr wrap="square" rtlCol="0" anchor="t">
            <a:spAutoFit/>
          </a:bodyPr>
          <a:lstStyle/>
          <a:p>
            <a:r>
              <a:rPr lang="en-US" altLang="zh-CN" sz="1400" dirty="0">
                <a:solidFill>
                  <a:schemeClr val="tx1">
                    <a:lumMod val="50000"/>
                    <a:lumOff val="50000"/>
                  </a:schemeClr>
                </a:solidFill>
                <a:latin typeface="+mn-ea"/>
                <a:sym typeface="+mn-lt"/>
              </a:rPr>
              <a:t>What Is An Exponent</a:t>
            </a:r>
            <a:r>
              <a:rPr lang="zh-CN" altLang="en-US" sz="1400" dirty="0">
                <a:solidFill>
                  <a:schemeClr val="tx1">
                    <a:lumMod val="50000"/>
                    <a:lumOff val="50000"/>
                  </a:schemeClr>
                </a:solidFill>
                <a:latin typeface="+mn-ea"/>
                <a:sym typeface="+mn-lt"/>
              </a:rPr>
              <a:t> </a:t>
            </a:r>
            <a:r>
              <a:rPr lang="zh-CN" altLang="en-US" sz="1400" dirty="0">
                <a:solidFill>
                  <a:schemeClr val="tx1">
                    <a:lumMod val="50000"/>
                    <a:lumOff val="50000"/>
                  </a:schemeClr>
                </a:solidFill>
                <a:latin typeface="+mn-ea"/>
                <a:cs typeface="+mn-ea"/>
                <a:sym typeface="+mn-lt"/>
              </a:rPr>
              <a:t> </a:t>
            </a:r>
            <a:endParaRPr lang="zh-CN" altLang="en-US" sz="1400" dirty="0">
              <a:solidFill>
                <a:schemeClr val="tx1">
                  <a:lumMod val="50000"/>
                  <a:lumOff val="50000"/>
                </a:schemeClr>
              </a:solidFill>
              <a:latin typeface="+mn-ea"/>
              <a:cs typeface="+mn-ea"/>
              <a:sym typeface="+mn-lt"/>
            </a:endParaRPr>
          </a:p>
        </p:txBody>
      </p:sp>
      <p:sp>
        <p:nvSpPr>
          <p:cNvPr id="8" name="文本框 7"/>
          <p:cNvSpPr txBox="1"/>
          <p:nvPr/>
        </p:nvSpPr>
        <p:spPr>
          <a:xfrm>
            <a:off x="580563" y="503900"/>
            <a:ext cx="2445620" cy="460375"/>
          </a:xfrm>
          <a:prstGeom prst="rect">
            <a:avLst/>
          </a:prstGeom>
          <a:noFill/>
        </p:spPr>
        <p:txBody>
          <a:bodyPr wrap="square" rtlCol="0" anchor="t">
            <a:spAutoFit/>
          </a:bodyPr>
          <a:lstStyle/>
          <a:p>
            <a:pPr algn="l"/>
            <a:r>
              <a:rPr lang="zh-CN" altLang="en-US" sz="2400" dirty="0">
                <a:solidFill>
                  <a:srgbClr val="FFC000"/>
                </a:solidFill>
                <a:latin typeface="+mj-ea"/>
                <a:ea typeface="+mj-ea"/>
                <a:cs typeface="+mn-ea"/>
                <a:sym typeface="+mn-lt"/>
              </a:rPr>
              <a:t>什麼是指數基金</a:t>
            </a:r>
            <a:endParaRPr lang="zh-CN" altLang="en-US" sz="2400" dirty="0">
              <a:solidFill>
                <a:srgbClr val="FFC000"/>
              </a:solidFill>
              <a:latin typeface="+mj-ea"/>
              <a:ea typeface="+mj-ea"/>
              <a:cs typeface="+mn-ea"/>
              <a:sym typeface="+mn-lt"/>
            </a:endParaRPr>
          </a:p>
        </p:txBody>
      </p:sp>
      <p:sp>
        <p:nvSpPr>
          <p:cNvPr id="6" name="文本框 5"/>
          <p:cNvSpPr txBox="1"/>
          <p:nvPr/>
        </p:nvSpPr>
        <p:spPr>
          <a:xfrm>
            <a:off x="5924550" y="342900"/>
            <a:ext cx="6229350" cy="706755"/>
          </a:xfrm>
          <a:prstGeom prst="rect">
            <a:avLst/>
          </a:prstGeom>
          <a:noFill/>
        </p:spPr>
        <p:txBody>
          <a:bodyPr wrap="square" rtlCol="0">
            <a:spAutoFit/>
          </a:bodyPr>
          <a:lstStyle/>
          <a:p>
            <a:r>
              <a:rPr lang="en-US" altLang="zh-CN" sz="4000" dirty="0">
                <a:ln>
                  <a:solidFill>
                    <a:srgbClr val="FFC000">
                      <a:alpha val="30000"/>
                    </a:srgbClr>
                  </a:solidFill>
                </a:ln>
                <a:noFill/>
                <a:latin typeface="+mj-ea"/>
                <a:ea typeface="+mj-ea"/>
              </a:rPr>
              <a:t>WHAT IS AN EXPONET</a:t>
            </a:r>
            <a:endParaRPr lang="zh-CN" altLang="en-US" sz="4000" dirty="0">
              <a:ln>
                <a:solidFill>
                  <a:srgbClr val="FFC000">
                    <a:alpha val="30000"/>
                  </a:srgbClr>
                </a:solidFill>
              </a:ln>
              <a:noFill/>
              <a:latin typeface="+mj-ea"/>
              <a:ea typeface="+mj-ea"/>
            </a:endParaRPr>
          </a:p>
        </p:txBody>
      </p:sp>
      <p:sp>
        <p:nvSpPr>
          <p:cNvPr id="31" name="椭圆 30"/>
          <p:cNvSpPr/>
          <p:nvPr/>
        </p:nvSpPr>
        <p:spPr>
          <a:xfrm rot="8780736" flipV="1">
            <a:off x="504806" y="-878178"/>
            <a:ext cx="668954" cy="638362"/>
          </a:xfrm>
          <a:prstGeom prst="ellipse">
            <a:avLst/>
          </a:prstGeom>
          <a:gradFill>
            <a:gsLst>
              <a:gs pos="100000">
                <a:schemeClr val="accent1">
                  <a:lumMod val="5000"/>
                  <a:lumOff val="95000"/>
                  <a:alpha val="0"/>
                </a:schemeClr>
              </a:gs>
              <a:gs pos="0">
                <a:schemeClr val="accent1">
                  <a:alpha val="56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dirty="0">
              <a:solidFill>
                <a:schemeClr val="bg1"/>
              </a:solidFill>
              <a:latin typeface="+mn-ea"/>
            </a:endParaRPr>
          </a:p>
        </p:txBody>
      </p:sp>
      <p:sp>
        <p:nvSpPr>
          <p:cNvPr id="4" name="矩形 3"/>
          <p:cNvSpPr/>
          <p:nvPr/>
        </p:nvSpPr>
        <p:spPr>
          <a:xfrm>
            <a:off x="695325" y="3200400"/>
            <a:ext cx="10801349" cy="10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760414" y="4612722"/>
            <a:ext cx="3125782" cy="1507096"/>
          </a:xfrm>
          <a:prstGeom prst="rect">
            <a:avLst/>
          </a:prstGeom>
          <a:solidFill>
            <a:schemeClr val="bg1"/>
          </a:solidFill>
          <a:ln>
            <a:noFill/>
          </a:ln>
          <a:effectLst>
            <a:outerShdw blurRad="279400" dist="63500" sx="110000" sy="110000" algn="ctr" rotWithShape="0">
              <a:schemeClr val="bg2">
                <a:lumMod val="75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cxnSp>
        <p:nvCxnSpPr>
          <p:cNvPr id="66" name="直接连接符 65"/>
          <p:cNvCxnSpPr/>
          <p:nvPr/>
        </p:nvCxnSpPr>
        <p:spPr>
          <a:xfrm>
            <a:off x="760413" y="4612722"/>
            <a:ext cx="0" cy="1507096"/>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75" name="文本框 74"/>
          <p:cNvSpPr txBox="1"/>
          <p:nvPr/>
        </p:nvSpPr>
        <p:spPr>
          <a:xfrm>
            <a:off x="930495" y="4745598"/>
            <a:ext cx="2785619" cy="1241344"/>
          </a:xfrm>
          <a:prstGeom prst="rect">
            <a:avLst/>
          </a:prstGeom>
          <a:noFill/>
        </p:spPr>
        <p:txBody>
          <a:bodyPr wrap="square" rtlCol="0">
            <a:noAutofit/>
          </a:bodyPr>
          <a:lstStyle>
            <a:defPPr>
              <a:defRPr lang="zh-CN"/>
            </a:defPPr>
            <a:lvl1pPr algn="just">
              <a:lnSpc>
                <a:spcPct val="130000"/>
              </a:lnSpc>
              <a:defRPr sz="1400">
                <a:solidFill>
                  <a:schemeClr val="tx1">
                    <a:lumMod val="50000"/>
                    <a:lumOff val="50000"/>
                  </a:schemeClr>
                </a:solidFill>
                <a:latin typeface="+mn-ea"/>
                <a:cs typeface="字魂58号-创中黑" panose="00000500000000000000" charset="-122"/>
              </a:defRPr>
            </a:lvl1pPr>
          </a:lstStyle>
          <a:p>
            <a:pPr algn="ctr">
              <a:lnSpc>
                <a:spcPct val="150000"/>
              </a:lnSpc>
            </a:pPr>
            <a:r>
              <a:rPr lang="zh-CN" altLang="en-US" dirty="0">
                <a:sym typeface="+mn-ea"/>
              </a:rPr>
              <a:t>指數基金是屬於分散投資</a:t>
            </a:r>
            <a:r>
              <a:rPr lang="en-US" altLang="zh-CN" dirty="0">
                <a:sym typeface="+mn-ea"/>
              </a:rPr>
              <a:t>,</a:t>
            </a:r>
            <a:r>
              <a:rPr lang="zh-CN" altLang="en-US" dirty="0">
                <a:sym typeface="+mn-ea"/>
              </a:rPr>
              <a:t>任何單個股票的波動都不會對指數基金造成影響</a:t>
            </a:r>
            <a:r>
              <a:rPr lang="en-US" altLang="zh-CN" dirty="0">
                <a:sym typeface="+mn-ea"/>
              </a:rPr>
              <a:t>,</a:t>
            </a:r>
            <a:r>
              <a:rPr lang="zh-CN" altLang="en-US" dirty="0">
                <a:sym typeface="+mn-ea"/>
              </a:rPr>
              <a:t>使得風險降低。</a:t>
            </a:r>
            <a:endParaRPr lang="en-US" altLang="zh-CN" dirty="0">
              <a:sym typeface="+mn-ea"/>
            </a:endParaRPr>
          </a:p>
        </p:txBody>
      </p:sp>
      <p:sp>
        <p:nvSpPr>
          <p:cNvPr id="5" name="椭圆 4"/>
          <p:cNvSpPr/>
          <p:nvPr/>
        </p:nvSpPr>
        <p:spPr>
          <a:xfrm>
            <a:off x="1333304" y="2264328"/>
            <a:ext cx="1980000" cy="198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p:cNvGrpSpPr/>
          <p:nvPr/>
        </p:nvGrpSpPr>
        <p:grpSpPr>
          <a:xfrm>
            <a:off x="4570413" y="4612722"/>
            <a:ext cx="3125783" cy="1507096"/>
            <a:chOff x="874713" y="4803222"/>
            <a:chExt cx="3125783" cy="1507096"/>
          </a:xfrm>
        </p:grpSpPr>
        <p:sp>
          <p:nvSpPr>
            <p:cNvPr id="38" name="矩形 37"/>
            <p:cNvSpPr/>
            <p:nvPr/>
          </p:nvSpPr>
          <p:spPr>
            <a:xfrm>
              <a:off x="874714" y="4803222"/>
              <a:ext cx="3125782" cy="1507096"/>
            </a:xfrm>
            <a:prstGeom prst="rect">
              <a:avLst/>
            </a:prstGeom>
            <a:solidFill>
              <a:schemeClr val="bg1"/>
            </a:solidFill>
            <a:ln>
              <a:noFill/>
            </a:ln>
            <a:effectLst>
              <a:outerShdw blurRad="279400" dist="63500" sx="110000" sy="110000" algn="ctr" rotWithShape="0">
                <a:schemeClr val="bg2">
                  <a:lumMod val="75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cxnSp>
          <p:nvCxnSpPr>
            <p:cNvPr id="39" name="直接连接符 38"/>
            <p:cNvCxnSpPr/>
            <p:nvPr/>
          </p:nvCxnSpPr>
          <p:spPr>
            <a:xfrm>
              <a:off x="874713" y="4803222"/>
              <a:ext cx="0" cy="1507096"/>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40" name="文本框 39"/>
            <p:cNvSpPr txBox="1"/>
            <p:nvPr/>
          </p:nvSpPr>
          <p:spPr>
            <a:xfrm>
              <a:off x="1044795" y="4936098"/>
              <a:ext cx="2785620" cy="1241344"/>
            </a:xfrm>
            <a:prstGeom prst="rect">
              <a:avLst/>
            </a:prstGeom>
            <a:noFill/>
          </p:spPr>
          <p:txBody>
            <a:bodyPr wrap="square" rtlCol="0">
              <a:noAutofit/>
            </a:bodyPr>
            <a:lstStyle>
              <a:defPPr>
                <a:defRPr lang="zh-CN"/>
              </a:defPPr>
              <a:lvl1pPr algn="just">
                <a:lnSpc>
                  <a:spcPct val="130000"/>
                </a:lnSpc>
                <a:defRPr sz="1400">
                  <a:solidFill>
                    <a:schemeClr val="tx1">
                      <a:lumMod val="50000"/>
                      <a:lumOff val="50000"/>
                    </a:schemeClr>
                  </a:solidFill>
                  <a:latin typeface="+mn-ea"/>
                  <a:cs typeface="字魂58号-创中黑" panose="00000500000000000000" charset="-122"/>
                </a:defRPr>
              </a:lvl1pPr>
            </a:lstStyle>
            <a:p>
              <a:pPr algn="ctr"/>
              <a:r>
                <a:rPr lang="zh-CN" altLang="en-US" dirty="0">
                  <a:sym typeface="+mn-ea"/>
                </a:rPr>
                <a:t>這是指數基金普遍的的特點與優勢。收取的費用主要包括管理費用、交易成本和銷售費用三個方面，其他的收費專案較少。</a:t>
              </a:r>
              <a:endParaRPr lang="en-US" altLang="zh-CN" dirty="0">
                <a:sym typeface="+mn-ea"/>
              </a:endParaRPr>
            </a:p>
          </p:txBody>
        </p:sp>
      </p:grpSp>
      <p:sp>
        <p:nvSpPr>
          <p:cNvPr id="37" name="椭圆 36"/>
          <p:cNvSpPr/>
          <p:nvPr/>
        </p:nvSpPr>
        <p:spPr>
          <a:xfrm>
            <a:off x="5143304" y="2264328"/>
            <a:ext cx="1980000" cy="1980000"/>
          </a:xfrm>
          <a:prstGeom prst="ellipse">
            <a:avLst/>
          </a:prstGeom>
          <a:solidFill>
            <a:srgbClr val="F3A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p:cNvSpPr/>
          <p:nvPr/>
        </p:nvSpPr>
        <p:spPr>
          <a:xfrm>
            <a:off x="8380414" y="4612722"/>
            <a:ext cx="3125782" cy="1507096"/>
          </a:xfrm>
          <a:prstGeom prst="rect">
            <a:avLst/>
          </a:prstGeom>
          <a:solidFill>
            <a:schemeClr val="bg1"/>
          </a:solidFill>
          <a:ln>
            <a:noFill/>
          </a:ln>
          <a:effectLst>
            <a:outerShdw blurRad="279400" dist="63500" sx="110000" sy="110000" algn="ctr" rotWithShape="0">
              <a:schemeClr val="bg2">
                <a:lumMod val="75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457200"/>
            <a:endParaRPr lang="zh-CN" altLang="en-US">
              <a:solidFill>
                <a:schemeClr val="bg1"/>
              </a:solidFill>
              <a:latin typeface="+mn-ea"/>
            </a:endParaRPr>
          </a:p>
        </p:txBody>
      </p:sp>
      <p:cxnSp>
        <p:nvCxnSpPr>
          <p:cNvPr id="45" name="直接连接符 44"/>
          <p:cNvCxnSpPr/>
          <p:nvPr/>
        </p:nvCxnSpPr>
        <p:spPr>
          <a:xfrm>
            <a:off x="8380413" y="4612722"/>
            <a:ext cx="0" cy="1507096"/>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46" name="文本框 45"/>
          <p:cNvSpPr txBox="1"/>
          <p:nvPr/>
        </p:nvSpPr>
        <p:spPr>
          <a:xfrm>
            <a:off x="8550495" y="4745598"/>
            <a:ext cx="2785620" cy="1241344"/>
          </a:xfrm>
          <a:prstGeom prst="rect">
            <a:avLst/>
          </a:prstGeom>
          <a:noFill/>
        </p:spPr>
        <p:txBody>
          <a:bodyPr wrap="square" rtlCol="0">
            <a:noAutofit/>
          </a:bodyPr>
          <a:lstStyle>
            <a:defPPr>
              <a:defRPr lang="zh-CN"/>
            </a:defPPr>
            <a:lvl1pPr algn="just">
              <a:lnSpc>
                <a:spcPct val="130000"/>
              </a:lnSpc>
              <a:defRPr sz="1400">
                <a:solidFill>
                  <a:schemeClr val="tx1">
                    <a:lumMod val="50000"/>
                    <a:lumOff val="50000"/>
                  </a:schemeClr>
                </a:solidFill>
                <a:latin typeface="+mn-ea"/>
                <a:cs typeface="字魂58号-创中黑" panose="00000500000000000000" charset="-122"/>
              </a:defRPr>
            </a:lvl1pPr>
          </a:lstStyle>
          <a:p>
            <a:pPr algn="ctr">
              <a:lnSpc>
                <a:spcPct val="100000"/>
              </a:lnSpc>
            </a:pPr>
            <a:r>
              <a:rPr lang="zh-CN" altLang="en-US" dirty="0">
                <a:sym typeface="+mn-ea"/>
              </a:rPr>
              <a:t>指數基金是持有股票的換手率很低</a:t>
            </a:r>
            <a:r>
              <a:rPr lang="en-US" altLang="zh-CN" dirty="0">
                <a:sym typeface="+mn-ea"/>
              </a:rPr>
              <a:t>,</a:t>
            </a:r>
            <a:r>
              <a:rPr lang="zh-CN" altLang="en-US" dirty="0">
                <a:sym typeface="+mn-ea"/>
              </a:rPr>
              <a:t>只有當一個股票從指數中剔除的時候</a:t>
            </a:r>
            <a:r>
              <a:rPr lang="en-US" altLang="zh-CN" dirty="0">
                <a:sym typeface="+mn-ea"/>
              </a:rPr>
              <a:t>,</a:t>
            </a:r>
            <a:r>
              <a:rPr lang="zh-CN" altLang="en-US" dirty="0">
                <a:sym typeface="+mn-ea"/>
              </a:rPr>
              <a:t>或者客戶要求贖回投資的時候</a:t>
            </a:r>
            <a:r>
              <a:rPr lang="en-US" altLang="zh-CN" dirty="0">
                <a:sym typeface="+mn-ea"/>
              </a:rPr>
              <a:t>,</a:t>
            </a:r>
            <a:r>
              <a:rPr lang="zh-CN" altLang="en-US" dirty="0">
                <a:sym typeface="+mn-ea"/>
              </a:rPr>
              <a:t>指數基金才會出售持有的股票，最後實現部分資本利得。</a:t>
            </a:r>
            <a:endParaRPr lang="en-US" altLang="zh-CN" dirty="0">
              <a:sym typeface="+mn-ea"/>
            </a:endParaRPr>
          </a:p>
        </p:txBody>
      </p:sp>
      <p:sp>
        <p:nvSpPr>
          <p:cNvPr id="43" name="椭圆 42"/>
          <p:cNvSpPr/>
          <p:nvPr/>
        </p:nvSpPr>
        <p:spPr>
          <a:xfrm>
            <a:off x="8953304" y="2264328"/>
            <a:ext cx="1980000" cy="198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文本框 13"/>
          <p:cNvSpPr txBox="1"/>
          <p:nvPr/>
        </p:nvSpPr>
        <p:spPr>
          <a:xfrm>
            <a:off x="4462462" y="1210448"/>
            <a:ext cx="3267077" cy="521970"/>
          </a:xfrm>
          <a:prstGeom prst="rect">
            <a:avLst/>
          </a:prstGeom>
          <a:noFill/>
        </p:spPr>
        <p:txBody>
          <a:bodyPr wrap="square" rtlCol="0">
            <a:spAutoFit/>
          </a:bodyPr>
          <a:lstStyle/>
          <a:p>
            <a:pPr algn="ctr"/>
            <a:r>
              <a:rPr lang="zh-CN" altLang="en-US" sz="2800" spc="300" dirty="0">
                <a:solidFill>
                  <a:srgbClr val="FFC000"/>
                </a:solidFill>
                <a:latin typeface="+mj-ea"/>
                <a:ea typeface="+mj-ea"/>
              </a:rPr>
              <a:t>指數基金的特點</a:t>
            </a:r>
            <a:endParaRPr lang="zh-CN" altLang="en-US" sz="2800" spc="300" dirty="0">
              <a:solidFill>
                <a:srgbClr val="FFC000"/>
              </a:solidFill>
              <a:latin typeface="+mj-ea"/>
              <a:ea typeface="+mj-ea"/>
            </a:endParaRPr>
          </a:p>
        </p:txBody>
      </p:sp>
      <p:sp>
        <p:nvSpPr>
          <p:cNvPr id="15" name="文本框 14"/>
          <p:cNvSpPr txBox="1"/>
          <p:nvPr/>
        </p:nvSpPr>
        <p:spPr>
          <a:xfrm>
            <a:off x="1580794" y="3054273"/>
            <a:ext cx="1485021" cy="398780"/>
          </a:xfrm>
          <a:prstGeom prst="rect">
            <a:avLst/>
          </a:prstGeom>
          <a:noFill/>
        </p:spPr>
        <p:txBody>
          <a:bodyPr wrap="square" rtlCol="0">
            <a:spAutoFit/>
          </a:bodyPr>
          <a:lstStyle>
            <a:defPPr>
              <a:defRPr lang="zh-CN"/>
            </a:defPPr>
            <a:lvl1pPr algn="ctr">
              <a:defRPr sz="2400" spc="300">
                <a:solidFill>
                  <a:srgbClr val="FFC000"/>
                </a:solidFill>
                <a:latin typeface="+mj-ea"/>
                <a:ea typeface="+mj-ea"/>
              </a:defRPr>
            </a:lvl1pPr>
          </a:lstStyle>
          <a:p>
            <a:r>
              <a:rPr lang="zh-CN" altLang="en-US" sz="2000" dirty="0">
                <a:solidFill>
                  <a:schemeClr val="bg1"/>
                </a:solidFill>
              </a:rPr>
              <a:t>分散風險</a:t>
            </a:r>
            <a:endParaRPr lang="zh-CN" altLang="en-US" sz="2000" dirty="0">
              <a:solidFill>
                <a:schemeClr val="bg1"/>
              </a:solidFill>
            </a:endParaRPr>
          </a:p>
        </p:txBody>
      </p:sp>
      <p:sp>
        <p:nvSpPr>
          <p:cNvPr id="47" name="文本框 46"/>
          <p:cNvSpPr txBox="1"/>
          <p:nvPr/>
        </p:nvSpPr>
        <p:spPr>
          <a:xfrm>
            <a:off x="5390794" y="3054273"/>
            <a:ext cx="1485021" cy="398780"/>
          </a:xfrm>
          <a:prstGeom prst="rect">
            <a:avLst/>
          </a:prstGeom>
          <a:noFill/>
        </p:spPr>
        <p:txBody>
          <a:bodyPr wrap="square" rtlCol="0">
            <a:spAutoFit/>
          </a:bodyPr>
          <a:lstStyle>
            <a:defPPr>
              <a:defRPr lang="zh-CN"/>
            </a:defPPr>
            <a:lvl1pPr algn="ctr">
              <a:defRPr sz="2400" spc="300">
                <a:solidFill>
                  <a:srgbClr val="FFC000"/>
                </a:solidFill>
                <a:latin typeface="+mj-ea"/>
                <a:ea typeface="+mj-ea"/>
              </a:defRPr>
            </a:lvl1pPr>
          </a:lstStyle>
          <a:p>
            <a:r>
              <a:rPr lang="zh-CN" altLang="en-US" sz="2000" dirty="0">
                <a:solidFill>
                  <a:schemeClr val="bg1"/>
                </a:solidFill>
              </a:rPr>
              <a:t>費用低廉</a:t>
            </a:r>
            <a:endParaRPr lang="zh-CN" altLang="en-US" sz="2000" dirty="0">
              <a:solidFill>
                <a:schemeClr val="bg1"/>
              </a:solidFill>
            </a:endParaRPr>
          </a:p>
        </p:txBody>
      </p:sp>
      <p:sp>
        <p:nvSpPr>
          <p:cNvPr id="48" name="文本框 47"/>
          <p:cNvSpPr txBox="1"/>
          <p:nvPr/>
        </p:nvSpPr>
        <p:spPr>
          <a:xfrm>
            <a:off x="9200794" y="3054273"/>
            <a:ext cx="1485021" cy="398780"/>
          </a:xfrm>
          <a:prstGeom prst="rect">
            <a:avLst/>
          </a:prstGeom>
          <a:noFill/>
        </p:spPr>
        <p:txBody>
          <a:bodyPr wrap="square" rtlCol="0">
            <a:spAutoFit/>
          </a:bodyPr>
          <a:lstStyle>
            <a:defPPr>
              <a:defRPr lang="zh-CN"/>
            </a:defPPr>
            <a:lvl1pPr algn="ctr">
              <a:defRPr sz="2400" spc="300">
                <a:solidFill>
                  <a:srgbClr val="FFC000"/>
                </a:solidFill>
                <a:latin typeface="+mj-ea"/>
                <a:ea typeface="+mj-ea"/>
              </a:defRPr>
            </a:lvl1pPr>
          </a:lstStyle>
          <a:p>
            <a:r>
              <a:rPr lang="zh-CN" altLang="en-US" sz="2000" dirty="0">
                <a:solidFill>
                  <a:schemeClr val="bg1"/>
                </a:solidFill>
              </a:rPr>
              <a:t>延遲納稅</a:t>
            </a:r>
            <a:endParaRPr lang="zh-CN" altLang="en-US" sz="2000" dirty="0">
              <a:solidFill>
                <a:schemeClr val="bg1"/>
              </a:solidFill>
            </a:endParaRPr>
          </a:p>
        </p:txBody>
      </p:sp>
      <p:grpSp>
        <p:nvGrpSpPr>
          <p:cNvPr id="18" name="组合 17"/>
          <p:cNvGrpSpPr/>
          <p:nvPr/>
        </p:nvGrpSpPr>
        <p:grpSpPr>
          <a:xfrm>
            <a:off x="2590102" y="2190750"/>
            <a:ext cx="540000" cy="540000"/>
            <a:chOff x="2590102" y="2190750"/>
            <a:chExt cx="540000" cy="540000"/>
          </a:xfrm>
        </p:grpSpPr>
        <p:sp>
          <p:nvSpPr>
            <p:cNvPr id="16" name="椭圆 15"/>
            <p:cNvSpPr/>
            <p:nvPr/>
          </p:nvSpPr>
          <p:spPr>
            <a:xfrm>
              <a:off x="2590102" y="2190750"/>
              <a:ext cx="540000" cy="54000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2590102" y="2260695"/>
              <a:ext cx="540000" cy="398780"/>
            </a:xfrm>
            <a:prstGeom prst="rect">
              <a:avLst/>
            </a:prstGeom>
            <a:noFill/>
          </p:spPr>
          <p:txBody>
            <a:bodyPr wrap="square" rtlCol="0">
              <a:spAutoFit/>
            </a:bodyPr>
            <a:lstStyle/>
            <a:p>
              <a:pPr algn="ctr"/>
              <a:r>
                <a:rPr lang="en-US" altLang="zh-CN" sz="2000" dirty="0">
                  <a:solidFill>
                    <a:srgbClr val="FFC000"/>
                  </a:solidFill>
                  <a:latin typeface="+mj-ea"/>
                  <a:ea typeface="+mj-ea"/>
                </a:rPr>
                <a:t>01</a:t>
              </a:r>
              <a:endParaRPr lang="zh-CN" altLang="en-US" sz="2000" dirty="0">
                <a:solidFill>
                  <a:srgbClr val="FFC000"/>
                </a:solidFill>
                <a:latin typeface="+mj-ea"/>
                <a:ea typeface="+mj-ea"/>
              </a:endParaRPr>
            </a:p>
          </p:txBody>
        </p:sp>
      </p:grpSp>
      <p:grpSp>
        <p:nvGrpSpPr>
          <p:cNvPr id="49" name="组合 48"/>
          <p:cNvGrpSpPr/>
          <p:nvPr/>
        </p:nvGrpSpPr>
        <p:grpSpPr>
          <a:xfrm>
            <a:off x="6533452" y="2190750"/>
            <a:ext cx="540000" cy="540000"/>
            <a:chOff x="2590102" y="2190750"/>
            <a:chExt cx="540000" cy="540000"/>
          </a:xfrm>
        </p:grpSpPr>
        <p:sp>
          <p:nvSpPr>
            <p:cNvPr id="50" name="椭圆 49"/>
            <p:cNvSpPr/>
            <p:nvPr/>
          </p:nvSpPr>
          <p:spPr>
            <a:xfrm>
              <a:off x="2590102" y="2190750"/>
              <a:ext cx="540000" cy="54000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nvSpPr>
          <p:spPr>
            <a:xfrm>
              <a:off x="2590102" y="2260695"/>
              <a:ext cx="540000" cy="398780"/>
            </a:xfrm>
            <a:prstGeom prst="rect">
              <a:avLst/>
            </a:prstGeom>
            <a:noFill/>
          </p:spPr>
          <p:txBody>
            <a:bodyPr wrap="square" rtlCol="0">
              <a:spAutoFit/>
            </a:bodyPr>
            <a:lstStyle/>
            <a:p>
              <a:pPr algn="ctr"/>
              <a:r>
                <a:rPr lang="en-US" altLang="zh-CN" sz="2000" dirty="0">
                  <a:solidFill>
                    <a:srgbClr val="FFC000"/>
                  </a:solidFill>
                  <a:latin typeface="+mj-ea"/>
                  <a:ea typeface="+mj-ea"/>
                </a:rPr>
                <a:t>02</a:t>
              </a:r>
              <a:endParaRPr lang="zh-CN" altLang="en-US" sz="2000" dirty="0">
                <a:solidFill>
                  <a:srgbClr val="FFC000"/>
                </a:solidFill>
                <a:latin typeface="+mj-ea"/>
                <a:ea typeface="+mj-ea"/>
              </a:endParaRPr>
            </a:p>
          </p:txBody>
        </p:sp>
      </p:grpSp>
      <p:grpSp>
        <p:nvGrpSpPr>
          <p:cNvPr id="52" name="组合 51"/>
          <p:cNvGrpSpPr/>
          <p:nvPr/>
        </p:nvGrpSpPr>
        <p:grpSpPr>
          <a:xfrm>
            <a:off x="10476802" y="2190750"/>
            <a:ext cx="540000" cy="540000"/>
            <a:chOff x="2590102" y="2190750"/>
            <a:chExt cx="540000" cy="540000"/>
          </a:xfrm>
        </p:grpSpPr>
        <p:sp>
          <p:nvSpPr>
            <p:cNvPr id="53" name="椭圆 52"/>
            <p:cNvSpPr/>
            <p:nvPr/>
          </p:nvSpPr>
          <p:spPr>
            <a:xfrm>
              <a:off x="2590102" y="2190750"/>
              <a:ext cx="540000" cy="54000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2590102" y="2260695"/>
              <a:ext cx="540000" cy="398780"/>
            </a:xfrm>
            <a:prstGeom prst="rect">
              <a:avLst/>
            </a:prstGeom>
            <a:noFill/>
          </p:spPr>
          <p:txBody>
            <a:bodyPr wrap="square" rtlCol="0">
              <a:spAutoFit/>
            </a:bodyPr>
            <a:lstStyle/>
            <a:p>
              <a:pPr algn="ctr"/>
              <a:r>
                <a:rPr lang="en-US" altLang="zh-CN" sz="2000" dirty="0">
                  <a:solidFill>
                    <a:srgbClr val="FFC000"/>
                  </a:solidFill>
                  <a:latin typeface="+mj-ea"/>
                  <a:ea typeface="+mj-ea"/>
                </a:rPr>
                <a:t>03</a:t>
              </a:r>
              <a:endParaRPr lang="zh-CN" altLang="en-US" sz="2000" dirty="0">
                <a:solidFill>
                  <a:srgbClr val="FFC000"/>
                </a:solidFill>
                <a:latin typeface="+mj-ea"/>
                <a:ea typeface="+mj-ea"/>
              </a:endParaRPr>
            </a:p>
          </p:txBody>
        </p:sp>
      </p:grpSp>
    </p:spTree>
  </p:cSld>
  <p:clrMapOvr>
    <a:masterClrMapping/>
  </p:clrMapOvr>
</p:sld>
</file>

<file path=ppt/tags/tag1.xml><?xml version="1.0" encoding="utf-8"?>
<p:tagLst xmlns:p="http://schemas.openxmlformats.org/presentationml/2006/main">
  <p:tag name="KSO_WM_UNIT_PLACING_PICTURE_USER_VIEWPORT" val="{&quot;height&quot;:2592,&quot;width&quot;:4608}"/>
</p:tagLst>
</file>

<file path=ppt/tags/tag2.xml><?xml version="1.0" encoding="utf-8"?>
<p:tagLst xmlns:p="http://schemas.openxmlformats.org/presentationml/2006/main">
  <p:tag name="KSO_WPP_MARK_KEY" val="fc47c6cd-61ef-4d51-8e1d-c969ae0e7f47"/>
  <p:tag name="COMMONDATA" val="eyJoZGlkIjoiNDM4MDk4M2FhMDRmMmQyMDdjYzQ2N2EwNGM3YmI3NWY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3594</Words>
  <Application>WPS 演示</Application>
  <PresentationFormat>宽屏</PresentationFormat>
  <Paragraphs>338</Paragraphs>
  <Slides>21</Slides>
  <Notes>3</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21</vt:i4>
      </vt:variant>
    </vt:vector>
  </HeadingPairs>
  <TitlesOfParts>
    <vt:vector size="39" baseType="lpstr">
      <vt:lpstr>Arial</vt:lpstr>
      <vt:lpstr>SimSun</vt:lpstr>
      <vt:lpstr>Wingdings</vt:lpstr>
      <vt:lpstr>思源黑体 CN Heavy</vt:lpstr>
      <vt:lpstr>EngraversGothic BT</vt:lpstr>
      <vt:lpstr>Game of Thrones</vt:lpstr>
      <vt:lpstr>字魂58号-创中黑</vt:lpstr>
      <vt:lpstr>SimHei</vt:lpstr>
      <vt:lpstr>思源黑体 CN Light</vt:lpstr>
      <vt:lpstr>Microsoft YaHei</vt:lpstr>
      <vt:lpstr>Arial Unicode MS</vt:lpstr>
      <vt:lpstr>OPPOSans R</vt:lpstr>
      <vt:lpstr>思源黑体 CN Bold</vt:lpstr>
      <vt:lpstr>思源黑体 CN Normal</vt:lpstr>
      <vt:lpstr>Arial</vt:lpstr>
      <vt:lpstr>思源黑体 CN Regular</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348</cp:revision>
  <dcterms:created xsi:type="dcterms:W3CDTF">2022-10-19T15:26:00Z</dcterms:created>
  <dcterms:modified xsi:type="dcterms:W3CDTF">2022-11-09T02:22:17Z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256E3A3EF672427AA84441757148392F</vt:lpwstr>
  </property>
  <property fmtid="{D5CDD505-2E9C-101B-9397-08002B2CF9AE}" pid="3" name="KSOProductBuildVer">
    <vt:lpwstr>2052-11.1.0.12598</vt:lpwstr>
  </property>
</Properties>
</file>