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509" r:id="rId4"/>
    <p:sldId id="510" r:id="rId6"/>
    <p:sldId id="511" r:id="rId7"/>
    <p:sldId id="516" r:id="rId8"/>
    <p:sldId id="517" r:id="rId9"/>
    <p:sldId id="512" r:id="rId10"/>
    <p:sldId id="518" r:id="rId11"/>
    <p:sldId id="519" r:id="rId12"/>
    <p:sldId id="520" r:id="rId13"/>
    <p:sldId id="513" r:id="rId14"/>
    <p:sldId id="521" r:id="rId15"/>
    <p:sldId id="522" r:id="rId16"/>
    <p:sldId id="528" r:id="rId17"/>
    <p:sldId id="523" r:id="rId18"/>
    <p:sldId id="514" r:id="rId19"/>
    <p:sldId id="524" r:id="rId20"/>
    <p:sldId id="525" r:id="rId21"/>
    <p:sldId id="526" r:id="rId22"/>
    <p:sldId id="515" r:id="rId23"/>
    <p:sldId id="535" r:id="rId24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F93"/>
    <a:srgbClr val="EFB345"/>
    <a:srgbClr val="E6E6E6"/>
    <a:srgbClr val="F5CE87"/>
    <a:srgbClr val="B97C0F"/>
    <a:srgbClr val="CE9E5A"/>
    <a:srgbClr val="D1A45F"/>
    <a:srgbClr val="C1810F"/>
    <a:srgbClr val="4E5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3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416" y="444"/>
      </p:cViewPr>
      <p:guideLst>
        <p:guide orient="horz" pos="2183"/>
        <p:guide pos="438"/>
        <p:guide pos="7242"/>
        <p:guide pos="3840"/>
        <p:guide orient="horz" pos="346"/>
        <p:guide orient="horz" pos="397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3" Type="http://schemas.openxmlformats.org/officeDocument/2006/relationships/tags" Target="tags/tag2.xml"/><Relationship Id="rId3" Type="http://schemas.openxmlformats.org/officeDocument/2006/relationships/slide" Target="slides/slide1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fld id="{7005E6E1-2CB9-433F-A2DA-E4741DC13918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fld id="{02A2F6C2-443C-4E81-BA96-92AE98E925D5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Heavy" panose="020B0A00000000000000" pitchFamily="34" charset="-122"/>
        <a:ea typeface="思源黑体 CN Heavy" panose="020B0A00000000000000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Heavy" panose="020B0A00000000000000" pitchFamily="34" charset="-122"/>
        <a:ea typeface="思源黑体 CN Heavy" panose="020B0A00000000000000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Heavy" panose="020B0A00000000000000" pitchFamily="34" charset="-122"/>
        <a:ea typeface="思源黑体 CN Heavy" panose="020B0A00000000000000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Heavy" panose="020B0A00000000000000" pitchFamily="34" charset="-122"/>
        <a:ea typeface="思源黑体 CN Heavy" panose="020B0A00000000000000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Heavy" panose="020B0A00000000000000" pitchFamily="34" charset="-122"/>
        <a:ea typeface="思源黑体 CN Heavy" panose="020B0A00000000000000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BB993-8895-476D-ACAE-940BA58E4AB4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bg>
      <p:bgPr>
        <a:solidFill>
          <a:srgbClr val="0076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0">
        <p14:flip dir="r"/>
      </p:transition>
    </mc:Choice>
    <mc:Fallback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2E73-4979-4890-8438-9B44BB62A1C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1610C-3698-4028-BCE2-154397C53D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黑体 CN Heavy" panose="020B0A00000000000000" pitchFamily="34" charset="-122"/>
              </a:defRPr>
            </a:lvl1pPr>
          </a:lstStyle>
          <a:p>
            <a:fld id="{8A482E73-4979-4890-8438-9B44BB62A1C1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Heavy" panose="020B0A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黑体 CN Heavy" panose="020B0A00000000000000" pitchFamily="34" charset="-122"/>
              </a:defRPr>
            </a:lvl1pPr>
          </a:lstStyle>
          <a:p>
            <a:fld id="{AB81610C-3698-4028-BCE2-154397C53DBD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Light" panose="020B0300000000000000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Heavy" panose="020B0A00000000000000" pitchFamily="3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Heavy" panose="020B0A00000000000000" pitchFamily="3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Heavy" panose="020B0A00000000000000" pitchFamily="3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Heavy" panose="020B0A00000000000000" pitchFamily="3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Heavy" panose="020B0A00000000000000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lin.ee/7sUARXb" TargetMode="External"/><Relationship Id="rId4" Type="http://schemas.openxmlformats.org/officeDocument/2006/relationships/image" Target="../media/image13.jpeg"/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9" y="1362267"/>
            <a:ext cx="5645609" cy="547668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0" y="5371794"/>
            <a:ext cx="12192000" cy="1486206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3328338" y="-1075193"/>
            <a:ext cx="685800" cy="685800"/>
          </a:xfrm>
          <a:prstGeom prst="ellipse">
            <a:avLst/>
          </a:prstGeom>
          <a:solidFill>
            <a:srgbClr val="EFB3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11" name="TextBox 13"/>
          <p:cNvSpPr txBox="1"/>
          <p:nvPr/>
        </p:nvSpPr>
        <p:spPr>
          <a:xfrm>
            <a:off x="6124659" y="4093242"/>
            <a:ext cx="31754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prstClr val="white"/>
                </a:solidFill>
                <a:latin typeface="+mn-ea"/>
              </a:rPr>
              <a:t>彙報人：</a:t>
            </a:r>
            <a:r>
              <a:rPr lang="en-US" altLang="zh-CN" sz="1600" dirty="0">
                <a:solidFill>
                  <a:prstClr val="white"/>
                </a:solidFill>
                <a:latin typeface="+mn-ea"/>
              </a:rPr>
              <a:t>XXX</a:t>
            </a:r>
            <a:r>
              <a:rPr lang="zh-CN" altLang="en-US" sz="1600" dirty="0">
                <a:solidFill>
                  <a:prstClr val="white"/>
                </a:solidFill>
                <a:latin typeface="+mn-ea"/>
              </a:rPr>
              <a:t>   時間：</a:t>
            </a:r>
            <a:r>
              <a:rPr lang="en-US" altLang="zh-CN" sz="1600" dirty="0">
                <a:solidFill>
                  <a:prstClr val="white"/>
                </a:solidFill>
                <a:latin typeface="+mn-ea"/>
              </a:rPr>
              <a:t>20XX.XX.XX</a:t>
            </a:r>
            <a:endParaRPr lang="zh-CN" altLang="en-US" sz="160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24659" y="3189616"/>
            <a:ext cx="5372016" cy="73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n-ea"/>
              </a:rPr>
              <a:t>C</a:t>
            </a:r>
            <a:r>
              <a:rPr lang="zh-CN" altLang="en-US" sz="1600" dirty="0">
                <a:solidFill>
                  <a:schemeClr val="bg1"/>
                </a:solidFill>
                <a:latin typeface="+mn-ea"/>
              </a:rPr>
              <a:t>ase analysis of investment and financing case analysis of investment and financing case analysis of investment</a:t>
            </a:r>
            <a:endParaRPr lang="zh-CN" altLang="en-US" sz="16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124658" y="1711843"/>
            <a:ext cx="6067341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spc="500" dirty="0">
                <a:solidFill>
                  <a:prstClr val="white"/>
                </a:solidFill>
                <a:latin typeface="+mj-ea"/>
                <a:ea typeface="+mj-ea"/>
              </a:rPr>
              <a:t>投資理財規劃</a:t>
            </a:r>
            <a:endParaRPr lang="zh-CN" altLang="en-US" sz="6600" spc="500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6137514" y="4340396"/>
            <a:ext cx="1666969" cy="110664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887117" y="4643850"/>
            <a:ext cx="517548" cy="51754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 rot="4163557">
            <a:off x="8361713" y="4853712"/>
            <a:ext cx="350601" cy="35060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 rot="1787413">
            <a:off x="8742284" y="4563192"/>
            <a:ext cx="427179" cy="42717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 rot="4163557">
            <a:off x="9233358" y="4711106"/>
            <a:ext cx="350601" cy="35060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9764056" y="4374059"/>
            <a:ext cx="517548" cy="517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 rot="4163557">
            <a:off x="10146599" y="4583921"/>
            <a:ext cx="350601" cy="350601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6115050" y="827086"/>
            <a:ext cx="3060000" cy="468000"/>
            <a:chOff x="6115050" y="827086"/>
            <a:chExt cx="3060000" cy="468000"/>
          </a:xfrm>
        </p:grpSpPr>
        <p:sp>
          <p:nvSpPr>
            <p:cNvPr id="26" name="TextBox 13"/>
            <p:cNvSpPr txBox="1"/>
            <p:nvPr/>
          </p:nvSpPr>
          <p:spPr>
            <a:xfrm>
              <a:off x="6212607" y="876420"/>
              <a:ext cx="2837180" cy="3683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CN" altLang="en-US" spc="600" dirty="0">
                  <a:solidFill>
                    <a:prstClr val="white"/>
                  </a:solidFill>
                  <a:latin typeface="+mj-ea"/>
                  <a:ea typeface="+mj-ea"/>
                </a:rPr>
                <a:t>你不理財</a:t>
              </a:r>
              <a:r>
                <a:rPr lang="en-US" altLang="zh-CN" spc="600" dirty="0">
                  <a:solidFill>
                    <a:prstClr val="white"/>
                  </a:solidFill>
                  <a:latin typeface="+mj-ea"/>
                  <a:ea typeface="+mj-ea"/>
                </a:rPr>
                <a:t>·</a:t>
              </a:r>
              <a:r>
                <a:rPr lang="zh-CN" altLang="en-US" spc="600" dirty="0">
                  <a:solidFill>
                    <a:prstClr val="white"/>
                  </a:solidFill>
                  <a:latin typeface="+mj-ea"/>
                  <a:ea typeface="+mj-ea"/>
                </a:rPr>
                <a:t>財不理你</a:t>
              </a:r>
              <a:endParaRPr lang="zh-CN" altLang="en-US" spc="600" dirty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>
              <a:off x="6115050" y="827086"/>
              <a:ext cx="3060000" cy="46800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Heavy" panose="020B0A00000000000000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6124658" y="2749499"/>
            <a:ext cx="368124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+mn-ea"/>
              </a:rPr>
              <a:t>Investment</a:t>
            </a:r>
            <a:r>
              <a:rPr lang="en-US" altLang="zh-CN" sz="1600" dirty="0">
                <a:solidFill>
                  <a:schemeClr val="bg1"/>
                </a:solidFill>
                <a:latin typeface="+mn-ea"/>
              </a:rPr>
              <a:t> And Financial Planning</a:t>
            </a:r>
            <a:endParaRPr lang="zh-CN" altLang="en-US" sz="16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3" name="图片 2" descr="www.uugai.com-8331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325" y="84455"/>
            <a:ext cx="1277620" cy="12776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1187450" y="203419"/>
            <a:ext cx="2484120" cy="728551"/>
            <a:chOff x="1473200" y="165319"/>
            <a:chExt cx="2484120" cy="728551"/>
          </a:xfrm>
        </p:grpSpPr>
        <p:sp>
          <p:nvSpPr>
            <p:cNvPr id="11" name="TextBox 14"/>
            <p:cNvSpPr txBox="1"/>
            <p:nvPr/>
          </p:nvSpPr>
          <p:spPr>
            <a:xfrm>
              <a:off x="1473200" y="165319"/>
              <a:ext cx="2430780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rPr>
                <a:t>養老基金規劃</a:t>
              </a:r>
              <a:endParaRPr kumimoji="1" lang="zh-CN" altLang="en-US" sz="2800" spc="15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473200" y="556685"/>
              <a:ext cx="248412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+mn-ea"/>
                </a:rPr>
                <a:t>Education Fund Planning</a:t>
              </a:r>
              <a:endParaRPr lang="zh-CN" altLang="en-US" sz="16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70257" y="276279"/>
            <a:ext cx="929893" cy="584200"/>
            <a:chOff x="860807" y="1233695"/>
            <a:chExt cx="929893" cy="584200"/>
          </a:xfrm>
        </p:grpSpPr>
        <p:sp>
          <p:nvSpPr>
            <p:cNvPr id="9" name="椭圆 8"/>
            <p:cNvSpPr/>
            <p:nvPr/>
          </p:nvSpPr>
          <p:spPr>
            <a:xfrm>
              <a:off x="1033653" y="1233695"/>
              <a:ext cx="584200" cy="584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10" name="TextBox 14"/>
            <p:cNvSpPr txBox="1"/>
            <p:nvPr/>
          </p:nvSpPr>
          <p:spPr>
            <a:xfrm>
              <a:off x="860807" y="1264185"/>
              <a:ext cx="929893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2800" dirty="0">
                  <a:solidFill>
                    <a:srgbClr val="EFB345"/>
                  </a:solidFill>
                  <a:latin typeface="+mj-ea"/>
                  <a:ea typeface="+mj-ea"/>
                </a:rPr>
                <a:t>02</a:t>
              </a:r>
              <a:endParaRPr kumimoji="1" lang="zh-CN" altLang="en-US" sz="2800" dirty="0">
                <a:solidFill>
                  <a:srgbClr val="EFB345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sp>
        <p:nvSpPr>
          <p:cNvPr id="53" name="文本框 52"/>
          <p:cNvSpPr txBox="1"/>
          <p:nvPr/>
        </p:nvSpPr>
        <p:spPr>
          <a:xfrm>
            <a:off x="4853365" y="2981379"/>
            <a:ext cx="229184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EFB345"/>
                </a:solidFill>
                <a:latin typeface="+mj-ea"/>
                <a:ea typeface="+mj-ea"/>
              </a:rPr>
              <a:t>退休後</a:t>
            </a:r>
            <a:endParaRPr lang="zh-CN" altLang="en-US" sz="2000" dirty="0">
              <a:solidFill>
                <a:srgbClr val="EFB345"/>
              </a:solidFill>
              <a:latin typeface="+mj-ea"/>
              <a:ea typeface="+mj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733815" y="933339"/>
            <a:ext cx="4678680" cy="52197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8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小張夫婦養老規劃過程分析</a:t>
            </a:r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6096000" y="1634546"/>
            <a:ext cx="5250931" cy="4266000"/>
            <a:chOff x="6096000" y="1610432"/>
            <a:chExt cx="5250931" cy="4266000"/>
          </a:xfrm>
        </p:grpSpPr>
        <p:grpSp>
          <p:nvGrpSpPr>
            <p:cNvPr id="3" name="组合 2"/>
            <p:cNvGrpSpPr/>
            <p:nvPr/>
          </p:nvGrpSpPr>
          <p:grpSpPr>
            <a:xfrm>
              <a:off x="6096000" y="1610432"/>
              <a:ext cx="5250931" cy="1980000"/>
              <a:chOff x="6096000" y="1362782"/>
              <a:chExt cx="5250931" cy="2113730"/>
            </a:xfrm>
          </p:grpSpPr>
          <p:sp>
            <p:nvSpPr>
              <p:cNvPr id="49" name="矩形: 圆角 48"/>
              <p:cNvSpPr/>
              <p:nvPr/>
            </p:nvSpPr>
            <p:spPr>
              <a:xfrm>
                <a:off x="6096000" y="1508622"/>
                <a:ext cx="5250931" cy="1967890"/>
              </a:xfrm>
              <a:prstGeom prst="roundRect">
                <a:avLst>
                  <a:gd name="adj" fmla="val 689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317500" dist="63500" dir="3000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52" name="矩形 1"/>
              <p:cNvSpPr>
                <a:spLocks noChangeArrowheads="1"/>
              </p:cNvSpPr>
              <p:nvPr/>
            </p:nvSpPr>
            <p:spPr bwMode="auto">
              <a:xfrm>
                <a:off x="6603009" y="2082853"/>
                <a:ext cx="4297689" cy="11320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spc="200" dirty="0">
                    <a:solidFill>
                      <a:schemeClr val="tx2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小張夫婦可以計畫一半定期定額投資，投資於中長期債券基金；另一半投資偏股型的平衡型基金</a:t>
                </a:r>
                <a:endParaRPr lang="zh-CN" altLang="en-US" sz="1400" spc="200" dirty="0">
                  <a:solidFill>
                    <a:schemeClr val="tx2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endParaRPr>
              </a:p>
            </p:txBody>
          </p:sp>
          <p:sp>
            <p:nvSpPr>
              <p:cNvPr id="72" name="圆: 空心 71"/>
              <p:cNvSpPr/>
              <p:nvPr/>
            </p:nvSpPr>
            <p:spPr>
              <a:xfrm>
                <a:off x="10431927" y="1510104"/>
                <a:ext cx="726716" cy="688172"/>
              </a:xfrm>
              <a:prstGeom prst="donut">
                <a:avLst>
                  <a:gd name="adj" fmla="val 20251"/>
                </a:avLst>
              </a:prstGeom>
              <a:solidFill>
                <a:schemeClr val="bg1">
                  <a:lumMod val="95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74" name="矩形: 对角圆角 73"/>
              <p:cNvSpPr/>
              <p:nvPr/>
            </p:nvSpPr>
            <p:spPr>
              <a:xfrm>
                <a:off x="6366244" y="1362782"/>
                <a:ext cx="1620000" cy="540000"/>
              </a:xfrm>
              <a:prstGeom prst="round2DiagRect">
                <a:avLst>
                  <a:gd name="adj1" fmla="val 46557"/>
                  <a:gd name="adj2" fmla="val 0"/>
                </a:avLst>
              </a:prstGeom>
              <a:solidFill>
                <a:srgbClr val="F5CE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75" name="文本框 74"/>
              <p:cNvSpPr txBox="1"/>
              <p:nvPr/>
            </p:nvSpPr>
            <p:spPr>
              <a:xfrm>
                <a:off x="6608555" y="1432727"/>
                <a:ext cx="1135380" cy="425714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2800" kern="0" spc="500">
                    <a:solidFill>
                      <a:srgbClr val="035CCE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defRPr>
                </a:lvl1pPr>
              </a:lstStyle>
              <a:p>
                <a:r>
                  <a:rPr lang="zh-CN" altLang="en-US" sz="2000" dirty="0">
                    <a:solidFill>
                      <a:schemeClr val="bg1"/>
                    </a:solidFill>
                  </a:rPr>
                  <a:t>退休前</a:t>
                </a:r>
                <a:endParaRPr lang="zh-CN" altLang="en-US" sz="20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6122492" y="3896432"/>
              <a:ext cx="5224439" cy="1980000"/>
              <a:chOff x="6122492" y="3686882"/>
              <a:chExt cx="5224439" cy="2094212"/>
            </a:xfrm>
          </p:grpSpPr>
          <p:sp>
            <p:nvSpPr>
              <p:cNvPr id="76" name="矩形: 圆角 75"/>
              <p:cNvSpPr/>
              <p:nvPr/>
            </p:nvSpPr>
            <p:spPr>
              <a:xfrm>
                <a:off x="6122492" y="3813204"/>
                <a:ext cx="5224439" cy="1967890"/>
              </a:xfrm>
              <a:prstGeom prst="roundRect">
                <a:avLst>
                  <a:gd name="adj" fmla="val 689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317500" dist="63500" dir="3000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78" name="矩形: 对角圆角 77"/>
              <p:cNvSpPr/>
              <p:nvPr/>
            </p:nvSpPr>
            <p:spPr>
              <a:xfrm>
                <a:off x="6404344" y="3686882"/>
                <a:ext cx="1620000" cy="540000"/>
              </a:xfrm>
              <a:prstGeom prst="round2DiagRect">
                <a:avLst>
                  <a:gd name="adj1" fmla="val 46557"/>
                  <a:gd name="adj2" fmla="val 0"/>
                </a:avLst>
              </a:prstGeom>
              <a:solidFill>
                <a:srgbClr val="F5CE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79" name="文本框 78"/>
              <p:cNvSpPr txBox="1"/>
              <p:nvPr/>
            </p:nvSpPr>
            <p:spPr>
              <a:xfrm>
                <a:off x="6646655" y="3756827"/>
                <a:ext cx="1135380" cy="421783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2800" kern="0" spc="500">
                    <a:solidFill>
                      <a:srgbClr val="035CCE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defRPr>
                </a:lvl1pPr>
              </a:lstStyle>
              <a:p>
                <a:r>
                  <a:rPr lang="zh-CN" altLang="en-US" sz="2000" dirty="0">
                    <a:solidFill>
                      <a:schemeClr val="bg1"/>
                    </a:solidFill>
                  </a:rPr>
                  <a:t>退休後</a:t>
                </a:r>
                <a:endParaRPr lang="zh-CN" altLang="en-US" sz="2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矩形 1"/>
              <p:cNvSpPr>
                <a:spLocks noChangeArrowheads="1"/>
              </p:cNvSpPr>
              <p:nvPr/>
            </p:nvSpPr>
            <p:spPr bwMode="auto">
              <a:xfrm>
                <a:off x="6641110" y="4387435"/>
                <a:ext cx="4259588" cy="7797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400" spc="200" dirty="0">
                    <a:solidFill>
                      <a:schemeClr val="tx2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小張夫婦可以計畫投資收益穩定的貨幣市場基金或債券型基金</a:t>
                </a:r>
                <a:r>
                  <a:rPr lang="en-US" altLang="zh-CN" sz="1400" spc="200" dirty="0">
                    <a:solidFill>
                      <a:schemeClr val="tx2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… </a:t>
                </a:r>
                <a:endParaRPr lang="zh-CN" altLang="en-US" sz="1400" spc="200" dirty="0">
                  <a:solidFill>
                    <a:schemeClr val="tx2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endParaRPr>
              </a:p>
            </p:txBody>
          </p:sp>
          <p:sp>
            <p:nvSpPr>
              <p:cNvPr id="81" name="圆: 空心 80"/>
              <p:cNvSpPr/>
              <p:nvPr/>
            </p:nvSpPr>
            <p:spPr>
              <a:xfrm>
                <a:off x="10374777" y="4939104"/>
                <a:ext cx="726716" cy="688172"/>
              </a:xfrm>
              <a:prstGeom prst="donut">
                <a:avLst>
                  <a:gd name="adj" fmla="val 20251"/>
                </a:avLst>
              </a:prstGeom>
              <a:solidFill>
                <a:schemeClr val="bg1">
                  <a:lumMod val="95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/>
                  </a:solidFill>
                  <a:latin typeface="思源黑体 CN Heavy" panose="020B0A00000000000000" pitchFamily="34" charset="-122"/>
                </a:endParaRPr>
              </a:p>
            </p:txBody>
          </p:sp>
        </p:grpSp>
      </p:grpSp>
      <p:sp>
        <p:nvSpPr>
          <p:cNvPr id="14" name="椭圆 13"/>
          <p:cNvSpPr/>
          <p:nvPr/>
        </p:nvSpPr>
        <p:spPr>
          <a:xfrm>
            <a:off x="782304" y="1633541"/>
            <a:ext cx="4268010" cy="4268010"/>
          </a:xfrm>
          <a:prstGeom prst="ellipse">
            <a:avLst/>
          </a:prstGeom>
          <a:solidFill>
            <a:srgbClr val="F5C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pic>
        <p:nvPicPr>
          <p:cNvPr id="86" name="图片 8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7" t="30206" r="8526"/>
          <a:stretch>
            <a:fillRect/>
          </a:stretch>
        </p:blipFill>
        <p:spPr>
          <a:xfrm flipH="1">
            <a:off x="827367" y="1331389"/>
            <a:ext cx="3918463" cy="4481068"/>
          </a:xfrm>
          <a:custGeom>
            <a:avLst/>
            <a:gdLst>
              <a:gd name="connsiteX0" fmla="*/ 3918463 w 3918463"/>
              <a:gd name="connsiteY0" fmla="*/ 0 h 4481068"/>
              <a:gd name="connsiteX1" fmla="*/ 542018 w 3918463"/>
              <a:gd name="connsiteY1" fmla="*/ 0 h 4481068"/>
              <a:gd name="connsiteX2" fmla="*/ 542018 w 3918463"/>
              <a:gd name="connsiteY2" fmla="*/ 693442 h 4481068"/>
              <a:gd name="connsiteX3" fmla="*/ 0 w 3918463"/>
              <a:gd name="connsiteY3" fmla="*/ 693442 h 4481068"/>
              <a:gd name="connsiteX4" fmla="*/ 0 w 3918463"/>
              <a:gd name="connsiteY4" fmla="*/ 4481068 h 4481068"/>
              <a:gd name="connsiteX5" fmla="*/ 3918463 w 3918463"/>
              <a:gd name="connsiteY5" fmla="*/ 4481068 h 448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8463" h="4481068">
                <a:moveTo>
                  <a:pt x="3918463" y="0"/>
                </a:moveTo>
                <a:lnTo>
                  <a:pt x="542018" y="0"/>
                </a:lnTo>
                <a:lnTo>
                  <a:pt x="542018" y="693442"/>
                </a:lnTo>
                <a:lnTo>
                  <a:pt x="0" y="693442"/>
                </a:lnTo>
                <a:lnTo>
                  <a:pt x="0" y="4481068"/>
                </a:lnTo>
                <a:lnTo>
                  <a:pt x="3918463" y="4481068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730250" y="2850284"/>
            <a:ext cx="5512196" cy="1242901"/>
            <a:chOff x="730250" y="1778165"/>
            <a:chExt cx="5512196" cy="1242901"/>
          </a:xfrm>
        </p:grpSpPr>
        <p:sp>
          <p:nvSpPr>
            <p:cNvPr id="9" name="TextBox 14"/>
            <p:cNvSpPr txBox="1"/>
            <p:nvPr/>
          </p:nvSpPr>
          <p:spPr>
            <a:xfrm>
              <a:off x="730250" y="1778165"/>
              <a:ext cx="5512196" cy="1014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zh-CN" altLang="en-US" sz="6000" spc="500" dirty="0">
                  <a:solidFill>
                    <a:schemeClr val="bg1"/>
                  </a:solidFill>
                  <a:latin typeface="+mj-ea"/>
                  <a:ea typeface="+mj-ea"/>
                </a:rPr>
                <a:t>綜合理財規劃</a:t>
              </a:r>
              <a:endParaRPr kumimoji="1" lang="zh-CN" altLang="en-US" sz="6000" spc="5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06449" y="2683881"/>
              <a:ext cx="5309319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spc="300" dirty="0">
                  <a:solidFill>
                    <a:schemeClr val="bg1"/>
                  </a:solidFill>
                  <a:latin typeface="+mn-ea"/>
                </a:rPr>
                <a:t>Comprehensive Financial Planning</a:t>
              </a:r>
              <a:endParaRPr lang="zh-CN" altLang="en-US" sz="1600" spc="3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30250" y="1275319"/>
            <a:ext cx="1440000" cy="1440000"/>
            <a:chOff x="730250" y="1275319"/>
            <a:chExt cx="1440000" cy="1440000"/>
          </a:xfrm>
        </p:grpSpPr>
        <p:sp>
          <p:nvSpPr>
            <p:cNvPr id="7" name="椭圆 6"/>
            <p:cNvSpPr/>
            <p:nvPr/>
          </p:nvSpPr>
          <p:spPr>
            <a:xfrm>
              <a:off x="730250" y="1275319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910250" y="1455319"/>
              <a:ext cx="1080000" cy="1080000"/>
            </a:xfrm>
            <a:prstGeom prst="ellipse">
              <a:avLst/>
            </a:prstGeom>
            <a:solidFill>
              <a:srgbClr val="EFB345"/>
            </a:solidFill>
            <a:ln>
              <a:solidFill>
                <a:srgbClr val="EFB3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8" name="TextBox 14"/>
            <p:cNvSpPr txBox="1"/>
            <p:nvPr/>
          </p:nvSpPr>
          <p:spPr>
            <a:xfrm>
              <a:off x="985304" y="1579821"/>
              <a:ext cx="929893" cy="8299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4800" dirty="0">
                  <a:solidFill>
                    <a:schemeClr val="bg1"/>
                  </a:solidFill>
                  <a:latin typeface="+mj-ea"/>
                  <a:ea typeface="+mj-ea"/>
                </a:rPr>
                <a:t>03</a:t>
              </a:r>
              <a:endParaRPr kumimoji="1" lang="zh-CN" altLang="en-US" sz="4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730250" y="4234418"/>
            <a:ext cx="51054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spc="500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en-US" altLang="zh-CN" sz="1400" spc="150" dirty="0"/>
              <a:t>Lorem ipsum dolor sit amet, consectetuer adipiscing elit. Maecenas porttitor congue massa. Fusce posuere, magna sed pulvinar </a:t>
            </a:r>
            <a:r>
              <a:rPr lang="en-US" altLang="zh-CN" sz="1400" spc="150" dirty="0" err="1"/>
              <a:t>ultricies</a:t>
            </a:r>
            <a:r>
              <a:rPr lang="en-US" altLang="zh-CN" sz="1400" spc="150" dirty="0"/>
              <a:t>,</a:t>
            </a:r>
            <a:endParaRPr lang="en-US" altLang="zh-CN" sz="1400" spc="150" dirty="0"/>
          </a:p>
        </p:txBody>
      </p:sp>
      <p:sp>
        <p:nvSpPr>
          <p:cNvPr id="19" name="圆: 空心 18"/>
          <p:cNvSpPr/>
          <p:nvPr/>
        </p:nvSpPr>
        <p:spPr>
          <a:xfrm>
            <a:off x="5007790" y="2251107"/>
            <a:ext cx="1154411" cy="1154411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63600" y="5049282"/>
            <a:ext cx="504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22" name="圆: 空心 21"/>
          <p:cNvSpPr/>
          <p:nvPr/>
        </p:nvSpPr>
        <p:spPr>
          <a:xfrm>
            <a:off x="4631007" y="4522274"/>
            <a:ext cx="826344" cy="826344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1289" y="1362267"/>
            <a:ext cx="5645609" cy="547668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0" y="5049282"/>
            <a:ext cx="12192000" cy="180871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4881498" cy="728551"/>
            <a:chOff x="556007" y="165319"/>
            <a:chExt cx="4881498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3964305" cy="728551"/>
              <a:chOff x="1473200" y="165319"/>
              <a:chExt cx="3964305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綜合理財規劃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3964305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spc="150" dirty="0">
                    <a:solidFill>
                      <a:schemeClr val="bg1"/>
                    </a:solidFill>
                    <a:latin typeface="+mn-ea"/>
                  </a:rPr>
                  <a:t>Comprehensive Financial Planning</a:t>
                </a:r>
                <a:endParaRPr lang="zh-CN" altLang="en-US" sz="1600" spc="15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03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sp>
        <p:nvSpPr>
          <p:cNvPr id="50" name="矩形: 圆角 49"/>
          <p:cNvSpPr/>
          <p:nvPr/>
        </p:nvSpPr>
        <p:spPr>
          <a:xfrm>
            <a:off x="715456" y="1394865"/>
            <a:ext cx="5075743" cy="464398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30" name="矩形 1"/>
          <p:cNvSpPr>
            <a:spLocks noChangeArrowheads="1"/>
          </p:cNvSpPr>
          <p:nvPr/>
        </p:nvSpPr>
        <p:spPr bwMode="auto">
          <a:xfrm>
            <a:off x="986392" y="3341175"/>
            <a:ext cx="4633358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 任先生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,38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歲，會計師事務所的合夥人，任太太，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38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歲，是一家名牌大學的副教授，兩人有一個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6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歲的兒子小任。任先生的年稅後收入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60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萬元左右，任太太年稅後收入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5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萬元左右，應邀出席一些講座、論壇的稅後收入為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8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萬元左右。一家三口現在住在價款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120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萬元的新房裏，新房於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2010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年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6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月購買，一次性付清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.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74600" y="2939839"/>
            <a:ext cx="23574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EFB345"/>
                </a:solidFill>
                <a:latin typeface="+mj-ea"/>
                <a:ea typeface="+mj-ea"/>
              </a:rPr>
              <a:t>綜合理財規劃案例</a:t>
            </a:r>
            <a:endParaRPr lang="zh-CN" altLang="en-US" sz="2000" dirty="0">
              <a:solidFill>
                <a:srgbClr val="EFB345"/>
              </a:solidFill>
              <a:latin typeface="+mj-ea"/>
              <a:ea typeface="+mj-ea"/>
            </a:endParaRPr>
          </a:p>
        </p:txBody>
      </p:sp>
      <p:sp>
        <p:nvSpPr>
          <p:cNvPr id="32" name="矩形: 圆角 31"/>
          <p:cNvSpPr/>
          <p:nvPr/>
        </p:nvSpPr>
        <p:spPr>
          <a:xfrm>
            <a:off x="6415615" y="1394865"/>
            <a:ext cx="5075743" cy="464398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595530" y="3341175"/>
            <a:ext cx="4715912" cy="2353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r>
              <a:rPr lang="zh-CN" altLang="en-US" dirty="0"/>
              <a:t>擁有市值</a:t>
            </a:r>
            <a:r>
              <a:rPr lang="en-US" altLang="zh-CN" dirty="0"/>
              <a:t>21</a:t>
            </a:r>
            <a:r>
              <a:rPr lang="zh-CN" altLang="en-US" dirty="0"/>
              <a:t>萬元的小轎車一輛。活期存款</a:t>
            </a:r>
            <a:r>
              <a:rPr lang="en-US" altLang="zh-CN" dirty="0"/>
              <a:t>15</a:t>
            </a:r>
            <a:r>
              <a:rPr lang="zh-CN" altLang="en-US" dirty="0"/>
              <a:t>萬元，股票帳面價值現為</a:t>
            </a:r>
            <a:r>
              <a:rPr lang="en-US" altLang="zh-CN" dirty="0"/>
              <a:t>40</a:t>
            </a:r>
            <a:r>
              <a:rPr lang="zh-CN" altLang="en-US" dirty="0"/>
              <a:t>萬元，在過去的一年間收益為</a:t>
            </a:r>
            <a:r>
              <a:rPr lang="en-US" altLang="zh-CN" dirty="0"/>
              <a:t>6000</a:t>
            </a:r>
            <a:r>
              <a:rPr lang="zh-CN" altLang="en-US" dirty="0"/>
              <a:t>元。</a:t>
            </a:r>
            <a:endParaRPr lang="en-US" altLang="zh-CN" dirty="0"/>
          </a:p>
          <a:p>
            <a:r>
              <a:rPr lang="zh-CN" altLang="en-US" dirty="0"/>
              <a:t>兒子一年的學費開支在</a:t>
            </a:r>
            <a:r>
              <a:rPr lang="en-US" altLang="zh-CN" dirty="0"/>
              <a:t>1</a:t>
            </a:r>
            <a:r>
              <a:rPr lang="zh-CN" altLang="en-US" dirty="0"/>
              <a:t>萬元左右，車輛的使用費每年需要</a:t>
            </a:r>
            <a:r>
              <a:rPr lang="en-US" altLang="zh-CN" dirty="0"/>
              <a:t>30000</a:t>
            </a:r>
            <a:r>
              <a:rPr lang="zh-CN" altLang="en-US" dirty="0"/>
              <a:t>元，一家人平均每月的日常生活開支為</a:t>
            </a:r>
            <a:r>
              <a:rPr lang="en-US" altLang="zh-CN" dirty="0"/>
              <a:t>15000</a:t>
            </a:r>
            <a:r>
              <a:rPr lang="zh-CN" altLang="en-US" dirty="0"/>
              <a:t>元，任太太年消費健身卡</a:t>
            </a:r>
            <a:r>
              <a:rPr lang="en-US" altLang="zh-CN" dirty="0"/>
              <a:t>8000</a:t>
            </a:r>
            <a:r>
              <a:rPr lang="zh-CN" altLang="en-US" dirty="0"/>
              <a:t>元，平時家庭應酬每月支出</a:t>
            </a:r>
            <a:r>
              <a:rPr lang="en-US" altLang="zh-CN" dirty="0"/>
              <a:t>1500</a:t>
            </a:r>
            <a:r>
              <a:rPr lang="zh-CN" altLang="en-US" dirty="0"/>
              <a:t>元。一家人過著較為寬裕的生活，享受著單位的福利，沒有投任何商業保險。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715454" y="1394865"/>
            <a:ext cx="5076000" cy="141192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415358" y="1394865"/>
            <a:ext cx="5076000" cy="1411923"/>
          </a:xfrm>
          <a:prstGeom prst="rect">
            <a:avLst/>
          </a:prstGeom>
          <a:blipFill dpi="0" rotWithShape="1">
            <a:blip r:embed="rId3"/>
            <a:srcRect/>
            <a:tile tx="-6350" ty="304800" sx="100000" sy="100000" flip="none" algn="b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415358" y="1219200"/>
            <a:ext cx="5076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15454" y="1219200"/>
            <a:ext cx="5076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7774759" y="2939839"/>
            <a:ext cx="23574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EFB345"/>
                </a:solidFill>
                <a:latin typeface="+mj-ea"/>
                <a:ea typeface="+mj-ea"/>
              </a:rPr>
              <a:t>綜合理財規劃案例</a:t>
            </a:r>
            <a:endParaRPr lang="zh-CN" altLang="en-US" sz="2000" dirty="0">
              <a:solidFill>
                <a:srgbClr val="EFB345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4881498" cy="728551"/>
            <a:chOff x="556007" y="165319"/>
            <a:chExt cx="4881498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3964305" cy="728551"/>
              <a:chOff x="1473200" y="165319"/>
              <a:chExt cx="3964305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綜合理財規劃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3964305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spc="150" dirty="0">
                    <a:solidFill>
                      <a:schemeClr val="bg1"/>
                    </a:solidFill>
                    <a:latin typeface="+mn-ea"/>
                  </a:rPr>
                  <a:t>Comprehensive Financial Planning</a:t>
                </a:r>
                <a:endParaRPr lang="zh-CN" altLang="en-US" sz="1600" spc="15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03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sp>
        <p:nvSpPr>
          <p:cNvPr id="20" name="TextBox 14"/>
          <p:cNvSpPr txBox="1"/>
          <p:nvPr/>
        </p:nvSpPr>
        <p:spPr>
          <a:xfrm>
            <a:off x="655090" y="1136869"/>
            <a:ext cx="6785610" cy="4603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8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sz="2400" dirty="0"/>
              <a:t>目前</a:t>
            </a:r>
            <a:r>
              <a:rPr lang="en-US" altLang="zh-CN" sz="2400" dirty="0"/>
              <a:t>,</a:t>
            </a:r>
            <a:r>
              <a:rPr lang="zh-CN" altLang="en-US" sz="2400" dirty="0"/>
              <a:t>任先生需要請理財規劃師解決以下問題：</a:t>
            </a:r>
            <a:endParaRPr lang="zh-CN" altLang="en-US" sz="2400" dirty="0"/>
          </a:p>
        </p:txBody>
      </p:sp>
      <p:grpSp>
        <p:nvGrpSpPr>
          <p:cNvPr id="7" name="组合 6"/>
          <p:cNvGrpSpPr/>
          <p:nvPr/>
        </p:nvGrpSpPr>
        <p:grpSpPr>
          <a:xfrm>
            <a:off x="655090" y="1632040"/>
            <a:ext cx="5440910" cy="1060450"/>
            <a:chOff x="655090" y="1905000"/>
            <a:chExt cx="5440910" cy="1060450"/>
          </a:xfrm>
        </p:grpSpPr>
        <p:sp>
          <p:nvSpPr>
            <p:cNvPr id="30" name="矩形 1"/>
            <p:cNvSpPr>
              <a:spLocks noChangeArrowheads="1"/>
            </p:cNvSpPr>
            <p:nvPr/>
          </p:nvSpPr>
          <p:spPr bwMode="auto">
            <a:xfrm>
              <a:off x="1375582" y="1905000"/>
              <a:ext cx="4720418" cy="106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任先生夫婦希望十二年後雙雙提前退休，並希望屆時可以存有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200</a:t>
              </a:r>
              <a:r>
                <a:rPr lang="zh-CN" altLang="en-US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萬元作為退休養老金。任先生希望能以定期定額投資的方式準備退休金。假定投資收益率為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5%</a:t>
              </a:r>
              <a:r>
                <a:rPr lang="zh-CN" altLang="en-US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。</a:t>
              </a:r>
              <a:endParaRPr lang="zh-CN" altLang="en-US" sz="1400" dirty="0">
                <a:solidFill>
                  <a:schemeClr val="bg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655090" y="2027832"/>
              <a:ext cx="591820" cy="473061"/>
              <a:chOff x="655090" y="2184767"/>
              <a:chExt cx="591820" cy="473061"/>
            </a:xfrm>
          </p:grpSpPr>
          <p:sp>
            <p:nvSpPr>
              <p:cNvPr id="2" name="矩形: 对角圆角 1"/>
              <p:cNvSpPr/>
              <p:nvPr/>
            </p:nvSpPr>
            <p:spPr>
              <a:xfrm>
                <a:off x="708148" y="2184767"/>
                <a:ext cx="492125" cy="473061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3" name="文本框 2"/>
              <p:cNvSpPr txBox="1"/>
              <p:nvPr/>
            </p:nvSpPr>
            <p:spPr>
              <a:xfrm>
                <a:off x="655090" y="2190465"/>
                <a:ext cx="591820" cy="460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kumimoji="1" sz="2400" spc="150">
                    <a:solidFill>
                      <a:schemeClr val="bg1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en-US" altLang="zh-CN" dirty="0">
                    <a:solidFill>
                      <a:srgbClr val="EFB345"/>
                    </a:solidFill>
                  </a:rPr>
                  <a:t>01</a:t>
                </a:r>
                <a:endParaRPr lang="zh-CN" altLang="en-US" dirty="0">
                  <a:solidFill>
                    <a:srgbClr val="EFB345"/>
                  </a:solidFill>
                </a:endParaRPr>
              </a:p>
            </p:txBody>
          </p:sp>
        </p:grpSp>
      </p:grpSp>
      <p:grpSp>
        <p:nvGrpSpPr>
          <p:cNvPr id="24" name="组合 23"/>
          <p:cNvGrpSpPr/>
          <p:nvPr/>
        </p:nvGrpSpPr>
        <p:grpSpPr>
          <a:xfrm>
            <a:off x="655090" y="2873824"/>
            <a:ext cx="5440911" cy="1706880"/>
            <a:chOff x="655090" y="3016157"/>
            <a:chExt cx="5440911" cy="1706880"/>
          </a:xfrm>
        </p:grpSpPr>
        <p:sp>
          <p:nvSpPr>
            <p:cNvPr id="21" name="矩形 1"/>
            <p:cNvSpPr>
              <a:spLocks noChangeArrowheads="1"/>
            </p:cNvSpPr>
            <p:nvPr/>
          </p:nvSpPr>
          <p:spPr bwMode="auto">
            <a:xfrm>
              <a:off x="1375583" y="3016157"/>
              <a:ext cx="4720418" cy="1706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任先生夫婦希望兒子能茁壯成長，享受最好的教育。在夫妻退休之前兒子的教育費用是不成問題的，任先生考慮的是在退休後，兒子正讀大學，這筆費用支出想提前準備好。綜合考慮大學本科和出國讀碩士的計畫，這筆教育費用目標額度為</a:t>
              </a:r>
              <a:r>
                <a:rPr lang="en-US" altLang="zh-CN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80</a:t>
              </a:r>
              <a:r>
                <a:rPr lang="zh-CN" altLang="en-US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萬元。</a:t>
              </a:r>
              <a:endParaRPr lang="zh-CN" altLang="en-US" sz="1400" dirty="0">
                <a:solidFill>
                  <a:schemeClr val="bg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655090" y="3176521"/>
              <a:ext cx="591820" cy="473061"/>
              <a:chOff x="655090" y="2184767"/>
              <a:chExt cx="591820" cy="473061"/>
            </a:xfrm>
          </p:grpSpPr>
          <p:sp>
            <p:nvSpPr>
              <p:cNvPr id="27" name="矩形: 对角圆角 26"/>
              <p:cNvSpPr/>
              <p:nvPr/>
            </p:nvSpPr>
            <p:spPr>
              <a:xfrm>
                <a:off x="708148" y="2184767"/>
                <a:ext cx="492125" cy="473061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655090" y="2190465"/>
                <a:ext cx="591820" cy="460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kumimoji="1" sz="2400" spc="150">
                    <a:solidFill>
                      <a:schemeClr val="bg1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en-US" altLang="zh-CN" dirty="0">
                    <a:solidFill>
                      <a:srgbClr val="EFB345"/>
                    </a:solidFill>
                  </a:rPr>
                  <a:t>02</a:t>
                </a:r>
                <a:endParaRPr lang="zh-CN" altLang="en-US" dirty="0">
                  <a:solidFill>
                    <a:srgbClr val="EFB345"/>
                  </a:solidFill>
                </a:endParaRPr>
              </a:p>
            </p:txBody>
          </p:sp>
        </p:grpSp>
      </p:grpSp>
      <p:grpSp>
        <p:nvGrpSpPr>
          <p:cNvPr id="19" name="组合 18"/>
          <p:cNvGrpSpPr/>
          <p:nvPr/>
        </p:nvGrpSpPr>
        <p:grpSpPr>
          <a:xfrm>
            <a:off x="655090" y="4761940"/>
            <a:ext cx="4814973" cy="473061"/>
            <a:chOff x="655090" y="4761940"/>
            <a:chExt cx="4814973" cy="473061"/>
          </a:xfrm>
        </p:grpSpPr>
        <p:sp>
          <p:nvSpPr>
            <p:cNvPr id="23" name="矩形 1"/>
            <p:cNvSpPr>
              <a:spLocks noChangeArrowheads="1"/>
            </p:cNvSpPr>
            <p:nvPr/>
          </p:nvSpPr>
          <p:spPr bwMode="auto">
            <a:xfrm>
              <a:off x="1375583" y="4813682"/>
              <a:ext cx="4094480" cy="414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rPr>
                <a:t>任先生夫婦能夠對現金等流動資產進行有效管理。</a:t>
              </a:r>
              <a:endParaRPr lang="zh-CN" altLang="en-US" sz="1400" dirty="0">
                <a:solidFill>
                  <a:schemeClr val="bg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655090" y="4761940"/>
              <a:ext cx="591820" cy="473061"/>
              <a:chOff x="655090" y="2184767"/>
              <a:chExt cx="591820" cy="473061"/>
            </a:xfrm>
          </p:grpSpPr>
          <p:sp>
            <p:nvSpPr>
              <p:cNvPr id="33" name="矩形: 对角圆角 32"/>
              <p:cNvSpPr/>
              <p:nvPr/>
            </p:nvSpPr>
            <p:spPr>
              <a:xfrm>
                <a:off x="708148" y="2184767"/>
                <a:ext cx="492125" cy="473061"/>
              </a:xfrm>
              <a:prstGeom prst="round2Diag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655090" y="2190465"/>
                <a:ext cx="591820" cy="460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defRPr kumimoji="1" sz="2400" spc="150">
                    <a:solidFill>
                      <a:schemeClr val="bg1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en-US" altLang="zh-CN" dirty="0">
                    <a:solidFill>
                      <a:srgbClr val="EFB345"/>
                    </a:solidFill>
                  </a:rPr>
                  <a:t>03</a:t>
                </a:r>
                <a:endParaRPr lang="zh-CN" altLang="en-US" dirty="0">
                  <a:solidFill>
                    <a:srgbClr val="EFB345"/>
                  </a:solidFill>
                </a:endParaRPr>
              </a:p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6660489" y="1449000"/>
            <a:ext cx="4516674" cy="3960000"/>
            <a:chOff x="6660489" y="1479035"/>
            <a:chExt cx="4516674" cy="3960000"/>
          </a:xfrm>
        </p:grpSpPr>
        <p:sp>
          <p:nvSpPr>
            <p:cNvPr id="40" name="椭圆 39"/>
            <p:cNvSpPr/>
            <p:nvPr/>
          </p:nvSpPr>
          <p:spPr>
            <a:xfrm>
              <a:off x="7577163" y="1659035"/>
              <a:ext cx="3600000" cy="360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6660489" y="1659035"/>
              <a:ext cx="3600000" cy="360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6938826" y="1479035"/>
              <a:ext cx="3960000" cy="3960000"/>
            </a:xfrm>
            <a:prstGeom prst="ellipse">
              <a:avLst/>
            </a:prstGeom>
            <a:solidFill>
              <a:srgbClr val="F5CE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Heavy" panose="020B0A00000000000000" pitchFamily="34" charset="-122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3726" y="1336350"/>
            <a:ext cx="2790201" cy="41853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4881498" cy="728551"/>
            <a:chOff x="556007" y="165319"/>
            <a:chExt cx="4881498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3964305" cy="728551"/>
              <a:chOff x="1473200" y="165319"/>
              <a:chExt cx="3964305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綜合理財規劃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3964305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spc="150" dirty="0">
                    <a:solidFill>
                      <a:schemeClr val="bg1"/>
                    </a:solidFill>
                    <a:latin typeface="+mn-ea"/>
                  </a:rPr>
                  <a:t>Comprehensive Financial Planning</a:t>
                </a:r>
                <a:endParaRPr lang="zh-CN" altLang="en-US" sz="1600" spc="15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03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0" y="4606281"/>
            <a:ext cx="12192000" cy="2251719"/>
          </a:xfrm>
          <a:prstGeom prst="rect">
            <a:avLst/>
          </a:prstGeom>
        </p:spPr>
      </p:pic>
      <p:sp>
        <p:nvSpPr>
          <p:cNvPr id="32" name="TextBox 41"/>
          <p:cNvSpPr txBox="1"/>
          <p:nvPr/>
        </p:nvSpPr>
        <p:spPr>
          <a:xfrm>
            <a:off x="4188460" y="1219200"/>
            <a:ext cx="3815080" cy="411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lnSpc>
                <a:spcPts val="2500"/>
              </a:lnSpc>
              <a:defRPr sz="2000">
                <a:solidFill>
                  <a:schemeClr val="tx2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ctr"/>
            <a:r>
              <a:rPr lang="zh-CN" altLang="en-US" sz="2400" spc="200" dirty="0">
                <a:solidFill>
                  <a:schemeClr val="bg1"/>
                </a:solidFill>
              </a:rPr>
              <a:t>客戶財務狀況的比率分析</a:t>
            </a:r>
            <a:endParaRPr lang="zh-CN" altLang="en-US" sz="2400" spc="200" dirty="0">
              <a:solidFill>
                <a:schemeClr val="bg1"/>
              </a:solidFill>
            </a:endParaRPr>
          </a:p>
        </p:txBody>
      </p:sp>
      <p:sp>
        <p:nvSpPr>
          <p:cNvPr id="37" name="圆: 空心 36"/>
          <p:cNvSpPr/>
          <p:nvPr/>
        </p:nvSpPr>
        <p:spPr>
          <a:xfrm>
            <a:off x="10767332" y="110638"/>
            <a:ext cx="1154411" cy="1154411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graphicFrame>
        <p:nvGraphicFramePr>
          <p:cNvPr id="2" name="表格 2"/>
          <p:cNvGraphicFramePr>
            <a:graphicFrameLocks noGrp="1"/>
          </p:cNvGraphicFramePr>
          <p:nvPr/>
        </p:nvGraphicFramePr>
        <p:xfrm>
          <a:off x="1333500" y="1811792"/>
          <a:ext cx="9567074" cy="3541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2500"/>
                <a:gridCol w="4804574"/>
              </a:tblGrid>
              <a:tr h="5058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結餘比例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4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58%</a:t>
                      </a:r>
                      <a:endParaRPr kumimoji="0" lang="en-US" altLang="zh-CN" sz="24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</a:tr>
              <a:tr h="5058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投資與淨資產比率</a:t>
                      </a:r>
                      <a:endParaRPr kumimoji="0" lang="zh-CN" altLang="en-US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42%</a:t>
                      </a:r>
                      <a:endParaRPr kumimoji="0" lang="en-US" altLang="zh-CN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</a:tr>
              <a:tr h="5058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清償比率</a:t>
                      </a:r>
                      <a:endParaRPr kumimoji="0" lang="zh-CN" altLang="en-US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81%</a:t>
                      </a:r>
                      <a:endParaRPr kumimoji="0" lang="en-US" altLang="zh-CN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</a:tr>
              <a:tr h="5058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負債比率</a:t>
                      </a:r>
                      <a:endParaRPr kumimoji="0" lang="zh-CN" altLang="en-US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19%</a:t>
                      </a:r>
                      <a:endParaRPr kumimoji="0" lang="en-US" altLang="zh-CN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</a:tr>
              <a:tr h="5058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即付比率</a:t>
                      </a:r>
                      <a:endParaRPr kumimoji="0" lang="zh-CN" altLang="en-US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82%</a:t>
                      </a:r>
                      <a:endParaRPr kumimoji="0" lang="en-US" altLang="zh-CN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</a:tr>
              <a:tr h="5058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負債收入比率</a:t>
                      </a:r>
                      <a:endParaRPr kumimoji="0" lang="zh-CN" altLang="en-US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10%</a:t>
                      </a:r>
                      <a:endParaRPr kumimoji="0" lang="en-US" altLang="zh-CN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</a:tr>
              <a:tr h="5058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流動性比率</a:t>
                      </a:r>
                      <a:endParaRPr kumimoji="0" lang="zh-CN" altLang="en-US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17</a:t>
                      </a:r>
                      <a:endParaRPr kumimoji="0" lang="en-US" altLang="zh-CN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7051" marR="107051" marT="53525" marB="53525">
                    <a:solidFill>
                      <a:srgbClr val="F0CF9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4881498" cy="728551"/>
            <a:chOff x="556007" y="165319"/>
            <a:chExt cx="4881498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3964305" cy="728551"/>
              <a:chOff x="1473200" y="165319"/>
              <a:chExt cx="3964305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綜合理財規劃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3964305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spc="150" dirty="0">
                    <a:solidFill>
                      <a:schemeClr val="bg1"/>
                    </a:solidFill>
                    <a:latin typeface="+mn-ea"/>
                  </a:rPr>
                  <a:t>Comprehensive Financial Planning</a:t>
                </a:r>
                <a:endParaRPr lang="zh-CN" altLang="en-US" sz="1600" spc="15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03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5131564" y="1161806"/>
            <a:ext cx="6182443" cy="4610872"/>
            <a:chOff x="5131564" y="1032934"/>
            <a:chExt cx="6182443" cy="4610872"/>
          </a:xfrm>
        </p:grpSpPr>
        <p:grpSp>
          <p:nvGrpSpPr>
            <p:cNvPr id="17" name="组合 16"/>
            <p:cNvGrpSpPr/>
            <p:nvPr/>
          </p:nvGrpSpPr>
          <p:grpSpPr>
            <a:xfrm>
              <a:off x="5131564" y="1032934"/>
              <a:ext cx="5418163" cy="1440000"/>
              <a:chOff x="5895844" y="719033"/>
              <a:chExt cx="5418163" cy="1440000"/>
            </a:xfrm>
          </p:grpSpPr>
          <p:sp>
            <p:nvSpPr>
              <p:cNvPr id="5" name="矩形: 圆角 4"/>
              <p:cNvSpPr/>
              <p:nvPr/>
            </p:nvSpPr>
            <p:spPr>
              <a:xfrm>
                <a:off x="6180916" y="719033"/>
                <a:ext cx="5133091" cy="1440000"/>
              </a:xfrm>
              <a:prstGeom prst="round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30" name="矩形 1"/>
              <p:cNvSpPr>
                <a:spLocks noChangeArrowheads="1"/>
              </p:cNvSpPr>
              <p:nvPr/>
            </p:nvSpPr>
            <p:spPr bwMode="auto">
              <a:xfrm>
                <a:off x="6495246" y="910199"/>
                <a:ext cx="4720418" cy="1209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任先生家庭目前的結餘為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58%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，即每年的稅後收入有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58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％能節省下來。一方面說明任先生家庭控制支出的能力較強，另一方面說明任先生家庭累積淨資產的能力較強，這部分結餘資金也是理財的重點規劃對象。</a:t>
                </a:r>
                <a:endParaRPr lang="zh-CN" altLang="en-US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endParaRPr>
              </a:p>
            </p:txBody>
          </p:sp>
          <p:grpSp>
            <p:nvGrpSpPr>
              <p:cNvPr id="4" name="组合 3"/>
              <p:cNvGrpSpPr/>
              <p:nvPr/>
            </p:nvGrpSpPr>
            <p:grpSpPr>
              <a:xfrm>
                <a:off x="5895844" y="1287968"/>
                <a:ext cx="591820" cy="465439"/>
                <a:chOff x="655090" y="2184767"/>
                <a:chExt cx="591820" cy="523619"/>
              </a:xfrm>
            </p:grpSpPr>
            <p:sp>
              <p:nvSpPr>
                <p:cNvPr id="2" name="矩形: 对角圆角 1"/>
                <p:cNvSpPr/>
                <p:nvPr/>
              </p:nvSpPr>
              <p:spPr>
                <a:xfrm>
                  <a:off x="708148" y="2184767"/>
                  <a:ext cx="492125" cy="473061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思源黑体 CN Heavy" panose="020B0A00000000000000" pitchFamily="34" charset="-122"/>
                  </a:endParaRPr>
                </a:p>
              </p:txBody>
            </p:sp>
            <p:sp>
              <p:nvSpPr>
                <p:cNvPr id="3" name="文本框 2"/>
                <p:cNvSpPr txBox="1"/>
                <p:nvPr/>
              </p:nvSpPr>
              <p:spPr>
                <a:xfrm>
                  <a:off x="655090" y="2190465"/>
                  <a:ext cx="591820" cy="5179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>
                    <a:defRPr kumimoji="1" sz="2400" spc="150">
                      <a:solidFill>
                        <a:schemeClr val="bg1"/>
                      </a:solidFill>
                      <a:latin typeface="+mj-ea"/>
                      <a:ea typeface="+mj-ea"/>
                    </a:defRPr>
                  </a:lvl1pPr>
                </a:lstStyle>
                <a:p>
                  <a:r>
                    <a:rPr lang="en-US" altLang="zh-CN" dirty="0">
                      <a:solidFill>
                        <a:srgbClr val="EFB345"/>
                      </a:solidFill>
                    </a:rPr>
                    <a:t>01</a:t>
                  </a:r>
                  <a:endParaRPr lang="zh-CN" altLang="en-US" dirty="0">
                    <a:solidFill>
                      <a:srgbClr val="EFB345"/>
                    </a:solidFill>
                  </a:endParaRPr>
                </a:p>
              </p:txBody>
            </p:sp>
          </p:grpSp>
        </p:grpSp>
        <p:grpSp>
          <p:nvGrpSpPr>
            <p:cNvPr id="18" name="组合 17"/>
            <p:cNvGrpSpPr/>
            <p:nvPr/>
          </p:nvGrpSpPr>
          <p:grpSpPr>
            <a:xfrm>
              <a:off x="5895844" y="2618370"/>
              <a:ext cx="5418163" cy="1440000"/>
              <a:chOff x="5895844" y="2495519"/>
              <a:chExt cx="5418163" cy="1440000"/>
            </a:xfrm>
          </p:grpSpPr>
          <p:sp>
            <p:nvSpPr>
              <p:cNvPr id="36" name="矩形: 圆角 35"/>
              <p:cNvSpPr/>
              <p:nvPr/>
            </p:nvSpPr>
            <p:spPr>
              <a:xfrm>
                <a:off x="6180916" y="2495519"/>
                <a:ext cx="5133091" cy="1440000"/>
              </a:xfrm>
              <a:prstGeom prst="round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37" name="矩形 1"/>
              <p:cNvSpPr>
                <a:spLocks noChangeArrowheads="1"/>
              </p:cNvSpPr>
              <p:nvPr/>
            </p:nvSpPr>
            <p:spPr bwMode="auto">
              <a:xfrm>
                <a:off x="6495246" y="2744461"/>
                <a:ext cx="4720418" cy="929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任先生家庭的投資與淨資產的比率為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42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％，從以往的經驗來看，投資與淨資產的比率達到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50%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左右是比較合適的。</a:t>
                </a:r>
                <a:endParaRPr lang="en-US" altLang="zh-CN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另外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,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任先生家庭債務負擔不重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,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投資比例可以加大一些。</a:t>
                </a:r>
                <a:endParaRPr lang="zh-CN" altLang="en-US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endParaRPr>
              </a:p>
            </p:txBody>
          </p:sp>
          <p:grpSp>
            <p:nvGrpSpPr>
              <p:cNvPr id="39" name="组合 38"/>
              <p:cNvGrpSpPr/>
              <p:nvPr/>
            </p:nvGrpSpPr>
            <p:grpSpPr>
              <a:xfrm>
                <a:off x="5895844" y="3135571"/>
                <a:ext cx="591820" cy="473061"/>
                <a:chOff x="655090" y="2184767"/>
                <a:chExt cx="591820" cy="473061"/>
              </a:xfrm>
            </p:grpSpPr>
            <p:sp>
              <p:nvSpPr>
                <p:cNvPr id="42" name="矩形: 对角圆角 41"/>
                <p:cNvSpPr/>
                <p:nvPr/>
              </p:nvSpPr>
              <p:spPr>
                <a:xfrm>
                  <a:off x="708148" y="2184767"/>
                  <a:ext cx="492125" cy="473061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思源黑体 CN Heavy" panose="020B0A00000000000000" pitchFamily="34" charset="-122"/>
                  </a:endParaRPr>
                </a:p>
              </p:txBody>
            </p:sp>
            <p:sp>
              <p:nvSpPr>
                <p:cNvPr id="43" name="文本框 42"/>
                <p:cNvSpPr txBox="1"/>
                <p:nvPr/>
              </p:nvSpPr>
              <p:spPr>
                <a:xfrm>
                  <a:off x="655090" y="2190465"/>
                  <a:ext cx="591820" cy="4603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>
                    <a:defRPr kumimoji="1" sz="2400" spc="150">
                      <a:solidFill>
                        <a:schemeClr val="bg1"/>
                      </a:solidFill>
                      <a:latin typeface="+mj-ea"/>
                      <a:ea typeface="+mj-ea"/>
                    </a:defRPr>
                  </a:lvl1pPr>
                </a:lstStyle>
                <a:p>
                  <a:r>
                    <a:rPr lang="en-US" altLang="zh-CN" dirty="0">
                      <a:solidFill>
                        <a:srgbClr val="EFB345"/>
                      </a:solidFill>
                    </a:rPr>
                    <a:t>02</a:t>
                  </a:r>
                  <a:endParaRPr lang="zh-CN" altLang="en-US" dirty="0">
                    <a:solidFill>
                      <a:srgbClr val="EFB345"/>
                    </a:solidFill>
                  </a:endParaRPr>
                </a:p>
              </p:txBody>
            </p:sp>
          </p:grpSp>
        </p:grpSp>
        <p:grpSp>
          <p:nvGrpSpPr>
            <p:cNvPr id="22" name="组合 21"/>
            <p:cNvGrpSpPr/>
            <p:nvPr/>
          </p:nvGrpSpPr>
          <p:grpSpPr>
            <a:xfrm>
              <a:off x="5131564" y="4203806"/>
              <a:ext cx="5418163" cy="1440000"/>
              <a:chOff x="5895844" y="4353934"/>
              <a:chExt cx="5418163" cy="1440000"/>
            </a:xfrm>
          </p:grpSpPr>
          <p:sp>
            <p:nvSpPr>
              <p:cNvPr id="45" name="矩形: 圆角 44"/>
              <p:cNvSpPr/>
              <p:nvPr/>
            </p:nvSpPr>
            <p:spPr>
              <a:xfrm>
                <a:off x="6180916" y="4353934"/>
                <a:ext cx="5133091" cy="1440000"/>
              </a:xfrm>
              <a:prstGeom prst="round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46" name="矩形 1"/>
              <p:cNvSpPr>
                <a:spLocks noChangeArrowheads="1"/>
              </p:cNvSpPr>
              <p:nvPr/>
            </p:nvSpPr>
            <p:spPr bwMode="auto">
              <a:xfrm>
                <a:off x="6495246" y="4478995"/>
                <a:ext cx="4720418" cy="1209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任先生家庭的流動性比率為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17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，也就是說在不動用其他資產時，家庭的流動資產可以支付家庭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17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rPr>
                  <a:t>個月的開支，對於任先生夫婦的工資收入都比較穩定的情況來說，這個比率偏高，在做理財規劃時，可以對這部分資產進行調整。</a:t>
                </a:r>
                <a:endParaRPr lang="zh-CN" altLang="en-US" sz="1400" dirty="0">
                  <a:solidFill>
                    <a:schemeClr val="bg1"/>
                  </a:solidFill>
                  <a:latin typeface="思源黑体 CN Light" panose="020B0300000000000000" pitchFamily="34" charset="-122"/>
                  <a:ea typeface="思源黑体 CN Light" panose="020B0300000000000000" pitchFamily="34" charset="-122"/>
                </a:endParaRPr>
              </a:p>
            </p:txBody>
          </p:sp>
          <p:grpSp>
            <p:nvGrpSpPr>
              <p:cNvPr id="47" name="组合 46"/>
              <p:cNvGrpSpPr/>
              <p:nvPr/>
            </p:nvGrpSpPr>
            <p:grpSpPr>
              <a:xfrm>
                <a:off x="5895844" y="4912057"/>
                <a:ext cx="591820" cy="473061"/>
                <a:chOff x="655090" y="2184767"/>
                <a:chExt cx="591820" cy="473061"/>
              </a:xfrm>
            </p:grpSpPr>
            <p:sp>
              <p:nvSpPr>
                <p:cNvPr id="48" name="矩形: 对角圆角 47"/>
                <p:cNvSpPr/>
                <p:nvPr/>
              </p:nvSpPr>
              <p:spPr>
                <a:xfrm>
                  <a:off x="708148" y="2184767"/>
                  <a:ext cx="492125" cy="473061"/>
                </a:xfrm>
                <a:prstGeom prst="round2Diag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思源黑体 CN Heavy" panose="020B0A00000000000000" pitchFamily="34" charset="-122"/>
                  </a:endParaRPr>
                </a:p>
              </p:txBody>
            </p:sp>
            <p:sp>
              <p:nvSpPr>
                <p:cNvPr id="49" name="文本框 48"/>
                <p:cNvSpPr txBox="1"/>
                <p:nvPr/>
              </p:nvSpPr>
              <p:spPr>
                <a:xfrm>
                  <a:off x="655090" y="2190465"/>
                  <a:ext cx="591820" cy="4603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>
                    <a:defRPr kumimoji="1" sz="2400" spc="150">
                      <a:solidFill>
                        <a:schemeClr val="bg1"/>
                      </a:solidFill>
                      <a:latin typeface="+mj-ea"/>
                      <a:ea typeface="+mj-ea"/>
                    </a:defRPr>
                  </a:lvl1pPr>
                </a:lstStyle>
                <a:p>
                  <a:r>
                    <a:rPr lang="en-US" altLang="zh-CN" dirty="0">
                      <a:solidFill>
                        <a:srgbClr val="EFB345"/>
                      </a:solidFill>
                    </a:rPr>
                    <a:t>03</a:t>
                  </a:r>
                  <a:endParaRPr lang="zh-CN" altLang="en-US" dirty="0">
                    <a:solidFill>
                      <a:srgbClr val="EFB345"/>
                    </a:solidFill>
                  </a:endParaRPr>
                </a:p>
              </p:txBody>
            </p:sp>
          </p:grpSp>
        </p:grpSp>
      </p:grpSp>
      <p:sp>
        <p:nvSpPr>
          <p:cNvPr id="50" name="椭圆 49"/>
          <p:cNvSpPr/>
          <p:nvPr/>
        </p:nvSpPr>
        <p:spPr>
          <a:xfrm>
            <a:off x="782304" y="1333237"/>
            <a:ext cx="4268010" cy="4268010"/>
          </a:xfrm>
          <a:prstGeom prst="ellipse">
            <a:avLst/>
          </a:prstGeom>
          <a:blipFill dpi="0" rotWithShape="1">
            <a:blip r:embed="rId2"/>
            <a:srcRect/>
            <a:tile tx="0" ty="-6350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54" name="椭圆 53"/>
          <p:cNvSpPr/>
          <p:nvPr/>
        </p:nvSpPr>
        <p:spPr>
          <a:xfrm>
            <a:off x="782304" y="1333237"/>
            <a:ext cx="4268010" cy="4268010"/>
          </a:xfrm>
          <a:prstGeom prst="ellipse">
            <a:avLst/>
          </a:prstGeom>
          <a:solidFill>
            <a:srgbClr val="EFB34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3840153" y="2486638"/>
            <a:ext cx="1865313" cy="1880604"/>
            <a:chOff x="1790058" y="2496091"/>
            <a:chExt cx="2082365" cy="2082365"/>
          </a:xfrm>
        </p:grpSpPr>
        <p:sp>
          <p:nvSpPr>
            <p:cNvPr id="16" name="椭圆 15"/>
            <p:cNvSpPr/>
            <p:nvPr/>
          </p:nvSpPr>
          <p:spPr>
            <a:xfrm>
              <a:off x="1790058" y="2496091"/>
              <a:ext cx="2082365" cy="2082365"/>
            </a:xfrm>
            <a:prstGeom prst="ellipse">
              <a:avLst/>
            </a:prstGeom>
            <a:solidFill>
              <a:srgbClr val="F5CE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20" name="TextBox 14"/>
            <p:cNvSpPr txBox="1"/>
            <p:nvPr/>
          </p:nvSpPr>
          <p:spPr>
            <a:xfrm>
              <a:off x="2119514" y="3183330"/>
              <a:ext cx="1423451" cy="78257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sz="2800" spc="150">
                  <a:solidFill>
                    <a:schemeClr val="bg1"/>
                  </a:solidFill>
                  <a:latin typeface="+mj-ea"/>
                  <a:ea typeface="+mj-ea"/>
                </a:defRPr>
              </a:lvl1pPr>
            </a:lstStyle>
            <a:p>
              <a:pPr algn="ctr"/>
              <a:r>
                <a:rPr lang="zh-CN" altLang="en-US" sz="2000" dirty="0"/>
                <a:t>投資理財</a:t>
              </a:r>
              <a:endParaRPr lang="en-US" altLang="zh-CN" sz="2000" dirty="0"/>
            </a:p>
            <a:p>
              <a:pPr algn="ctr"/>
              <a:r>
                <a:rPr lang="zh-CN" altLang="en-US" sz="2000" dirty="0"/>
                <a:t>分析建議</a:t>
              </a:r>
              <a:endParaRPr lang="zh-CN" altLang="en-US" sz="2000" dirty="0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730250" y="2850284"/>
            <a:ext cx="5512196" cy="1242901"/>
            <a:chOff x="730250" y="1778165"/>
            <a:chExt cx="5512196" cy="1242901"/>
          </a:xfrm>
        </p:grpSpPr>
        <p:sp>
          <p:nvSpPr>
            <p:cNvPr id="9" name="TextBox 14"/>
            <p:cNvSpPr txBox="1"/>
            <p:nvPr/>
          </p:nvSpPr>
          <p:spPr>
            <a:xfrm>
              <a:off x="730250" y="1778165"/>
              <a:ext cx="5512196" cy="1014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zh-CN" altLang="en-US" sz="6000" spc="500" dirty="0">
                  <a:solidFill>
                    <a:schemeClr val="bg1"/>
                  </a:solidFill>
                  <a:latin typeface="+mj-ea"/>
                  <a:ea typeface="+mj-ea"/>
                </a:rPr>
                <a:t>投資理財精華</a:t>
              </a:r>
              <a:endParaRPr kumimoji="1" lang="zh-CN" altLang="en-US" sz="6000" spc="5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06450" y="2683881"/>
              <a:ext cx="5214262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spc="300" dirty="0">
                  <a:solidFill>
                    <a:schemeClr val="bg1"/>
                  </a:solidFill>
                  <a:latin typeface="+mn-ea"/>
                </a:rPr>
                <a:t>Investment And Financial Essence</a:t>
              </a:r>
              <a:endParaRPr lang="zh-CN" altLang="en-US" sz="1600" spc="3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30250" y="1275319"/>
            <a:ext cx="1440000" cy="1440000"/>
            <a:chOff x="730250" y="1275319"/>
            <a:chExt cx="1440000" cy="1440000"/>
          </a:xfrm>
        </p:grpSpPr>
        <p:sp>
          <p:nvSpPr>
            <p:cNvPr id="7" name="椭圆 6"/>
            <p:cNvSpPr/>
            <p:nvPr/>
          </p:nvSpPr>
          <p:spPr>
            <a:xfrm>
              <a:off x="730250" y="1275319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910250" y="1455319"/>
              <a:ext cx="1080000" cy="1080000"/>
            </a:xfrm>
            <a:prstGeom prst="ellipse">
              <a:avLst/>
            </a:prstGeom>
            <a:solidFill>
              <a:srgbClr val="EFB345"/>
            </a:solidFill>
            <a:ln>
              <a:solidFill>
                <a:srgbClr val="EFB3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8" name="TextBox 14"/>
            <p:cNvSpPr txBox="1"/>
            <p:nvPr/>
          </p:nvSpPr>
          <p:spPr>
            <a:xfrm>
              <a:off x="985304" y="1579821"/>
              <a:ext cx="929893" cy="8299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4800" dirty="0">
                  <a:solidFill>
                    <a:schemeClr val="bg1"/>
                  </a:solidFill>
                  <a:latin typeface="+mj-ea"/>
                  <a:ea typeface="+mj-ea"/>
                </a:rPr>
                <a:t>04</a:t>
              </a:r>
              <a:endParaRPr kumimoji="1" lang="zh-CN" altLang="en-US" sz="4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730250" y="4234418"/>
            <a:ext cx="51054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spc="500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en-US" altLang="zh-CN" sz="1400" spc="150" dirty="0"/>
              <a:t>Lorem ipsum dolor sit amet, consectetuer adipiscing elit. Maecenas porttitor congue massa. Fusce posuere, magna sed pulvinar </a:t>
            </a:r>
            <a:r>
              <a:rPr lang="en-US" altLang="zh-CN" sz="1400" spc="150" dirty="0" err="1"/>
              <a:t>ultricies</a:t>
            </a:r>
            <a:r>
              <a:rPr lang="en-US" altLang="zh-CN" sz="1400" spc="150" dirty="0"/>
              <a:t>,</a:t>
            </a:r>
            <a:endParaRPr lang="en-US" altLang="zh-CN" sz="1400" spc="150" dirty="0"/>
          </a:p>
        </p:txBody>
      </p:sp>
      <p:sp>
        <p:nvSpPr>
          <p:cNvPr id="19" name="圆: 空心 18"/>
          <p:cNvSpPr/>
          <p:nvPr/>
        </p:nvSpPr>
        <p:spPr>
          <a:xfrm>
            <a:off x="5007790" y="2251107"/>
            <a:ext cx="1154411" cy="1154411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63600" y="5049282"/>
            <a:ext cx="504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22" name="圆: 空心 21"/>
          <p:cNvSpPr/>
          <p:nvPr/>
        </p:nvSpPr>
        <p:spPr>
          <a:xfrm>
            <a:off x="4631007" y="4522274"/>
            <a:ext cx="826344" cy="826344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1289" y="1362267"/>
            <a:ext cx="5645609" cy="547668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0" y="5049282"/>
            <a:ext cx="12192000" cy="180871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4795773" cy="728551"/>
            <a:chOff x="556007" y="165319"/>
            <a:chExt cx="4795773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3878580" cy="728551"/>
              <a:chOff x="1473200" y="165319"/>
              <a:chExt cx="3878580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投資理財知識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38785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spc="150" dirty="0">
                    <a:solidFill>
                      <a:schemeClr val="bg1"/>
                    </a:solidFill>
                    <a:latin typeface="+mn-ea"/>
                  </a:rPr>
                  <a:t>Investment and Financial Essence</a:t>
                </a:r>
                <a:endParaRPr lang="zh-CN" altLang="en-US" sz="1600" spc="15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04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sp>
        <p:nvSpPr>
          <p:cNvPr id="44" name="Rectangle 552"/>
          <p:cNvSpPr>
            <a:spLocks noChangeArrowheads="1"/>
          </p:cNvSpPr>
          <p:nvPr/>
        </p:nvSpPr>
        <p:spPr bwMode="auto">
          <a:xfrm flipV="1">
            <a:off x="738627" y="1058005"/>
            <a:ext cx="2956521" cy="756085"/>
          </a:xfrm>
          <a:prstGeom prst="rect">
            <a:avLst/>
          </a:prstGeom>
          <a:solidFill>
            <a:srgbClr val="F5CE87"/>
          </a:solidFill>
          <a:ln>
            <a:solidFill>
              <a:srgbClr val="EEEEEE"/>
            </a:solidFill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51" name="Rectangle 553"/>
          <p:cNvSpPr>
            <a:spLocks noChangeArrowheads="1"/>
          </p:cNvSpPr>
          <p:nvPr/>
        </p:nvSpPr>
        <p:spPr bwMode="auto">
          <a:xfrm flipV="1">
            <a:off x="3230651" y="1339417"/>
            <a:ext cx="4255999" cy="756081"/>
          </a:xfrm>
          <a:prstGeom prst="rect">
            <a:avLst/>
          </a:prstGeom>
          <a:solidFill>
            <a:srgbClr val="F5CE87"/>
          </a:solidFill>
          <a:ln>
            <a:solidFill>
              <a:srgbClr val="EEEEEE"/>
            </a:solidFill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52" name="Freeform 554"/>
          <p:cNvSpPr>
            <a:spLocks noChangeArrowheads="1"/>
          </p:cNvSpPr>
          <p:nvPr/>
        </p:nvSpPr>
        <p:spPr bwMode="auto">
          <a:xfrm flipV="1">
            <a:off x="3230651" y="1058005"/>
            <a:ext cx="464498" cy="281414"/>
          </a:xfrm>
          <a:custGeom>
            <a:avLst/>
            <a:gdLst>
              <a:gd name="T0" fmla="*/ 2147483647 w 80"/>
              <a:gd name="T1" fmla="*/ 2147483647 h 40"/>
              <a:gd name="T2" fmla="*/ 2147483647 w 80"/>
              <a:gd name="T3" fmla="*/ 0 h 40"/>
              <a:gd name="T4" fmla="*/ 0 w 80"/>
              <a:gd name="T5" fmla="*/ 0 h 40"/>
              <a:gd name="T6" fmla="*/ 2147483647 w 80"/>
              <a:gd name="T7" fmla="*/ 2147483647 h 40"/>
              <a:gd name="T8" fmla="*/ 0 60000 65536"/>
              <a:gd name="T9" fmla="*/ 0 60000 65536"/>
              <a:gd name="T10" fmla="*/ 0 60000 65536"/>
              <a:gd name="T11" fmla="*/ 0 60000 65536"/>
              <a:gd name="T12" fmla="*/ 0 w 80"/>
              <a:gd name="T13" fmla="*/ 0 h 40"/>
              <a:gd name="T14" fmla="*/ 80 w 80"/>
              <a:gd name="T15" fmla="*/ 40 h 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0" h="40">
                <a:moveTo>
                  <a:pt x="80" y="40"/>
                </a:moveTo>
                <a:lnTo>
                  <a:pt x="80" y="0"/>
                </a:lnTo>
                <a:lnTo>
                  <a:pt x="0" y="0"/>
                </a:lnTo>
                <a:lnTo>
                  <a:pt x="80" y="40"/>
                </a:lnTo>
                <a:close/>
              </a:path>
            </a:pathLst>
          </a:custGeom>
          <a:solidFill>
            <a:srgbClr val="B97C0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28700" y="1235992"/>
            <a:ext cx="2094230" cy="39878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0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投資理財要點一</a:t>
            </a:r>
            <a:endParaRPr lang="zh-CN" altLang="en-US" dirty="0"/>
          </a:p>
        </p:txBody>
      </p:sp>
      <p:sp>
        <p:nvSpPr>
          <p:cNvPr id="24" name="文本框 23"/>
          <p:cNvSpPr txBox="1"/>
          <p:nvPr/>
        </p:nvSpPr>
        <p:spPr>
          <a:xfrm>
            <a:off x="3886200" y="1548180"/>
            <a:ext cx="36004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Arial" panose="020B0604020202020204" pitchFamily="34" charset="0"/>
              </a:rPr>
              <a:t>現金管理   設法開源節流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56" name="Rectangle 552"/>
          <p:cNvSpPr>
            <a:spLocks noChangeArrowheads="1"/>
          </p:cNvSpPr>
          <p:nvPr/>
        </p:nvSpPr>
        <p:spPr bwMode="auto">
          <a:xfrm flipV="1">
            <a:off x="738627" y="2315305"/>
            <a:ext cx="2956521" cy="756085"/>
          </a:xfrm>
          <a:prstGeom prst="rect">
            <a:avLst/>
          </a:prstGeom>
          <a:solidFill>
            <a:srgbClr val="F5CE87"/>
          </a:solidFill>
          <a:ln>
            <a:solidFill>
              <a:srgbClr val="EEEEEE"/>
            </a:solidFill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57" name="Rectangle 553"/>
          <p:cNvSpPr>
            <a:spLocks noChangeArrowheads="1"/>
          </p:cNvSpPr>
          <p:nvPr/>
        </p:nvSpPr>
        <p:spPr bwMode="auto">
          <a:xfrm flipV="1">
            <a:off x="3230651" y="2596717"/>
            <a:ext cx="4255999" cy="756081"/>
          </a:xfrm>
          <a:prstGeom prst="rect">
            <a:avLst/>
          </a:prstGeom>
          <a:solidFill>
            <a:srgbClr val="F5CE87"/>
          </a:solidFill>
          <a:ln>
            <a:solidFill>
              <a:srgbClr val="EEEEEE"/>
            </a:solidFill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58" name="Freeform 554"/>
          <p:cNvSpPr>
            <a:spLocks noChangeArrowheads="1"/>
          </p:cNvSpPr>
          <p:nvPr/>
        </p:nvSpPr>
        <p:spPr bwMode="auto">
          <a:xfrm flipV="1">
            <a:off x="3230651" y="2315305"/>
            <a:ext cx="464498" cy="281414"/>
          </a:xfrm>
          <a:custGeom>
            <a:avLst/>
            <a:gdLst>
              <a:gd name="T0" fmla="*/ 2147483647 w 80"/>
              <a:gd name="T1" fmla="*/ 2147483647 h 40"/>
              <a:gd name="T2" fmla="*/ 2147483647 w 80"/>
              <a:gd name="T3" fmla="*/ 0 h 40"/>
              <a:gd name="T4" fmla="*/ 0 w 80"/>
              <a:gd name="T5" fmla="*/ 0 h 40"/>
              <a:gd name="T6" fmla="*/ 2147483647 w 80"/>
              <a:gd name="T7" fmla="*/ 2147483647 h 40"/>
              <a:gd name="T8" fmla="*/ 0 60000 65536"/>
              <a:gd name="T9" fmla="*/ 0 60000 65536"/>
              <a:gd name="T10" fmla="*/ 0 60000 65536"/>
              <a:gd name="T11" fmla="*/ 0 60000 65536"/>
              <a:gd name="T12" fmla="*/ 0 w 80"/>
              <a:gd name="T13" fmla="*/ 0 h 40"/>
              <a:gd name="T14" fmla="*/ 80 w 80"/>
              <a:gd name="T15" fmla="*/ 40 h 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0" h="40">
                <a:moveTo>
                  <a:pt x="80" y="40"/>
                </a:moveTo>
                <a:lnTo>
                  <a:pt x="80" y="0"/>
                </a:lnTo>
                <a:lnTo>
                  <a:pt x="0" y="0"/>
                </a:lnTo>
                <a:lnTo>
                  <a:pt x="80" y="40"/>
                </a:lnTo>
                <a:close/>
              </a:path>
            </a:pathLst>
          </a:custGeom>
          <a:solidFill>
            <a:srgbClr val="B97C0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1028700" y="2493292"/>
            <a:ext cx="2094230" cy="39878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0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投資理財要點二</a:t>
            </a:r>
            <a:endParaRPr lang="zh-CN" altLang="en-US" dirty="0"/>
          </a:p>
        </p:txBody>
      </p:sp>
      <p:sp>
        <p:nvSpPr>
          <p:cNvPr id="60" name="文本框 59"/>
          <p:cNvSpPr txBox="1"/>
          <p:nvPr/>
        </p:nvSpPr>
        <p:spPr>
          <a:xfrm>
            <a:off x="3886200" y="2805480"/>
            <a:ext cx="36004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r>
              <a:rPr lang="zh-CN" altLang="en-US" dirty="0">
                <a:sym typeface="Arial" panose="020B0604020202020204" pitchFamily="34" charset="0"/>
              </a:rPr>
              <a:t>延後目標</a:t>
            </a:r>
            <a:r>
              <a:rPr lang="zh-CN" altLang="en-US">
                <a:sym typeface="Arial" panose="020B0604020202020204" pitchFamily="34" charset="0"/>
              </a:rPr>
              <a:t>達成年限</a:t>
            </a:r>
            <a:r>
              <a:rPr lang="en-US" altLang="zh-CN" dirty="0">
                <a:sym typeface="Arial" panose="020B0604020202020204" pitchFamily="34" charset="0"/>
              </a:rPr>
              <a:t>-</a:t>
            </a:r>
            <a:r>
              <a:rPr lang="zh-CN" altLang="en-US" dirty="0">
                <a:sym typeface="Arial" panose="020B0604020202020204" pitchFamily="34" charset="0"/>
              </a:rPr>
              <a:t>晚點退休 購房 購車</a:t>
            </a:r>
            <a:endParaRPr lang="zh-CN" altLang="en-US" dirty="0">
              <a:sym typeface="Arial" panose="020B0604020202020204" pitchFamily="34" charset="0"/>
            </a:endParaRPr>
          </a:p>
        </p:txBody>
      </p:sp>
      <p:sp>
        <p:nvSpPr>
          <p:cNvPr id="62" name="Rectangle 552"/>
          <p:cNvSpPr>
            <a:spLocks noChangeArrowheads="1"/>
          </p:cNvSpPr>
          <p:nvPr/>
        </p:nvSpPr>
        <p:spPr bwMode="auto">
          <a:xfrm flipV="1">
            <a:off x="738627" y="3572605"/>
            <a:ext cx="2956521" cy="756085"/>
          </a:xfrm>
          <a:prstGeom prst="rect">
            <a:avLst/>
          </a:prstGeom>
          <a:solidFill>
            <a:srgbClr val="F5CE87"/>
          </a:solidFill>
          <a:ln>
            <a:solidFill>
              <a:srgbClr val="EEEEEE"/>
            </a:solidFill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63" name="Rectangle 553"/>
          <p:cNvSpPr>
            <a:spLocks noChangeArrowheads="1"/>
          </p:cNvSpPr>
          <p:nvPr/>
        </p:nvSpPr>
        <p:spPr bwMode="auto">
          <a:xfrm flipV="1">
            <a:off x="3230651" y="3854017"/>
            <a:ext cx="4255999" cy="756081"/>
          </a:xfrm>
          <a:prstGeom prst="rect">
            <a:avLst/>
          </a:prstGeom>
          <a:solidFill>
            <a:srgbClr val="F5CE87"/>
          </a:solidFill>
          <a:ln>
            <a:solidFill>
              <a:srgbClr val="EEEEEE"/>
            </a:solidFill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64" name="Freeform 554"/>
          <p:cNvSpPr>
            <a:spLocks noChangeArrowheads="1"/>
          </p:cNvSpPr>
          <p:nvPr/>
        </p:nvSpPr>
        <p:spPr bwMode="auto">
          <a:xfrm flipV="1">
            <a:off x="3230651" y="3572605"/>
            <a:ext cx="464498" cy="281414"/>
          </a:xfrm>
          <a:custGeom>
            <a:avLst/>
            <a:gdLst>
              <a:gd name="T0" fmla="*/ 2147483647 w 80"/>
              <a:gd name="T1" fmla="*/ 2147483647 h 40"/>
              <a:gd name="T2" fmla="*/ 2147483647 w 80"/>
              <a:gd name="T3" fmla="*/ 0 h 40"/>
              <a:gd name="T4" fmla="*/ 0 w 80"/>
              <a:gd name="T5" fmla="*/ 0 h 40"/>
              <a:gd name="T6" fmla="*/ 2147483647 w 80"/>
              <a:gd name="T7" fmla="*/ 2147483647 h 40"/>
              <a:gd name="T8" fmla="*/ 0 60000 65536"/>
              <a:gd name="T9" fmla="*/ 0 60000 65536"/>
              <a:gd name="T10" fmla="*/ 0 60000 65536"/>
              <a:gd name="T11" fmla="*/ 0 60000 65536"/>
              <a:gd name="T12" fmla="*/ 0 w 80"/>
              <a:gd name="T13" fmla="*/ 0 h 40"/>
              <a:gd name="T14" fmla="*/ 80 w 80"/>
              <a:gd name="T15" fmla="*/ 40 h 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0" h="40">
                <a:moveTo>
                  <a:pt x="80" y="40"/>
                </a:moveTo>
                <a:lnTo>
                  <a:pt x="80" y="0"/>
                </a:lnTo>
                <a:lnTo>
                  <a:pt x="0" y="0"/>
                </a:lnTo>
                <a:lnTo>
                  <a:pt x="80" y="40"/>
                </a:lnTo>
                <a:close/>
              </a:path>
            </a:pathLst>
          </a:custGeom>
          <a:solidFill>
            <a:srgbClr val="B97C0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028700" y="3750592"/>
            <a:ext cx="2094230" cy="39878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0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投資理財要點三</a:t>
            </a:r>
            <a:endParaRPr lang="zh-CN" altLang="en-US" dirty="0"/>
          </a:p>
        </p:txBody>
      </p:sp>
      <p:sp>
        <p:nvSpPr>
          <p:cNvPr id="66" name="文本框 65"/>
          <p:cNvSpPr txBox="1"/>
          <p:nvPr/>
        </p:nvSpPr>
        <p:spPr>
          <a:xfrm>
            <a:off x="3886200" y="4062780"/>
            <a:ext cx="25717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r>
              <a:rPr lang="zh-CN" altLang="en-US" dirty="0">
                <a:sym typeface="Arial" panose="020B0604020202020204" pitchFamily="34" charset="0"/>
              </a:rPr>
              <a:t>降低理財目標預期</a:t>
            </a:r>
            <a:endParaRPr lang="zh-CN" altLang="en-US" dirty="0">
              <a:sym typeface="Arial" panose="020B0604020202020204" pitchFamily="34" charset="0"/>
            </a:endParaRPr>
          </a:p>
        </p:txBody>
      </p:sp>
      <p:sp>
        <p:nvSpPr>
          <p:cNvPr id="68" name="Rectangle 552"/>
          <p:cNvSpPr>
            <a:spLocks noChangeArrowheads="1"/>
          </p:cNvSpPr>
          <p:nvPr/>
        </p:nvSpPr>
        <p:spPr bwMode="auto">
          <a:xfrm flipV="1">
            <a:off x="738627" y="4829905"/>
            <a:ext cx="2956521" cy="756085"/>
          </a:xfrm>
          <a:prstGeom prst="rect">
            <a:avLst/>
          </a:prstGeom>
          <a:solidFill>
            <a:srgbClr val="F5CE87"/>
          </a:solidFill>
          <a:ln>
            <a:solidFill>
              <a:srgbClr val="EEEEEE"/>
            </a:solidFill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69" name="Rectangle 553"/>
          <p:cNvSpPr>
            <a:spLocks noChangeArrowheads="1"/>
          </p:cNvSpPr>
          <p:nvPr/>
        </p:nvSpPr>
        <p:spPr bwMode="auto">
          <a:xfrm flipV="1">
            <a:off x="3230651" y="5111317"/>
            <a:ext cx="4255999" cy="756081"/>
          </a:xfrm>
          <a:prstGeom prst="rect">
            <a:avLst/>
          </a:prstGeom>
          <a:solidFill>
            <a:srgbClr val="F5CE87"/>
          </a:solidFill>
          <a:ln>
            <a:solidFill>
              <a:srgbClr val="EEEEEE"/>
            </a:solidFill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70" name="Freeform 554"/>
          <p:cNvSpPr>
            <a:spLocks noChangeArrowheads="1"/>
          </p:cNvSpPr>
          <p:nvPr/>
        </p:nvSpPr>
        <p:spPr bwMode="auto">
          <a:xfrm flipV="1">
            <a:off x="3230651" y="4829905"/>
            <a:ext cx="464498" cy="281414"/>
          </a:xfrm>
          <a:custGeom>
            <a:avLst/>
            <a:gdLst>
              <a:gd name="T0" fmla="*/ 2147483647 w 80"/>
              <a:gd name="T1" fmla="*/ 2147483647 h 40"/>
              <a:gd name="T2" fmla="*/ 2147483647 w 80"/>
              <a:gd name="T3" fmla="*/ 0 h 40"/>
              <a:gd name="T4" fmla="*/ 0 w 80"/>
              <a:gd name="T5" fmla="*/ 0 h 40"/>
              <a:gd name="T6" fmla="*/ 2147483647 w 80"/>
              <a:gd name="T7" fmla="*/ 2147483647 h 40"/>
              <a:gd name="T8" fmla="*/ 0 60000 65536"/>
              <a:gd name="T9" fmla="*/ 0 60000 65536"/>
              <a:gd name="T10" fmla="*/ 0 60000 65536"/>
              <a:gd name="T11" fmla="*/ 0 60000 65536"/>
              <a:gd name="T12" fmla="*/ 0 w 80"/>
              <a:gd name="T13" fmla="*/ 0 h 40"/>
              <a:gd name="T14" fmla="*/ 80 w 80"/>
              <a:gd name="T15" fmla="*/ 40 h 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0" h="40">
                <a:moveTo>
                  <a:pt x="80" y="40"/>
                </a:moveTo>
                <a:lnTo>
                  <a:pt x="80" y="0"/>
                </a:lnTo>
                <a:lnTo>
                  <a:pt x="0" y="0"/>
                </a:lnTo>
                <a:lnTo>
                  <a:pt x="80" y="40"/>
                </a:lnTo>
                <a:close/>
              </a:path>
            </a:pathLst>
          </a:custGeom>
          <a:solidFill>
            <a:srgbClr val="B97C0F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sym typeface="SimSun" panose="02010600030101010101" pitchFamily="2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1028700" y="5007892"/>
            <a:ext cx="2094230" cy="39878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0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投資理財要點四</a:t>
            </a:r>
            <a:endParaRPr lang="zh-CN" altLang="en-US" dirty="0"/>
          </a:p>
        </p:txBody>
      </p:sp>
      <p:sp>
        <p:nvSpPr>
          <p:cNvPr id="72" name="文本框 71"/>
          <p:cNvSpPr txBox="1"/>
          <p:nvPr/>
        </p:nvSpPr>
        <p:spPr>
          <a:xfrm>
            <a:off x="3886200" y="5320080"/>
            <a:ext cx="36004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r>
              <a:rPr lang="zh-CN" altLang="en-US" dirty="0">
                <a:sym typeface="Arial" panose="020B0604020202020204" pitchFamily="34" charset="0"/>
              </a:rPr>
              <a:t>提高投資收益率</a:t>
            </a:r>
            <a:endParaRPr lang="zh-CN" altLang="en-US" dirty="0">
              <a:sym typeface="Arial" panose="020B060402020202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89784" y="348581"/>
            <a:ext cx="7985234" cy="616083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: 圆角 45"/>
          <p:cNvSpPr/>
          <p:nvPr/>
        </p:nvSpPr>
        <p:spPr>
          <a:xfrm>
            <a:off x="1043750" y="4021068"/>
            <a:ext cx="3060000" cy="2160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4566000" y="4021068"/>
            <a:ext cx="3060000" cy="2160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8088251" y="4021068"/>
            <a:ext cx="3060000" cy="2160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1043750" y="1392168"/>
            <a:ext cx="3060000" cy="2160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35" name="矩形: 圆角 34"/>
          <p:cNvSpPr/>
          <p:nvPr/>
        </p:nvSpPr>
        <p:spPr>
          <a:xfrm>
            <a:off x="4566000" y="1392168"/>
            <a:ext cx="3060000" cy="2160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36" name="矩形: 圆角 35"/>
          <p:cNvSpPr/>
          <p:nvPr/>
        </p:nvSpPr>
        <p:spPr>
          <a:xfrm>
            <a:off x="8088251" y="1392168"/>
            <a:ext cx="3060000" cy="2160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70257" y="203419"/>
            <a:ext cx="4795773" cy="728551"/>
            <a:chOff x="556007" y="165319"/>
            <a:chExt cx="4795773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3878580" cy="728551"/>
              <a:chOff x="1473200" y="165319"/>
              <a:chExt cx="3878580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投資理財知識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38785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spc="150" dirty="0">
                    <a:solidFill>
                      <a:schemeClr val="bg1"/>
                    </a:solidFill>
                    <a:latin typeface="+mn-ea"/>
                  </a:rPr>
                  <a:t>Investment and Financial Essence</a:t>
                </a:r>
                <a:endParaRPr lang="zh-CN" altLang="en-US" sz="1600" spc="15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04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06281"/>
            <a:ext cx="12192000" cy="225171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76641" y="2305050"/>
            <a:ext cx="2594219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Microsoft YaHei" panose="020B0503020204020204" pitchFamily="34" charset="-122"/>
              </a:rPr>
              <a:t>結餘比率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Microsoft YaHei" panose="020B0503020204020204" pitchFamily="34" charset="-122"/>
              </a:rPr>
              <a:t>=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Microsoft YaHei" panose="020B0503020204020204" pitchFamily="34" charset="-122"/>
              </a:rPr>
              <a:t>年結餘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Microsoft YaHei" panose="020B0503020204020204" pitchFamily="34" charset="-122"/>
              </a:rPr>
              <a:t>/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Microsoft YaHei" panose="020B0503020204020204" pitchFamily="34" charset="-122"/>
              </a:rPr>
              <a:t>年稅後收入 ，參考值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Microsoft YaHei" panose="020B0503020204020204" pitchFamily="34" charset="-122"/>
              </a:rPr>
              <a:t>10%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Microsoft YaHei" panose="020B0503020204020204" pitchFamily="34" charset="-122"/>
              </a:rPr>
              <a:t>，考察增加家庭淨資產的能力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  <a:sym typeface="Microsoft YaHei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690795" y="2305050"/>
            <a:ext cx="2810411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r>
              <a:rPr lang="zh-CN" altLang="en-US" dirty="0">
                <a:sym typeface="Microsoft YaHei" panose="020B0503020204020204" pitchFamily="34" charset="-122"/>
              </a:rPr>
              <a:t>投資與</a:t>
            </a:r>
            <a:r>
              <a:rPr lang="zh-CN" altLang="en-US">
                <a:sym typeface="Microsoft YaHei" panose="020B0503020204020204" pitchFamily="34" charset="-122"/>
              </a:rPr>
              <a:t>淨資產比率</a:t>
            </a:r>
            <a:r>
              <a:rPr lang="en-US" altLang="zh-CN" dirty="0">
                <a:sym typeface="Microsoft YaHei" panose="020B0503020204020204" pitchFamily="34" charset="-122"/>
              </a:rPr>
              <a:t>=</a:t>
            </a:r>
            <a:r>
              <a:rPr lang="zh-CN" altLang="en-US">
                <a:sym typeface="Microsoft YaHei" panose="020B0503020204020204" pitchFamily="34" charset="-122"/>
              </a:rPr>
              <a:t>投資資產</a:t>
            </a:r>
            <a:r>
              <a:rPr lang="en-US" altLang="zh-CN" dirty="0">
                <a:sym typeface="Microsoft YaHei" panose="020B0503020204020204" pitchFamily="34" charset="-122"/>
              </a:rPr>
              <a:t>/</a:t>
            </a:r>
            <a:r>
              <a:rPr lang="zh-CN" altLang="en-US" dirty="0">
                <a:sym typeface="Microsoft YaHei" panose="020B0503020204020204" pitchFamily="34" charset="-122"/>
              </a:rPr>
              <a:t>淨資產 ，</a:t>
            </a:r>
            <a:r>
              <a:rPr lang="zh-CN" altLang="en-US">
                <a:sym typeface="Microsoft YaHei" panose="020B0503020204020204" pitchFamily="34" charset="-122"/>
              </a:rPr>
              <a:t>參考值</a:t>
            </a:r>
            <a:r>
              <a:rPr lang="en-US" altLang="zh-CN" dirty="0">
                <a:sym typeface="Microsoft YaHei" panose="020B0503020204020204" pitchFamily="34" charset="-122"/>
              </a:rPr>
              <a:t>50%</a:t>
            </a:r>
            <a:r>
              <a:rPr lang="zh-CN" altLang="en-US" dirty="0">
                <a:sym typeface="Microsoft YaHei" panose="020B0503020204020204" pitchFamily="34" charset="-122"/>
              </a:rPr>
              <a:t>，瞭解客戶目前的投資程度 </a:t>
            </a:r>
            <a:endParaRPr lang="zh-CN" altLang="en-US" dirty="0">
              <a:sym typeface="Microsoft YaHei" panose="020B0503020204020204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8321142" y="2305050"/>
            <a:ext cx="2594219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r>
              <a:rPr lang="zh-CN" altLang="en-US">
                <a:sym typeface="Microsoft YaHei" panose="020B0503020204020204" pitchFamily="34" charset="-122"/>
              </a:rPr>
              <a:t>清償比率</a:t>
            </a:r>
            <a:r>
              <a:rPr lang="en-US" altLang="zh-CN">
                <a:sym typeface="Microsoft YaHei" panose="020B0503020204020204" pitchFamily="34" charset="-122"/>
              </a:rPr>
              <a:t>=</a:t>
            </a:r>
            <a:r>
              <a:rPr lang="zh-CN" altLang="en-US">
                <a:sym typeface="Microsoft YaHei" panose="020B0503020204020204" pitchFamily="34" charset="-122"/>
              </a:rPr>
              <a:t>淨資產</a:t>
            </a:r>
            <a:r>
              <a:rPr lang="en-US" altLang="zh-CN" dirty="0">
                <a:sym typeface="Microsoft YaHei" panose="020B0503020204020204" pitchFamily="34" charset="-122"/>
              </a:rPr>
              <a:t>/</a:t>
            </a:r>
            <a:r>
              <a:rPr lang="zh-CN" altLang="en-US" dirty="0">
                <a:sym typeface="Microsoft YaHei" panose="020B0503020204020204" pitchFamily="34" charset="-122"/>
              </a:rPr>
              <a:t>總資產 ，</a:t>
            </a:r>
            <a:r>
              <a:rPr lang="zh-CN" altLang="en-US">
                <a:sym typeface="Microsoft YaHei" panose="020B0503020204020204" pitchFamily="34" charset="-122"/>
              </a:rPr>
              <a:t>參考值</a:t>
            </a:r>
            <a:r>
              <a:rPr lang="en-US" altLang="zh-CN" dirty="0">
                <a:sym typeface="Microsoft YaHei" panose="020B0503020204020204" pitchFamily="34" charset="-122"/>
              </a:rPr>
              <a:t>50%</a:t>
            </a:r>
            <a:r>
              <a:rPr lang="zh-CN" altLang="en-US" dirty="0">
                <a:sym typeface="Microsoft YaHei" panose="020B0503020204020204" pitchFamily="34" charset="-122"/>
              </a:rPr>
              <a:t>，償債能力</a:t>
            </a:r>
            <a:endParaRPr lang="zh-CN" altLang="en-US" dirty="0">
              <a:sym typeface="Microsoft YaHei" panose="020B0503020204020204" pitchFamily="3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043750" y="1392168"/>
            <a:ext cx="3060000" cy="577488"/>
            <a:chOff x="1043750" y="1392168"/>
            <a:chExt cx="3060000" cy="577488"/>
          </a:xfrm>
        </p:grpSpPr>
        <p:sp>
          <p:nvSpPr>
            <p:cNvPr id="74" name="任意多边形: 形状 73"/>
            <p:cNvSpPr/>
            <p:nvPr/>
          </p:nvSpPr>
          <p:spPr>
            <a:xfrm>
              <a:off x="1043750" y="1392168"/>
              <a:ext cx="3060000" cy="577488"/>
            </a:xfrm>
            <a:custGeom>
              <a:avLst/>
              <a:gdLst>
                <a:gd name="connsiteX0" fmla="*/ 390008 w 3060000"/>
                <a:gd name="connsiteY0" fmla="*/ 0 h 577488"/>
                <a:gd name="connsiteX1" fmla="*/ 2669992 w 3060000"/>
                <a:gd name="connsiteY1" fmla="*/ 0 h 577488"/>
                <a:gd name="connsiteX2" fmla="*/ 3060000 w 3060000"/>
                <a:gd name="connsiteY2" fmla="*/ 390008 h 577488"/>
                <a:gd name="connsiteX3" fmla="*/ 3060000 w 3060000"/>
                <a:gd name="connsiteY3" fmla="*/ 577488 h 577488"/>
                <a:gd name="connsiteX4" fmla="*/ 0 w 3060000"/>
                <a:gd name="connsiteY4" fmla="*/ 577488 h 577488"/>
                <a:gd name="connsiteX5" fmla="*/ 0 w 3060000"/>
                <a:gd name="connsiteY5" fmla="*/ 390008 h 577488"/>
                <a:gd name="connsiteX6" fmla="*/ 390008 w 3060000"/>
                <a:gd name="connsiteY6" fmla="*/ 0 h 577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0000" h="577488">
                  <a:moveTo>
                    <a:pt x="390008" y="0"/>
                  </a:moveTo>
                  <a:lnTo>
                    <a:pt x="2669992" y="0"/>
                  </a:lnTo>
                  <a:cubicBezTo>
                    <a:pt x="2885387" y="0"/>
                    <a:pt x="3060000" y="174613"/>
                    <a:pt x="3060000" y="390008"/>
                  </a:cubicBezTo>
                  <a:lnTo>
                    <a:pt x="3060000" y="577488"/>
                  </a:lnTo>
                  <a:lnTo>
                    <a:pt x="0" y="577488"/>
                  </a:lnTo>
                  <a:lnTo>
                    <a:pt x="0" y="390008"/>
                  </a:lnTo>
                  <a:cubicBezTo>
                    <a:pt x="0" y="174613"/>
                    <a:pt x="174613" y="0"/>
                    <a:pt x="390008" y="0"/>
                  </a:cubicBezTo>
                  <a:close/>
                </a:path>
              </a:pathLst>
            </a:custGeom>
            <a:solidFill>
              <a:srgbClr val="F5CE87"/>
            </a:solidFill>
            <a:ln>
              <a:noFill/>
            </a:ln>
            <a:effectLst>
              <a:outerShdw blurRad="317500" dist="63500" dir="300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1701020" y="1480857"/>
              <a:ext cx="1275080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sz="2800" spc="150">
                  <a:solidFill>
                    <a:schemeClr val="bg1"/>
                  </a:solidFill>
                  <a:latin typeface="+mj-ea"/>
                  <a:ea typeface="+mj-ea"/>
                </a:defRPr>
              </a:lvl1pPr>
            </a:lstStyle>
            <a:p>
              <a:r>
                <a:rPr lang="zh-CN" altLang="en-US" sz="2000" dirty="0"/>
                <a:t>結餘比率</a:t>
              </a:r>
              <a:endParaRPr lang="zh-CN" altLang="en-US" sz="2000" dirty="0"/>
            </a:p>
          </p:txBody>
        </p:sp>
        <p:sp>
          <p:nvSpPr>
            <p:cNvPr id="18" name="椭圆 17"/>
            <p:cNvSpPr/>
            <p:nvPr/>
          </p:nvSpPr>
          <p:spPr>
            <a:xfrm>
              <a:off x="1276641" y="1464912"/>
              <a:ext cx="432000" cy="432000"/>
            </a:xfrm>
            <a:prstGeom prst="ellipse">
              <a:avLst/>
            </a:prstGeom>
            <a:solidFill>
              <a:srgbClr val="EFB34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76" name="iconfont-1014-790393"/>
            <p:cNvSpPr/>
            <p:nvPr/>
          </p:nvSpPr>
          <p:spPr>
            <a:xfrm>
              <a:off x="1330641" y="1536912"/>
              <a:ext cx="324000" cy="288000"/>
            </a:xfrm>
            <a:custGeom>
              <a:avLst/>
              <a:gdLst>
                <a:gd name="T0" fmla="*/ 6413 w 12800"/>
                <a:gd name="T1" fmla="*/ 0 h 11096"/>
                <a:gd name="T2" fmla="*/ 2555 w 12800"/>
                <a:gd name="T3" fmla="*/ 3858 h 11096"/>
                <a:gd name="T4" fmla="*/ 6413 w 12800"/>
                <a:gd name="T5" fmla="*/ 7716 h 11096"/>
                <a:gd name="T6" fmla="*/ 10272 w 12800"/>
                <a:gd name="T7" fmla="*/ 3858 h 11096"/>
                <a:gd name="T8" fmla="*/ 6413 w 12800"/>
                <a:gd name="T9" fmla="*/ 0 h 11096"/>
                <a:gd name="T10" fmla="*/ 6413 w 12800"/>
                <a:gd name="T11" fmla="*/ 7073 h 11096"/>
                <a:gd name="T12" fmla="*/ 3198 w 12800"/>
                <a:gd name="T13" fmla="*/ 3858 h 11096"/>
                <a:gd name="T14" fmla="*/ 6413 w 12800"/>
                <a:gd name="T15" fmla="*/ 643 h 11096"/>
                <a:gd name="T16" fmla="*/ 9629 w 12800"/>
                <a:gd name="T17" fmla="*/ 3858 h 11096"/>
                <a:gd name="T18" fmla="*/ 6413 w 12800"/>
                <a:gd name="T19" fmla="*/ 7073 h 11096"/>
                <a:gd name="T20" fmla="*/ 4807 w 12800"/>
                <a:gd name="T21" fmla="*/ 1958 h 11096"/>
                <a:gd name="T22" fmla="*/ 5538 w 12800"/>
                <a:gd name="T23" fmla="*/ 1958 h 11096"/>
                <a:gd name="T24" fmla="*/ 6407 w 12800"/>
                <a:gd name="T25" fmla="*/ 3658 h 11096"/>
                <a:gd name="T26" fmla="*/ 7276 w 12800"/>
                <a:gd name="T27" fmla="*/ 1958 h 11096"/>
                <a:gd name="T28" fmla="*/ 8007 w 12800"/>
                <a:gd name="T29" fmla="*/ 1958 h 11096"/>
                <a:gd name="T30" fmla="*/ 6928 w 12800"/>
                <a:gd name="T31" fmla="*/ 3901 h 11096"/>
                <a:gd name="T32" fmla="*/ 7664 w 12800"/>
                <a:gd name="T33" fmla="*/ 3901 h 11096"/>
                <a:gd name="T34" fmla="*/ 7664 w 12800"/>
                <a:gd name="T35" fmla="*/ 4245 h 11096"/>
                <a:gd name="T36" fmla="*/ 6734 w 12800"/>
                <a:gd name="T37" fmla="*/ 4245 h 11096"/>
                <a:gd name="T38" fmla="*/ 6728 w 12800"/>
                <a:gd name="T39" fmla="*/ 4250 h 11096"/>
                <a:gd name="T40" fmla="*/ 6728 w 12800"/>
                <a:gd name="T41" fmla="*/ 4726 h 11096"/>
                <a:gd name="T42" fmla="*/ 7664 w 12800"/>
                <a:gd name="T43" fmla="*/ 4726 h 11096"/>
                <a:gd name="T44" fmla="*/ 7664 w 12800"/>
                <a:gd name="T45" fmla="*/ 5070 h 11096"/>
                <a:gd name="T46" fmla="*/ 6728 w 12800"/>
                <a:gd name="T47" fmla="*/ 5070 h 11096"/>
                <a:gd name="T48" fmla="*/ 6728 w 12800"/>
                <a:gd name="T49" fmla="*/ 5911 h 11096"/>
                <a:gd name="T50" fmla="*/ 6086 w 12800"/>
                <a:gd name="T51" fmla="*/ 5911 h 11096"/>
                <a:gd name="T52" fmla="*/ 6086 w 12800"/>
                <a:gd name="T53" fmla="*/ 5070 h 11096"/>
                <a:gd name="T54" fmla="*/ 5156 w 12800"/>
                <a:gd name="T55" fmla="*/ 5070 h 11096"/>
                <a:gd name="T56" fmla="*/ 5156 w 12800"/>
                <a:gd name="T57" fmla="*/ 4726 h 11096"/>
                <a:gd name="T58" fmla="*/ 6086 w 12800"/>
                <a:gd name="T59" fmla="*/ 4726 h 11096"/>
                <a:gd name="T60" fmla="*/ 6086 w 12800"/>
                <a:gd name="T61" fmla="*/ 4250 h 11096"/>
                <a:gd name="T62" fmla="*/ 6081 w 12800"/>
                <a:gd name="T63" fmla="*/ 4244 h 11096"/>
                <a:gd name="T64" fmla="*/ 5156 w 12800"/>
                <a:gd name="T65" fmla="*/ 4244 h 11096"/>
                <a:gd name="T66" fmla="*/ 5156 w 12800"/>
                <a:gd name="T67" fmla="*/ 3901 h 11096"/>
                <a:gd name="T68" fmla="*/ 5887 w 12800"/>
                <a:gd name="T69" fmla="*/ 3901 h 11096"/>
                <a:gd name="T70" fmla="*/ 4807 w 12800"/>
                <a:gd name="T71" fmla="*/ 1958 h 11096"/>
                <a:gd name="T72" fmla="*/ 2382 w 12800"/>
                <a:gd name="T73" fmla="*/ 5809 h 11096"/>
                <a:gd name="T74" fmla="*/ 0 w 12800"/>
                <a:gd name="T75" fmla="*/ 8682 h 11096"/>
                <a:gd name="T76" fmla="*/ 2382 w 12800"/>
                <a:gd name="T77" fmla="*/ 8809 h 11096"/>
                <a:gd name="T78" fmla="*/ 2839 w 12800"/>
                <a:gd name="T79" fmla="*/ 11087 h 11096"/>
                <a:gd name="T80" fmla="*/ 5306 w 12800"/>
                <a:gd name="T81" fmla="*/ 8097 h 11096"/>
                <a:gd name="T82" fmla="*/ 2382 w 12800"/>
                <a:gd name="T83" fmla="*/ 5809 h 11096"/>
                <a:gd name="T84" fmla="*/ 2653 w 12800"/>
                <a:gd name="T85" fmla="*/ 8365 h 11096"/>
                <a:gd name="T86" fmla="*/ 907 w 12800"/>
                <a:gd name="T87" fmla="*/ 8301 h 11096"/>
                <a:gd name="T88" fmla="*/ 2331 w 12800"/>
                <a:gd name="T89" fmla="*/ 6547 h 11096"/>
                <a:gd name="T90" fmla="*/ 4543 w 12800"/>
                <a:gd name="T91" fmla="*/ 8339 h 11096"/>
                <a:gd name="T92" fmla="*/ 3107 w 12800"/>
                <a:gd name="T93" fmla="*/ 10055 h 11096"/>
                <a:gd name="T94" fmla="*/ 2653 w 12800"/>
                <a:gd name="T95" fmla="*/ 8365 h 11096"/>
                <a:gd name="T96" fmla="*/ 7533 w 12800"/>
                <a:gd name="T97" fmla="*/ 8202 h 11096"/>
                <a:gd name="T98" fmla="*/ 9889 w 12800"/>
                <a:gd name="T99" fmla="*/ 11096 h 11096"/>
                <a:gd name="T100" fmla="*/ 10476 w 12800"/>
                <a:gd name="T101" fmla="*/ 8785 h 11096"/>
                <a:gd name="T102" fmla="*/ 12800 w 12800"/>
                <a:gd name="T103" fmla="*/ 8778 h 11096"/>
                <a:gd name="T104" fmla="*/ 10346 w 12800"/>
                <a:gd name="T105" fmla="*/ 5778 h 11096"/>
                <a:gd name="T106" fmla="*/ 7533 w 12800"/>
                <a:gd name="T107" fmla="*/ 8202 h 11096"/>
                <a:gd name="T108" fmla="*/ 10093 w 12800"/>
                <a:gd name="T109" fmla="*/ 8432 h 11096"/>
                <a:gd name="T110" fmla="*/ 9691 w 12800"/>
                <a:gd name="T111" fmla="*/ 10132 h 11096"/>
                <a:gd name="T112" fmla="*/ 8247 w 12800"/>
                <a:gd name="T113" fmla="*/ 8394 h 11096"/>
                <a:gd name="T114" fmla="*/ 10435 w 12800"/>
                <a:gd name="T115" fmla="*/ 6573 h 11096"/>
                <a:gd name="T116" fmla="*/ 11839 w 12800"/>
                <a:gd name="T117" fmla="*/ 8315 h 11096"/>
                <a:gd name="T118" fmla="*/ 10093 w 12800"/>
                <a:gd name="T119" fmla="*/ 8432 h 1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800" h="11096">
                  <a:moveTo>
                    <a:pt x="6413" y="0"/>
                  </a:moveTo>
                  <a:cubicBezTo>
                    <a:pt x="4283" y="0"/>
                    <a:pt x="2555" y="1727"/>
                    <a:pt x="2555" y="3858"/>
                  </a:cubicBezTo>
                  <a:cubicBezTo>
                    <a:pt x="2555" y="5989"/>
                    <a:pt x="4283" y="7716"/>
                    <a:pt x="6413" y="7716"/>
                  </a:cubicBezTo>
                  <a:cubicBezTo>
                    <a:pt x="8544" y="7716"/>
                    <a:pt x="10272" y="5989"/>
                    <a:pt x="10272" y="3858"/>
                  </a:cubicBezTo>
                  <a:cubicBezTo>
                    <a:pt x="10272" y="1727"/>
                    <a:pt x="8544" y="0"/>
                    <a:pt x="6413" y="0"/>
                  </a:cubicBezTo>
                  <a:close/>
                  <a:moveTo>
                    <a:pt x="6413" y="7073"/>
                  </a:moveTo>
                  <a:cubicBezTo>
                    <a:pt x="4638" y="7073"/>
                    <a:pt x="3198" y="5634"/>
                    <a:pt x="3198" y="3858"/>
                  </a:cubicBezTo>
                  <a:cubicBezTo>
                    <a:pt x="3198" y="2082"/>
                    <a:pt x="4638" y="643"/>
                    <a:pt x="6413" y="643"/>
                  </a:cubicBezTo>
                  <a:cubicBezTo>
                    <a:pt x="8189" y="643"/>
                    <a:pt x="9629" y="2082"/>
                    <a:pt x="9629" y="3858"/>
                  </a:cubicBezTo>
                  <a:cubicBezTo>
                    <a:pt x="9629" y="5634"/>
                    <a:pt x="8189" y="7073"/>
                    <a:pt x="6413" y="7073"/>
                  </a:cubicBezTo>
                  <a:close/>
                  <a:moveTo>
                    <a:pt x="4807" y="1958"/>
                  </a:moveTo>
                  <a:lnTo>
                    <a:pt x="5538" y="1958"/>
                  </a:lnTo>
                  <a:lnTo>
                    <a:pt x="6407" y="3658"/>
                  </a:lnTo>
                  <a:lnTo>
                    <a:pt x="7276" y="1958"/>
                  </a:lnTo>
                  <a:lnTo>
                    <a:pt x="8007" y="1958"/>
                  </a:lnTo>
                  <a:lnTo>
                    <a:pt x="6928" y="3901"/>
                  </a:lnTo>
                  <a:lnTo>
                    <a:pt x="7664" y="3901"/>
                  </a:lnTo>
                  <a:lnTo>
                    <a:pt x="7664" y="4245"/>
                  </a:lnTo>
                  <a:lnTo>
                    <a:pt x="6734" y="4245"/>
                  </a:lnTo>
                  <a:lnTo>
                    <a:pt x="6728" y="4250"/>
                  </a:lnTo>
                  <a:lnTo>
                    <a:pt x="6728" y="4726"/>
                  </a:lnTo>
                  <a:lnTo>
                    <a:pt x="7664" y="4726"/>
                  </a:lnTo>
                  <a:lnTo>
                    <a:pt x="7664" y="5070"/>
                  </a:lnTo>
                  <a:lnTo>
                    <a:pt x="6728" y="5070"/>
                  </a:lnTo>
                  <a:lnTo>
                    <a:pt x="6728" y="5911"/>
                  </a:lnTo>
                  <a:lnTo>
                    <a:pt x="6086" y="5911"/>
                  </a:lnTo>
                  <a:lnTo>
                    <a:pt x="6086" y="5070"/>
                  </a:lnTo>
                  <a:lnTo>
                    <a:pt x="5156" y="5070"/>
                  </a:lnTo>
                  <a:lnTo>
                    <a:pt x="5156" y="4726"/>
                  </a:lnTo>
                  <a:lnTo>
                    <a:pt x="6086" y="4726"/>
                  </a:lnTo>
                  <a:lnTo>
                    <a:pt x="6086" y="4250"/>
                  </a:lnTo>
                  <a:lnTo>
                    <a:pt x="6081" y="4244"/>
                  </a:lnTo>
                  <a:lnTo>
                    <a:pt x="5156" y="4244"/>
                  </a:lnTo>
                  <a:lnTo>
                    <a:pt x="5156" y="3901"/>
                  </a:lnTo>
                  <a:lnTo>
                    <a:pt x="5887" y="3901"/>
                  </a:lnTo>
                  <a:lnTo>
                    <a:pt x="4807" y="1958"/>
                  </a:lnTo>
                  <a:close/>
                  <a:moveTo>
                    <a:pt x="2382" y="5809"/>
                  </a:moveTo>
                  <a:lnTo>
                    <a:pt x="0" y="8682"/>
                  </a:lnTo>
                  <a:lnTo>
                    <a:pt x="2382" y="8809"/>
                  </a:lnTo>
                  <a:lnTo>
                    <a:pt x="2839" y="11087"/>
                  </a:lnTo>
                  <a:lnTo>
                    <a:pt x="5306" y="8097"/>
                  </a:lnTo>
                  <a:cubicBezTo>
                    <a:pt x="3297" y="7691"/>
                    <a:pt x="2382" y="5809"/>
                    <a:pt x="2382" y="5809"/>
                  </a:cubicBezTo>
                  <a:close/>
                  <a:moveTo>
                    <a:pt x="2653" y="8365"/>
                  </a:moveTo>
                  <a:lnTo>
                    <a:pt x="907" y="8301"/>
                  </a:lnTo>
                  <a:lnTo>
                    <a:pt x="2331" y="6547"/>
                  </a:lnTo>
                  <a:cubicBezTo>
                    <a:pt x="2331" y="6547"/>
                    <a:pt x="3195" y="7818"/>
                    <a:pt x="4543" y="8339"/>
                  </a:cubicBezTo>
                  <a:lnTo>
                    <a:pt x="3107" y="10055"/>
                  </a:lnTo>
                  <a:lnTo>
                    <a:pt x="2653" y="8365"/>
                  </a:lnTo>
                  <a:close/>
                  <a:moveTo>
                    <a:pt x="7533" y="8202"/>
                  </a:moveTo>
                  <a:lnTo>
                    <a:pt x="9889" y="11096"/>
                  </a:lnTo>
                  <a:lnTo>
                    <a:pt x="10476" y="8785"/>
                  </a:lnTo>
                  <a:lnTo>
                    <a:pt x="12800" y="8778"/>
                  </a:lnTo>
                  <a:lnTo>
                    <a:pt x="10346" y="5778"/>
                  </a:lnTo>
                  <a:cubicBezTo>
                    <a:pt x="9557" y="7669"/>
                    <a:pt x="7533" y="8202"/>
                    <a:pt x="7533" y="8202"/>
                  </a:cubicBezTo>
                  <a:close/>
                  <a:moveTo>
                    <a:pt x="10093" y="8432"/>
                  </a:moveTo>
                  <a:lnTo>
                    <a:pt x="9691" y="10132"/>
                  </a:lnTo>
                  <a:lnTo>
                    <a:pt x="8247" y="8394"/>
                  </a:lnTo>
                  <a:cubicBezTo>
                    <a:pt x="8247" y="8394"/>
                    <a:pt x="9662" y="7793"/>
                    <a:pt x="10435" y="6573"/>
                  </a:cubicBezTo>
                  <a:lnTo>
                    <a:pt x="11839" y="8315"/>
                  </a:lnTo>
                  <a:lnTo>
                    <a:pt x="10093" y="8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思源黑体 CN Heavy" panose="020B0A00000000000000" pitchFamily="34" charset="-122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4566000" y="1392168"/>
            <a:ext cx="3060000" cy="577488"/>
            <a:chOff x="1043750" y="1392168"/>
            <a:chExt cx="3060000" cy="577488"/>
          </a:xfrm>
        </p:grpSpPr>
        <p:sp>
          <p:nvSpPr>
            <p:cNvPr id="80" name="任意多边形: 形状 79"/>
            <p:cNvSpPr/>
            <p:nvPr/>
          </p:nvSpPr>
          <p:spPr>
            <a:xfrm>
              <a:off x="1043750" y="1392168"/>
              <a:ext cx="3060000" cy="577488"/>
            </a:xfrm>
            <a:custGeom>
              <a:avLst/>
              <a:gdLst>
                <a:gd name="connsiteX0" fmla="*/ 390008 w 3060000"/>
                <a:gd name="connsiteY0" fmla="*/ 0 h 577488"/>
                <a:gd name="connsiteX1" fmla="*/ 2669992 w 3060000"/>
                <a:gd name="connsiteY1" fmla="*/ 0 h 577488"/>
                <a:gd name="connsiteX2" fmla="*/ 3060000 w 3060000"/>
                <a:gd name="connsiteY2" fmla="*/ 390008 h 577488"/>
                <a:gd name="connsiteX3" fmla="*/ 3060000 w 3060000"/>
                <a:gd name="connsiteY3" fmla="*/ 577488 h 577488"/>
                <a:gd name="connsiteX4" fmla="*/ 0 w 3060000"/>
                <a:gd name="connsiteY4" fmla="*/ 577488 h 577488"/>
                <a:gd name="connsiteX5" fmla="*/ 0 w 3060000"/>
                <a:gd name="connsiteY5" fmla="*/ 390008 h 577488"/>
                <a:gd name="connsiteX6" fmla="*/ 390008 w 3060000"/>
                <a:gd name="connsiteY6" fmla="*/ 0 h 577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0000" h="577488">
                  <a:moveTo>
                    <a:pt x="390008" y="0"/>
                  </a:moveTo>
                  <a:lnTo>
                    <a:pt x="2669992" y="0"/>
                  </a:lnTo>
                  <a:cubicBezTo>
                    <a:pt x="2885387" y="0"/>
                    <a:pt x="3060000" y="174613"/>
                    <a:pt x="3060000" y="390008"/>
                  </a:cubicBezTo>
                  <a:lnTo>
                    <a:pt x="3060000" y="577488"/>
                  </a:lnTo>
                  <a:lnTo>
                    <a:pt x="0" y="577488"/>
                  </a:lnTo>
                  <a:lnTo>
                    <a:pt x="0" y="390008"/>
                  </a:lnTo>
                  <a:cubicBezTo>
                    <a:pt x="0" y="174613"/>
                    <a:pt x="174613" y="0"/>
                    <a:pt x="390008" y="0"/>
                  </a:cubicBezTo>
                  <a:close/>
                </a:path>
              </a:pathLst>
            </a:custGeom>
            <a:solidFill>
              <a:srgbClr val="F5CE87"/>
            </a:solidFill>
            <a:ln>
              <a:noFill/>
            </a:ln>
            <a:effectLst>
              <a:outerShdw blurRad="317500" dist="63500" dir="300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1701020" y="1480857"/>
              <a:ext cx="2367280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sz="2000" spc="150">
                  <a:solidFill>
                    <a:schemeClr val="bg1"/>
                  </a:solidFill>
                  <a:latin typeface="+mj-ea"/>
                  <a:ea typeface="+mj-ea"/>
                </a:defRPr>
              </a:lvl1pPr>
            </a:lstStyle>
            <a:p>
              <a:r>
                <a:rPr lang="zh-CN" altLang="en-US" dirty="0"/>
                <a:t>投資與淨資產比率</a:t>
              </a:r>
              <a:endParaRPr lang="zh-CN" altLang="en-US" dirty="0"/>
            </a:p>
          </p:txBody>
        </p:sp>
        <p:sp>
          <p:nvSpPr>
            <p:cNvPr id="82" name="椭圆 81"/>
            <p:cNvSpPr/>
            <p:nvPr/>
          </p:nvSpPr>
          <p:spPr>
            <a:xfrm>
              <a:off x="1276641" y="1464912"/>
              <a:ext cx="432000" cy="432000"/>
            </a:xfrm>
            <a:prstGeom prst="ellipse">
              <a:avLst/>
            </a:prstGeom>
            <a:solidFill>
              <a:srgbClr val="EFB34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83" name="iconfont-1014-790393"/>
            <p:cNvSpPr/>
            <p:nvPr/>
          </p:nvSpPr>
          <p:spPr>
            <a:xfrm>
              <a:off x="1330641" y="1536912"/>
              <a:ext cx="324000" cy="288000"/>
            </a:xfrm>
            <a:custGeom>
              <a:avLst/>
              <a:gdLst>
                <a:gd name="T0" fmla="*/ 6413 w 12800"/>
                <a:gd name="T1" fmla="*/ 0 h 11096"/>
                <a:gd name="T2" fmla="*/ 2555 w 12800"/>
                <a:gd name="T3" fmla="*/ 3858 h 11096"/>
                <a:gd name="T4" fmla="*/ 6413 w 12800"/>
                <a:gd name="T5" fmla="*/ 7716 h 11096"/>
                <a:gd name="T6" fmla="*/ 10272 w 12800"/>
                <a:gd name="T7" fmla="*/ 3858 h 11096"/>
                <a:gd name="T8" fmla="*/ 6413 w 12800"/>
                <a:gd name="T9" fmla="*/ 0 h 11096"/>
                <a:gd name="T10" fmla="*/ 6413 w 12800"/>
                <a:gd name="T11" fmla="*/ 7073 h 11096"/>
                <a:gd name="T12" fmla="*/ 3198 w 12800"/>
                <a:gd name="T13" fmla="*/ 3858 h 11096"/>
                <a:gd name="T14" fmla="*/ 6413 w 12800"/>
                <a:gd name="T15" fmla="*/ 643 h 11096"/>
                <a:gd name="T16" fmla="*/ 9629 w 12800"/>
                <a:gd name="T17" fmla="*/ 3858 h 11096"/>
                <a:gd name="T18" fmla="*/ 6413 w 12800"/>
                <a:gd name="T19" fmla="*/ 7073 h 11096"/>
                <a:gd name="T20" fmla="*/ 4807 w 12800"/>
                <a:gd name="T21" fmla="*/ 1958 h 11096"/>
                <a:gd name="T22" fmla="*/ 5538 w 12800"/>
                <a:gd name="T23" fmla="*/ 1958 h 11096"/>
                <a:gd name="T24" fmla="*/ 6407 w 12800"/>
                <a:gd name="T25" fmla="*/ 3658 h 11096"/>
                <a:gd name="T26" fmla="*/ 7276 w 12800"/>
                <a:gd name="T27" fmla="*/ 1958 h 11096"/>
                <a:gd name="T28" fmla="*/ 8007 w 12800"/>
                <a:gd name="T29" fmla="*/ 1958 h 11096"/>
                <a:gd name="T30" fmla="*/ 6928 w 12800"/>
                <a:gd name="T31" fmla="*/ 3901 h 11096"/>
                <a:gd name="T32" fmla="*/ 7664 w 12800"/>
                <a:gd name="T33" fmla="*/ 3901 h 11096"/>
                <a:gd name="T34" fmla="*/ 7664 w 12800"/>
                <a:gd name="T35" fmla="*/ 4245 h 11096"/>
                <a:gd name="T36" fmla="*/ 6734 w 12800"/>
                <a:gd name="T37" fmla="*/ 4245 h 11096"/>
                <a:gd name="T38" fmla="*/ 6728 w 12800"/>
                <a:gd name="T39" fmla="*/ 4250 h 11096"/>
                <a:gd name="T40" fmla="*/ 6728 w 12800"/>
                <a:gd name="T41" fmla="*/ 4726 h 11096"/>
                <a:gd name="T42" fmla="*/ 7664 w 12800"/>
                <a:gd name="T43" fmla="*/ 4726 h 11096"/>
                <a:gd name="T44" fmla="*/ 7664 w 12800"/>
                <a:gd name="T45" fmla="*/ 5070 h 11096"/>
                <a:gd name="T46" fmla="*/ 6728 w 12800"/>
                <a:gd name="T47" fmla="*/ 5070 h 11096"/>
                <a:gd name="T48" fmla="*/ 6728 w 12800"/>
                <a:gd name="T49" fmla="*/ 5911 h 11096"/>
                <a:gd name="T50" fmla="*/ 6086 w 12800"/>
                <a:gd name="T51" fmla="*/ 5911 h 11096"/>
                <a:gd name="T52" fmla="*/ 6086 w 12800"/>
                <a:gd name="T53" fmla="*/ 5070 h 11096"/>
                <a:gd name="T54" fmla="*/ 5156 w 12800"/>
                <a:gd name="T55" fmla="*/ 5070 h 11096"/>
                <a:gd name="T56" fmla="*/ 5156 w 12800"/>
                <a:gd name="T57" fmla="*/ 4726 h 11096"/>
                <a:gd name="T58" fmla="*/ 6086 w 12800"/>
                <a:gd name="T59" fmla="*/ 4726 h 11096"/>
                <a:gd name="T60" fmla="*/ 6086 w 12800"/>
                <a:gd name="T61" fmla="*/ 4250 h 11096"/>
                <a:gd name="T62" fmla="*/ 6081 w 12800"/>
                <a:gd name="T63" fmla="*/ 4244 h 11096"/>
                <a:gd name="T64" fmla="*/ 5156 w 12800"/>
                <a:gd name="T65" fmla="*/ 4244 h 11096"/>
                <a:gd name="T66" fmla="*/ 5156 w 12800"/>
                <a:gd name="T67" fmla="*/ 3901 h 11096"/>
                <a:gd name="T68" fmla="*/ 5887 w 12800"/>
                <a:gd name="T69" fmla="*/ 3901 h 11096"/>
                <a:gd name="T70" fmla="*/ 4807 w 12800"/>
                <a:gd name="T71" fmla="*/ 1958 h 11096"/>
                <a:gd name="T72" fmla="*/ 2382 w 12800"/>
                <a:gd name="T73" fmla="*/ 5809 h 11096"/>
                <a:gd name="T74" fmla="*/ 0 w 12800"/>
                <a:gd name="T75" fmla="*/ 8682 h 11096"/>
                <a:gd name="T76" fmla="*/ 2382 w 12800"/>
                <a:gd name="T77" fmla="*/ 8809 h 11096"/>
                <a:gd name="T78" fmla="*/ 2839 w 12800"/>
                <a:gd name="T79" fmla="*/ 11087 h 11096"/>
                <a:gd name="T80" fmla="*/ 5306 w 12800"/>
                <a:gd name="T81" fmla="*/ 8097 h 11096"/>
                <a:gd name="T82" fmla="*/ 2382 w 12800"/>
                <a:gd name="T83" fmla="*/ 5809 h 11096"/>
                <a:gd name="T84" fmla="*/ 2653 w 12800"/>
                <a:gd name="T85" fmla="*/ 8365 h 11096"/>
                <a:gd name="T86" fmla="*/ 907 w 12800"/>
                <a:gd name="T87" fmla="*/ 8301 h 11096"/>
                <a:gd name="T88" fmla="*/ 2331 w 12800"/>
                <a:gd name="T89" fmla="*/ 6547 h 11096"/>
                <a:gd name="T90" fmla="*/ 4543 w 12800"/>
                <a:gd name="T91" fmla="*/ 8339 h 11096"/>
                <a:gd name="T92" fmla="*/ 3107 w 12800"/>
                <a:gd name="T93" fmla="*/ 10055 h 11096"/>
                <a:gd name="T94" fmla="*/ 2653 w 12800"/>
                <a:gd name="T95" fmla="*/ 8365 h 11096"/>
                <a:gd name="T96" fmla="*/ 7533 w 12800"/>
                <a:gd name="T97" fmla="*/ 8202 h 11096"/>
                <a:gd name="T98" fmla="*/ 9889 w 12800"/>
                <a:gd name="T99" fmla="*/ 11096 h 11096"/>
                <a:gd name="T100" fmla="*/ 10476 w 12800"/>
                <a:gd name="T101" fmla="*/ 8785 h 11096"/>
                <a:gd name="T102" fmla="*/ 12800 w 12800"/>
                <a:gd name="T103" fmla="*/ 8778 h 11096"/>
                <a:gd name="T104" fmla="*/ 10346 w 12800"/>
                <a:gd name="T105" fmla="*/ 5778 h 11096"/>
                <a:gd name="T106" fmla="*/ 7533 w 12800"/>
                <a:gd name="T107" fmla="*/ 8202 h 11096"/>
                <a:gd name="T108" fmla="*/ 10093 w 12800"/>
                <a:gd name="T109" fmla="*/ 8432 h 11096"/>
                <a:gd name="T110" fmla="*/ 9691 w 12800"/>
                <a:gd name="T111" fmla="*/ 10132 h 11096"/>
                <a:gd name="T112" fmla="*/ 8247 w 12800"/>
                <a:gd name="T113" fmla="*/ 8394 h 11096"/>
                <a:gd name="T114" fmla="*/ 10435 w 12800"/>
                <a:gd name="T115" fmla="*/ 6573 h 11096"/>
                <a:gd name="T116" fmla="*/ 11839 w 12800"/>
                <a:gd name="T117" fmla="*/ 8315 h 11096"/>
                <a:gd name="T118" fmla="*/ 10093 w 12800"/>
                <a:gd name="T119" fmla="*/ 8432 h 1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800" h="11096">
                  <a:moveTo>
                    <a:pt x="6413" y="0"/>
                  </a:moveTo>
                  <a:cubicBezTo>
                    <a:pt x="4283" y="0"/>
                    <a:pt x="2555" y="1727"/>
                    <a:pt x="2555" y="3858"/>
                  </a:cubicBezTo>
                  <a:cubicBezTo>
                    <a:pt x="2555" y="5989"/>
                    <a:pt x="4283" y="7716"/>
                    <a:pt x="6413" y="7716"/>
                  </a:cubicBezTo>
                  <a:cubicBezTo>
                    <a:pt x="8544" y="7716"/>
                    <a:pt x="10272" y="5989"/>
                    <a:pt x="10272" y="3858"/>
                  </a:cubicBezTo>
                  <a:cubicBezTo>
                    <a:pt x="10272" y="1727"/>
                    <a:pt x="8544" y="0"/>
                    <a:pt x="6413" y="0"/>
                  </a:cubicBezTo>
                  <a:close/>
                  <a:moveTo>
                    <a:pt x="6413" y="7073"/>
                  </a:moveTo>
                  <a:cubicBezTo>
                    <a:pt x="4638" y="7073"/>
                    <a:pt x="3198" y="5634"/>
                    <a:pt x="3198" y="3858"/>
                  </a:cubicBezTo>
                  <a:cubicBezTo>
                    <a:pt x="3198" y="2082"/>
                    <a:pt x="4638" y="643"/>
                    <a:pt x="6413" y="643"/>
                  </a:cubicBezTo>
                  <a:cubicBezTo>
                    <a:pt x="8189" y="643"/>
                    <a:pt x="9629" y="2082"/>
                    <a:pt x="9629" y="3858"/>
                  </a:cubicBezTo>
                  <a:cubicBezTo>
                    <a:pt x="9629" y="5634"/>
                    <a:pt x="8189" y="7073"/>
                    <a:pt x="6413" y="7073"/>
                  </a:cubicBezTo>
                  <a:close/>
                  <a:moveTo>
                    <a:pt x="4807" y="1958"/>
                  </a:moveTo>
                  <a:lnTo>
                    <a:pt x="5538" y="1958"/>
                  </a:lnTo>
                  <a:lnTo>
                    <a:pt x="6407" y="3658"/>
                  </a:lnTo>
                  <a:lnTo>
                    <a:pt x="7276" y="1958"/>
                  </a:lnTo>
                  <a:lnTo>
                    <a:pt x="8007" y="1958"/>
                  </a:lnTo>
                  <a:lnTo>
                    <a:pt x="6928" y="3901"/>
                  </a:lnTo>
                  <a:lnTo>
                    <a:pt x="7664" y="3901"/>
                  </a:lnTo>
                  <a:lnTo>
                    <a:pt x="7664" y="4245"/>
                  </a:lnTo>
                  <a:lnTo>
                    <a:pt x="6734" y="4245"/>
                  </a:lnTo>
                  <a:lnTo>
                    <a:pt x="6728" y="4250"/>
                  </a:lnTo>
                  <a:lnTo>
                    <a:pt x="6728" y="4726"/>
                  </a:lnTo>
                  <a:lnTo>
                    <a:pt x="7664" y="4726"/>
                  </a:lnTo>
                  <a:lnTo>
                    <a:pt x="7664" y="5070"/>
                  </a:lnTo>
                  <a:lnTo>
                    <a:pt x="6728" y="5070"/>
                  </a:lnTo>
                  <a:lnTo>
                    <a:pt x="6728" y="5911"/>
                  </a:lnTo>
                  <a:lnTo>
                    <a:pt x="6086" y="5911"/>
                  </a:lnTo>
                  <a:lnTo>
                    <a:pt x="6086" y="5070"/>
                  </a:lnTo>
                  <a:lnTo>
                    <a:pt x="5156" y="5070"/>
                  </a:lnTo>
                  <a:lnTo>
                    <a:pt x="5156" y="4726"/>
                  </a:lnTo>
                  <a:lnTo>
                    <a:pt x="6086" y="4726"/>
                  </a:lnTo>
                  <a:lnTo>
                    <a:pt x="6086" y="4250"/>
                  </a:lnTo>
                  <a:lnTo>
                    <a:pt x="6081" y="4244"/>
                  </a:lnTo>
                  <a:lnTo>
                    <a:pt x="5156" y="4244"/>
                  </a:lnTo>
                  <a:lnTo>
                    <a:pt x="5156" y="3901"/>
                  </a:lnTo>
                  <a:lnTo>
                    <a:pt x="5887" y="3901"/>
                  </a:lnTo>
                  <a:lnTo>
                    <a:pt x="4807" y="1958"/>
                  </a:lnTo>
                  <a:close/>
                  <a:moveTo>
                    <a:pt x="2382" y="5809"/>
                  </a:moveTo>
                  <a:lnTo>
                    <a:pt x="0" y="8682"/>
                  </a:lnTo>
                  <a:lnTo>
                    <a:pt x="2382" y="8809"/>
                  </a:lnTo>
                  <a:lnTo>
                    <a:pt x="2839" y="11087"/>
                  </a:lnTo>
                  <a:lnTo>
                    <a:pt x="5306" y="8097"/>
                  </a:lnTo>
                  <a:cubicBezTo>
                    <a:pt x="3297" y="7691"/>
                    <a:pt x="2382" y="5809"/>
                    <a:pt x="2382" y="5809"/>
                  </a:cubicBezTo>
                  <a:close/>
                  <a:moveTo>
                    <a:pt x="2653" y="8365"/>
                  </a:moveTo>
                  <a:lnTo>
                    <a:pt x="907" y="8301"/>
                  </a:lnTo>
                  <a:lnTo>
                    <a:pt x="2331" y="6547"/>
                  </a:lnTo>
                  <a:cubicBezTo>
                    <a:pt x="2331" y="6547"/>
                    <a:pt x="3195" y="7818"/>
                    <a:pt x="4543" y="8339"/>
                  </a:cubicBezTo>
                  <a:lnTo>
                    <a:pt x="3107" y="10055"/>
                  </a:lnTo>
                  <a:lnTo>
                    <a:pt x="2653" y="8365"/>
                  </a:lnTo>
                  <a:close/>
                  <a:moveTo>
                    <a:pt x="7533" y="8202"/>
                  </a:moveTo>
                  <a:lnTo>
                    <a:pt x="9889" y="11096"/>
                  </a:lnTo>
                  <a:lnTo>
                    <a:pt x="10476" y="8785"/>
                  </a:lnTo>
                  <a:lnTo>
                    <a:pt x="12800" y="8778"/>
                  </a:lnTo>
                  <a:lnTo>
                    <a:pt x="10346" y="5778"/>
                  </a:lnTo>
                  <a:cubicBezTo>
                    <a:pt x="9557" y="7669"/>
                    <a:pt x="7533" y="8202"/>
                    <a:pt x="7533" y="8202"/>
                  </a:cubicBezTo>
                  <a:close/>
                  <a:moveTo>
                    <a:pt x="10093" y="8432"/>
                  </a:moveTo>
                  <a:lnTo>
                    <a:pt x="9691" y="10132"/>
                  </a:lnTo>
                  <a:lnTo>
                    <a:pt x="8247" y="8394"/>
                  </a:lnTo>
                  <a:cubicBezTo>
                    <a:pt x="8247" y="8394"/>
                    <a:pt x="9662" y="7793"/>
                    <a:pt x="10435" y="6573"/>
                  </a:cubicBezTo>
                  <a:lnTo>
                    <a:pt x="11839" y="8315"/>
                  </a:lnTo>
                  <a:lnTo>
                    <a:pt x="10093" y="8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思源黑体 CN Heavy" panose="020B0A00000000000000" pitchFamily="34" charset="-122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8088251" y="1392168"/>
            <a:ext cx="3060000" cy="577488"/>
            <a:chOff x="1043750" y="1392168"/>
            <a:chExt cx="3060000" cy="577488"/>
          </a:xfrm>
        </p:grpSpPr>
        <p:sp>
          <p:nvSpPr>
            <p:cNvPr id="85" name="任意多边形: 形状 84"/>
            <p:cNvSpPr/>
            <p:nvPr/>
          </p:nvSpPr>
          <p:spPr>
            <a:xfrm>
              <a:off x="1043750" y="1392168"/>
              <a:ext cx="3060000" cy="577488"/>
            </a:xfrm>
            <a:custGeom>
              <a:avLst/>
              <a:gdLst>
                <a:gd name="connsiteX0" fmla="*/ 390008 w 3060000"/>
                <a:gd name="connsiteY0" fmla="*/ 0 h 577488"/>
                <a:gd name="connsiteX1" fmla="*/ 2669992 w 3060000"/>
                <a:gd name="connsiteY1" fmla="*/ 0 h 577488"/>
                <a:gd name="connsiteX2" fmla="*/ 3060000 w 3060000"/>
                <a:gd name="connsiteY2" fmla="*/ 390008 h 577488"/>
                <a:gd name="connsiteX3" fmla="*/ 3060000 w 3060000"/>
                <a:gd name="connsiteY3" fmla="*/ 577488 h 577488"/>
                <a:gd name="connsiteX4" fmla="*/ 0 w 3060000"/>
                <a:gd name="connsiteY4" fmla="*/ 577488 h 577488"/>
                <a:gd name="connsiteX5" fmla="*/ 0 w 3060000"/>
                <a:gd name="connsiteY5" fmla="*/ 390008 h 577488"/>
                <a:gd name="connsiteX6" fmla="*/ 390008 w 3060000"/>
                <a:gd name="connsiteY6" fmla="*/ 0 h 577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0000" h="577488">
                  <a:moveTo>
                    <a:pt x="390008" y="0"/>
                  </a:moveTo>
                  <a:lnTo>
                    <a:pt x="2669992" y="0"/>
                  </a:lnTo>
                  <a:cubicBezTo>
                    <a:pt x="2885387" y="0"/>
                    <a:pt x="3060000" y="174613"/>
                    <a:pt x="3060000" y="390008"/>
                  </a:cubicBezTo>
                  <a:lnTo>
                    <a:pt x="3060000" y="577488"/>
                  </a:lnTo>
                  <a:lnTo>
                    <a:pt x="0" y="577488"/>
                  </a:lnTo>
                  <a:lnTo>
                    <a:pt x="0" y="390008"/>
                  </a:lnTo>
                  <a:cubicBezTo>
                    <a:pt x="0" y="174613"/>
                    <a:pt x="174613" y="0"/>
                    <a:pt x="390008" y="0"/>
                  </a:cubicBezTo>
                  <a:close/>
                </a:path>
              </a:pathLst>
            </a:custGeom>
            <a:solidFill>
              <a:srgbClr val="F5CE87"/>
            </a:solidFill>
            <a:ln>
              <a:noFill/>
            </a:ln>
            <a:effectLst>
              <a:outerShdw blurRad="317500" dist="63500" dir="3000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2"/>
                </a:solidFill>
                <a:latin typeface="+mn-ea"/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1701020" y="1480857"/>
              <a:ext cx="1275080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kumimoji="1" sz="2000" spc="150">
                  <a:solidFill>
                    <a:schemeClr val="bg1"/>
                  </a:solidFill>
                  <a:latin typeface="+mj-ea"/>
                  <a:ea typeface="+mj-ea"/>
                </a:defRPr>
              </a:lvl1pPr>
            </a:lstStyle>
            <a:p>
              <a:r>
                <a:rPr lang="zh-CN" altLang="en-US" dirty="0"/>
                <a:t>清償比率</a:t>
              </a:r>
              <a:endParaRPr lang="zh-CN" altLang="en-US" dirty="0"/>
            </a:p>
          </p:txBody>
        </p:sp>
        <p:sp>
          <p:nvSpPr>
            <p:cNvPr id="87" name="椭圆 86"/>
            <p:cNvSpPr/>
            <p:nvPr/>
          </p:nvSpPr>
          <p:spPr>
            <a:xfrm>
              <a:off x="1276641" y="1464912"/>
              <a:ext cx="432000" cy="432000"/>
            </a:xfrm>
            <a:prstGeom prst="ellipse">
              <a:avLst/>
            </a:prstGeom>
            <a:solidFill>
              <a:srgbClr val="EFB34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88" name="iconfont-1014-790393"/>
            <p:cNvSpPr/>
            <p:nvPr/>
          </p:nvSpPr>
          <p:spPr>
            <a:xfrm>
              <a:off x="1330641" y="1536912"/>
              <a:ext cx="324000" cy="288000"/>
            </a:xfrm>
            <a:custGeom>
              <a:avLst/>
              <a:gdLst>
                <a:gd name="T0" fmla="*/ 6413 w 12800"/>
                <a:gd name="T1" fmla="*/ 0 h 11096"/>
                <a:gd name="T2" fmla="*/ 2555 w 12800"/>
                <a:gd name="T3" fmla="*/ 3858 h 11096"/>
                <a:gd name="T4" fmla="*/ 6413 w 12800"/>
                <a:gd name="T5" fmla="*/ 7716 h 11096"/>
                <a:gd name="T6" fmla="*/ 10272 w 12800"/>
                <a:gd name="T7" fmla="*/ 3858 h 11096"/>
                <a:gd name="T8" fmla="*/ 6413 w 12800"/>
                <a:gd name="T9" fmla="*/ 0 h 11096"/>
                <a:gd name="T10" fmla="*/ 6413 w 12800"/>
                <a:gd name="T11" fmla="*/ 7073 h 11096"/>
                <a:gd name="T12" fmla="*/ 3198 w 12800"/>
                <a:gd name="T13" fmla="*/ 3858 h 11096"/>
                <a:gd name="T14" fmla="*/ 6413 w 12800"/>
                <a:gd name="T15" fmla="*/ 643 h 11096"/>
                <a:gd name="T16" fmla="*/ 9629 w 12800"/>
                <a:gd name="T17" fmla="*/ 3858 h 11096"/>
                <a:gd name="T18" fmla="*/ 6413 w 12800"/>
                <a:gd name="T19" fmla="*/ 7073 h 11096"/>
                <a:gd name="T20" fmla="*/ 4807 w 12800"/>
                <a:gd name="T21" fmla="*/ 1958 h 11096"/>
                <a:gd name="T22" fmla="*/ 5538 w 12800"/>
                <a:gd name="T23" fmla="*/ 1958 h 11096"/>
                <a:gd name="T24" fmla="*/ 6407 w 12800"/>
                <a:gd name="T25" fmla="*/ 3658 h 11096"/>
                <a:gd name="T26" fmla="*/ 7276 w 12800"/>
                <a:gd name="T27" fmla="*/ 1958 h 11096"/>
                <a:gd name="T28" fmla="*/ 8007 w 12800"/>
                <a:gd name="T29" fmla="*/ 1958 h 11096"/>
                <a:gd name="T30" fmla="*/ 6928 w 12800"/>
                <a:gd name="T31" fmla="*/ 3901 h 11096"/>
                <a:gd name="T32" fmla="*/ 7664 w 12800"/>
                <a:gd name="T33" fmla="*/ 3901 h 11096"/>
                <a:gd name="T34" fmla="*/ 7664 w 12800"/>
                <a:gd name="T35" fmla="*/ 4245 h 11096"/>
                <a:gd name="T36" fmla="*/ 6734 w 12800"/>
                <a:gd name="T37" fmla="*/ 4245 h 11096"/>
                <a:gd name="T38" fmla="*/ 6728 w 12800"/>
                <a:gd name="T39" fmla="*/ 4250 h 11096"/>
                <a:gd name="T40" fmla="*/ 6728 w 12800"/>
                <a:gd name="T41" fmla="*/ 4726 h 11096"/>
                <a:gd name="T42" fmla="*/ 7664 w 12800"/>
                <a:gd name="T43" fmla="*/ 4726 h 11096"/>
                <a:gd name="T44" fmla="*/ 7664 w 12800"/>
                <a:gd name="T45" fmla="*/ 5070 h 11096"/>
                <a:gd name="T46" fmla="*/ 6728 w 12800"/>
                <a:gd name="T47" fmla="*/ 5070 h 11096"/>
                <a:gd name="T48" fmla="*/ 6728 w 12800"/>
                <a:gd name="T49" fmla="*/ 5911 h 11096"/>
                <a:gd name="T50" fmla="*/ 6086 w 12800"/>
                <a:gd name="T51" fmla="*/ 5911 h 11096"/>
                <a:gd name="T52" fmla="*/ 6086 w 12800"/>
                <a:gd name="T53" fmla="*/ 5070 h 11096"/>
                <a:gd name="T54" fmla="*/ 5156 w 12800"/>
                <a:gd name="T55" fmla="*/ 5070 h 11096"/>
                <a:gd name="T56" fmla="*/ 5156 w 12800"/>
                <a:gd name="T57" fmla="*/ 4726 h 11096"/>
                <a:gd name="T58" fmla="*/ 6086 w 12800"/>
                <a:gd name="T59" fmla="*/ 4726 h 11096"/>
                <a:gd name="T60" fmla="*/ 6086 w 12800"/>
                <a:gd name="T61" fmla="*/ 4250 h 11096"/>
                <a:gd name="T62" fmla="*/ 6081 w 12800"/>
                <a:gd name="T63" fmla="*/ 4244 h 11096"/>
                <a:gd name="T64" fmla="*/ 5156 w 12800"/>
                <a:gd name="T65" fmla="*/ 4244 h 11096"/>
                <a:gd name="T66" fmla="*/ 5156 w 12800"/>
                <a:gd name="T67" fmla="*/ 3901 h 11096"/>
                <a:gd name="T68" fmla="*/ 5887 w 12800"/>
                <a:gd name="T69" fmla="*/ 3901 h 11096"/>
                <a:gd name="T70" fmla="*/ 4807 w 12800"/>
                <a:gd name="T71" fmla="*/ 1958 h 11096"/>
                <a:gd name="T72" fmla="*/ 2382 w 12800"/>
                <a:gd name="T73" fmla="*/ 5809 h 11096"/>
                <a:gd name="T74" fmla="*/ 0 w 12800"/>
                <a:gd name="T75" fmla="*/ 8682 h 11096"/>
                <a:gd name="T76" fmla="*/ 2382 w 12800"/>
                <a:gd name="T77" fmla="*/ 8809 h 11096"/>
                <a:gd name="T78" fmla="*/ 2839 w 12800"/>
                <a:gd name="T79" fmla="*/ 11087 h 11096"/>
                <a:gd name="T80" fmla="*/ 5306 w 12800"/>
                <a:gd name="T81" fmla="*/ 8097 h 11096"/>
                <a:gd name="T82" fmla="*/ 2382 w 12800"/>
                <a:gd name="T83" fmla="*/ 5809 h 11096"/>
                <a:gd name="T84" fmla="*/ 2653 w 12800"/>
                <a:gd name="T85" fmla="*/ 8365 h 11096"/>
                <a:gd name="T86" fmla="*/ 907 w 12800"/>
                <a:gd name="T87" fmla="*/ 8301 h 11096"/>
                <a:gd name="T88" fmla="*/ 2331 w 12800"/>
                <a:gd name="T89" fmla="*/ 6547 h 11096"/>
                <a:gd name="T90" fmla="*/ 4543 w 12800"/>
                <a:gd name="T91" fmla="*/ 8339 h 11096"/>
                <a:gd name="T92" fmla="*/ 3107 w 12800"/>
                <a:gd name="T93" fmla="*/ 10055 h 11096"/>
                <a:gd name="T94" fmla="*/ 2653 w 12800"/>
                <a:gd name="T95" fmla="*/ 8365 h 11096"/>
                <a:gd name="T96" fmla="*/ 7533 w 12800"/>
                <a:gd name="T97" fmla="*/ 8202 h 11096"/>
                <a:gd name="T98" fmla="*/ 9889 w 12800"/>
                <a:gd name="T99" fmla="*/ 11096 h 11096"/>
                <a:gd name="T100" fmla="*/ 10476 w 12800"/>
                <a:gd name="T101" fmla="*/ 8785 h 11096"/>
                <a:gd name="T102" fmla="*/ 12800 w 12800"/>
                <a:gd name="T103" fmla="*/ 8778 h 11096"/>
                <a:gd name="T104" fmla="*/ 10346 w 12800"/>
                <a:gd name="T105" fmla="*/ 5778 h 11096"/>
                <a:gd name="T106" fmla="*/ 7533 w 12800"/>
                <a:gd name="T107" fmla="*/ 8202 h 11096"/>
                <a:gd name="T108" fmla="*/ 10093 w 12800"/>
                <a:gd name="T109" fmla="*/ 8432 h 11096"/>
                <a:gd name="T110" fmla="*/ 9691 w 12800"/>
                <a:gd name="T111" fmla="*/ 10132 h 11096"/>
                <a:gd name="T112" fmla="*/ 8247 w 12800"/>
                <a:gd name="T113" fmla="*/ 8394 h 11096"/>
                <a:gd name="T114" fmla="*/ 10435 w 12800"/>
                <a:gd name="T115" fmla="*/ 6573 h 11096"/>
                <a:gd name="T116" fmla="*/ 11839 w 12800"/>
                <a:gd name="T117" fmla="*/ 8315 h 11096"/>
                <a:gd name="T118" fmla="*/ 10093 w 12800"/>
                <a:gd name="T119" fmla="*/ 8432 h 1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800" h="11096">
                  <a:moveTo>
                    <a:pt x="6413" y="0"/>
                  </a:moveTo>
                  <a:cubicBezTo>
                    <a:pt x="4283" y="0"/>
                    <a:pt x="2555" y="1727"/>
                    <a:pt x="2555" y="3858"/>
                  </a:cubicBezTo>
                  <a:cubicBezTo>
                    <a:pt x="2555" y="5989"/>
                    <a:pt x="4283" y="7716"/>
                    <a:pt x="6413" y="7716"/>
                  </a:cubicBezTo>
                  <a:cubicBezTo>
                    <a:pt x="8544" y="7716"/>
                    <a:pt x="10272" y="5989"/>
                    <a:pt x="10272" y="3858"/>
                  </a:cubicBezTo>
                  <a:cubicBezTo>
                    <a:pt x="10272" y="1727"/>
                    <a:pt x="8544" y="0"/>
                    <a:pt x="6413" y="0"/>
                  </a:cubicBezTo>
                  <a:close/>
                  <a:moveTo>
                    <a:pt x="6413" y="7073"/>
                  </a:moveTo>
                  <a:cubicBezTo>
                    <a:pt x="4638" y="7073"/>
                    <a:pt x="3198" y="5634"/>
                    <a:pt x="3198" y="3858"/>
                  </a:cubicBezTo>
                  <a:cubicBezTo>
                    <a:pt x="3198" y="2082"/>
                    <a:pt x="4638" y="643"/>
                    <a:pt x="6413" y="643"/>
                  </a:cubicBezTo>
                  <a:cubicBezTo>
                    <a:pt x="8189" y="643"/>
                    <a:pt x="9629" y="2082"/>
                    <a:pt x="9629" y="3858"/>
                  </a:cubicBezTo>
                  <a:cubicBezTo>
                    <a:pt x="9629" y="5634"/>
                    <a:pt x="8189" y="7073"/>
                    <a:pt x="6413" y="7073"/>
                  </a:cubicBezTo>
                  <a:close/>
                  <a:moveTo>
                    <a:pt x="4807" y="1958"/>
                  </a:moveTo>
                  <a:lnTo>
                    <a:pt x="5538" y="1958"/>
                  </a:lnTo>
                  <a:lnTo>
                    <a:pt x="6407" y="3658"/>
                  </a:lnTo>
                  <a:lnTo>
                    <a:pt x="7276" y="1958"/>
                  </a:lnTo>
                  <a:lnTo>
                    <a:pt x="8007" y="1958"/>
                  </a:lnTo>
                  <a:lnTo>
                    <a:pt x="6928" y="3901"/>
                  </a:lnTo>
                  <a:lnTo>
                    <a:pt x="7664" y="3901"/>
                  </a:lnTo>
                  <a:lnTo>
                    <a:pt x="7664" y="4245"/>
                  </a:lnTo>
                  <a:lnTo>
                    <a:pt x="6734" y="4245"/>
                  </a:lnTo>
                  <a:lnTo>
                    <a:pt x="6728" y="4250"/>
                  </a:lnTo>
                  <a:lnTo>
                    <a:pt x="6728" y="4726"/>
                  </a:lnTo>
                  <a:lnTo>
                    <a:pt x="7664" y="4726"/>
                  </a:lnTo>
                  <a:lnTo>
                    <a:pt x="7664" y="5070"/>
                  </a:lnTo>
                  <a:lnTo>
                    <a:pt x="6728" y="5070"/>
                  </a:lnTo>
                  <a:lnTo>
                    <a:pt x="6728" y="5911"/>
                  </a:lnTo>
                  <a:lnTo>
                    <a:pt x="6086" y="5911"/>
                  </a:lnTo>
                  <a:lnTo>
                    <a:pt x="6086" y="5070"/>
                  </a:lnTo>
                  <a:lnTo>
                    <a:pt x="5156" y="5070"/>
                  </a:lnTo>
                  <a:lnTo>
                    <a:pt x="5156" y="4726"/>
                  </a:lnTo>
                  <a:lnTo>
                    <a:pt x="6086" y="4726"/>
                  </a:lnTo>
                  <a:lnTo>
                    <a:pt x="6086" y="4250"/>
                  </a:lnTo>
                  <a:lnTo>
                    <a:pt x="6081" y="4244"/>
                  </a:lnTo>
                  <a:lnTo>
                    <a:pt x="5156" y="4244"/>
                  </a:lnTo>
                  <a:lnTo>
                    <a:pt x="5156" y="3901"/>
                  </a:lnTo>
                  <a:lnTo>
                    <a:pt x="5887" y="3901"/>
                  </a:lnTo>
                  <a:lnTo>
                    <a:pt x="4807" y="1958"/>
                  </a:lnTo>
                  <a:close/>
                  <a:moveTo>
                    <a:pt x="2382" y="5809"/>
                  </a:moveTo>
                  <a:lnTo>
                    <a:pt x="0" y="8682"/>
                  </a:lnTo>
                  <a:lnTo>
                    <a:pt x="2382" y="8809"/>
                  </a:lnTo>
                  <a:lnTo>
                    <a:pt x="2839" y="11087"/>
                  </a:lnTo>
                  <a:lnTo>
                    <a:pt x="5306" y="8097"/>
                  </a:lnTo>
                  <a:cubicBezTo>
                    <a:pt x="3297" y="7691"/>
                    <a:pt x="2382" y="5809"/>
                    <a:pt x="2382" y="5809"/>
                  </a:cubicBezTo>
                  <a:close/>
                  <a:moveTo>
                    <a:pt x="2653" y="8365"/>
                  </a:moveTo>
                  <a:lnTo>
                    <a:pt x="907" y="8301"/>
                  </a:lnTo>
                  <a:lnTo>
                    <a:pt x="2331" y="6547"/>
                  </a:lnTo>
                  <a:cubicBezTo>
                    <a:pt x="2331" y="6547"/>
                    <a:pt x="3195" y="7818"/>
                    <a:pt x="4543" y="8339"/>
                  </a:cubicBezTo>
                  <a:lnTo>
                    <a:pt x="3107" y="10055"/>
                  </a:lnTo>
                  <a:lnTo>
                    <a:pt x="2653" y="8365"/>
                  </a:lnTo>
                  <a:close/>
                  <a:moveTo>
                    <a:pt x="7533" y="8202"/>
                  </a:moveTo>
                  <a:lnTo>
                    <a:pt x="9889" y="11096"/>
                  </a:lnTo>
                  <a:lnTo>
                    <a:pt x="10476" y="8785"/>
                  </a:lnTo>
                  <a:lnTo>
                    <a:pt x="12800" y="8778"/>
                  </a:lnTo>
                  <a:lnTo>
                    <a:pt x="10346" y="5778"/>
                  </a:lnTo>
                  <a:cubicBezTo>
                    <a:pt x="9557" y="7669"/>
                    <a:pt x="7533" y="8202"/>
                    <a:pt x="7533" y="8202"/>
                  </a:cubicBezTo>
                  <a:close/>
                  <a:moveTo>
                    <a:pt x="10093" y="8432"/>
                  </a:moveTo>
                  <a:lnTo>
                    <a:pt x="9691" y="10132"/>
                  </a:lnTo>
                  <a:lnTo>
                    <a:pt x="8247" y="8394"/>
                  </a:lnTo>
                  <a:cubicBezTo>
                    <a:pt x="8247" y="8394"/>
                    <a:pt x="9662" y="7793"/>
                    <a:pt x="10435" y="6573"/>
                  </a:cubicBezTo>
                  <a:lnTo>
                    <a:pt x="11839" y="8315"/>
                  </a:lnTo>
                  <a:lnTo>
                    <a:pt x="10093" y="84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思源黑体 CN Heavy" panose="020B0A00000000000000" pitchFamily="34" charset="-122"/>
              </a:endParaRPr>
            </a:p>
          </p:txBody>
        </p:sp>
      </p:grpSp>
      <p:sp>
        <p:nvSpPr>
          <p:cNvPr id="90" name="任意多边形: 形状 89"/>
          <p:cNvSpPr/>
          <p:nvPr/>
        </p:nvSpPr>
        <p:spPr>
          <a:xfrm>
            <a:off x="1043750" y="4021068"/>
            <a:ext cx="3060000" cy="577488"/>
          </a:xfrm>
          <a:custGeom>
            <a:avLst/>
            <a:gdLst>
              <a:gd name="connsiteX0" fmla="*/ 390008 w 3060000"/>
              <a:gd name="connsiteY0" fmla="*/ 0 h 577488"/>
              <a:gd name="connsiteX1" fmla="*/ 2669992 w 3060000"/>
              <a:gd name="connsiteY1" fmla="*/ 0 h 577488"/>
              <a:gd name="connsiteX2" fmla="*/ 3060000 w 3060000"/>
              <a:gd name="connsiteY2" fmla="*/ 390008 h 577488"/>
              <a:gd name="connsiteX3" fmla="*/ 3060000 w 3060000"/>
              <a:gd name="connsiteY3" fmla="*/ 577488 h 577488"/>
              <a:gd name="connsiteX4" fmla="*/ 0 w 3060000"/>
              <a:gd name="connsiteY4" fmla="*/ 577488 h 577488"/>
              <a:gd name="connsiteX5" fmla="*/ 0 w 3060000"/>
              <a:gd name="connsiteY5" fmla="*/ 390008 h 577488"/>
              <a:gd name="connsiteX6" fmla="*/ 390008 w 3060000"/>
              <a:gd name="connsiteY6" fmla="*/ 0 h 57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60000" h="577488">
                <a:moveTo>
                  <a:pt x="390008" y="0"/>
                </a:moveTo>
                <a:lnTo>
                  <a:pt x="2669992" y="0"/>
                </a:lnTo>
                <a:cubicBezTo>
                  <a:pt x="2885387" y="0"/>
                  <a:pt x="3060000" y="174613"/>
                  <a:pt x="3060000" y="390008"/>
                </a:cubicBezTo>
                <a:lnTo>
                  <a:pt x="3060000" y="577488"/>
                </a:lnTo>
                <a:lnTo>
                  <a:pt x="0" y="577488"/>
                </a:lnTo>
                <a:lnTo>
                  <a:pt x="0" y="390008"/>
                </a:lnTo>
                <a:cubicBezTo>
                  <a:pt x="0" y="174613"/>
                  <a:pt x="174613" y="0"/>
                  <a:pt x="390008" y="0"/>
                </a:cubicBezTo>
                <a:close/>
              </a:path>
            </a:pathLst>
          </a:custGeom>
          <a:solidFill>
            <a:srgbClr val="F5CE87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1701020" y="4109757"/>
            <a:ext cx="12750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0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負債比率</a:t>
            </a:r>
            <a:endParaRPr lang="zh-CN" altLang="en-US" dirty="0"/>
          </a:p>
        </p:txBody>
      </p:sp>
      <p:sp>
        <p:nvSpPr>
          <p:cNvPr id="92" name="椭圆 91"/>
          <p:cNvSpPr/>
          <p:nvPr/>
        </p:nvSpPr>
        <p:spPr>
          <a:xfrm>
            <a:off x="1276641" y="4093812"/>
            <a:ext cx="432000" cy="432000"/>
          </a:xfrm>
          <a:prstGeom prst="ellipse">
            <a:avLst/>
          </a:prstGeom>
          <a:solidFill>
            <a:srgbClr val="EFB34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95" name="任意多边形: 形状 94"/>
          <p:cNvSpPr/>
          <p:nvPr/>
        </p:nvSpPr>
        <p:spPr>
          <a:xfrm>
            <a:off x="4566000" y="4021068"/>
            <a:ext cx="3060000" cy="577488"/>
          </a:xfrm>
          <a:custGeom>
            <a:avLst/>
            <a:gdLst>
              <a:gd name="connsiteX0" fmla="*/ 390008 w 3060000"/>
              <a:gd name="connsiteY0" fmla="*/ 0 h 577488"/>
              <a:gd name="connsiteX1" fmla="*/ 2669992 w 3060000"/>
              <a:gd name="connsiteY1" fmla="*/ 0 h 577488"/>
              <a:gd name="connsiteX2" fmla="*/ 3060000 w 3060000"/>
              <a:gd name="connsiteY2" fmla="*/ 390008 h 577488"/>
              <a:gd name="connsiteX3" fmla="*/ 3060000 w 3060000"/>
              <a:gd name="connsiteY3" fmla="*/ 577488 h 577488"/>
              <a:gd name="connsiteX4" fmla="*/ 0 w 3060000"/>
              <a:gd name="connsiteY4" fmla="*/ 577488 h 577488"/>
              <a:gd name="connsiteX5" fmla="*/ 0 w 3060000"/>
              <a:gd name="connsiteY5" fmla="*/ 390008 h 577488"/>
              <a:gd name="connsiteX6" fmla="*/ 390008 w 3060000"/>
              <a:gd name="connsiteY6" fmla="*/ 0 h 57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60000" h="577488">
                <a:moveTo>
                  <a:pt x="390008" y="0"/>
                </a:moveTo>
                <a:lnTo>
                  <a:pt x="2669992" y="0"/>
                </a:lnTo>
                <a:cubicBezTo>
                  <a:pt x="2885387" y="0"/>
                  <a:pt x="3060000" y="174613"/>
                  <a:pt x="3060000" y="390008"/>
                </a:cubicBezTo>
                <a:lnTo>
                  <a:pt x="3060000" y="577488"/>
                </a:lnTo>
                <a:lnTo>
                  <a:pt x="0" y="577488"/>
                </a:lnTo>
                <a:lnTo>
                  <a:pt x="0" y="390008"/>
                </a:lnTo>
                <a:cubicBezTo>
                  <a:pt x="0" y="174613"/>
                  <a:pt x="174613" y="0"/>
                  <a:pt x="390008" y="0"/>
                </a:cubicBezTo>
                <a:close/>
              </a:path>
            </a:pathLst>
          </a:custGeom>
          <a:solidFill>
            <a:srgbClr val="F5CE87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5223270" y="4109757"/>
            <a:ext cx="12750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0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即付比率</a:t>
            </a:r>
            <a:endParaRPr lang="zh-CN" altLang="en-US" dirty="0"/>
          </a:p>
        </p:txBody>
      </p:sp>
      <p:sp>
        <p:nvSpPr>
          <p:cNvPr id="97" name="椭圆 96"/>
          <p:cNvSpPr/>
          <p:nvPr/>
        </p:nvSpPr>
        <p:spPr>
          <a:xfrm>
            <a:off x="4798891" y="4093812"/>
            <a:ext cx="432000" cy="432000"/>
          </a:xfrm>
          <a:prstGeom prst="ellipse">
            <a:avLst/>
          </a:prstGeom>
          <a:solidFill>
            <a:srgbClr val="EFB34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100" name="任意多边形: 形状 99"/>
          <p:cNvSpPr/>
          <p:nvPr/>
        </p:nvSpPr>
        <p:spPr>
          <a:xfrm>
            <a:off x="8088251" y="4021068"/>
            <a:ext cx="3060000" cy="577488"/>
          </a:xfrm>
          <a:custGeom>
            <a:avLst/>
            <a:gdLst>
              <a:gd name="connsiteX0" fmla="*/ 390008 w 3060000"/>
              <a:gd name="connsiteY0" fmla="*/ 0 h 577488"/>
              <a:gd name="connsiteX1" fmla="*/ 2669992 w 3060000"/>
              <a:gd name="connsiteY1" fmla="*/ 0 h 577488"/>
              <a:gd name="connsiteX2" fmla="*/ 3060000 w 3060000"/>
              <a:gd name="connsiteY2" fmla="*/ 390008 h 577488"/>
              <a:gd name="connsiteX3" fmla="*/ 3060000 w 3060000"/>
              <a:gd name="connsiteY3" fmla="*/ 577488 h 577488"/>
              <a:gd name="connsiteX4" fmla="*/ 0 w 3060000"/>
              <a:gd name="connsiteY4" fmla="*/ 577488 h 577488"/>
              <a:gd name="connsiteX5" fmla="*/ 0 w 3060000"/>
              <a:gd name="connsiteY5" fmla="*/ 390008 h 577488"/>
              <a:gd name="connsiteX6" fmla="*/ 390008 w 3060000"/>
              <a:gd name="connsiteY6" fmla="*/ 0 h 57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60000" h="577488">
                <a:moveTo>
                  <a:pt x="390008" y="0"/>
                </a:moveTo>
                <a:lnTo>
                  <a:pt x="2669992" y="0"/>
                </a:lnTo>
                <a:cubicBezTo>
                  <a:pt x="2885387" y="0"/>
                  <a:pt x="3060000" y="174613"/>
                  <a:pt x="3060000" y="390008"/>
                </a:cubicBezTo>
                <a:lnTo>
                  <a:pt x="3060000" y="577488"/>
                </a:lnTo>
                <a:lnTo>
                  <a:pt x="0" y="577488"/>
                </a:lnTo>
                <a:lnTo>
                  <a:pt x="0" y="390008"/>
                </a:lnTo>
                <a:cubicBezTo>
                  <a:pt x="0" y="174613"/>
                  <a:pt x="174613" y="0"/>
                  <a:pt x="390008" y="0"/>
                </a:cubicBezTo>
                <a:close/>
              </a:path>
            </a:pathLst>
          </a:custGeom>
          <a:solidFill>
            <a:srgbClr val="F5CE87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8745521" y="4109757"/>
            <a:ext cx="1275080" cy="39878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0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結餘比率</a:t>
            </a:r>
            <a:endParaRPr lang="zh-CN" altLang="en-US" dirty="0"/>
          </a:p>
        </p:txBody>
      </p:sp>
      <p:sp>
        <p:nvSpPr>
          <p:cNvPr id="102" name="椭圆 101"/>
          <p:cNvSpPr/>
          <p:nvPr/>
        </p:nvSpPr>
        <p:spPr>
          <a:xfrm>
            <a:off x="8321142" y="4093812"/>
            <a:ext cx="432000" cy="432000"/>
          </a:xfrm>
          <a:prstGeom prst="ellipse">
            <a:avLst/>
          </a:prstGeom>
          <a:solidFill>
            <a:srgbClr val="EFB34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1276641" y="4800600"/>
            <a:ext cx="2594219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r>
              <a:rPr lang="zh-CN" altLang="en-US" dirty="0">
                <a:sym typeface="Microsoft YaHei" panose="020B0503020204020204" pitchFamily="34" charset="-122"/>
              </a:rPr>
              <a:t>負債比率</a:t>
            </a:r>
            <a:r>
              <a:rPr lang="en-US" altLang="zh-CN" dirty="0">
                <a:sym typeface="Microsoft YaHei" panose="020B0503020204020204" pitchFamily="34" charset="-122"/>
              </a:rPr>
              <a:t>=</a:t>
            </a:r>
            <a:r>
              <a:rPr lang="zh-CN" altLang="en-US" dirty="0">
                <a:sym typeface="Microsoft YaHei" panose="020B0503020204020204" pitchFamily="34" charset="-122"/>
              </a:rPr>
              <a:t>負債總額</a:t>
            </a:r>
            <a:r>
              <a:rPr lang="en-US" altLang="zh-CN" dirty="0">
                <a:sym typeface="Microsoft YaHei" panose="020B0503020204020204" pitchFamily="34" charset="-122"/>
              </a:rPr>
              <a:t>/</a:t>
            </a:r>
            <a:r>
              <a:rPr lang="zh-CN" altLang="en-US" dirty="0">
                <a:sym typeface="Microsoft YaHei" panose="020B0503020204020204" pitchFamily="34" charset="-122"/>
              </a:rPr>
              <a:t>總資產，參考值</a:t>
            </a:r>
            <a:r>
              <a:rPr lang="en-US" altLang="zh-CN" dirty="0">
                <a:sym typeface="Microsoft YaHei" panose="020B0503020204020204" pitchFamily="34" charset="-122"/>
              </a:rPr>
              <a:t>50%</a:t>
            </a:r>
            <a:r>
              <a:rPr lang="zh-CN" altLang="en-US" dirty="0">
                <a:sym typeface="Microsoft YaHei" panose="020B0503020204020204" pitchFamily="34" charset="-122"/>
              </a:rPr>
              <a:t>，與清償比例之和為</a:t>
            </a:r>
            <a:r>
              <a:rPr lang="en-US" altLang="zh-CN" dirty="0">
                <a:sym typeface="Microsoft YaHei" panose="020B0503020204020204" pitchFamily="34" charset="-122"/>
              </a:rPr>
              <a:t>1</a:t>
            </a:r>
            <a:endParaRPr lang="en-US" altLang="zh-CN" dirty="0">
              <a:sym typeface="Microsoft YaHei" panose="020B0503020204020204" pitchFamily="34" charset="-122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4798891" y="4953000"/>
            <a:ext cx="2594219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r>
              <a:rPr lang="zh-CN" altLang="en-US" dirty="0">
                <a:sym typeface="Microsoft YaHei" panose="020B0503020204020204" pitchFamily="34" charset="-122"/>
              </a:rPr>
              <a:t>即</a:t>
            </a:r>
            <a:r>
              <a:rPr lang="zh-CN" altLang="en-US">
                <a:sym typeface="Microsoft YaHei" panose="020B0503020204020204" pitchFamily="34" charset="-122"/>
              </a:rPr>
              <a:t>付比率</a:t>
            </a:r>
            <a:r>
              <a:rPr lang="en-US" altLang="zh-CN">
                <a:sym typeface="Microsoft YaHei" panose="020B0503020204020204" pitchFamily="34" charset="-122"/>
              </a:rPr>
              <a:t>=</a:t>
            </a:r>
            <a:r>
              <a:rPr lang="zh-CN" altLang="en-US">
                <a:sym typeface="Microsoft YaHei" panose="020B0503020204020204" pitchFamily="34" charset="-122"/>
              </a:rPr>
              <a:t>流動資產</a:t>
            </a:r>
            <a:r>
              <a:rPr lang="en-US" altLang="zh-CN" dirty="0">
                <a:sym typeface="Microsoft YaHei" panose="020B0503020204020204" pitchFamily="34" charset="-122"/>
              </a:rPr>
              <a:t>/</a:t>
            </a:r>
            <a:r>
              <a:rPr lang="zh-CN" altLang="en-US" dirty="0">
                <a:sym typeface="Microsoft YaHei" panose="020B0503020204020204" pitchFamily="34" charset="-122"/>
              </a:rPr>
              <a:t>負債總額 ，</a:t>
            </a:r>
            <a:r>
              <a:rPr lang="zh-CN" altLang="en-US">
                <a:sym typeface="Microsoft YaHei" panose="020B0503020204020204" pitchFamily="34" charset="-122"/>
              </a:rPr>
              <a:t>參考值</a:t>
            </a:r>
            <a:r>
              <a:rPr lang="en-US" altLang="zh-CN" dirty="0">
                <a:sym typeface="Microsoft YaHei" panose="020B0503020204020204" pitchFamily="34" charset="-122"/>
              </a:rPr>
              <a:t>70%</a:t>
            </a:r>
            <a:r>
              <a:rPr lang="zh-CN" altLang="en-US" dirty="0">
                <a:sym typeface="Microsoft YaHei" panose="020B0503020204020204" pitchFamily="34" charset="-122"/>
              </a:rPr>
              <a:t>，隨時償債能力</a:t>
            </a:r>
            <a:endParaRPr lang="zh-CN" altLang="en-US" dirty="0">
              <a:sym typeface="Microsoft YaHei" panose="020B0503020204020204" pitchFamily="34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8321142" y="4953000"/>
            <a:ext cx="2594219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r>
              <a:rPr lang="zh-CN" altLang="en-US">
                <a:sym typeface="Microsoft YaHei" panose="020B0503020204020204" pitchFamily="34" charset="-122"/>
              </a:rPr>
              <a:t>流動性比率</a:t>
            </a:r>
            <a:r>
              <a:rPr lang="en-US" altLang="zh-CN" dirty="0">
                <a:sym typeface="Microsoft YaHei" panose="020B0503020204020204" pitchFamily="34" charset="-122"/>
              </a:rPr>
              <a:t>=</a:t>
            </a:r>
            <a:r>
              <a:rPr lang="zh-CN" altLang="en-US">
                <a:sym typeface="Microsoft YaHei" panose="020B0503020204020204" pitchFamily="34" charset="-122"/>
              </a:rPr>
              <a:t>流動性資產</a:t>
            </a:r>
            <a:r>
              <a:rPr lang="en-US" altLang="zh-CN" dirty="0">
                <a:sym typeface="Microsoft YaHei" panose="020B0503020204020204" pitchFamily="34" charset="-122"/>
              </a:rPr>
              <a:t>/</a:t>
            </a:r>
            <a:r>
              <a:rPr lang="zh-CN" altLang="en-US" dirty="0">
                <a:sym typeface="Microsoft YaHei" panose="020B0503020204020204" pitchFamily="34" charset="-122"/>
              </a:rPr>
              <a:t>每月支出 ，</a:t>
            </a:r>
            <a:r>
              <a:rPr lang="zh-CN" altLang="en-US">
                <a:sym typeface="Microsoft YaHei" panose="020B0503020204020204" pitchFamily="34" charset="-122"/>
              </a:rPr>
              <a:t>參考值</a:t>
            </a:r>
            <a:r>
              <a:rPr lang="en-US" altLang="zh-CN" dirty="0">
                <a:sym typeface="Microsoft YaHei" panose="020B0503020204020204" pitchFamily="34" charset="-122"/>
              </a:rPr>
              <a:t>3</a:t>
            </a:r>
            <a:r>
              <a:rPr lang="zh-CN" altLang="en-US" dirty="0">
                <a:sym typeface="Microsoft YaHei" panose="020B0503020204020204" pitchFamily="34" charset="-122"/>
              </a:rPr>
              <a:t>，家庭財務穩定性</a:t>
            </a:r>
            <a:endParaRPr lang="zh-CN" altLang="en-US" dirty="0">
              <a:sym typeface="Microsoft YaHei" panose="020B0503020204020204" pitchFamily="34" charset="-122"/>
            </a:endParaRPr>
          </a:p>
        </p:txBody>
      </p:sp>
      <p:sp>
        <p:nvSpPr>
          <p:cNvPr id="78" name="money-on-smartphone_81615"/>
          <p:cNvSpPr/>
          <p:nvPr/>
        </p:nvSpPr>
        <p:spPr>
          <a:xfrm>
            <a:off x="1407643" y="4181406"/>
            <a:ext cx="246196" cy="294912"/>
          </a:xfrm>
          <a:custGeom>
            <a:avLst/>
            <a:gdLst>
              <a:gd name="connsiteX0" fmla="*/ 143463 w 503376"/>
              <a:gd name="connsiteY0" fmla="*/ 516211 h 602982"/>
              <a:gd name="connsiteX1" fmla="*/ 175426 w 503376"/>
              <a:gd name="connsiteY1" fmla="*/ 548121 h 602982"/>
              <a:gd name="connsiteX2" fmla="*/ 207388 w 503376"/>
              <a:gd name="connsiteY2" fmla="*/ 516211 h 602982"/>
              <a:gd name="connsiteX3" fmla="*/ 488487 w 503376"/>
              <a:gd name="connsiteY3" fmla="*/ 160801 h 602982"/>
              <a:gd name="connsiteX4" fmla="*/ 494388 w 503376"/>
              <a:gd name="connsiteY4" fmla="*/ 162765 h 602982"/>
              <a:gd name="connsiteX5" fmla="*/ 497338 w 503376"/>
              <a:gd name="connsiteY5" fmla="*/ 168288 h 602982"/>
              <a:gd name="connsiteX6" fmla="*/ 503361 w 503376"/>
              <a:gd name="connsiteY6" fmla="*/ 243403 h 602982"/>
              <a:gd name="connsiteX7" fmla="*/ 501394 w 503376"/>
              <a:gd name="connsiteY7" fmla="*/ 249294 h 602982"/>
              <a:gd name="connsiteX8" fmla="*/ 495863 w 503376"/>
              <a:gd name="connsiteY8" fmla="*/ 252117 h 602982"/>
              <a:gd name="connsiteX9" fmla="*/ 476195 w 503376"/>
              <a:gd name="connsiteY9" fmla="*/ 253712 h 602982"/>
              <a:gd name="connsiteX10" fmla="*/ 467467 w 503376"/>
              <a:gd name="connsiteY10" fmla="*/ 246225 h 602982"/>
              <a:gd name="connsiteX11" fmla="*/ 465746 w 503376"/>
              <a:gd name="connsiteY11" fmla="*/ 225360 h 602982"/>
              <a:gd name="connsiteX12" fmla="*/ 367038 w 503376"/>
              <a:gd name="connsiteY12" fmla="*/ 345396 h 602982"/>
              <a:gd name="connsiteX13" fmla="*/ 356343 w 503376"/>
              <a:gd name="connsiteY13" fmla="*/ 347115 h 602982"/>
              <a:gd name="connsiteX14" fmla="*/ 262552 w 503376"/>
              <a:gd name="connsiteY14" fmla="*/ 288692 h 602982"/>
              <a:gd name="connsiteX15" fmla="*/ 181422 w 503376"/>
              <a:gd name="connsiteY15" fmla="*/ 401610 h 602982"/>
              <a:gd name="connsiteX16" fmla="*/ 174784 w 503376"/>
              <a:gd name="connsiteY16" fmla="*/ 405046 h 602982"/>
              <a:gd name="connsiteX17" fmla="*/ 169990 w 503376"/>
              <a:gd name="connsiteY17" fmla="*/ 403451 h 602982"/>
              <a:gd name="connsiteX18" fmla="*/ 154010 w 503376"/>
              <a:gd name="connsiteY18" fmla="*/ 392036 h 602982"/>
              <a:gd name="connsiteX19" fmla="*/ 150691 w 503376"/>
              <a:gd name="connsiteY19" fmla="*/ 386759 h 602982"/>
              <a:gd name="connsiteX20" fmla="*/ 152166 w 503376"/>
              <a:gd name="connsiteY20" fmla="*/ 380622 h 602982"/>
              <a:gd name="connsiteX21" fmla="*/ 248539 w 503376"/>
              <a:gd name="connsiteY21" fmla="*/ 246471 h 602982"/>
              <a:gd name="connsiteX22" fmla="*/ 259479 w 503376"/>
              <a:gd name="connsiteY22" fmla="*/ 244384 h 602982"/>
              <a:gd name="connsiteX23" fmla="*/ 354623 w 503376"/>
              <a:gd name="connsiteY23" fmla="*/ 303666 h 602982"/>
              <a:gd name="connsiteX24" fmla="*/ 439195 w 503376"/>
              <a:gd name="connsiteY24" fmla="*/ 200936 h 602982"/>
              <a:gd name="connsiteX25" fmla="*/ 416208 w 503376"/>
              <a:gd name="connsiteY25" fmla="*/ 202777 h 602982"/>
              <a:gd name="connsiteX26" fmla="*/ 410184 w 503376"/>
              <a:gd name="connsiteY26" fmla="*/ 200813 h 602982"/>
              <a:gd name="connsiteX27" fmla="*/ 407357 w 503376"/>
              <a:gd name="connsiteY27" fmla="*/ 195290 h 602982"/>
              <a:gd name="connsiteX28" fmla="*/ 405759 w 503376"/>
              <a:gd name="connsiteY28" fmla="*/ 175652 h 602982"/>
              <a:gd name="connsiteX29" fmla="*/ 413257 w 503376"/>
              <a:gd name="connsiteY29" fmla="*/ 166938 h 602982"/>
              <a:gd name="connsiteX30" fmla="*/ 103887 w 503376"/>
              <a:gd name="connsiteY30" fmla="*/ 137956 h 602982"/>
              <a:gd name="connsiteX31" fmla="*/ 126874 w 503376"/>
              <a:gd name="connsiteY31" fmla="*/ 137956 h 602982"/>
              <a:gd name="connsiteX32" fmla="*/ 132652 w 503376"/>
              <a:gd name="connsiteY32" fmla="*/ 143602 h 602982"/>
              <a:gd name="connsiteX33" fmla="*/ 132652 w 503376"/>
              <a:gd name="connsiteY33" fmla="*/ 155507 h 602982"/>
              <a:gd name="connsiteX34" fmla="*/ 166456 w 503376"/>
              <a:gd name="connsiteY34" fmla="*/ 167413 h 602982"/>
              <a:gd name="connsiteX35" fmla="*/ 168177 w 503376"/>
              <a:gd name="connsiteY35" fmla="*/ 175268 h 602982"/>
              <a:gd name="connsiteX36" fmla="*/ 155639 w 503376"/>
              <a:gd name="connsiteY36" fmla="*/ 194537 h 602982"/>
              <a:gd name="connsiteX37" fmla="*/ 147772 w 503376"/>
              <a:gd name="connsiteY37" fmla="*/ 196256 h 602982"/>
              <a:gd name="connsiteX38" fmla="*/ 120482 w 503376"/>
              <a:gd name="connsiteY38" fmla="*/ 189014 h 602982"/>
              <a:gd name="connsiteX39" fmla="*/ 93931 w 503376"/>
              <a:gd name="connsiteY39" fmla="*/ 202270 h 602982"/>
              <a:gd name="connsiteX40" fmla="*/ 123801 w 503376"/>
              <a:gd name="connsiteY40" fmla="*/ 223748 h 602982"/>
              <a:gd name="connsiteX41" fmla="*/ 176044 w 503376"/>
              <a:gd name="connsiteY41" fmla="*/ 275788 h 602982"/>
              <a:gd name="connsiteX42" fmla="*/ 132652 w 503376"/>
              <a:gd name="connsiteY42" fmla="*/ 320710 h 602982"/>
              <a:gd name="connsiteX43" fmla="*/ 132652 w 503376"/>
              <a:gd name="connsiteY43" fmla="*/ 333229 h 602982"/>
              <a:gd name="connsiteX44" fmla="*/ 126874 w 503376"/>
              <a:gd name="connsiteY44" fmla="*/ 338997 h 602982"/>
              <a:gd name="connsiteX45" fmla="*/ 103887 w 503376"/>
              <a:gd name="connsiteY45" fmla="*/ 338997 h 602982"/>
              <a:gd name="connsiteX46" fmla="*/ 98233 w 503376"/>
              <a:gd name="connsiteY46" fmla="*/ 333229 h 602982"/>
              <a:gd name="connsiteX47" fmla="*/ 98233 w 503376"/>
              <a:gd name="connsiteY47" fmla="*/ 320096 h 602982"/>
              <a:gd name="connsiteX48" fmla="*/ 59512 w 503376"/>
              <a:gd name="connsiteY48" fmla="*/ 298740 h 602982"/>
              <a:gd name="connsiteX49" fmla="*/ 59758 w 503376"/>
              <a:gd name="connsiteY49" fmla="*/ 290762 h 602982"/>
              <a:gd name="connsiteX50" fmla="*/ 76352 w 503376"/>
              <a:gd name="connsiteY50" fmla="*/ 274929 h 602982"/>
              <a:gd name="connsiteX51" fmla="*/ 80532 w 503376"/>
              <a:gd name="connsiteY51" fmla="*/ 273334 h 602982"/>
              <a:gd name="connsiteX52" fmla="*/ 84465 w 503376"/>
              <a:gd name="connsiteY52" fmla="*/ 275175 h 602982"/>
              <a:gd name="connsiteX53" fmla="*/ 116180 w 503376"/>
              <a:gd name="connsiteY53" fmla="*/ 287816 h 602982"/>
              <a:gd name="connsiteX54" fmla="*/ 141625 w 503376"/>
              <a:gd name="connsiteY54" fmla="*/ 275666 h 602982"/>
              <a:gd name="connsiteX55" fmla="*/ 113721 w 503376"/>
              <a:gd name="connsiteY55" fmla="*/ 256642 h 602982"/>
              <a:gd name="connsiteX56" fmla="*/ 59512 w 503376"/>
              <a:gd name="connsiteY56" fmla="*/ 202270 h 602982"/>
              <a:gd name="connsiteX57" fmla="*/ 98233 w 503376"/>
              <a:gd name="connsiteY57" fmla="*/ 157348 h 602982"/>
              <a:gd name="connsiteX58" fmla="*/ 98233 w 503376"/>
              <a:gd name="connsiteY58" fmla="*/ 143602 h 602982"/>
              <a:gd name="connsiteX59" fmla="*/ 103887 w 503376"/>
              <a:gd name="connsiteY59" fmla="*/ 137956 h 602982"/>
              <a:gd name="connsiteX60" fmla="*/ 23603 w 503376"/>
              <a:gd name="connsiteY60" fmla="*/ 0 h 602982"/>
              <a:gd name="connsiteX61" fmla="*/ 327248 w 503376"/>
              <a:gd name="connsiteY61" fmla="*/ 0 h 602982"/>
              <a:gd name="connsiteX62" fmla="*/ 350851 w 503376"/>
              <a:gd name="connsiteY62" fmla="*/ 23564 h 602982"/>
              <a:gd name="connsiteX63" fmla="*/ 350851 w 503376"/>
              <a:gd name="connsiteY63" fmla="*/ 281915 h 602982"/>
              <a:gd name="connsiteX64" fmla="*/ 322945 w 503376"/>
              <a:gd name="connsiteY64" fmla="*/ 264610 h 602982"/>
              <a:gd name="connsiteX65" fmla="*/ 322945 w 503376"/>
              <a:gd name="connsiteY65" fmla="*/ 105672 h 602982"/>
              <a:gd name="connsiteX66" fmla="*/ 27906 w 503376"/>
              <a:gd name="connsiteY66" fmla="*/ 105672 h 602982"/>
              <a:gd name="connsiteX67" fmla="*/ 27906 w 503376"/>
              <a:gd name="connsiteY67" fmla="*/ 497310 h 602982"/>
              <a:gd name="connsiteX68" fmla="*/ 322945 w 503376"/>
              <a:gd name="connsiteY68" fmla="*/ 497310 h 602982"/>
              <a:gd name="connsiteX69" fmla="*/ 322945 w 503376"/>
              <a:gd name="connsiteY69" fmla="*/ 345613 h 602982"/>
              <a:gd name="connsiteX70" fmla="*/ 350851 w 503376"/>
              <a:gd name="connsiteY70" fmla="*/ 363164 h 602982"/>
              <a:gd name="connsiteX71" fmla="*/ 350851 w 503376"/>
              <a:gd name="connsiteY71" fmla="*/ 579540 h 602982"/>
              <a:gd name="connsiteX72" fmla="*/ 327248 w 503376"/>
              <a:gd name="connsiteY72" fmla="*/ 602982 h 602982"/>
              <a:gd name="connsiteX73" fmla="*/ 23603 w 503376"/>
              <a:gd name="connsiteY73" fmla="*/ 602982 h 602982"/>
              <a:gd name="connsiteX74" fmla="*/ 0 w 503376"/>
              <a:gd name="connsiteY74" fmla="*/ 579540 h 602982"/>
              <a:gd name="connsiteX75" fmla="*/ 0 w 503376"/>
              <a:gd name="connsiteY75" fmla="*/ 23564 h 602982"/>
              <a:gd name="connsiteX76" fmla="*/ 23603 w 503376"/>
              <a:gd name="connsiteY76" fmla="*/ 0 h 6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03376" h="602982">
                <a:moveTo>
                  <a:pt x="143463" y="516211"/>
                </a:moveTo>
                <a:cubicBezTo>
                  <a:pt x="143463" y="533761"/>
                  <a:pt x="157723" y="548121"/>
                  <a:pt x="175426" y="548121"/>
                </a:cubicBezTo>
                <a:cubicBezTo>
                  <a:pt x="193128" y="548121"/>
                  <a:pt x="207388" y="533761"/>
                  <a:pt x="207388" y="516211"/>
                </a:cubicBezTo>
                <a:close/>
                <a:moveTo>
                  <a:pt x="488487" y="160801"/>
                </a:moveTo>
                <a:cubicBezTo>
                  <a:pt x="490577" y="160678"/>
                  <a:pt x="492790" y="161292"/>
                  <a:pt x="494388" y="162765"/>
                </a:cubicBezTo>
                <a:cubicBezTo>
                  <a:pt x="496109" y="164115"/>
                  <a:pt x="497092" y="166201"/>
                  <a:pt x="497338" y="168288"/>
                </a:cubicBezTo>
                <a:lnTo>
                  <a:pt x="503361" y="243403"/>
                </a:lnTo>
                <a:cubicBezTo>
                  <a:pt x="503484" y="245489"/>
                  <a:pt x="502869" y="247698"/>
                  <a:pt x="501394" y="249294"/>
                </a:cubicBezTo>
                <a:cubicBezTo>
                  <a:pt x="500042" y="251012"/>
                  <a:pt x="497952" y="251994"/>
                  <a:pt x="495863" y="252117"/>
                </a:cubicBezTo>
                <a:lnTo>
                  <a:pt x="476195" y="253712"/>
                </a:lnTo>
                <a:cubicBezTo>
                  <a:pt x="471770" y="254081"/>
                  <a:pt x="467836" y="250767"/>
                  <a:pt x="467467" y="246225"/>
                </a:cubicBezTo>
                <a:lnTo>
                  <a:pt x="465746" y="225360"/>
                </a:lnTo>
                <a:lnTo>
                  <a:pt x="367038" y="345396"/>
                </a:lnTo>
                <a:cubicBezTo>
                  <a:pt x="364456" y="348588"/>
                  <a:pt x="359785" y="349324"/>
                  <a:pt x="356343" y="347115"/>
                </a:cubicBezTo>
                <a:lnTo>
                  <a:pt x="262552" y="288692"/>
                </a:lnTo>
                <a:lnTo>
                  <a:pt x="181422" y="401610"/>
                </a:lnTo>
                <a:cubicBezTo>
                  <a:pt x="179824" y="403819"/>
                  <a:pt x="177365" y="405046"/>
                  <a:pt x="174784" y="405046"/>
                </a:cubicBezTo>
                <a:cubicBezTo>
                  <a:pt x="173186" y="405046"/>
                  <a:pt x="171465" y="404555"/>
                  <a:pt x="169990" y="403451"/>
                </a:cubicBezTo>
                <a:lnTo>
                  <a:pt x="154010" y="392036"/>
                </a:lnTo>
                <a:cubicBezTo>
                  <a:pt x="152289" y="390809"/>
                  <a:pt x="151060" y="388845"/>
                  <a:pt x="150691" y="386759"/>
                </a:cubicBezTo>
                <a:cubicBezTo>
                  <a:pt x="150445" y="384549"/>
                  <a:pt x="150937" y="382340"/>
                  <a:pt x="152166" y="380622"/>
                </a:cubicBezTo>
                <a:lnTo>
                  <a:pt x="248539" y="246471"/>
                </a:lnTo>
                <a:cubicBezTo>
                  <a:pt x="250997" y="243034"/>
                  <a:pt x="255791" y="242052"/>
                  <a:pt x="259479" y="244384"/>
                </a:cubicBezTo>
                <a:lnTo>
                  <a:pt x="354623" y="303666"/>
                </a:lnTo>
                <a:lnTo>
                  <a:pt x="439195" y="200936"/>
                </a:lnTo>
                <a:lnTo>
                  <a:pt x="416208" y="202777"/>
                </a:lnTo>
                <a:cubicBezTo>
                  <a:pt x="413995" y="202900"/>
                  <a:pt x="411905" y="202286"/>
                  <a:pt x="410184" y="200813"/>
                </a:cubicBezTo>
                <a:cubicBezTo>
                  <a:pt x="408586" y="199463"/>
                  <a:pt x="407603" y="197376"/>
                  <a:pt x="407357" y="195290"/>
                </a:cubicBezTo>
                <a:lnTo>
                  <a:pt x="405759" y="175652"/>
                </a:lnTo>
                <a:cubicBezTo>
                  <a:pt x="405390" y="171234"/>
                  <a:pt x="408832" y="167306"/>
                  <a:pt x="413257" y="166938"/>
                </a:cubicBezTo>
                <a:close/>
                <a:moveTo>
                  <a:pt x="103887" y="137956"/>
                </a:moveTo>
                <a:lnTo>
                  <a:pt x="126874" y="137956"/>
                </a:lnTo>
                <a:cubicBezTo>
                  <a:pt x="130070" y="137956"/>
                  <a:pt x="132652" y="140411"/>
                  <a:pt x="132652" y="143602"/>
                </a:cubicBezTo>
                <a:lnTo>
                  <a:pt x="132652" y="155507"/>
                </a:lnTo>
                <a:cubicBezTo>
                  <a:pt x="145067" y="157226"/>
                  <a:pt x="157237" y="161399"/>
                  <a:pt x="166456" y="167413"/>
                </a:cubicBezTo>
                <a:cubicBezTo>
                  <a:pt x="169038" y="169131"/>
                  <a:pt x="169898" y="172690"/>
                  <a:pt x="168177" y="175268"/>
                </a:cubicBezTo>
                <a:lnTo>
                  <a:pt x="155639" y="194537"/>
                </a:lnTo>
                <a:cubicBezTo>
                  <a:pt x="153918" y="197238"/>
                  <a:pt x="150353" y="197974"/>
                  <a:pt x="147772" y="196256"/>
                </a:cubicBezTo>
                <a:cubicBezTo>
                  <a:pt x="141134" y="191960"/>
                  <a:pt x="129947" y="189014"/>
                  <a:pt x="120482" y="189014"/>
                </a:cubicBezTo>
                <a:cubicBezTo>
                  <a:pt x="110648" y="189014"/>
                  <a:pt x="93931" y="191714"/>
                  <a:pt x="93931" y="202270"/>
                </a:cubicBezTo>
                <a:cubicBezTo>
                  <a:pt x="93931" y="212457"/>
                  <a:pt x="99216" y="216384"/>
                  <a:pt x="123801" y="223748"/>
                </a:cubicBezTo>
                <a:cubicBezTo>
                  <a:pt x="144698" y="230131"/>
                  <a:pt x="176413" y="239704"/>
                  <a:pt x="176044" y="275788"/>
                </a:cubicBezTo>
                <a:cubicBezTo>
                  <a:pt x="176044" y="298494"/>
                  <a:pt x="159204" y="315800"/>
                  <a:pt x="132652" y="320710"/>
                </a:cubicBezTo>
                <a:lnTo>
                  <a:pt x="132652" y="333229"/>
                </a:lnTo>
                <a:cubicBezTo>
                  <a:pt x="132652" y="336420"/>
                  <a:pt x="130070" y="338997"/>
                  <a:pt x="126874" y="338997"/>
                </a:cubicBezTo>
                <a:lnTo>
                  <a:pt x="103887" y="338997"/>
                </a:lnTo>
                <a:cubicBezTo>
                  <a:pt x="100814" y="338997"/>
                  <a:pt x="98233" y="336420"/>
                  <a:pt x="98233" y="333229"/>
                </a:cubicBezTo>
                <a:lnTo>
                  <a:pt x="98233" y="320096"/>
                </a:lnTo>
                <a:cubicBezTo>
                  <a:pt x="83113" y="316659"/>
                  <a:pt x="69223" y="309050"/>
                  <a:pt x="59512" y="298740"/>
                </a:cubicBezTo>
                <a:cubicBezTo>
                  <a:pt x="57299" y="296531"/>
                  <a:pt x="57422" y="292849"/>
                  <a:pt x="59758" y="290762"/>
                </a:cubicBezTo>
                <a:lnTo>
                  <a:pt x="76352" y="274929"/>
                </a:lnTo>
                <a:cubicBezTo>
                  <a:pt x="77459" y="273947"/>
                  <a:pt x="78934" y="273334"/>
                  <a:pt x="80532" y="273334"/>
                </a:cubicBezTo>
                <a:cubicBezTo>
                  <a:pt x="82007" y="273456"/>
                  <a:pt x="83482" y="274070"/>
                  <a:pt x="84465" y="275175"/>
                </a:cubicBezTo>
                <a:cubicBezTo>
                  <a:pt x="91595" y="282662"/>
                  <a:pt x="104625" y="287816"/>
                  <a:pt x="116180" y="287816"/>
                </a:cubicBezTo>
                <a:cubicBezTo>
                  <a:pt x="125645" y="287816"/>
                  <a:pt x="141625" y="285239"/>
                  <a:pt x="141625" y="275666"/>
                </a:cubicBezTo>
                <a:cubicBezTo>
                  <a:pt x="141748" y="266829"/>
                  <a:pt x="137077" y="263638"/>
                  <a:pt x="113721" y="256642"/>
                </a:cubicBezTo>
                <a:cubicBezTo>
                  <a:pt x="92210" y="250137"/>
                  <a:pt x="59512" y="240195"/>
                  <a:pt x="59512" y="202270"/>
                </a:cubicBezTo>
                <a:cubicBezTo>
                  <a:pt x="59512" y="180546"/>
                  <a:pt x="74140" y="163731"/>
                  <a:pt x="98233" y="157348"/>
                </a:cubicBezTo>
                <a:lnTo>
                  <a:pt x="98233" y="143602"/>
                </a:lnTo>
                <a:cubicBezTo>
                  <a:pt x="98233" y="140411"/>
                  <a:pt x="100814" y="137956"/>
                  <a:pt x="103887" y="137956"/>
                </a:cubicBezTo>
                <a:close/>
                <a:moveTo>
                  <a:pt x="23603" y="0"/>
                </a:moveTo>
                <a:lnTo>
                  <a:pt x="327248" y="0"/>
                </a:lnTo>
                <a:cubicBezTo>
                  <a:pt x="340279" y="0"/>
                  <a:pt x="350851" y="10555"/>
                  <a:pt x="350851" y="23564"/>
                </a:cubicBezTo>
                <a:lnTo>
                  <a:pt x="350851" y="281915"/>
                </a:lnTo>
                <a:lnTo>
                  <a:pt x="322945" y="264610"/>
                </a:lnTo>
                <a:lnTo>
                  <a:pt x="322945" y="105672"/>
                </a:lnTo>
                <a:lnTo>
                  <a:pt x="27906" y="105672"/>
                </a:lnTo>
                <a:lnTo>
                  <a:pt x="27906" y="497310"/>
                </a:lnTo>
                <a:lnTo>
                  <a:pt x="322945" y="497310"/>
                </a:lnTo>
                <a:lnTo>
                  <a:pt x="322945" y="345613"/>
                </a:lnTo>
                <a:lnTo>
                  <a:pt x="350851" y="363164"/>
                </a:lnTo>
                <a:lnTo>
                  <a:pt x="350851" y="579540"/>
                </a:lnTo>
                <a:cubicBezTo>
                  <a:pt x="350851" y="592427"/>
                  <a:pt x="340279" y="602982"/>
                  <a:pt x="327248" y="602982"/>
                </a:cubicBezTo>
                <a:lnTo>
                  <a:pt x="23603" y="602982"/>
                </a:lnTo>
                <a:cubicBezTo>
                  <a:pt x="10572" y="602982"/>
                  <a:pt x="0" y="592427"/>
                  <a:pt x="0" y="579540"/>
                </a:cubicBezTo>
                <a:lnTo>
                  <a:pt x="0" y="23564"/>
                </a:lnTo>
                <a:cubicBezTo>
                  <a:pt x="0" y="10555"/>
                  <a:pt x="10572" y="0"/>
                  <a:pt x="2360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思源黑体 CN Heavy" panose="020B0A00000000000000" pitchFamily="34" charset="-122"/>
            </a:endParaRPr>
          </a:p>
        </p:txBody>
      </p:sp>
      <p:sp>
        <p:nvSpPr>
          <p:cNvPr id="107" name="money-on-smartphone_81615"/>
          <p:cNvSpPr/>
          <p:nvPr/>
        </p:nvSpPr>
        <p:spPr>
          <a:xfrm>
            <a:off x="4929893" y="4181406"/>
            <a:ext cx="246196" cy="294912"/>
          </a:xfrm>
          <a:custGeom>
            <a:avLst/>
            <a:gdLst>
              <a:gd name="connsiteX0" fmla="*/ 143463 w 503376"/>
              <a:gd name="connsiteY0" fmla="*/ 516211 h 602982"/>
              <a:gd name="connsiteX1" fmla="*/ 175426 w 503376"/>
              <a:gd name="connsiteY1" fmla="*/ 548121 h 602982"/>
              <a:gd name="connsiteX2" fmla="*/ 207388 w 503376"/>
              <a:gd name="connsiteY2" fmla="*/ 516211 h 602982"/>
              <a:gd name="connsiteX3" fmla="*/ 488487 w 503376"/>
              <a:gd name="connsiteY3" fmla="*/ 160801 h 602982"/>
              <a:gd name="connsiteX4" fmla="*/ 494388 w 503376"/>
              <a:gd name="connsiteY4" fmla="*/ 162765 h 602982"/>
              <a:gd name="connsiteX5" fmla="*/ 497338 w 503376"/>
              <a:gd name="connsiteY5" fmla="*/ 168288 h 602982"/>
              <a:gd name="connsiteX6" fmla="*/ 503361 w 503376"/>
              <a:gd name="connsiteY6" fmla="*/ 243403 h 602982"/>
              <a:gd name="connsiteX7" fmla="*/ 501394 w 503376"/>
              <a:gd name="connsiteY7" fmla="*/ 249294 h 602982"/>
              <a:gd name="connsiteX8" fmla="*/ 495863 w 503376"/>
              <a:gd name="connsiteY8" fmla="*/ 252117 h 602982"/>
              <a:gd name="connsiteX9" fmla="*/ 476195 w 503376"/>
              <a:gd name="connsiteY9" fmla="*/ 253712 h 602982"/>
              <a:gd name="connsiteX10" fmla="*/ 467467 w 503376"/>
              <a:gd name="connsiteY10" fmla="*/ 246225 h 602982"/>
              <a:gd name="connsiteX11" fmla="*/ 465746 w 503376"/>
              <a:gd name="connsiteY11" fmla="*/ 225360 h 602982"/>
              <a:gd name="connsiteX12" fmla="*/ 367038 w 503376"/>
              <a:gd name="connsiteY12" fmla="*/ 345396 h 602982"/>
              <a:gd name="connsiteX13" fmla="*/ 356343 w 503376"/>
              <a:gd name="connsiteY13" fmla="*/ 347115 h 602982"/>
              <a:gd name="connsiteX14" fmla="*/ 262552 w 503376"/>
              <a:gd name="connsiteY14" fmla="*/ 288692 h 602982"/>
              <a:gd name="connsiteX15" fmla="*/ 181422 w 503376"/>
              <a:gd name="connsiteY15" fmla="*/ 401610 h 602982"/>
              <a:gd name="connsiteX16" fmla="*/ 174784 w 503376"/>
              <a:gd name="connsiteY16" fmla="*/ 405046 h 602982"/>
              <a:gd name="connsiteX17" fmla="*/ 169990 w 503376"/>
              <a:gd name="connsiteY17" fmla="*/ 403451 h 602982"/>
              <a:gd name="connsiteX18" fmla="*/ 154010 w 503376"/>
              <a:gd name="connsiteY18" fmla="*/ 392036 h 602982"/>
              <a:gd name="connsiteX19" fmla="*/ 150691 w 503376"/>
              <a:gd name="connsiteY19" fmla="*/ 386759 h 602982"/>
              <a:gd name="connsiteX20" fmla="*/ 152166 w 503376"/>
              <a:gd name="connsiteY20" fmla="*/ 380622 h 602982"/>
              <a:gd name="connsiteX21" fmla="*/ 248539 w 503376"/>
              <a:gd name="connsiteY21" fmla="*/ 246471 h 602982"/>
              <a:gd name="connsiteX22" fmla="*/ 259479 w 503376"/>
              <a:gd name="connsiteY22" fmla="*/ 244384 h 602982"/>
              <a:gd name="connsiteX23" fmla="*/ 354623 w 503376"/>
              <a:gd name="connsiteY23" fmla="*/ 303666 h 602982"/>
              <a:gd name="connsiteX24" fmla="*/ 439195 w 503376"/>
              <a:gd name="connsiteY24" fmla="*/ 200936 h 602982"/>
              <a:gd name="connsiteX25" fmla="*/ 416208 w 503376"/>
              <a:gd name="connsiteY25" fmla="*/ 202777 h 602982"/>
              <a:gd name="connsiteX26" fmla="*/ 410184 w 503376"/>
              <a:gd name="connsiteY26" fmla="*/ 200813 h 602982"/>
              <a:gd name="connsiteX27" fmla="*/ 407357 w 503376"/>
              <a:gd name="connsiteY27" fmla="*/ 195290 h 602982"/>
              <a:gd name="connsiteX28" fmla="*/ 405759 w 503376"/>
              <a:gd name="connsiteY28" fmla="*/ 175652 h 602982"/>
              <a:gd name="connsiteX29" fmla="*/ 413257 w 503376"/>
              <a:gd name="connsiteY29" fmla="*/ 166938 h 602982"/>
              <a:gd name="connsiteX30" fmla="*/ 103887 w 503376"/>
              <a:gd name="connsiteY30" fmla="*/ 137956 h 602982"/>
              <a:gd name="connsiteX31" fmla="*/ 126874 w 503376"/>
              <a:gd name="connsiteY31" fmla="*/ 137956 h 602982"/>
              <a:gd name="connsiteX32" fmla="*/ 132652 w 503376"/>
              <a:gd name="connsiteY32" fmla="*/ 143602 h 602982"/>
              <a:gd name="connsiteX33" fmla="*/ 132652 w 503376"/>
              <a:gd name="connsiteY33" fmla="*/ 155507 h 602982"/>
              <a:gd name="connsiteX34" fmla="*/ 166456 w 503376"/>
              <a:gd name="connsiteY34" fmla="*/ 167413 h 602982"/>
              <a:gd name="connsiteX35" fmla="*/ 168177 w 503376"/>
              <a:gd name="connsiteY35" fmla="*/ 175268 h 602982"/>
              <a:gd name="connsiteX36" fmla="*/ 155639 w 503376"/>
              <a:gd name="connsiteY36" fmla="*/ 194537 h 602982"/>
              <a:gd name="connsiteX37" fmla="*/ 147772 w 503376"/>
              <a:gd name="connsiteY37" fmla="*/ 196256 h 602982"/>
              <a:gd name="connsiteX38" fmla="*/ 120482 w 503376"/>
              <a:gd name="connsiteY38" fmla="*/ 189014 h 602982"/>
              <a:gd name="connsiteX39" fmla="*/ 93931 w 503376"/>
              <a:gd name="connsiteY39" fmla="*/ 202270 h 602982"/>
              <a:gd name="connsiteX40" fmla="*/ 123801 w 503376"/>
              <a:gd name="connsiteY40" fmla="*/ 223748 h 602982"/>
              <a:gd name="connsiteX41" fmla="*/ 176044 w 503376"/>
              <a:gd name="connsiteY41" fmla="*/ 275788 h 602982"/>
              <a:gd name="connsiteX42" fmla="*/ 132652 w 503376"/>
              <a:gd name="connsiteY42" fmla="*/ 320710 h 602982"/>
              <a:gd name="connsiteX43" fmla="*/ 132652 w 503376"/>
              <a:gd name="connsiteY43" fmla="*/ 333229 h 602982"/>
              <a:gd name="connsiteX44" fmla="*/ 126874 w 503376"/>
              <a:gd name="connsiteY44" fmla="*/ 338997 h 602982"/>
              <a:gd name="connsiteX45" fmla="*/ 103887 w 503376"/>
              <a:gd name="connsiteY45" fmla="*/ 338997 h 602982"/>
              <a:gd name="connsiteX46" fmla="*/ 98233 w 503376"/>
              <a:gd name="connsiteY46" fmla="*/ 333229 h 602982"/>
              <a:gd name="connsiteX47" fmla="*/ 98233 w 503376"/>
              <a:gd name="connsiteY47" fmla="*/ 320096 h 602982"/>
              <a:gd name="connsiteX48" fmla="*/ 59512 w 503376"/>
              <a:gd name="connsiteY48" fmla="*/ 298740 h 602982"/>
              <a:gd name="connsiteX49" fmla="*/ 59758 w 503376"/>
              <a:gd name="connsiteY49" fmla="*/ 290762 h 602982"/>
              <a:gd name="connsiteX50" fmla="*/ 76352 w 503376"/>
              <a:gd name="connsiteY50" fmla="*/ 274929 h 602982"/>
              <a:gd name="connsiteX51" fmla="*/ 80532 w 503376"/>
              <a:gd name="connsiteY51" fmla="*/ 273334 h 602982"/>
              <a:gd name="connsiteX52" fmla="*/ 84465 w 503376"/>
              <a:gd name="connsiteY52" fmla="*/ 275175 h 602982"/>
              <a:gd name="connsiteX53" fmla="*/ 116180 w 503376"/>
              <a:gd name="connsiteY53" fmla="*/ 287816 h 602982"/>
              <a:gd name="connsiteX54" fmla="*/ 141625 w 503376"/>
              <a:gd name="connsiteY54" fmla="*/ 275666 h 602982"/>
              <a:gd name="connsiteX55" fmla="*/ 113721 w 503376"/>
              <a:gd name="connsiteY55" fmla="*/ 256642 h 602982"/>
              <a:gd name="connsiteX56" fmla="*/ 59512 w 503376"/>
              <a:gd name="connsiteY56" fmla="*/ 202270 h 602982"/>
              <a:gd name="connsiteX57" fmla="*/ 98233 w 503376"/>
              <a:gd name="connsiteY57" fmla="*/ 157348 h 602982"/>
              <a:gd name="connsiteX58" fmla="*/ 98233 w 503376"/>
              <a:gd name="connsiteY58" fmla="*/ 143602 h 602982"/>
              <a:gd name="connsiteX59" fmla="*/ 103887 w 503376"/>
              <a:gd name="connsiteY59" fmla="*/ 137956 h 602982"/>
              <a:gd name="connsiteX60" fmla="*/ 23603 w 503376"/>
              <a:gd name="connsiteY60" fmla="*/ 0 h 602982"/>
              <a:gd name="connsiteX61" fmla="*/ 327248 w 503376"/>
              <a:gd name="connsiteY61" fmla="*/ 0 h 602982"/>
              <a:gd name="connsiteX62" fmla="*/ 350851 w 503376"/>
              <a:gd name="connsiteY62" fmla="*/ 23564 h 602982"/>
              <a:gd name="connsiteX63" fmla="*/ 350851 w 503376"/>
              <a:gd name="connsiteY63" fmla="*/ 281915 h 602982"/>
              <a:gd name="connsiteX64" fmla="*/ 322945 w 503376"/>
              <a:gd name="connsiteY64" fmla="*/ 264610 h 602982"/>
              <a:gd name="connsiteX65" fmla="*/ 322945 w 503376"/>
              <a:gd name="connsiteY65" fmla="*/ 105672 h 602982"/>
              <a:gd name="connsiteX66" fmla="*/ 27906 w 503376"/>
              <a:gd name="connsiteY66" fmla="*/ 105672 h 602982"/>
              <a:gd name="connsiteX67" fmla="*/ 27906 w 503376"/>
              <a:gd name="connsiteY67" fmla="*/ 497310 h 602982"/>
              <a:gd name="connsiteX68" fmla="*/ 322945 w 503376"/>
              <a:gd name="connsiteY68" fmla="*/ 497310 h 602982"/>
              <a:gd name="connsiteX69" fmla="*/ 322945 w 503376"/>
              <a:gd name="connsiteY69" fmla="*/ 345613 h 602982"/>
              <a:gd name="connsiteX70" fmla="*/ 350851 w 503376"/>
              <a:gd name="connsiteY70" fmla="*/ 363164 h 602982"/>
              <a:gd name="connsiteX71" fmla="*/ 350851 w 503376"/>
              <a:gd name="connsiteY71" fmla="*/ 579540 h 602982"/>
              <a:gd name="connsiteX72" fmla="*/ 327248 w 503376"/>
              <a:gd name="connsiteY72" fmla="*/ 602982 h 602982"/>
              <a:gd name="connsiteX73" fmla="*/ 23603 w 503376"/>
              <a:gd name="connsiteY73" fmla="*/ 602982 h 602982"/>
              <a:gd name="connsiteX74" fmla="*/ 0 w 503376"/>
              <a:gd name="connsiteY74" fmla="*/ 579540 h 602982"/>
              <a:gd name="connsiteX75" fmla="*/ 0 w 503376"/>
              <a:gd name="connsiteY75" fmla="*/ 23564 h 602982"/>
              <a:gd name="connsiteX76" fmla="*/ 23603 w 503376"/>
              <a:gd name="connsiteY76" fmla="*/ 0 h 6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03376" h="602982">
                <a:moveTo>
                  <a:pt x="143463" y="516211"/>
                </a:moveTo>
                <a:cubicBezTo>
                  <a:pt x="143463" y="533761"/>
                  <a:pt x="157723" y="548121"/>
                  <a:pt x="175426" y="548121"/>
                </a:cubicBezTo>
                <a:cubicBezTo>
                  <a:pt x="193128" y="548121"/>
                  <a:pt x="207388" y="533761"/>
                  <a:pt x="207388" y="516211"/>
                </a:cubicBezTo>
                <a:close/>
                <a:moveTo>
                  <a:pt x="488487" y="160801"/>
                </a:moveTo>
                <a:cubicBezTo>
                  <a:pt x="490577" y="160678"/>
                  <a:pt x="492790" y="161292"/>
                  <a:pt x="494388" y="162765"/>
                </a:cubicBezTo>
                <a:cubicBezTo>
                  <a:pt x="496109" y="164115"/>
                  <a:pt x="497092" y="166201"/>
                  <a:pt x="497338" y="168288"/>
                </a:cubicBezTo>
                <a:lnTo>
                  <a:pt x="503361" y="243403"/>
                </a:lnTo>
                <a:cubicBezTo>
                  <a:pt x="503484" y="245489"/>
                  <a:pt x="502869" y="247698"/>
                  <a:pt x="501394" y="249294"/>
                </a:cubicBezTo>
                <a:cubicBezTo>
                  <a:pt x="500042" y="251012"/>
                  <a:pt x="497952" y="251994"/>
                  <a:pt x="495863" y="252117"/>
                </a:cubicBezTo>
                <a:lnTo>
                  <a:pt x="476195" y="253712"/>
                </a:lnTo>
                <a:cubicBezTo>
                  <a:pt x="471770" y="254081"/>
                  <a:pt x="467836" y="250767"/>
                  <a:pt x="467467" y="246225"/>
                </a:cubicBezTo>
                <a:lnTo>
                  <a:pt x="465746" y="225360"/>
                </a:lnTo>
                <a:lnTo>
                  <a:pt x="367038" y="345396"/>
                </a:lnTo>
                <a:cubicBezTo>
                  <a:pt x="364456" y="348588"/>
                  <a:pt x="359785" y="349324"/>
                  <a:pt x="356343" y="347115"/>
                </a:cubicBezTo>
                <a:lnTo>
                  <a:pt x="262552" y="288692"/>
                </a:lnTo>
                <a:lnTo>
                  <a:pt x="181422" y="401610"/>
                </a:lnTo>
                <a:cubicBezTo>
                  <a:pt x="179824" y="403819"/>
                  <a:pt x="177365" y="405046"/>
                  <a:pt x="174784" y="405046"/>
                </a:cubicBezTo>
                <a:cubicBezTo>
                  <a:pt x="173186" y="405046"/>
                  <a:pt x="171465" y="404555"/>
                  <a:pt x="169990" y="403451"/>
                </a:cubicBezTo>
                <a:lnTo>
                  <a:pt x="154010" y="392036"/>
                </a:lnTo>
                <a:cubicBezTo>
                  <a:pt x="152289" y="390809"/>
                  <a:pt x="151060" y="388845"/>
                  <a:pt x="150691" y="386759"/>
                </a:cubicBezTo>
                <a:cubicBezTo>
                  <a:pt x="150445" y="384549"/>
                  <a:pt x="150937" y="382340"/>
                  <a:pt x="152166" y="380622"/>
                </a:cubicBezTo>
                <a:lnTo>
                  <a:pt x="248539" y="246471"/>
                </a:lnTo>
                <a:cubicBezTo>
                  <a:pt x="250997" y="243034"/>
                  <a:pt x="255791" y="242052"/>
                  <a:pt x="259479" y="244384"/>
                </a:cubicBezTo>
                <a:lnTo>
                  <a:pt x="354623" y="303666"/>
                </a:lnTo>
                <a:lnTo>
                  <a:pt x="439195" y="200936"/>
                </a:lnTo>
                <a:lnTo>
                  <a:pt x="416208" y="202777"/>
                </a:lnTo>
                <a:cubicBezTo>
                  <a:pt x="413995" y="202900"/>
                  <a:pt x="411905" y="202286"/>
                  <a:pt x="410184" y="200813"/>
                </a:cubicBezTo>
                <a:cubicBezTo>
                  <a:pt x="408586" y="199463"/>
                  <a:pt x="407603" y="197376"/>
                  <a:pt x="407357" y="195290"/>
                </a:cubicBezTo>
                <a:lnTo>
                  <a:pt x="405759" y="175652"/>
                </a:lnTo>
                <a:cubicBezTo>
                  <a:pt x="405390" y="171234"/>
                  <a:pt x="408832" y="167306"/>
                  <a:pt x="413257" y="166938"/>
                </a:cubicBezTo>
                <a:close/>
                <a:moveTo>
                  <a:pt x="103887" y="137956"/>
                </a:moveTo>
                <a:lnTo>
                  <a:pt x="126874" y="137956"/>
                </a:lnTo>
                <a:cubicBezTo>
                  <a:pt x="130070" y="137956"/>
                  <a:pt x="132652" y="140411"/>
                  <a:pt x="132652" y="143602"/>
                </a:cubicBezTo>
                <a:lnTo>
                  <a:pt x="132652" y="155507"/>
                </a:lnTo>
                <a:cubicBezTo>
                  <a:pt x="145067" y="157226"/>
                  <a:pt x="157237" y="161399"/>
                  <a:pt x="166456" y="167413"/>
                </a:cubicBezTo>
                <a:cubicBezTo>
                  <a:pt x="169038" y="169131"/>
                  <a:pt x="169898" y="172690"/>
                  <a:pt x="168177" y="175268"/>
                </a:cubicBezTo>
                <a:lnTo>
                  <a:pt x="155639" y="194537"/>
                </a:lnTo>
                <a:cubicBezTo>
                  <a:pt x="153918" y="197238"/>
                  <a:pt x="150353" y="197974"/>
                  <a:pt x="147772" y="196256"/>
                </a:cubicBezTo>
                <a:cubicBezTo>
                  <a:pt x="141134" y="191960"/>
                  <a:pt x="129947" y="189014"/>
                  <a:pt x="120482" y="189014"/>
                </a:cubicBezTo>
                <a:cubicBezTo>
                  <a:pt x="110648" y="189014"/>
                  <a:pt x="93931" y="191714"/>
                  <a:pt x="93931" y="202270"/>
                </a:cubicBezTo>
                <a:cubicBezTo>
                  <a:pt x="93931" y="212457"/>
                  <a:pt x="99216" y="216384"/>
                  <a:pt x="123801" y="223748"/>
                </a:cubicBezTo>
                <a:cubicBezTo>
                  <a:pt x="144698" y="230131"/>
                  <a:pt x="176413" y="239704"/>
                  <a:pt x="176044" y="275788"/>
                </a:cubicBezTo>
                <a:cubicBezTo>
                  <a:pt x="176044" y="298494"/>
                  <a:pt x="159204" y="315800"/>
                  <a:pt x="132652" y="320710"/>
                </a:cubicBezTo>
                <a:lnTo>
                  <a:pt x="132652" y="333229"/>
                </a:lnTo>
                <a:cubicBezTo>
                  <a:pt x="132652" y="336420"/>
                  <a:pt x="130070" y="338997"/>
                  <a:pt x="126874" y="338997"/>
                </a:cubicBezTo>
                <a:lnTo>
                  <a:pt x="103887" y="338997"/>
                </a:lnTo>
                <a:cubicBezTo>
                  <a:pt x="100814" y="338997"/>
                  <a:pt x="98233" y="336420"/>
                  <a:pt x="98233" y="333229"/>
                </a:cubicBezTo>
                <a:lnTo>
                  <a:pt x="98233" y="320096"/>
                </a:lnTo>
                <a:cubicBezTo>
                  <a:pt x="83113" y="316659"/>
                  <a:pt x="69223" y="309050"/>
                  <a:pt x="59512" y="298740"/>
                </a:cubicBezTo>
                <a:cubicBezTo>
                  <a:pt x="57299" y="296531"/>
                  <a:pt x="57422" y="292849"/>
                  <a:pt x="59758" y="290762"/>
                </a:cubicBezTo>
                <a:lnTo>
                  <a:pt x="76352" y="274929"/>
                </a:lnTo>
                <a:cubicBezTo>
                  <a:pt x="77459" y="273947"/>
                  <a:pt x="78934" y="273334"/>
                  <a:pt x="80532" y="273334"/>
                </a:cubicBezTo>
                <a:cubicBezTo>
                  <a:pt x="82007" y="273456"/>
                  <a:pt x="83482" y="274070"/>
                  <a:pt x="84465" y="275175"/>
                </a:cubicBezTo>
                <a:cubicBezTo>
                  <a:pt x="91595" y="282662"/>
                  <a:pt x="104625" y="287816"/>
                  <a:pt x="116180" y="287816"/>
                </a:cubicBezTo>
                <a:cubicBezTo>
                  <a:pt x="125645" y="287816"/>
                  <a:pt x="141625" y="285239"/>
                  <a:pt x="141625" y="275666"/>
                </a:cubicBezTo>
                <a:cubicBezTo>
                  <a:pt x="141748" y="266829"/>
                  <a:pt x="137077" y="263638"/>
                  <a:pt x="113721" y="256642"/>
                </a:cubicBezTo>
                <a:cubicBezTo>
                  <a:pt x="92210" y="250137"/>
                  <a:pt x="59512" y="240195"/>
                  <a:pt x="59512" y="202270"/>
                </a:cubicBezTo>
                <a:cubicBezTo>
                  <a:pt x="59512" y="180546"/>
                  <a:pt x="74140" y="163731"/>
                  <a:pt x="98233" y="157348"/>
                </a:cubicBezTo>
                <a:lnTo>
                  <a:pt x="98233" y="143602"/>
                </a:lnTo>
                <a:cubicBezTo>
                  <a:pt x="98233" y="140411"/>
                  <a:pt x="100814" y="137956"/>
                  <a:pt x="103887" y="137956"/>
                </a:cubicBezTo>
                <a:close/>
                <a:moveTo>
                  <a:pt x="23603" y="0"/>
                </a:moveTo>
                <a:lnTo>
                  <a:pt x="327248" y="0"/>
                </a:lnTo>
                <a:cubicBezTo>
                  <a:pt x="340279" y="0"/>
                  <a:pt x="350851" y="10555"/>
                  <a:pt x="350851" y="23564"/>
                </a:cubicBezTo>
                <a:lnTo>
                  <a:pt x="350851" y="281915"/>
                </a:lnTo>
                <a:lnTo>
                  <a:pt x="322945" y="264610"/>
                </a:lnTo>
                <a:lnTo>
                  <a:pt x="322945" y="105672"/>
                </a:lnTo>
                <a:lnTo>
                  <a:pt x="27906" y="105672"/>
                </a:lnTo>
                <a:lnTo>
                  <a:pt x="27906" y="497310"/>
                </a:lnTo>
                <a:lnTo>
                  <a:pt x="322945" y="497310"/>
                </a:lnTo>
                <a:lnTo>
                  <a:pt x="322945" y="345613"/>
                </a:lnTo>
                <a:lnTo>
                  <a:pt x="350851" y="363164"/>
                </a:lnTo>
                <a:lnTo>
                  <a:pt x="350851" y="579540"/>
                </a:lnTo>
                <a:cubicBezTo>
                  <a:pt x="350851" y="592427"/>
                  <a:pt x="340279" y="602982"/>
                  <a:pt x="327248" y="602982"/>
                </a:cubicBezTo>
                <a:lnTo>
                  <a:pt x="23603" y="602982"/>
                </a:lnTo>
                <a:cubicBezTo>
                  <a:pt x="10572" y="602982"/>
                  <a:pt x="0" y="592427"/>
                  <a:pt x="0" y="579540"/>
                </a:cubicBezTo>
                <a:lnTo>
                  <a:pt x="0" y="23564"/>
                </a:lnTo>
                <a:cubicBezTo>
                  <a:pt x="0" y="10555"/>
                  <a:pt x="10572" y="0"/>
                  <a:pt x="2360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思源黑体 CN Heavy" panose="020B0A00000000000000" pitchFamily="34" charset="-122"/>
            </a:endParaRPr>
          </a:p>
        </p:txBody>
      </p:sp>
      <p:sp>
        <p:nvSpPr>
          <p:cNvPr id="108" name="money-on-smartphone_81615"/>
          <p:cNvSpPr/>
          <p:nvPr/>
        </p:nvSpPr>
        <p:spPr>
          <a:xfrm>
            <a:off x="8433094" y="4181406"/>
            <a:ext cx="246196" cy="294912"/>
          </a:xfrm>
          <a:custGeom>
            <a:avLst/>
            <a:gdLst>
              <a:gd name="connsiteX0" fmla="*/ 143463 w 503376"/>
              <a:gd name="connsiteY0" fmla="*/ 516211 h 602982"/>
              <a:gd name="connsiteX1" fmla="*/ 175426 w 503376"/>
              <a:gd name="connsiteY1" fmla="*/ 548121 h 602982"/>
              <a:gd name="connsiteX2" fmla="*/ 207388 w 503376"/>
              <a:gd name="connsiteY2" fmla="*/ 516211 h 602982"/>
              <a:gd name="connsiteX3" fmla="*/ 488487 w 503376"/>
              <a:gd name="connsiteY3" fmla="*/ 160801 h 602982"/>
              <a:gd name="connsiteX4" fmla="*/ 494388 w 503376"/>
              <a:gd name="connsiteY4" fmla="*/ 162765 h 602982"/>
              <a:gd name="connsiteX5" fmla="*/ 497338 w 503376"/>
              <a:gd name="connsiteY5" fmla="*/ 168288 h 602982"/>
              <a:gd name="connsiteX6" fmla="*/ 503361 w 503376"/>
              <a:gd name="connsiteY6" fmla="*/ 243403 h 602982"/>
              <a:gd name="connsiteX7" fmla="*/ 501394 w 503376"/>
              <a:gd name="connsiteY7" fmla="*/ 249294 h 602982"/>
              <a:gd name="connsiteX8" fmla="*/ 495863 w 503376"/>
              <a:gd name="connsiteY8" fmla="*/ 252117 h 602982"/>
              <a:gd name="connsiteX9" fmla="*/ 476195 w 503376"/>
              <a:gd name="connsiteY9" fmla="*/ 253712 h 602982"/>
              <a:gd name="connsiteX10" fmla="*/ 467467 w 503376"/>
              <a:gd name="connsiteY10" fmla="*/ 246225 h 602982"/>
              <a:gd name="connsiteX11" fmla="*/ 465746 w 503376"/>
              <a:gd name="connsiteY11" fmla="*/ 225360 h 602982"/>
              <a:gd name="connsiteX12" fmla="*/ 367038 w 503376"/>
              <a:gd name="connsiteY12" fmla="*/ 345396 h 602982"/>
              <a:gd name="connsiteX13" fmla="*/ 356343 w 503376"/>
              <a:gd name="connsiteY13" fmla="*/ 347115 h 602982"/>
              <a:gd name="connsiteX14" fmla="*/ 262552 w 503376"/>
              <a:gd name="connsiteY14" fmla="*/ 288692 h 602982"/>
              <a:gd name="connsiteX15" fmla="*/ 181422 w 503376"/>
              <a:gd name="connsiteY15" fmla="*/ 401610 h 602982"/>
              <a:gd name="connsiteX16" fmla="*/ 174784 w 503376"/>
              <a:gd name="connsiteY16" fmla="*/ 405046 h 602982"/>
              <a:gd name="connsiteX17" fmla="*/ 169990 w 503376"/>
              <a:gd name="connsiteY17" fmla="*/ 403451 h 602982"/>
              <a:gd name="connsiteX18" fmla="*/ 154010 w 503376"/>
              <a:gd name="connsiteY18" fmla="*/ 392036 h 602982"/>
              <a:gd name="connsiteX19" fmla="*/ 150691 w 503376"/>
              <a:gd name="connsiteY19" fmla="*/ 386759 h 602982"/>
              <a:gd name="connsiteX20" fmla="*/ 152166 w 503376"/>
              <a:gd name="connsiteY20" fmla="*/ 380622 h 602982"/>
              <a:gd name="connsiteX21" fmla="*/ 248539 w 503376"/>
              <a:gd name="connsiteY21" fmla="*/ 246471 h 602982"/>
              <a:gd name="connsiteX22" fmla="*/ 259479 w 503376"/>
              <a:gd name="connsiteY22" fmla="*/ 244384 h 602982"/>
              <a:gd name="connsiteX23" fmla="*/ 354623 w 503376"/>
              <a:gd name="connsiteY23" fmla="*/ 303666 h 602982"/>
              <a:gd name="connsiteX24" fmla="*/ 439195 w 503376"/>
              <a:gd name="connsiteY24" fmla="*/ 200936 h 602982"/>
              <a:gd name="connsiteX25" fmla="*/ 416208 w 503376"/>
              <a:gd name="connsiteY25" fmla="*/ 202777 h 602982"/>
              <a:gd name="connsiteX26" fmla="*/ 410184 w 503376"/>
              <a:gd name="connsiteY26" fmla="*/ 200813 h 602982"/>
              <a:gd name="connsiteX27" fmla="*/ 407357 w 503376"/>
              <a:gd name="connsiteY27" fmla="*/ 195290 h 602982"/>
              <a:gd name="connsiteX28" fmla="*/ 405759 w 503376"/>
              <a:gd name="connsiteY28" fmla="*/ 175652 h 602982"/>
              <a:gd name="connsiteX29" fmla="*/ 413257 w 503376"/>
              <a:gd name="connsiteY29" fmla="*/ 166938 h 602982"/>
              <a:gd name="connsiteX30" fmla="*/ 103887 w 503376"/>
              <a:gd name="connsiteY30" fmla="*/ 137956 h 602982"/>
              <a:gd name="connsiteX31" fmla="*/ 126874 w 503376"/>
              <a:gd name="connsiteY31" fmla="*/ 137956 h 602982"/>
              <a:gd name="connsiteX32" fmla="*/ 132652 w 503376"/>
              <a:gd name="connsiteY32" fmla="*/ 143602 h 602982"/>
              <a:gd name="connsiteX33" fmla="*/ 132652 w 503376"/>
              <a:gd name="connsiteY33" fmla="*/ 155507 h 602982"/>
              <a:gd name="connsiteX34" fmla="*/ 166456 w 503376"/>
              <a:gd name="connsiteY34" fmla="*/ 167413 h 602982"/>
              <a:gd name="connsiteX35" fmla="*/ 168177 w 503376"/>
              <a:gd name="connsiteY35" fmla="*/ 175268 h 602982"/>
              <a:gd name="connsiteX36" fmla="*/ 155639 w 503376"/>
              <a:gd name="connsiteY36" fmla="*/ 194537 h 602982"/>
              <a:gd name="connsiteX37" fmla="*/ 147772 w 503376"/>
              <a:gd name="connsiteY37" fmla="*/ 196256 h 602982"/>
              <a:gd name="connsiteX38" fmla="*/ 120482 w 503376"/>
              <a:gd name="connsiteY38" fmla="*/ 189014 h 602982"/>
              <a:gd name="connsiteX39" fmla="*/ 93931 w 503376"/>
              <a:gd name="connsiteY39" fmla="*/ 202270 h 602982"/>
              <a:gd name="connsiteX40" fmla="*/ 123801 w 503376"/>
              <a:gd name="connsiteY40" fmla="*/ 223748 h 602982"/>
              <a:gd name="connsiteX41" fmla="*/ 176044 w 503376"/>
              <a:gd name="connsiteY41" fmla="*/ 275788 h 602982"/>
              <a:gd name="connsiteX42" fmla="*/ 132652 w 503376"/>
              <a:gd name="connsiteY42" fmla="*/ 320710 h 602982"/>
              <a:gd name="connsiteX43" fmla="*/ 132652 w 503376"/>
              <a:gd name="connsiteY43" fmla="*/ 333229 h 602982"/>
              <a:gd name="connsiteX44" fmla="*/ 126874 w 503376"/>
              <a:gd name="connsiteY44" fmla="*/ 338997 h 602982"/>
              <a:gd name="connsiteX45" fmla="*/ 103887 w 503376"/>
              <a:gd name="connsiteY45" fmla="*/ 338997 h 602982"/>
              <a:gd name="connsiteX46" fmla="*/ 98233 w 503376"/>
              <a:gd name="connsiteY46" fmla="*/ 333229 h 602982"/>
              <a:gd name="connsiteX47" fmla="*/ 98233 w 503376"/>
              <a:gd name="connsiteY47" fmla="*/ 320096 h 602982"/>
              <a:gd name="connsiteX48" fmla="*/ 59512 w 503376"/>
              <a:gd name="connsiteY48" fmla="*/ 298740 h 602982"/>
              <a:gd name="connsiteX49" fmla="*/ 59758 w 503376"/>
              <a:gd name="connsiteY49" fmla="*/ 290762 h 602982"/>
              <a:gd name="connsiteX50" fmla="*/ 76352 w 503376"/>
              <a:gd name="connsiteY50" fmla="*/ 274929 h 602982"/>
              <a:gd name="connsiteX51" fmla="*/ 80532 w 503376"/>
              <a:gd name="connsiteY51" fmla="*/ 273334 h 602982"/>
              <a:gd name="connsiteX52" fmla="*/ 84465 w 503376"/>
              <a:gd name="connsiteY52" fmla="*/ 275175 h 602982"/>
              <a:gd name="connsiteX53" fmla="*/ 116180 w 503376"/>
              <a:gd name="connsiteY53" fmla="*/ 287816 h 602982"/>
              <a:gd name="connsiteX54" fmla="*/ 141625 w 503376"/>
              <a:gd name="connsiteY54" fmla="*/ 275666 h 602982"/>
              <a:gd name="connsiteX55" fmla="*/ 113721 w 503376"/>
              <a:gd name="connsiteY55" fmla="*/ 256642 h 602982"/>
              <a:gd name="connsiteX56" fmla="*/ 59512 w 503376"/>
              <a:gd name="connsiteY56" fmla="*/ 202270 h 602982"/>
              <a:gd name="connsiteX57" fmla="*/ 98233 w 503376"/>
              <a:gd name="connsiteY57" fmla="*/ 157348 h 602982"/>
              <a:gd name="connsiteX58" fmla="*/ 98233 w 503376"/>
              <a:gd name="connsiteY58" fmla="*/ 143602 h 602982"/>
              <a:gd name="connsiteX59" fmla="*/ 103887 w 503376"/>
              <a:gd name="connsiteY59" fmla="*/ 137956 h 602982"/>
              <a:gd name="connsiteX60" fmla="*/ 23603 w 503376"/>
              <a:gd name="connsiteY60" fmla="*/ 0 h 602982"/>
              <a:gd name="connsiteX61" fmla="*/ 327248 w 503376"/>
              <a:gd name="connsiteY61" fmla="*/ 0 h 602982"/>
              <a:gd name="connsiteX62" fmla="*/ 350851 w 503376"/>
              <a:gd name="connsiteY62" fmla="*/ 23564 h 602982"/>
              <a:gd name="connsiteX63" fmla="*/ 350851 w 503376"/>
              <a:gd name="connsiteY63" fmla="*/ 281915 h 602982"/>
              <a:gd name="connsiteX64" fmla="*/ 322945 w 503376"/>
              <a:gd name="connsiteY64" fmla="*/ 264610 h 602982"/>
              <a:gd name="connsiteX65" fmla="*/ 322945 w 503376"/>
              <a:gd name="connsiteY65" fmla="*/ 105672 h 602982"/>
              <a:gd name="connsiteX66" fmla="*/ 27906 w 503376"/>
              <a:gd name="connsiteY66" fmla="*/ 105672 h 602982"/>
              <a:gd name="connsiteX67" fmla="*/ 27906 w 503376"/>
              <a:gd name="connsiteY67" fmla="*/ 497310 h 602982"/>
              <a:gd name="connsiteX68" fmla="*/ 322945 w 503376"/>
              <a:gd name="connsiteY68" fmla="*/ 497310 h 602982"/>
              <a:gd name="connsiteX69" fmla="*/ 322945 w 503376"/>
              <a:gd name="connsiteY69" fmla="*/ 345613 h 602982"/>
              <a:gd name="connsiteX70" fmla="*/ 350851 w 503376"/>
              <a:gd name="connsiteY70" fmla="*/ 363164 h 602982"/>
              <a:gd name="connsiteX71" fmla="*/ 350851 w 503376"/>
              <a:gd name="connsiteY71" fmla="*/ 579540 h 602982"/>
              <a:gd name="connsiteX72" fmla="*/ 327248 w 503376"/>
              <a:gd name="connsiteY72" fmla="*/ 602982 h 602982"/>
              <a:gd name="connsiteX73" fmla="*/ 23603 w 503376"/>
              <a:gd name="connsiteY73" fmla="*/ 602982 h 602982"/>
              <a:gd name="connsiteX74" fmla="*/ 0 w 503376"/>
              <a:gd name="connsiteY74" fmla="*/ 579540 h 602982"/>
              <a:gd name="connsiteX75" fmla="*/ 0 w 503376"/>
              <a:gd name="connsiteY75" fmla="*/ 23564 h 602982"/>
              <a:gd name="connsiteX76" fmla="*/ 23603 w 503376"/>
              <a:gd name="connsiteY76" fmla="*/ 0 h 602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03376" h="602982">
                <a:moveTo>
                  <a:pt x="143463" y="516211"/>
                </a:moveTo>
                <a:cubicBezTo>
                  <a:pt x="143463" y="533761"/>
                  <a:pt x="157723" y="548121"/>
                  <a:pt x="175426" y="548121"/>
                </a:cubicBezTo>
                <a:cubicBezTo>
                  <a:pt x="193128" y="548121"/>
                  <a:pt x="207388" y="533761"/>
                  <a:pt x="207388" y="516211"/>
                </a:cubicBezTo>
                <a:close/>
                <a:moveTo>
                  <a:pt x="488487" y="160801"/>
                </a:moveTo>
                <a:cubicBezTo>
                  <a:pt x="490577" y="160678"/>
                  <a:pt x="492790" y="161292"/>
                  <a:pt x="494388" y="162765"/>
                </a:cubicBezTo>
                <a:cubicBezTo>
                  <a:pt x="496109" y="164115"/>
                  <a:pt x="497092" y="166201"/>
                  <a:pt x="497338" y="168288"/>
                </a:cubicBezTo>
                <a:lnTo>
                  <a:pt x="503361" y="243403"/>
                </a:lnTo>
                <a:cubicBezTo>
                  <a:pt x="503484" y="245489"/>
                  <a:pt x="502869" y="247698"/>
                  <a:pt x="501394" y="249294"/>
                </a:cubicBezTo>
                <a:cubicBezTo>
                  <a:pt x="500042" y="251012"/>
                  <a:pt x="497952" y="251994"/>
                  <a:pt x="495863" y="252117"/>
                </a:cubicBezTo>
                <a:lnTo>
                  <a:pt x="476195" y="253712"/>
                </a:lnTo>
                <a:cubicBezTo>
                  <a:pt x="471770" y="254081"/>
                  <a:pt x="467836" y="250767"/>
                  <a:pt x="467467" y="246225"/>
                </a:cubicBezTo>
                <a:lnTo>
                  <a:pt x="465746" y="225360"/>
                </a:lnTo>
                <a:lnTo>
                  <a:pt x="367038" y="345396"/>
                </a:lnTo>
                <a:cubicBezTo>
                  <a:pt x="364456" y="348588"/>
                  <a:pt x="359785" y="349324"/>
                  <a:pt x="356343" y="347115"/>
                </a:cubicBezTo>
                <a:lnTo>
                  <a:pt x="262552" y="288692"/>
                </a:lnTo>
                <a:lnTo>
                  <a:pt x="181422" y="401610"/>
                </a:lnTo>
                <a:cubicBezTo>
                  <a:pt x="179824" y="403819"/>
                  <a:pt x="177365" y="405046"/>
                  <a:pt x="174784" y="405046"/>
                </a:cubicBezTo>
                <a:cubicBezTo>
                  <a:pt x="173186" y="405046"/>
                  <a:pt x="171465" y="404555"/>
                  <a:pt x="169990" y="403451"/>
                </a:cubicBezTo>
                <a:lnTo>
                  <a:pt x="154010" y="392036"/>
                </a:lnTo>
                <a:cubicBezTo>
                  <a:pt x="152289" y="390809"/>
                  <a:pt x="151060" y="388845"/>
                  <a:pt x="150691" y="386759"/>
                </a:cubicBezTo>
                <a:cubicBezTo>
                  <a:pt x="150445" y="384549"/>
                  <a:pt x="150937" y="382340"/>
                  <a:pt x="152166" y="380622"/>
                </a:cubicBezTo>
                <a:lnTo>
                  <a:pt x="248539" y="246471"/>
                </a:lnTo>
                <a:cubicBezTo>
                  <a:pt x="250997" y="243034"/>
                  <a:pt x="255791" y="242052"/>
                  <a:pt x="259479" y="244384"/>
                </a:cubicBezTo>
                <a:lnTo>
                  <a:pt x="354623" y="303666"/>
                </a:lnTo>
                <a:lnTo>
                  <a:pt x="439195" y="200936"/>
                </a:lnTo>
                <a:lnTo>
                  <a:pt x="416208" y="202777"/>
                </a:lnTo>
                <a:cubicBezTo>
                  <a:pt x="413995" y="202900"/>
                  <a:pt x="411905" y="202286"/>
                  <a:pt x="410184" y="200813"/>
                </a:cubicBezTo>
                <a:cubicBezTo>
                  <a:pt x="408586" y="199463"/>
                  <a:pt x="407603" y="197376"/>
                  <a:pt x="407357" y="195290"/>
                </a:cubicBezTo>
                <a:lnTo>
                  <a:pt x="405759" y="175652"/>
                </a:lnTo>
                <a:cubicBezTo>
                  <a:pt x="405390" y="171234"/>
                  <a:pt x="408832" y="167306"/>
                  <a:pt x="413257" y="166938"/>
                </a:cubicBezTo>
                <a:close/>
                <a:moveTo>
                  <a:pt x="103887" y="137956"/>
                </a:moveTo>
                <a:lnTo>
                  <a:pt x="126874" y="137956"/>
                </a:lnTo>
                <a:cubicBezTo>
                  <a:pt x="130070" y="137956"/>
                  <a:pt x="132652" y="140411"/>
                  <a:pt x="132652" y="143602"/>
                </a:cubicBezTo>
                <a:lnTo>
                  <a:pt x="132652" y="155507"/>
                </a:lnTo>
                <a:cubicBezTo>
                  <a:pt x="145067" y="157226"/>
                  <a:pt x="157237" y="161399"/>
                  <a:pt x="166456" y="167413"/>
                </a:cubicBezTo>
                <a:cubicBezTo>
                  <a:pt x="169038" y="169131"/>
                  <a:pt x="169898" y="172690"/>
                  <a:pt x="168177" y="175268"/>
                </a:cubicBezTo>
                <a:lnTo>
                  <a:pt x="155639" y="194537"/>
                </a:lnTo>
                <a:cubicBezTo>
                  <a:pt x="153918" y="197238"/>
                  <a:pt x="150353" y="197974"/>
                  <a:pt x="147772" y="196256"/>
                </a:cubicBezTo>
                <a:cubicBezTo>
                  <a:pt x="141134" y="191960"/>
                  <a:pt x="129947" y="189014"/>
                  <a:pt x="120482" y="189014"/>
                </a:cubicBezTo>
                <a:cubicBezTo>
                  <a:pt x="110648" y="189014"/>
                  <a:pt x="93931" y="191714"/>
                  <a:pt x="93931" y="202270"/>
                </a:cubicBezTo>
                <a:cubicBezTo>
                  <a:pt x="93931" y="212457"/>
                  <a:pt x="99216" y="216384"/>
                  <a:pt x="123801" y="223748"/>
                </a:cubicBezTo>
                <a:cubicBezTo>
                  <a:pt x="144698" y="230131"/>
                  <a:pt x="176413" y="239704"/>
                  <a:pt x="176044" y="275788"/>
                </a:cubicBezTo>
                <a:cubicBezTo>
                  <a:pt x="176044" y="298494"/>
                  <a:pt x="159204" y="315800"/>
                  <a:pt x="132652" y="320710"/>
                </a:cubicBezTo>
                <a:lnTo>
                  <a:pt x="132652" y="333229"/>
                </a:lnTo>
                <a:cubicBezTo>
                  <a:pt x="132652" y="336420"/>
                  <a:pt x="130070" y="338997"/>
                  <a:pt x="126874" y="338997"/>
                </a:cubicBezTo>
                <a:lnTo>
                  <a:pt x="103887" y="338997"/>
                </a:lnTo>
                <a:cubicBezTo>
                  <a:pt x="100814" y="338997"/>
                  <a:pt x="98233" y="336420"/>
                  <a:pt x="98233" y="333229"/>
                </a:cubicBezTo>
                <a:lnTo>
                  <a:pt x="98233" y="320096"/>
                </a:lnTo>
                <a:cubicBezTo>
                  <a:pt x="83113" y="316659"/>
                  <a:pt x="69223" y="309050"/>
                  <a:pt x="59512" y="298740"/>
                </a:cubicBezTo>
                <a:cubicBezTo>
                  <a:pt x="57299" y="296531"/>
                  <a:pt x="57422" y="292849"/>
                  <a:pt x="59758" y="290762"/>
                </a:cubicBezTo>
                <a:lnTo>
                  <a:pt x="76352" y="274929"/>
                </a:lnTo>
                <a:cubicBezTo>
                  <a:pt x="77459" y="273947"/>
                  <a:pt x="78934" y="273334"/>
                  <a:pt x="80532" y="273334"/>
                </a:cubicBezTo>
                <a:cubicBezTo>
                  <a:pt x="82007" y="273456"/>
                  <a:pt x="83482" y="274070"/>
                  <a:pt x="84465" y="275175"/>
                </a:cubicBezTo>
                <a:cubicBezTo>
                  <a:pt x="91595" y="282662"/>
                  <a:pt x="104625" y="287816"/>
                  <a:pt x="116180" y="287816"/>
                </a:cubicBezTo>
                <a:cubicBezTo>
                  <a:pt x="125645" y="287816"/>
                  <a:pt x="141625" y="285239"/>
                  <a:pt x="141625" y="275666"/>
                </a:cubicBezTo>
                <a:cubicBezTo>
                  <a:pt x="141748" y="266829"/>
                  <a:pt x="137077" y="263638"/>
                  <a:pt x="113721" y="256642"/>
                </a:cubicBezTo>
                <a:cubicBezTo>
                  <a:pt x="92210" y="250137"/>
                  <a:pt x="59512" y="240195"/>
                  <a:pt x="59512" y="202270"/>
                </a:cubicBezTo>
                <a:cubicBezTo>
                  <a:pt x="59512" y="180546"/>
                  <a:pt x="74140" y="163731"/>
                  <a:pt x="98233" y="157348"/>
                </a:cubicBezTo>
                <a:lnTo>
                  <a:pt x="98233" y="143602"/>
                </a:lnTo>
                <a:cubicBezTo>
                  <a:pt x="98233" y="140411"/>
                  <a:pt x="100814" y="137956"/>
                  <a:pt x="103887" y="137956"/>
                </a:cubicBezTo>
                <a:close/>
                <a:moveTo>
                  <a:pt x="23603" y="0"/>
                </a:moveTo>
                <a:lnTo>
                  <a:pt x="327248" y="0"/>
                </a:lnTo>
                <a:cubicBezTo>
                  <a:pt x="340279" y="0"/>
                  <a:pt x="350851" y="10555"/>
                  <a:pt x="350851" y="23564"/>
                </a:cubicBezTo>
                <a:lnTo>
                  <a:pt x="350851" y="281915"/>
                </a:lnTo>
                <a:lnTo>
                  <a:pt x="322945" y="264610"/>
                </a:lnTo>
                <a:lnTo>
                  <a:pt x="322945" y="105672"/>
                </a:lnTo>
                <a:lnTo>
                  <a:pt x="27906" y="105672"/>
                </a:lnTo>
                <a:lnTo>
                  <a:pt x="27906" y="497310"/>
                </a:lnTo>
                <a:lnTo>
                  <a:pt x="322945" y="497310"/>
                </a:lnTo>
                <a:lnTo>
                  <a:pt x="322945" y="345613"/>
                </a:lnTo>
                <a:lnTo>
                  <a:pt x="350851" y="363164"/>
                </a:lnTo>
                <a:lnTo>
                  <a:pt x="350851" y="579540"/>
                </a:lnTo>
                <a:cubicBezTo>
                  <a:pt x="350851" y="592427"/>
                  <a:pt x="340279" y="602982"/>
                  <a:pt x="327248" y="602982"/>
                </a:cubicBezTo>
                <a:lnTo>
                  <a:pt x="23603" y="602982"/>
                </a:lnTo>
                <a:cubicBezTo>
                  <a:pt x="10572" y="602982"/>
                  <a:pt x="0" y="592427"/>
                  <a:pt x="0" y="579540"/>
                </a:cubicBezTo>
                <a:lnTo>
                  <a:pt x="0" y="23564"/>
                </a:lnTo>
                <a:cubicBezTo>
                  <a:pt x="0" y="10555"/>
                  <a:pt x="10572" y="0"/>
                  <a:pt x="2360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思源黑体 CN Heavy" panose="020B0A00000000000000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4795773" cy="728551"/>
            <a:chOff x="556007" y="165319"/>
            <a:chExt cx="4795773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3878580" cy="728551"/>
              <a:chOff x="1473200" y="165319"/>
              <a:chExt cx="3878580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投資理財知識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387858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spc="150" dirty="0">
                    <a:solidFill>
                      <a:schemeClr val="bg1"/>
                    </a:solidFill>
                    <a:latin typeface="+mn-ea"/>
                  </a:rPr>
                  <a:t>Investment and Financial Essence</a:t>
                </a:r>
                <a:endParaRPr lang="zh-CN" altLang="en-US" sz="1600" spc="15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04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06281"/>
            <a:ext cx="12192000" cy="2251719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6258029" y="1345538"/>
            <a:ext cx="4924321" cy="4417668"/>
            <a:chOff x="6258029" y="1345538"/>
            <a:chExt cx="4924321" cy="4417668"/>
          </a:xfrm>
        </p:grpSpPr>
        <p:grpSp>
          <p:nvGrpSpPr>
            <p:cNvPr id="19" name="组合 18"/>
            <p:cNvGrpSpPr/>
            <p:nvPr/>
          </p:nvGrpSpPr>
          <p:grpSpPr>
            <a:xfrm>
              <a:off x="6258029" y="4564988"/>
              <a:ext cx="4924321" cy="1198218"/>
              <a:chOff x="6258029" y="4564988"/>
              <a:chExt cx="4924321" cy="1198218"/>
            </a:xfrm>
          </p:grpSpPr>
          <p:sp>
            <p:nvSpPr>
              <p:cNvPr id="50" name="文本框 49"/>
              <p:cNvSpPr txBox="1"/>
              <p:nvPr/>
            </p:nvSpPr>
            <p:spPr>
              <a:xfrm>
                <a:off x="6258029" y="5112966"/>
                <a:ext cx="4924321" cy="650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30000"/>
                  </a:lnSpc>
                  <a:defRPr sz="1400" spc="15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defRPr>
                </a:lvl1pPr>
              </a:lstStyle>
              <a:p>
                <a:r>
                  <a:rPr lang="zh-CN" altLang="en-US" dirty="0"/>
                  <a:t>對客戶的理財需求進行個性化規劃，以使客戶家庭資產的綜合收益率比較理想，可以抵禦通貨膨脹</a:t>
                </a:r>
                <a:endParaRPr lang="zh-CN" altLang="en-US" dirty="0"/>
              </a:p>
            </p:txBody>
          </p:sp>
          <p:grpSp>
            <p:nvGrpSpPr>
              <p:cNvPr id="7" name="组合 6"/>
              <p:cNvGrpSpPr/>
              <p:nvPr/>
            </p:nvGrpSpPr>
            <p:grpSpPr>
              <a:xfrm>
                <a:off x="6258029" y="4564988"/>
                <a:ext cx="1800000" cy="504000"/>
                <a:chOff x="6258029" y="4603088"/>
                <a:chExt cx="1800000" cy="504000"/>
              </a:xfrm>
            </p:grpSpPr>
            <p:sp>
              <p:nvSpPr>
                <p:cNvPr id="52" name="矩形: 圆角 51"/>
                <p:cNvSpPr/>
                <p:nvPr/>
              </p:nvSpPr>
              <p:spPr>
                <a:xfrm>
                  <a:off x="6258029" y="4603088"/>
                  <a:ext cx="1800000" cy="504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5CE87"/>
                </a:solidFill>
                <a:ln>
                  <a:solidFill>
                    <a:srgbClr val="EEEEEE"/>
                  </a:solidFill>
                </a:ln>
              </p:spPr>
              <p:txBody>
                <a:bodyPr/>
                <a:lstStyle/>
                <a:p>
                  <a:endParaRPr lang="zh-CN" altLang="en-US" kern="0" dirty="0">
                    <a:solidFill>
                      <a:srgbClr val="FFFFFF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53" name="文本框 52"/>
                <p:cNvSpPr txBox="1"/>
                <p:nvPr/>
              </p:nvSpPr>
              <p:spPr>
                <a:xfrm>
                  <a:off x="6338879" y="4655033"/>
                  <a:ext cx="1638300" cy="3987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000" spc="300" dirty="0">
                      <a:solidFill>
                        <a:schemeClr val="bg1"/>
                      </a:solidFill>
                      <a:latin typeface="+mj-ea"/>
                      <a:ea typeface="+mj-ea"/>
                    </a:rPr>
                    <a:t>理財要點</a:t>
                  </a:r>
                  <a:endParaRPr lang="zh-CN" altLang="en-US" sz="2000" spc="300" dirty="0">
                    <a:solidFill>
                      <a:schemeClr val="bg1"/>
                    </a:solidFill>
                    <a:latin typeface="+mj-ea"/>
                    <a:ea typeface="+mj-ea"/>
                  </a:endParaRPr>
                </a:p>
              </p:txBody>
            </p:sp>
          </p:grpSp>
        </p:grpSp>
        <p:grpSp>
          <p:nvGrpSpPr>
            <p:cNvPr id="17" name="组合 16"/>
            <p:cNvGrpSpPr/>
            <p:nvPr/>
          </p:nvGrpSpPr>
          <p:grpSpPr>
            <a:xfrm>
              <a:off x="6258029" y="2967064"/>
              <a:ext cx="4924321" cy="1217268"/>
              <a:chOff x="6258029" y="3126713"/>
              <a:chExt cx="4924321" cy="1217268"/>
            </a:xfrm>
          </p:grpSpPr>
          <p:sp>
            <p:nvSpPr>
              <p:cNvPr id="54" name="文本框 53"/>
              <p:cNvSpPr txBox="1"/>
              <p:nvPr/>
            </p:nvSpPr>
            <p:spPr>
              <a:xfrm>
                <a:off x="6258029" y="3693741"/>
                <a:ext cx="4924321" cy="650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30000"/>
                  </a:lnSpc>
                  <a:defRPr sz="1400" spc="15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defRPr>
                </a:lvl1pPr>
              </a:lstStyle>
              <a:p>
                <a:r>
                  <a:rPr lang="zh-CN" altLang="en-US" dirty="0"/>
                  <a:t>對理財規劃理財時，不突破客戶現有的財務資源和以後年份中持續增加的財務資源限制</a:t>
                </a:r>
                <a:endParaRPr lang="zh-CN" altLang="en-US" dirty="0"/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>
                <a:off x="6258029" y="3126713"/>
                <a:ext cx="1800000" cy="504000"/>
                <a:chOff x="6258029" y="3183863"/>
                <a:chExt cx="1800000" cy="504000"/>
              </a:xfrm>
            </p:grpSpPr>
            <p:sp>
              <p:nvSpPr>
                <p:cNvPr id="55" name="矩形: 圆角 54"/>
                <p:cNvSpPr/>
                <p:nvPr/>
              </p:nvSpPr>
              <p:spPr>
                <a:xfrm>
                  <a:off x="6258029" y="3183863"/>
                  <a:ext cx="1800000" cy="504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5CE87"/>
                </a:solidFill>
                <a:ln>
                  <a:solidFill>
                    <a:srgbClr val="EEEEEE"/>
                  </a:solidFill>
                </a:ln>
              </p:spPr>
              <p:txBody>
                <a:bodyPr/>
                <a:lstStyle/>
                <a:p>
                  <a:endParaRPr lang="zh-CN" altLang="en-US" kern="0" dirty="0">
                    <a:solidFill>
                      <a:srgbClr val="FFFFFF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56" name="文本框 55"/>
                <p:cNvSpPr txBox="1"/>
                <p:nvPr/>
              </p:nvSpPr>
              <p:spPr>
                <a:xfrm>
                  <a:off x="6338879" y="3235808"/>
                  <a:ext cx="1638300" cy="407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000" spc="300" dirty="0">
                      <a:solidFill>
                        <a:schemeClr val="bg1"/>
                      </a:solidFill>
                      <a:latin typeface="+mj-ea"/>
                      <a:ea typeface="+mj-ea"/>
                    </a:rPr>
                    <a:t>理財要點</a:t>
                  </a:r>
                  <a:endParaRPr lang="zh-CN" altLang="en-US" sz="2000" spc="300" dirty="0">
                    <a:solidFill>
                      <a:schemeClr val="bg1"/>
                    </a:solidFill>
                    <a:latin typeface="+mj-ea"/>
                    <a:ea typeface="+mj-ea"/>
                  </a:endParaRPr>
                </a:p>
              </p:txBody>
            </p:sp>
          </p:grpSp>
        </p:grpSp>
        <p:grpSp>
          <p:nvGrpSpPr>
            <p:cNvPr id="16" name="组合 15"/>
            <p:cNvGrpSpPr/>
            <p:nvPr/>
          </p:nvGrpSpPr>
          <p:grpSpPr>
            <a:xfrm>
              <a:off x="6258029" y="1345538"/>
              <a:ext cx="4924321" cy="1236318"/>
              <a:chOff x="6258029" y="1345538"/>
              <a:chExt cx="4924321" cy="1236318"/>
            </a:xfrm>
          </p:grpSpPr>
          <p:sp>
            <p:nvSpPr>
              <p:cNvPr id="58" name="文本框 57"/>
              <p:cNvSpPr txBox="1"/>
              <p:nvPr/>
            </p:nvSpPr>
            <p:spPr>
              <a:xfrm>
                <a:off x="6258029" y="1931616"/>
                <a:ext cx="4924321" cy="650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30000"/>
                  </a:lnSpc>
                  <a:defRPr sz="1400" spc="150">
                    <a:solidFill>
                      <a:schemeClr val="tx2"/>
                    </a:solidFill>
                    <a:latin typeface="思源黑体 CN Light" panose="020B0300000000000000" pitchFamily="34" charset="-122"/>
                    <a:ea typeface="思源黑体 CN Light" panose="020B0300000000000000" pitchFamily="34" charset="-122"/>
                  </a:defRPr>
                </a:lvl1pPr>
              </a:lstStyle>
              <a:p>
                <a:r>
                  <a:rPr lang="zh-CN" altLang="en-US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針對具體需求要對客戶的理財目標進行逐步分解，並都可以使客戶目標需求得到滿足</a:t>
                </a:r>
                <a:endPara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grpSp>
            <p:nvGrpSpPr>
              <p:cNvPr id="5" name="组合 4"/>
              <p:cNvGrpSpPr/>
              <p:nvPr/>
            </p:nvGrpSpPr>
            <p:grpSpPr>
              <a:xfrm>
                <a:off x="6258029" y="1345538"/>
                <a:ext cx="1800000" cy="504000"/>
                <a:chOff x="6258029" y="1421738"/>
                <a:chExt cx="1800000" cy="504000"/>
              </a:xfrm>
            </p:grpSpPr>
            <p:sp>
              <p:nvSpPr>
                <p:cNvPr id="60" name="矩形: 圆角 59"/>
                <p:cNvSpPr/>
                <p:nvPr/>
              </p:nvSpPr>
              <p:spPr>
                <a:xfrm>
                  <a:off x="6258029" y="1421738"/>
                  <a:ext cx="1800000" cy="504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5CE87"/>
                </a:solidFill>
                <a:ln>
                  <a:solidFill>
                    <a:srgbClr val="EEEEEE"/>
                  </a:solidFill>
                </a:ln>
              </p:spPr>
              <p:txBody>
                <a:bodyPr/>
                <a:lstStyle/>
                <a:p>
                  <a:endParaRPr lang="zh-CN" altLang="en-US" kern="0" dirty="0">
                    <a:solidFill>
                      <a:srgbClr val="FFFFFF"/>
                    </a:solidFill>
                    <a:latin typeface="思源黑体 CN Heavy" panose="020B0A00000000000000" pitchFamily="34" charset="-122"/>
                    <a:ea typeface="思源黑体 CN Heavy" panose="020B0A00000000000000" pitchFamily="34" charset="-122"/>
                  </a:endParaRPr>
                </a:p>
              </p:txBody>
            </p:sp>
            <p:sp>
              <p:nvSpPr>
                <p:cNvPr id="61" name="文本框 60"/>
                <p:cNvSpPr txBox="1"/>
                <p:nvPr/>
              </p:nvSpPr>
              <p:spPr>
                <a:xfrm>
                  <a:off x="6338879" y="1473683"/>
                  <a:ext cx="1638300" cy="4055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CN" altLang="en-US" sz="2000" spc="300" dirty="0">
                      <a:solidFill>
                        <a:schemeClr val="bg1"/>
                      </a:solidFill>
                      <a:latin typeface="+mj-ea"/>
                      <a:ea typeface="+mj-ea"/>
                    </a:rPr>
                    <a:t>理財要點</a:t>
                  </a:r>
                  <a:endParaRPr lang="zh-CN" altLang="en-US" sz="2000" spc="300" dirty="0">
                    <a:solidFill>
                      <a:schemeClr val="bg1"/>
                    </a:solidFill>
                    <a:latin typeface="+mj-ea"/>
                    <a:ea typeface="+mj-ea"/>
                  </a:endParaRPr>
                </a:p>
              </p:txBody>
            </p:sp>
          </p:grpSp>
        </p:grpSp>
      </p:grpSp>
      <p:sp>
        <p:nvSpPr>
          <p:cNvPr id="64" name="椭圆 63"/>
          <p:cNvSpPr/>
          <p:nvPr/>
        </p:nvSpPr>
        <p:spPr>
          <a:xfrm>
            <a:off x="1661070" y="1909953"/>
            <a:ext cx="2867170" cy="2867170"/>
          </a:xfrm>
          <a:prstGeom prst="ellipse">
            <a:avLst/>
          </a:prstGeom>
          <a:solidFill>
            <a:srgbClr val="EFB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63" name="圆: 空心 62"/>
          <p:cNvSpPr/>
          <p:nvPr/>
        </p:nvSpPr>
        <p:spPr>
          <a:xfrm>
            <a:off x="1096655" y="1345538"/>
            <a:ext cx="3996000" cy="3996000"/>
          </a:xfrm>
          <a:prstGeom prst="donut">
            <a:avLst>
              <a:gd name="adj" fmla="val 1069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4174121" y="4186273"/>
            <a:ext cx="1482949" cy="148294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5092655" y="5112966"/>
            <a:ext cx="747692" cy="7476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7" t="30206" r="8526"/>
          <a:stretch>
            <a:fillRect/>
          </a:stretch>
        </p:blipFill>
        <p:spPr>
          <a:xfrm flipH="1">
            <a:off x="874276" y="1127115"/>
            <a:ext cx="3918463" cy="4481068"/>
          </a:xfrm>
          <a:custGeom>
            <a:avLst/>
            <a:gdLst>
              <a:gd name="connsiteX0" fmla="*/ 3918463 w 3918463"/>
              <a:gd name="connsiteY0" fmla="*/ 0 h 4481068"/>
              <a:gd name="connsiteX1" fmla="*/ 542018 w 3918463"/>
              <a:gd name="connsiteY1" fmla="*/ 0 h 4481068"/>
              <a:gd name="connsiteX2" fmla="*/ 542018 w 3918463"/>
              <a:gd name="connsiteY2" fmla="*/ 693442 h 4481068"/>
              <a:gd name="connsiteX3" fmla="*/ 0 w 3918463"/>
              <a:gd name="connsiteY3" fmla="*/ 693442 h 4481068"/>
              <a:gd name="connsiteX4" fmla="*/ 0 w 3918463"/>
              <a:gd name="connsiteY4" fmla="*/ 4481068 h 4481068"/>
              <a:gd name="connsiteX5" fmla="*/ 3918463 w 3918463"/>
              <a:gd name="connsiteY5" fmla="*/ 4481068 h 448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8463" h="4481068">
                <a:moveTo>
                  <a:pt x="3918463" y="0"/>
                </a:moveTo>
                <a:lnTo>
                  <a:pt x="542018" y="0"/>
                </a:lnTo>
                <a:lnTo>
                  <a:pt x="542018" y="693442"/>
                </a:lnTo>
                <a:lnTo>
                  <a:pt x="0" y="693442"/>
                </a:lnTo>
                <a:lnTo>
                  <a:pt x="0" y="4481068"/>
                </a:lnTo>
                <a:lnTo>
                  <a:pt x="3918463" y="4481068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1289" y="1362267"/>
            <a:ext cx="5645609" cy="547668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0" y="5253566"/>
            <a:ext cx="12192000" cy="160443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3576876" y="122476"/>
            <a:ext cx="1709420" cy="1014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+mj-ea"/>
                <a:ea typeface="+mj-ea"/>
              </a:rPr>
              <a:t>目錄</a:t>
            </a:r>
            <a:endParaRPr lang="zh-CN" altLang="en-US" sz="6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4572000" y="5357605"/>
            <a:ext cx="690064" cy="690064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 rot="4163557">
            <a:off x="5204795" y="5637422"/>
            <a:ext cx="467468" cy="467468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 rot="1787413">
            <a:off x="5712223" y="5250062"/>
            <a:ext cx="569572" cy="56957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 rot="4163557">
            <a:off x="6366989" y="5447281"/>
            <a:ext cx="467468" cy="467468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7074585" y="4997884"/>
            <a:ext cx="690064" cy="69006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 rot="4163557">
            <a:off x="7584643" y="5277701"/>
            <a:ext cx="467468" cy="467468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90550" y="54173"/>
            <a:ext cx="2990214" cy="1014730"/>
            <a:chOff x="3657600" y="-460177"/>
            <a:chExt cx="2990214" cy="1014730"/>
          </a:xfrm>
        </p:grpSpPr>
        <p:sp>
          <p:nvSpPr>
            <p:cNvPr id="6" name="文本框 5"/>
            <p:cNvSpPr txBox="1"/>
            <p:nvPr/>
          </p:nvSpPr>
          <p:spPr>
            <a:xfrm>
              <a:off x="3657600" y="-460177"/>
              <a:ext cx="692150" cy="101473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>
                <a:defRPr sz="6000" b="1">
                  <a:solidFill>
                    <a:schemeClr val="bg1"/>
                  </a:solidFill>
                  <a:latin typeface="+mj-ea"/>
                  <a:ea typeface="+mj-ea"/>
                </a:defRPr>
              </a:lvl1pPr>
            </a:lstStyle>
            <a:p>
              <a:r>
                <a:rPr lang="en-US" altLang="zh-CN" dirty="0"/>
                <a:t>C</a:t>
              </a:r>
              <a:endParaRPr lang="zh-CN" altLang="en-US" dirty="0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210049" y="-209550"/>
              <a:ext cx="2437765" cy="706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spc="300" dirty="0" err="1">
                  <a:solidFill>
                    <a:schemeClr val="bg1"/>
                  </a:solidFill>
                  <a:latin typeface="+mj-ea"/>
                  <a:ea typeface="+mj-ea"/>
                </a:rPr>
                <a:t>ontents</a:t>
              </a:r>
              <a:endParaRPr lang="zh-CN" altLang="en-US" sz="4000" spc="3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0" name="椭圆 9"/>
          <p:cNvSpPr/>
          <p:nvPr/>
        </p:nvSpPr>
        <p:spPr>
          <a:xfrm>
            <a:off x="4800600" y="-952500"/>
            <a:ext cx="336885" cy="336885"/>
          </a:xfrm>
          <a:prstGeom prst="ellipse">
            <a:avLst/>
          </a:prstGeom>
          <a:solidFill>
            <a:srgbClr val="4E5D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860807" y="2456491"/>
            <a:ext cx="929893" cy="584200"/>
            <a:chOff x="860807" y="2278730"/>
            <a:chExt cx="929893" cy="584200"/>
          </a:xfrm>
        </p:grpSpPr>
        <p:sp>
          <p:nvSpPr>
            <p:cNvPr id="41" name="椭圆 40"/>
            <p:cNvSpPr/>
            <p:nvPr/>
          </p:nvSpPr>
          <p:spPr>
            <a:xfrm>
              <a:off x="1033653" y="2278730"/>
              <a:ext cx="584200" cy="584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40" name="TextBox 14"/>
            <p:cNvSpPr txBox="1"/>
            <p:nvPr/>
          </p:nvSpPr>
          <p:spPr>
            <a:xfrm>
              <a:off x="860807" y="2309220"/>
              <a:ext cx="929893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kumimoji="1" sz="2800">
                  <a:solidFill>
                    <a:srgbClr val="EFB345"/>
                  </a:solidFill>
                  <a:latin typeface="+mj-ea"/>
                  <a:ea typeface="+mj-ea"/>
                </a:defRPr>
              </a:lvl1pPr>
            </a:lstStyle>
            <a:p>
              <a:r>
                <a:rPr lang="en-US" altLang="zh-CN" dirty="0"/>
                <a:t>02</a:t>
              </a:r>
              <a:endParaRPr lang="zh-CN" altLang="en-US" dirty="0"/>
            </a:p>
          </p:txBody>
        </p:sp>
      </p:grpSp>
      <p:sp>
        <p:nvSpPr>
          <p:cNvPr id="22" name="TextBox 16"/>
          <p:cNvSpPr txBox="1"/>
          <p:nvPr/>
        </p:nvSpPr>
        <p:spPr>
          <a:xfrm>
            <a:off x="1892300" y="2336472"/>
            <a:ext cx="375920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kumimoji="1" sz="3200" spc="5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養老基金規劃</a:t>
            </a:r>
            <a:endParaRPr lang="zh-CN" altLang="en-US" dirty="0"/>
          </a:p>
        </p:txBody>
      </p:sp>
      <p:sp>
        <p:nvSpPr>
          <p:cNvPr id="37" name="文本框 36"/>
          <p:cNvSpPr txBox="1"/>
          <p:nvPr/>
        </p:nvSpPr>
        <p:spPr>
          <a:xfrm>
            <a:off x="1892300" y="2822156"/>
            <a:ext cx="2000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600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860807" y="3420843"/>
            <a:ext cx="4790693" cy="788017"/>
            <a:chOff x="860807" y="3343584"/>
            <a:chExt cx="4790693" cy="788017"/>
          </a:xfrm>
        </p:grpSpPr>
        <p:grpSp>
          <p:nvGrpSpPr>
            <p:cNvPr id="18" name="组合 17"/>
            <p:cNvGrpSpPr/>
            <p:nvPr/>
          </p:nvGrpSpPr>
          <p:grpSpPr>
            <a:xfrm>
              <a:off x="860807" y="3446177"/>
              <a:ext cx="929893" cy="584200"/>
              <a:chOff x="860807" y="3323765"/>
              <a:chExt cx="929893" cy="584200"/>
            </a:xfrm>
          </p:grpSpPr>
          <p:sp>
            <p:nvSpPr>
              <p:cNvPr id="44" name="椭圆 43"/>
              <p:cNvSpPr/>
              <p:nvPr/>
            </p:nvSpPr>
            <p:spPr>
              <a:xfrm>
                <a:off x="1033653" y="332376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43" name="TextBox 14"/>
              <p:cNvSpPr txBox="1"/>
              <p:nvPr/>
            </p:nvSpPr>
            <p:spPr>
              <a:xfrm>
                <a:off x="860807" y="335425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kumimoji="1" sz="2800">
                    <a:solidFill>
                      <a:srgbClr val="EFB345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en-US" altLang="zh-CN" dirty="0"/>
                  <a:t>03</a:t>
                </a:r>
                <a:endParaRPr lang="zh-CN" altLang="en-US" dirty="0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1892300" y="3343584"/>
              <a:ext cx="3759200" cy="788017"/>
              <a:chOff x="1892300" y="3363403"/>
              <a:chExt cx="3759200" cy="788017"/>
            </a:xfrm>
          </p:grpSpPr>
          <p:sp>
            <p:nvSpPr>
              <p:cNvPr id="29" name="TextBox 18"/>
              <p:cNvSpPr txBox="1"/>
              <p:nvPr/>
            </p:nvSpPr>
            <p:spPr>
              <a:xfrm>
                <a:off x="1892300" y="3363403"/>
                <a:ext cx="3759200" cy="583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kumimoji="1" sz="3200" spc="500">
                    <a:solidFill>
                      <a:schemeClr val="bg1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dirty="0"/>
                  <a:t>綜合理財規劃</a:t>
                </a:r>
                <a:endParaRPr lang="zh-CN" altLang="en-US" dirty="0"/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1892300" y="3814235"/>
                <a:ext cx="3716068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solidFill>
                      <a:schemeClr val="bg1"/>
                    </a:solidFill>
                    <a:latin typeface="+mn-ea"/>
                  </a:rPr>
                  <a:t>Comprehensive Financial Planning</a:t>
                </a:r>
                <a:endParaRPr lang="zh-CN" altLang="en-US" sz="16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grpSp>
        <p:nvGrpSpPr>
          <p:cNvPr id="49" name="组合 48"/>
          <p:cNvGrpSpPr/>
          <p:nvPr/>
        </p:nvGrpSpPr>
        <p:grpSpPr>
          <a:xfrm>
            <a:off x="860807" y="4470361"/>
            <a:ext cx="4790693" cy="798699"/>
            <a:chOff x="860807" y="4394161"/>
            <a:chExt cx="4790693" cy="798699"/>
          </a:xfrm>
        </p:grpSpPr>
        <p:grpSp>
          <p:nvGrpSpPr>
            <p:cNvPr id="19" name="组合 18"/>
            <p:cNvGrpSpPr/>
            <p:nvPr/>
          </p:nvGrpSpPr>
          <p:grpSpPr>
            <a:xfrm>
              <a:off x="860807" y="4502095"/>
              <a:ext cx="929893" cy="584200"/>
              <a:chOff x="860807" y="4368801"/>
              <a:chExt cx="929893" cy="584200"/>
            </a:xfrm>
          </p:grpSpPr>
          <p:sp>
            <p:nvSpPr>
              <p:cNvPr id="47" name="椭圆 46"/>
              <p:cNvSpPr/>
              <p:nvPr/>
            </p:nvSpPr>
            <p:spPr>
              <a:xfrm>
                <a:off x="1033653" y="4368801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46" name="TextBox 14"/>
              <p:cNvSpPr txBox="1"/>
              <p:nvPr/>
            </p:nvSpPr>
            <p:spPr>
              <a:xfrm>
                <a:off x="860807" y="4399291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ctr">
                  <a:defRPr kumimoji="1" sz="2800">
                    <a:solidFill>
                      <a:srgbClr val="EFB345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en-US" altLang="zh-CN" dirty="0"/>
                  <a:t>04</a:t>
                </a:r>
                <a:endParaRPr lang="zh-CN" altLang="en-US" dirty="0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1892300" y="4394161"/>
              <a:ext cx="3759200" cy="798699"/>
              <a:chOff x="1892300" y="4419521"/>
              <a:chExt cx="3759200" cy="798699"/>
            </a:xfrm>
          </p:grpSpPr>
          <p:sp>
            <p:nvSpPr>
              <p:cNvPr id="30" name="TextBox 20"/>
              <p:cNvSpPr txBox="1"/>
              <p:nvPr/>
            </p:nvSpPr>
            <p:spPr>
              <a:xfrm>
                <a:off x="1892300" y="4419521"/>
                <a:ext cx="3759200" cy="583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defRPr kumimoji="1" sz="3200" spc="500">
                    <a:solidFill>
                      <a:schemeClr val="bg1"/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zh-CN" altLang="en-US" dirty="0"/>
                  <a:t>投資理財要點</a:t>
                </a:r>
                <a:endParaRPr lang="zh-CN" altLang="en-US" dirty="0"/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1892300" y="4881035"/>
                <a:ext cx="2000250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solidFill>
                      <a:schemeClr val="bg1"/>
                    </a:solidFill>
                    <a:latin typeface="+mn-ea"/>
                  </a:rPr>
                  <a:t>How are you</a:t>
                </a:r>
                <a:endParaRPr lang="zh-CN" altLang="en-US" sz="16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grpSp>
        <p:nvGrpSpPr>
          <p:cNvPr id="33" name="组合 32"/>
          <p:cNvGrpSpPr/>
          <p:nvPr/>
        </p:nvGrpSpPr>
        <p:grpSpPr>
          <a:xfrm>
            <a:off x="860807" y="1289269"/>
            <a:ext cx="4790693" cy="785701"/>
            <a:chOff x="860807" y="1213069"/>
            <a:chExt cx="4790693" cy="785701"/>
          </a:xfrm>
        </p:grpSpPr>
        <p:grpSp>
          <p:nvGrpSpPr>
            <p:cNvPr id="21" name="组合 20"/>
            <p:cNvGrpSpPr/>
            <p:nvPr/>
          </p:nvGrpSpPr>
          <p:grpSpPr>
            <a:xfrm>
              <a:off x="1892300" y="1213069"/>
              <a:ext cx="3759200" cy="785701"/>
              <a:chOff x="1892300" y="1213069"/>
              <a:chExt cx="3759200" cy="785701"/>
            </a:xfrm>
          </p:grpSpPr>
          <p:sp>
            <p:nvSpPr>
              <p:cNvPr id="20" name="TextBox 14"/>
              <p:cNvSpPr txBox="1"/>
              <p:nvPr/>
            </p:nvSpPr>
            <p:spPr>
              <a:xfrm>
                <a:off x="1892300" y="1213069"/>
                <a:ext cx="3759200" cy="583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sz="3200" spc="500" dirty="0">
                    <a:solidFill>
                      <a:schemeClr val="bg1"/>
                    </a:solidFill>
                    <a:latin typeface="+mj-ea"/>
                    <a:ea typeface="+mj-ea"/>
                  </a:rPr>
                  <a:t>教育基金規劃</a:t>
                </a:r>
                <a:endParaRPr kumimoji="1" lang="zh-CN" altLang="en-US" sz="3200" spc="50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1892300" y="1661585"/>
                <a:ext cx="2908300" cy="3371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solidFill>
                      <a:schemeClr val="bg1"/>
                    </a:solidFill>
                    <a:latin typeface="+mn-ea"/>
                  </a:rPr>
                  <a:t>Education Fund Planning</a:t>
                </a:r>
                <a:endParaRPr lang="zh-CN" altLang="en-US" sz="16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860807" y="1314504"/>
              <a:ext cx="929893" cy="584200"/>
              <a:chOff x="860807" y="1233695"/>
              <a:chExt cx="929893" cy="584200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31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01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57" name="矩形 56"/>
          <p:cNvSpPr/>
          <p:nvPr/>
        </p:nvSpPr>
        <p:spPr>
          <a:xfrm>
            <a:off x="1892300" y="2825234"/>
            <a:ext cx="255397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+mn-ea"/>
              </a:rPr>
              <a:t>Pension </a:t>
            </a:r>
            <a:r>
              <a:rPr lang="en-US" altLang="zh-CN" dirty="0">
                <a:solidFill>
                  <a:schemeClr val="bg1"/>
                </a:solidFill>
                <a:latin typeface="+mn-ea"/>
              </a:rPr>
              <a:t>F</a:t>
            </a:r>
            <a:r>
              <a:rPr lang="zh-CN" altLang="en-US" dirty="0">
                <a:solidFill>
                  <a:schemeClr val="bg1"/>
                </a:solidFill>
                <a:latin typeface="+mn-ea"/>
              </a:rPr>
              <a:t>und </a:t>
            </a:r>
            <a:r>
              <a:rPr lang="en-US" altLang="zh-CN" dirty="0">
                <a:solidFill>
                  <a:schemeClr val="bg1"/>
                </a:solidFill>
                <a:latin typeface="+mn-ea"/>
              </a:rPr>
              <a:t>P</a:t>
            </a:r>
            <a:r>
              <a:rPr lang="zh-CN" altLang="en-US" dirty="0">
                <a:solidFill>
                  <a:schemeClr val="bg1"/>
                </a:solidFill>
                <a:latin typeface="+mn-ea"/>
              </a:rPr>
              <a:t>lanning</a:t>
            </a:r>
            <a:endParaRPr lang="zh-CN" altLang="en-US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: 空心 18"/>
          <p:cNvSpPr/>
          <p:nvPr/>
        </p:nvSpPr>
        <p:spPr>
          <a:xfrm>
            <a:off x="5007790" y="2251107"/>
            <a:ext cx="1154411" cy="1154411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63600" y="5049282"/>
            <a:ext cx="504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22" name="圆: 空心 21"/>
          <p:cNvSpPr/>
          <p:nvPr/>
        </p:nvSpPr>
        <p:spPr>
          <a:xfrm>
            <a:off x="4631007" y="4522274"/>
            <a:ext cx="826344" cy="826344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24" name="TextBox 13"/>
          <p:cNvSpPr txBox="1"/>
          <p:nvPr/>
        </p:nvSpPr>
        <p:spPr>
          <a:xfrm>
            <a:off x="6124659" y="4093242"/>
            <a:ext cx="31754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prstClr val="white"/>
                </a:solidFill>
                <a:latin typeface="+mn-ea"/>
              </a:rPr>
              <a:t>彙報人：</a:t>
            </a:r>
            <a:r>
              <a:rPr lang="en-US" altLang="zh-CN" sz="1600" dirty="0">
                <a:solidFill>
                  <a:prstClr val="white"/>
                </a:solidFill>
                <a:latin typeface="+mn-ea"/>
              </a:rPr>
              <a:t>XXX</a:t>
            </a:r>
            <a:r>
              <a:rPr lang="zh-CN" altLang="en-US" sz="1600" dirty="0">
                <a:solidFill>
                  <a:prstClr val="white"/>
                </a:solidFill>
                <a:latin typeface="+mn-ea"/>
              </a:rPr>
              <a:t>   時間：</a:t>
            </a:r>
            <a:r>
              <a:rPr lang="en-US" altLang="zh-CN" sz="1600" dirty="0">
                <a:solidFill>
                  <a:prstClr val="white"/>
                </a:solidFill>
                <a:latin typeface="+mn-ea"/>
              </a:rPr>
              <a:t>20XX.XX.XX</a:t>
            </a:r>
            <a:endParaRPr lang="zh-CN" altLang="en-US" sz="160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124660" y="3305674"/>
            <a:ext cx="5436184" cy="73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/>
                </a:solidFill>
                <a:latin typeface="+mn-ea"/>
              </a:rPr>
              <a:t>C</a:t>
            </a:r>
            <a:r>
              <a:rPr lang="zh-CN" altLang="en-US" sz="1600" dirty="0">
                <a:solidFill>
                  <a:schemeClr val="bg1"/>
                </a:solidFill>
                <a:latin typeface="+mn-ea"/>
              </a:rPr>
              <a:t>ase analysis of investment and financing case analysis of investment and financing case analysis of investment</a:t>
            </a:r>
            <a:endParaRPr lang="zh-CN" altLang="en-US" sz="16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6" name="TextBox 13"/>
          <p:cNvSpPr txBox="1"/>
          <p:nvPr/>
        </p:nvSpPr>
        <p:spPr>
          <a:xfrm>
            <a:off x="6115050" y="1711843"/>
            <a:ext cx="638175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spc="500" dirty="0">
                <a:solidFill>
                  <a:prstClr val="white"/>
                </a:solidFill>
                <a:latin typeface="+mj-ea"/>
                <a:ea typeface="+mj-ea"/>
              </a:rPr>
              <a:t>感謝您的觀看</a:t>
            </a:r>
            <a:endParaRPr lang="zh-CN" altLang="en-US" sz="6600" spc="500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1">
            <a:lum bright="70000" contrast="-70000"/>
          </a:blip>
          <a:stretch>
            <a:fillRect/>
          </a:stretch>
        </p:blipFill>
        <p:spPr>
          <a:xfrm>
            <a:off x="6137514" y="4340396"/>
            <a:ext cx="1666969" cy="1106643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7887117" y="4643850"/>
            <a:ext cx="517548" cy="517548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 rot="4163557">
            <a:off x="8361713" y="4853712"/>
            <a:ext cx="350601" cy="350601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 rot="1787413">
            <a:off x="8742284" y="4563192"/>
            <a:ext cx="427179" cy="42717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 rot="4163557">
            <a:off x="9233358" y="4711106"/>
            <a:ext cx="350601" cy="350601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9764056" y="4374059"/>
            <a:ext cx="517548" cy="517548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 rot="4163557">
            <a:off x="10146599" y="4583921"/>
            <a:ext cx="350601" cy="350601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6115050" y="827086"/>
            <a:ext cx="3060000" cy="468000"/>
            <a:chOff x="6115050" y="827086"/>
            <a:chExt cx="3060000" cy="468000"/>
          </a:xfrm>
        </p:grpSpPr>
        <p:sp>
          <p:nvSpPr>
            <p:cNvPr id="27" name="TextBox 13"/>
            <p:cNvSpPr txBox="1"/>
            <p:nvPr/>
          </p:nvSpPr>
          <p:spPr>
            <a:xfrm>
              <a:off x="6212607" y="876420"/>
              <a:ext cx="2837180" cy="3683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CN" altLang="en-US" spc="600" dirty="0">
                  <a:solidFill>
                    <a:prstClr val="white"/>
                  </a:solidFill>
                  <a:latin typeface="+mj-ea"/>
                  <a:ea typeface="+mj-ea"/>
                </a:rPr>
                <a:t>你不理財</a:t>
              </a:r>
              <a:r>
                <a:rPr lang="en-US" altLang="zh-CN" spc="600" dirty="0">
                  <a:solidFill>
                    <a:prstClr val="white"/>
                  </a:solidFill>
                  <a:latin typeface="+mj-ea"/>
                  <a:ea typeface="+mj-ea"/>
                </a:rPr>
                <a:t>·</a:t>
              </a:r>
              <a:r>
                <a:rPr lang="zh-CN" altLang="en-US" spc="600" dirty="0">
                  <a:solidFill>
                    <a:prstClr val="white"/>
                  </a:solidFill>
                  <a:latin typeface="+mj-ea"/>
                  <a:ea typeface="+mj-ea"/>
                </a:rPr>
                <a:t>財不理你</a:t>
              </a:r>
              <a:endParaRPr lang="zh-CN" altLang="en-US" spc="600" dirty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5" name="矩形: 圆角 4"/>
            <p:cNvSpPr/>
            <p:nvPr/>
          </p:nvSpPr>
          <p:spPr>
            <a:xfrm>
              <a:off x="6115050" y="827086"/>
              <a:ext cx="3060000" cy="46800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Heavy" panose="020B0A00000000000000" pitchFamily="34" charset="-122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9" y="1362267"/>
            <a:ext cx="5645609" cy="54766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0" y="4606281"/>
            <a:ext cx="12192000" cy="2251719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115050" y="2819398"/>
            <a:ext cx="351939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+mn-ea"/>
              </a:rPr>
              <a:t>Thanks For Your Watching</a:t>
            </a:r>
            <a:endParaRPr lang="zh-CN" altLang="en-US" sz="2000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倍增學院黃俊元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05640" cy="6809740"/>
          </a:xfrm>
          <a:prstGeom prst="rect">
            <a:avLst/>
          </a:prstGeom>
        </p:spPr>
      </p:pic>
      <p:pic>
        <p:nvPicPr>
          <p:cNvPr id="5" name="图片 4" descr="www.uugai.com-8331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057650"/>
            <a:ext cx="1608455" cy="1608455"/>
          </a:xfrm>
          <a:prstGeom prst="rect">
            <a:avLst/>
          </a:prstGeom>
        </p:spPr>
      </p:pic>
      <p:pic>
        <p:nvPicPr>
          <p:cNvPr id="8" name="內容版面配置區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193" y="5521208"/>
            <a:ext cx="1285653" cy="1285653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838008" y="6393714"/>
            <a:ext cx="2541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TW" dirty="0">
                <a:hlinkClick r:id="rId5"/>
              </a:rPr>
              <a:t>https://lin.ee/7sUARXb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838200" y="6043194"/>
            <a:ext cx="54356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TW" altLang="en-US" dirty="0"/>
              <a:t>掃碼或點擊加入官方</a:t>
            </a:r>
            <a:r>
              <a:rPr lang="en-US" altLang="zh-TW" dirty="0"/>
              <a:t>Line@ </a:t>
            </a:r>
            <a:r>
              <a:rPr lang="zh-TW" altLang="en-US" dirty="0"/>
              <a:t>獲取更多免費課程及模板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1289" y="1362267"/>
            <a:ext cx="5645609" cy="5476683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730250" y="2850284"/>
            <a:ext cx="5512196" cy="1242901"/>
            <a:chOff x="730250" y="1778165"/>
            <a:chExt cx="5512196" cy="1242901"/>
          </a:xfrm>
        </p:grpSpPr>
        <p:sp>
          <p:nvSpPr>
            <p:cNvPr id="9" name="TextBox 14"/>
            <p:cNvSpPr txBox="1"/>
            <p:nvPr/>
          </p:nvSpPr>
          <p:spPr>
            <a:xfrm>
              <a:off x="730250" y="1778165"/>
              <a:ext cx="5512196" cy="1014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zh-CN" altLang="en-US" sz="6000" spc="500" dirty="0">
                  <a:solidFill>
                    <a:schemeClr val="bg1"/>
                  </a:solidFill>
                  <a:latin typeface="+mj-ea"/>
                  <a:ea typeface="+mj-ea"/>
                </a:rPr>
                <a:t>教育基金規劃</a:t>
              </a:r>
              <a:endParaRPr kumimoji="1" lang="zh-CN" altLang="en-US" sz="6000" spc="5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06450" y="2683881"/>
              <a:ext cx="3948988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spc="300" dirty="0">
                  <a:solidFill>
                    <a:schemeClr val="bg1"/>
                  </a:solidFill>
                  <a:latin typeface="+mn-ea"/>
                </a:rPr>
                <a:t>Education Fund Planning</a:t>
              </a:r>
              <a:endParaRPr lang="zh-CN" altLang="en-US" sz="1600" spc="300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730250" y="4234418"/>
            <a:ext cx="51054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spc="500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en-US" altLang="zh-CN" sz="1400" spc="150" dirty="0"/>
              <a:t>Lorem ipsum dolor sit amet, consectetuer adipiscing elit. Maecenas porttitor congue massa. Fusce posuere, magna sed pulvinar </a:t>
            </a:r>
            <a:r>
              <a:rPr lang="en-US" altLang="zh-CN" sz="1400" spc="150" dirty="0" err="1"/>
              <a:t>ultricies</a:t>
            </a:r>
            <a:r>
              <a:rPr lang="en-US" altLang="zh-CN" sz="1400" spc="150" dirty="0"/>
              <a:t>,</a:t>
            </a:r>
            <a:endParaRPr lang="en-US" altLang="zh-CN" sz="1400" spc="150" dirty="0"/>
          </a:p>
        </p:txBody>
      </p:sp>
      <p:sp>
        <p:nvSpPr>
          <p:cNvPr id="19" name="圆: 空心 18"/>
          <p:cNvSpPr/>
          <p:nvPr/>
        </p:nvSpPr>
        <p:spPr>
          <a:xfrm>
            <a:off x="5007790" y="2251107"/>
            <a:ext cx="1154411" cy="1154411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63600" y="5049282"/>
            <a:ext cx="504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24" name="圆: 空心 23"/>
          <p:cNvSpPr/>
          <p:nvPr/>
        </p:nvSpPr>
        <p:spPr>
          <a:xfrm>
            <a:off x="4631007" y="4522274"/>
            <a:ext cx="826344" cy="826344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730250" y="1275319"/>
            <a:ext cx="1440000" cy="1440000"/>
            <a:chOff x="730250" y="1275319"/>
            <a:chExt cx="1440000" cy="1440000"/>
          </a:xfrm>
        </p:grpSpPr>
        <p:sp>
          <p:nvSpPr>
            <p:cNvPr id="26" name="椭圆 25"/>
            <p:cNvSpPr/>
            <p:nvPr/>
          </p:nvSpPr>
          <p:spPr>
            <a:xfrm>
              <a:off x="730250" y="1275319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910250" y="1455319"/>
              <a:ext cx="1080000" cy="1080000"/>
            </a:xfrm>
            <a:prstGeom prst="ellipse">
              <a:avLst/>
            </a:prstGeom>
            <a:solidFill>
              <a:srgbClr val="EFB345"/>
            </a:solidFill>
            <a:ln>
              <a:solidFill>
                <a:srgbClr val="EFB3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28" name="TextBox 14"/>
            <p:cNvSpPr txBox="1"/>
            <p:nvPr/>
          </p:nvSpPr>
          <p:spPr>
            <a:xfrm>
              <a:off x="985304" y="1579821"/>
              <a:ext cx="929893" cy="8299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4800" dirty="0">
                  <a:solidFill>
                    <a:schemeClr val="bg1"/>
                  </a:solidFill>
                  <a:latin typeface="+mj-ea"/>
                  <a:ea typeface="+mj-ea"/>
                </a:rPr>
                <a:t>01</a:t>
              </a:r>
              <a:endParaRPr kumimoji="1" lang="zh-CN" altLang="en-US" sz="4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0" y="5049282"/>
            <a:ext cx="12192000" cy="18087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3401313" cy="728551"/>
            <a:chOff x="556007" y="165319"/>
            <a:chExt cx="3401313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2484120" cy="728551"/>
              <a:chOff x="1473200" y="165319"/>
              <a:chExt cx="2484120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教育基金規劃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248412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>
                    <a:solidFill>
                      <a:schemeClr val="bg1"/>
                    </a:solidFill>
                    <a:latin typeface="+mn-ea"/>
                  </a:rPr>
                  <a:t>Education Fund Planning</a:t>
                </a:r>
                <a:endParaRPr lang="zh-CN" altLang="en-US" sz="16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01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735203" y="4042155"/>
            <a:ext cx="6085867" cy="1332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16" name="矩形: 圆角 15"/>
          <p:cNvSpPr/>
          <p:nvPr/>
        </p:nvSpPr>
        <p:spPr>
          <a:xfrm>
            <a:off x="862788" y="4127542"/>
            <a:ext cx="5830697" cy="116122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4" name="矩形 1"/>
          <p:cNvSpPr>
            <a:spLocks noChangeArrowheads="1"/>
          </p:cNvSpPr>
          <p:nvPr/>
        </p:nvSpPr>
        <p:spPr bwMode="auto">
          <a:xfrm>
            <a:off x="1022941" y="4329554"/>
            <a:ext cx="4824535" cy="732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結合上面案例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,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請為張先生夫婦設計一個子女教育規劃方案。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sym typeface="Microsoft YaHei" panose="020B0503020204020204" pitchFamily="34" charset="-122"/>
            </a:endParaRPr>
          </a:p>
          <a:p>
            <a:pPr>
              <a:lnSpc>
                <a:spcPts val="25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（參考匯率：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1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英鎊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=7.9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元人民幣）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sym typeface="Microsoft YaHei" panose="020B0503020204020204" pitchFamily="34" charset="-122"/>
            </a:endParaRPr>
          </a:p>
        </p:txBody>
      </p:sp>
      <p:sp>
        <p:nvSpPr>
          <p:cNvPr id="17" name="矩形: 圆角 16"/>
          <p:cNvSpPr/>
          <p:nvPr/>
        </p:nvSpPr>
        <p:spPr>
          <a:xfrm>
            <a:off x="735203" y="1261794"/>
            <a:ext cx="6085867" cy="259831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18" name="矩形: 圆角 17"/>
          <p:cNvSpPr/>
          <p:nvPr/>
        </p:nvSpPr>
        <p:spPr>
          <a:xfrm>
            <a:off x="862788" y="1503107"/>
            <a:ext cx="5830697" cy="211569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1022941" y="1721779"/>
            <a:ext cx="5510391" cy="169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張先生和張太太有一個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10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歲的孩子，預計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17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歲上大學，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21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歲送孩子到英國去留學兩年，目前去英國留學兩年的費用為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6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萬英鎊，預計學費每年上漲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5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％。張先生家庭作為一個中等收入家庭，孩子上大學的費用肯定沒有問題，但是，對於出國留學的高額開支，在張先生夫婦看來並不是很容易的事情，需要提前規劃。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(20XX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年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sym typeface="Microsoft YaHei" panose="020B0503020204020204" pitchFamily="34" charset="-122"/>
              </a:rPr>
              <a:t>)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sym typeface="Microsoft YaHei" panose="020B0503020204020204" pitchFamily="34" charset="-122"/>
            </a:endParaRPr>
          </a:p>
        </p:txBody>
      </p:sp>
      <p:sp>
        <p:nvSpPr>
          <p:cNvPr id="20" name="TextBox 14"/>
          <p:cNvSpPr txBox="1"/>
          <p:nvPr/>
        </p:nvSpPr>
        <p:spPr>
          <a:xfrm>
            <a:off x="1187450" y="1270219"/>
            <a:ext cx="1681480" cy="52197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CN" altLang="en-US" sz="2800" spc="150" dirty="0">
                <a:solidFill>
                  <a:srgbClr val="EFB345"/>
                </a:solidFill>
                <a:latin typeface="+mj-ea"/>
                <a:ea typeface="+mj-ea"/>
              </a:rPr>
              <a:t>投資案例</a:t>
            </a:r>
            <a:endParaRPr kumimoji="1" lang="zh-CN" altLang="en-US" sz="2800" spc="150" dirty="0">
              <a:solidFill>
                <a:srgbClr val="EFB345"/>
              </a:solidFill>
              <a:latin typeface="+mj-ea"/>
              <a:ea typeface="+mj-ea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55" y="-84110"/>
            <a:ext cx="4684148" cy="7026221"/>
          </a:xfrm>
          <a:prstGeom prst="rect">
            <a:avLst/>
          </a:prstGeom>
        </p:spPr>
      </p:pic>
      <p:sp>
        <p:nvSpPr>
          <p:cNvPr id="29" name="圆: 空心 28"/>
          <p:cNvSpPr/>
          <p:nvPr/>
        </p:nvSpPr>
        <p:spPr>
          <a:xfrm>
            <a:off x="6005211" y="933339"/>
            <a:ext cx="1122260" cy="1122260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30" name="圆: 空心 29"/>
          <p:cNvSpPr/>
          <p:nvPr/>
        </p:nvSpPr>
        <p:spPr>
          <a:xfrm>
            <a:off x="6286724" y="4621289"/>
            <a:ext cx="934910" cy="934910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3401313" cy="728551"/>
            <a:chOff x="556007" y="165319"/>
            <a:chExt cx="3401313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2484120" cy="728551"/>
              <a:chOff x="1473200" y="165319"/>
              <a:chExt cx="2484120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教育基金規劃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248412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>
                    <a:solidFill>
                      <a:schemeClr val="bg1"/>
                    </a:solidFill>
                    <a:latin typeface="+mn-ea"/>
                  </a:rPr>
                  <a:t>Education Fund Planning</a:t>
                </a:r>
                <a:endParaRPr lang="zh-CN" altLang="en-US" sz="16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01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sp>
        <p:nvSpPr>
          <p:cNvPr id="29" name="圆: 空心 28"/>
          <p:cNvSpPr/>
          <p:nvPr/>
        </p:nvSpPr>
        <p:spPr>
          <a:xfrm>
            <a:off x="6458302" y="-1178523"/>
            <a:ext cx="1122260" cy="1122260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30" name="圆: 空心 29"/>
          <p:cNvSpPr/>
          <p:nvPr/>
        </p:nvSpPr>
        <p:spPr>
          <a:xfrm>
            <a:off x="6693485" y="6858000"/>
            <a:ext cx="934910" cy="934910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96000" y="1261795"/>
            <a:ext cx="10800000" cy="2167206"/>
            <a:chOff x="705889" y="1261795"/>
            <a:chExt cx="10800000" cy="2167206"/>
          </a:xfrm>
        </p:grpSpPr>
        <p:grpSp>
          <p:nvGrpSpPr>
            <p:cNvPr id="6" name="组合 5"/>
            <p:cNvGrpSpPr/>
            <p:nvPr/>
          </p:nvGrpSpPr>
          <p:grpSpPr>
            <a:xfrm>
              <a:off x="705889" y="1261795"/>
              <a:ext cx="5314865" cy="2167206"/>
              <a:chOff x="735204" y="1261795"/>
              <a:chExt cx="5510391" cy="2167206"/>
            </a:xfrm>
          </p:grpSpPr>
          <p:sp>
            <p:nvSpPr>
              <p:cNvPr id="17" name="矩形: 圆角 16"/>
              <p:cNvSpPr/>
              <p:nvPr/>
            </p:nvSpPr>
            <p:spPr>
              <a:xfrm>
                <a:off x="735204" y="1261795"/>
                <a:ext cx="5510391" cy="216720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18" name="矩形: 圆角 17"/>
              <p:cNvSpPr/>
              <p:nvPr/>
            </p:nvSpPr>
            <p:spPr>
              <a:xfrm>
                <a:off x="862789" y="1503107"/>
                <a:ext cx="5233211" cy="1679663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20" name="TextBox 14"/>
              <p:cNvSpPr txBox="1"/>
              <p:nvPr/>
            </p:nvSpPr>
            <p:spPr>
              <a:xfrm>
                <a:off x="1187450" y="1270219"/>
                <a:ext cx="1743339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rgbClr val="EFB345"/>
                    </a:solidFill>
                    <a:latin typeface="+mj-ea"/>
                    <a:ea typeface="+mj-ea"/>
                  </a:rPr>
                  <a:t>投資案例</a:t>
                </a:r>
                <a:endParaRPr kumimoji="1" lang="zh-CN" altLang="en-US" sz="2800" spc="15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2" name="矩形 1"/>
              <p:cNvSpPr>
                <a:spLocks noChangeArrowheads="1"/>
              </p:cNvSpPr>
              <p:nvPr/>
            </p:nvSpPr>
            <p:spPr bwMode="auto">
              <a:xfrm>
                <a:off x="1014921" y="1899177"/>
                <a:ext cx="5081079" cy="1052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孩子目前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10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歲，距離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21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歲出國留學還有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11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年時間，投資期限較長。目前，在澳大利亞留學兩年的費用大概在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6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萬澳元，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11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年後，去澳大利亞留學兩年的費用將上漲為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10.26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萬澳元。</a:t>
                </a:r>
                <a:endPara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6191024" y="1261795"/>
              <a:ext cx="5314865" cy="2167206"/>
              <a:chOff x="735204" y="1261795"/>
              <a:chExt cx="5510391" cy="2167206"/>
            </a:xfrm>
          </p:grpSpPr>
          <p:sp>
            <p:nvSpPr>
              <p:cNvPr id="34" name="矩形: 圆角 33"/>
              <p:cNvSpPr/>
              <p:nvPr/>
            </p:nvSpPr>
            <p:spPr>
              <a:xfrm>
                <a:off x="735204" y="1261795"/>
                <a:ext cx="5510391" cy="216720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35" name="矩形: 圆角 34"/>
              <p:cNvSpPr/>
              <p:nvPr/>
            </p:nvSpPr>
            <p:spPr>
              <a:xfrm>
                <a:off x="862789" y="1503107"/>
                <a:ext cx="5233211" cy="1679663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36" name="TextBox 14"/>
              <p:cNvSpPr txBox="1"/>
              <p:nvPr/>
            </p:nvSpPr>
            <p:spPr>
              <a:xfrm>
                <a:off x="1187450" y="1270219"/>
                <a:ext cx="1743339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rgbClr val="EFB345"/>
                    </a:solidFill>
                    <a:latin typeface="+mj-ea"/>
                    <a:ea typeface="+mj-ea"/>
                  </a:rPr>
                  <a:t>投資案例</a:t>
                </a:r>
                <a:endParaRPr kumimoji="1" lang="zh-CN" altLang="en-US" sz="2800" spc="15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7" name="矩形 1"/>
              <p:cNvSpPr>
                <a:spLocks noChangeArrowheads="1"/>
              </p:cNvSpPr>
              <p:nvPr/>
            </p:nvSpPr>
            <p:spPr bwMode="auto">
              <a:xfrm>
                <a:off x="1014921" y="1899177"/>
                <a:ext cx="5081079" cy="1052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在國外留學，除了以當地貨幣計算的留學成本外，還有相當大的匯率波動風險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.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 因此，無法精確估計在未來十數年內的匯率成本。</a:t>
                </a:r>
                <a:endPara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endParaRPr>
              </a:p>
            </p:txBody>
          </p:sp>
        </p:grpSp>
      </p:grpSp>
      <p:grpSp>
        <p:nvGrpSpPr>
          <p:cNvPr id="39" name="组合 38"/>
          <p:cNvGrpSpPr/>
          <p:nvPr/>
        </p:nvGrpSpPr>
        <p:grpSpPr>
          <a:xfrm>
            <a:off x="696000" y="3708216"/>
            <a:ext cx="10800000" cy="2167206"/>
            <a:chOff x="705889" y="1261795"/>
            <a:chExt cx="10800000" cy="2167206"/>
          </a:xfrm>
        </p:grpSpPr>
        <p:grpSp>
          <p:nvGrpSpPr>
            <p:cNvPr id="40" name="组合 39"/>
            <p:cNvGrpSpPr/>
            <p:nvPr/>
          </p:nvGrpSpPr>
          <p:grpSpPr>
            <a:xfrm>
              <a:off x="705889" y="1261795"/>
              <a:ext cx="5314865" cy="2167206"/>
              <a:chOff x="735204" y="1261795"/>
              <a:chExt cx="5510391" cy="2167206"/>
            </a:xfrm>
          </p:grpSpPr>
          <p:sp>
            <p:nvSpPr>
              <p:cNvPr id="46" name="矩形: 圆角 45"/>
              <p:cNvSpPr/>
              <p:nvPr/>
            </p:nvSpPr>
            <p:spPr>
              <a:xfrm>
                <a:off x="735204" y="1261795"/>
                <a:ext cx="5510391" cy="216720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47" name="矩形: 圆角 46"/>
              <p:cNvSpPr/>
              <p:nvPr/>
            </p:nvSpPr>
            <p:spPr>
              <a:xfrm>
                <a:off x="862789" y="1503107"/>
                <a:ext cx="5233211" cy="1679663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48" name="TextBox 14"/>
              <p:cNvSpPr txBox="1"/>
              <p:nvPr/>
            </p:nvSpPr>
            <p:spPr>
              <a:xfrm>
                <a:off x="1187450" y="1270219"/>
                <a:ext cx="1743339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rgbClr val="EFB345"/>
                    </a:solidFill>
                    <a:latin typeface="+mj-ea"/>
                    <a:ea typeface="+mj-ea"/>
                  </a:rPr>
                  <a:t>投資案例</a:t>
                </a:r>
                <a:endParaRPr kumimoji="1" lang="zh-CN" altLang="en-US" sz="2800" spc="15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49" name="矩形 1"/>
              <p:cNvSpPr>
                <a:spLocks noChangeArrowheads="1"/>
              </p:cNvSpPr>
              <p:nvPr/>
            </p:nvSpPr>
            <p:spPr bwMode="auto">
              <a:xfrm>
                <a:off x="1014921" y="1899177"/>
                <a:ext cx="5081079" cy="1052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在本案例中，出於多估算支出的謹慎性原則假定匯率仍以目前的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1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澳元兌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6.15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人民幣計。則兩年留學期的費用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10.26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萬澳元折合人民幣為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630990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元。</a:t>
                </a:r>
                <a:endPara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6191024" y="1261795"/>
              <a:ext cx="5314865" cy="2167206"/>
              <a:chOff x="735204" y="1261795"/>
              <a:chExt cx="5510391" cy="2167206"/>
            </a:xfrm>
          </p:grpSpPr>
          <p:sp>
            <p:nvSpPr>
              <p:cNvPr id="42" name="矩形: 圆角 41"/>
              <p:cNvSpPr/>
              <p:nvPr/>
            </p:nvSpPr>
            <p:spPr>
              <a:xfrm>
                <a:off x="735204" y="1261795"/>
                <a:ext cx="5510391" cy="216720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43" name="矩形: 圆角 42"/>
              <p:cNvSpPr/>
              <p:nvPr/>
            </p:nvSpPr>
            <p:spPr>
              <a:xfrm>
                <a:off x="862789" y="1503107"/>
                <a:ext cx="5233211" cy="1679663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2"/>
                  </a:solidFill>
                  <a:latin typeface="+mn-ea"/>
                </a:endParaRPr>
              </a:p>
            </p:txBody>
          </p:sp>
          <p:sp>
            <p:nvSpPr>
              <p:cNvPr id="44" name="TextBox 14"/>
              <p:cNvSpPr txBox="1"/>
              <p:nvPr/>
            </p:nvSpPr>
            <p:spPr>
              <a:xfrm>
                <a:off x="1187450" y="1270219"/>
                <a:ext cx="1743339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rgbClr val="EFB345"/>
                    </a:solidFill>
                    <a:latin typeface="+mj-ea"/>
                    <a:ea typeface="+mj-ea"/>
                  </a:rPr>
                  <a:t>投資案例</a:t>
                </a:r>
                <a:endParaRPr kumimoji="1" lang="zh-CN" altLang="en-US" sz="2800" spc="15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45" name="矩形 1"/>
              <p:cNvSpPr>
                <a:spLocks noChangeArrowheads="1"/>
              </p:cNvSpPr>
              <p:nvPr/>
            </p:nvSpPr>
            <p:spPr bwMode="auto">
              <a:xfrm>
                <a:off x="1014921" y="1899177"/>
                <a:ext cx="5081079" cy="732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假設投資收益率為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6%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，要在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11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年後有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630990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元的資金以供支付兩年留學的費用，需要每月投入</a:t>
                </a:r>
                <a:r>
                  <a:rPr lang="en-US" altLang="zh-CN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3387</a:t>
                </a:r>
                <a:r>
                  <a:rPr lang="zh-CN" alt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</a:rPr>
                  <a:t>元。</a:t>
                </a:r>
                <a:endPara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endParaRPr>
              </a:p>
            </p:txBody>
          </p:sp>
        </p:grpSp>
      </p:grpSp>
      <p:grpSp>
        <p:nvGrpSpPr>
          <p:cNvPr id="53" name="组合 52"/>
          <p:cNvGrpSpPr/>
          <p:nvPr/>
        </p:nvGrpSpPr>
        <p:grpSpPr>
          <a:xfrm>
            <a:off x="4736732" y="1299038"/>
            <a:ext cx="612000" cy="432000"/>
            <a:chOff x="4736732" y="1299038"/>
            <a:chExt cx="612000" cy="432000"/>
          </a:xfrm>
        </p:grpSpPr>
        <p:sp>
          <p:nvSpPr>
            <p:cNvPr id="51" name="矩形: 圆角 50"/>
            <p:cNvSpPr/>
            <p:nvPr/>
          </p:nvSpPr>
          <p:spPr>
            <a:xfrm>
              <a:off x="4736732" y="1299038"/>
              <a:ext cx="612000" cy="432000"/>
            </a:xfrm>
            <a:prstGeom prst="roundRect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FB345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4786059" y="1330372"/>
              <a:ext cx="513347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latin typeface="+mj-ea"/>
                  <a:ea typeface="+mj-ea"/>
                </a:rPr>
                <a:t>01</a:t>
              </a:r>
              <a:endParaRPr lang="zh-CN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736732" y="3761501"/>
            <a:ext cx="612000" cy="432000"/>
            <a:chOff x="4736732" y="1299038"/>
            <a:chExt cx="612000" cy="432000"/>
          </a:xfrm>
        </p:grpSpPr>
        <p:sp>
          <p:nvSpPr>
            <p:cNvPr id="55" name="矩形: 圆角 54"/>
            <p:cNvSpPr/>
            <p:nvPr/>
          </p:nvSpPr>
          <p:spPr>
            <a:xfrm>
              <a:off x="4736732" y="1299038"/>
              <a:ext cx="612000" cy="432000"/>
            </a:xfrm>
            <a:prstGeom prst="roundRect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EFB345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4786059" y="1330372"/>
              <a:ext cx="513347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latin typeface="+mj-ea"/>
                  <a:ea typeface="+mj-ea"/>
                </a:rPr>
                <a:t>03</a:t>
              </a:r>
              <a:endParaRPr lang="zh-CN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10150939" y="3753481"/>
            <a:ext cx="612000" cy="432000"/>
            <a:chOff x="4736732" y="1299038"/>
            <a:chExt cx="612000" cy="432000"/>
          </a:xfrm>
        </p:grpSpPr>
        <p:sp>
          <p:nvSpPr>
            <p:cNvPr id="58" name="矩形: 圆角 57"/>
            <p:cNvSpPr/>
            <p:nvPr/>
          </p:nvSpPr>
          <p:spPr>
            <a:xfrm>
              <a:off x="4736732" y="1299038"/>
              <a:ext cx="612000" cy="432000"/>
            </a:xfrm>
            <a:prstGeom prst="roundRect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 dirty="0">
                <a:solidFill>
                  <a:srgbClr val="EFB345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4786059" y="1330372"/>
              <a:ext cx="513347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dirty="0">
                  <a:solidFill>
                    <a:schemeClr val="bg1"/>
                  </a:solidFill>
                  <a:latin typeface="+mj-ea"/>
                  <a:ea typeface="+mj-ea"/>
                </a:rPr>
                <a:t>04</a:t>
              </a:r>
              <a:endParaRPr lang="zh-CN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10150939" y="1299038"/>
            <a:ext cx="612000" cy="432000"/>
            <a:chOff x="4736732" y="1299038"/>
            <a:chExt cx="612000" cy="432000"/>
          </a:xfrm>
        </p:grpSpPr>
        <p:sp>
          <p:nvSpPr>
            <p:cNvPr id="61" name="矩形: 圆角 60"/>
            <p:cNvSpPr/>
            <p:nvPr/>
          </p:nvSpPr>
          <p:spPr>
            <a:xfrm>
              <a:off x="4736732" y="1299038"/>
              <a:ext cx="612000" cy="432000"/>
            </a:xfrm>
            <a:prstGeom prst="roundRect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 dirty="0">
                <a:solidFill>
                  <a:srgbClr val="EFB345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4786059" y="1330372"/>
              <a:ext cx="513347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dirty="0">
                  <a:solidFill>
                    <a:schemeClr val="bg1"/>
                  </a:solidFill>
                  <a:latin typeface="+mj-ea"/>
                  <a:ea typeface="+mj-ea"/>
                </a:rPr>
                <a:t>02</a:t>
              </a:r>
              <a:endParaRPr lang="zh-CN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3401313" cy="728551"/>
            <a:chOff x="556007" y="165319"/>
            <a:chExt cx="3401313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2484120" cy="728551"/>
              <a:chOff x="1473200" y="165319"/>
              <a:chExt cx="2484120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教育基金規劃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248412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>
                    <a:solidFill>
                      <a:schemeClr val="bg1"/>
                    </a:solidFill>
                    <a:latin typeface="+mn-ea"/>
                  </a:rPr>
                  <a:t>Education Fund Planning</a:t>
                </a:r>
                <a:endParaRPr lang="zh-CN" altLang="en-US" sz="16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01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sp>
        <p:nvSpPr>
          <p:cNvPr id="18" name="矩形: 圆角 17"/>
          <p:cNvSpPr/>
          <p:nvPr/>
        </p:nvSpPr>
        <p:spPr>
          <a:xfrm>
            <a:off x="819058" y="1132044"/>
            <a:ext cx="7435930" cy="1620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32" name="矩形 1"/>
          <p:cNvSpPr>
            <a:spLocks noChangeArrowheads="1"/>
          </p:cNvSpPr>
          <p:nvPr/>
        </p:nvSpPr>
        <p:spPr bwMode="auto">
          <a:xfrm>
            <a:off x="1861143" y="1271123"/>
            <a:ext cx="5948019" cy="137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11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年的投資期限，平均每年收益率達到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6%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，這個收益合理並且可行，從目前來看能滿足這個收益率的金融產品主要有：股票、股票型基金、偏股型基金、部分信託產品、部分人民幣理財產品、部分外匯理財產品、部分券商集合理財等等。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819058" y="2850238"/>
            <a:ext cx="7435930" cy="1620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49" name="矩形 1"/>
          <p:cNvSpPr>
            <a:spLocks noChangeArrowheads="1"/>
          </p:cNvSpPr>
          <p:nvPr/>
        </p:nvSpPr>
        <p:spPr bwMode="auto">
          <a:xfrm>
            <a:off x="1861143" y="2989317"/>
            <a:ext cx="6092440" cy="137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在這筆資金用於子女教育，所以在考慮投資收益的同時要儘量保證投資的安全性。權衡風險與收益、以及進入門檻的限制，我們建議給客戶做一個投資組合，可以將一半資金投資於穩健型的股票基金，另一半投資於中長期債券型基金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4736732" y="-777412"/>
            <a:ext cx="612000" cy="432000"/>
          </a:xfrm>
          <a:prstGeom prst="roundRect">
            <a:avLst/>
          </a:prstGeom>
          <a:solidFill>
            <a:srgbClr val="EFB3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EFB345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802862" y="4578369"/>
            <a:ext cx="7435930" cy="1620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45" name="矩形 1"/>
          <p:cNvSpPr>
            <a:spLocks noChangeArrowheads="1"/>
          </p:cNvSpPr>
          <p:nvPr/>
        </p:nvSpPr>
        <p:spPr bwMode="auto">
          <a:xfrm>
            <a:off x="1861143" y="4877748"/>
            <a:ext cx="6092440" cy="1052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債券型基金的風險相對較小，但是收益也低；而穩健型的股票基金，其收益相對較高，但是波動也較大，風險相對較高。如果將資金分散投資在這兩類產品上，安全性和收益性都有一定的保障。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64" name="任意多边形: 形状 63"/>
          <p:cNvSpPr/>
          <p:nvPr/>
        </p:nvSpPr>
        <p:spPr>
          <a:xfrm>
            <a:off x="819059" y="1132044"/>
            <a:ext cx="743042" cy="1620000"/>
          </a:xfrm>
          <a:custGeom>
            <a:avLst/>
            <a:gdLst>
              <a:gd name="connsiteX0" fmla="*/ 270005 w 887063"/>
              <a:gd name="connsiteY0" fmla="*/ 0 h 1620000"/>
              <a:gd name="connsiteX1" fmla="*/ 887063 w 887063"/>
              <a:gd name="connsiteY1" fmla="*/ 0 h 1620000"/>
              <a:gd name="connsiteX2" fmla="*/ 887063 w 887063"/>
              <a:gd name="connsiteY2" fmla="*/ 1620000 h 1620000"/>
              <a:gd name="connsiteX3" fmla="*/ 270005 w 887063"/>
              <a:gd name="connsiteY3" fmla="*/ 1620000 h 1620000"/>
              <a:gd name="connsiteX4" fmla="*/ 0 w 887063"/>
              <a:gd name="connsiteY4" fmla="*/ 1349995 h 1620000"/>
              <a:gd name="connsiteX5" fmla="*/ 0 w 887063"/>
              <a:gd name="connsiteY5" fmla="*/ 270005 h 1620000"/>
              <a:gd name="connsiteX6" fmla="*/ 270005 w 887063"/>
              <a:gd name="connsiteY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7063" h="1620000">
                <a:moveTo>
                  <a:pt x="270005" y="0"/>
                </a:moveTo>
                <a:lnTo>
                  <a:pt x="887063" y="0"/>
                </a:lnTo>
                <a:lnTo>
                  <a:pt x="887063" y="1620000"/>
                </a:lnTo>
                <a:lnTo>
                  <a:pt x="270005" y="1620000"/>
                </a:lnTo>
                <a:cubicBezTo>
                  <a:pt x="120885" y="1620000"/>
                  <a:pt x="0" y="1499115"/>
                  <a:pt x="0" y="1349995"/>
                </a:cubicBezTo>
                <a:lnTo>
                  <a:pt x="0" y="270005"/>
                </a:lnTo>
                <a:cubicBezTo>
                  <a:pt x="0" y="120885"/>
                  <a:pt x="120885" y="0"/>
                  <a:pt x="270005" y="0"/>
                </a:cubicBezTo>
                <a:close/>
              </a:path>
            </a:pathLst>
          </a:custGeom>
          <a:solidFill>
            <a:srgbClr val="F5CE87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823658" y="1578164"/>
            <a:ext cx="80137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+mj-ea"/>
                <a:ea typeface="+mj-ea"/>
              </a:rPr>
              <a:t>01</a:t>
            </a:r>
            <a:endParaRPr lang="zh-CN" altLang="en-US" sz="4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6" name="任意多边形: 形状 65"/>
          <p:cNvSpPr/>
          <p:nvPr/>
        </p:nvSpPr>
        <p:spPr>
          <a:xfrm>
            <a:off x="819058" y="2850238"/>
            <a:ext cx="743042" cy="1620000"/>
          </a:xfrm>
          <a:custGeom>
            <a:avLst/>
            <a:gdLst>
              <a:gd name="connsiteX0" fmla="*/ 270005 w 887063"/>
              <a:gd name="connsiteY0" fmla="*/ 0 h 1620000"/>
              <a:gd name="connsiteX1" fmla="*/ 887063 w 887063"/>
              <a:gd name="connsiteY1" fmla="*/ 0 h 1620000"/>
              <a:gd name="connsiteX2" fmla="*/ 887063 w 887063"/>
              <a:gd name="connsiteY2" fmla="*/ 1620000 h 1620000"/>
              <a:gd name="connsiteX3" fmla="*/ 270005 w 887063"/>
              <a:gd name="connsiteY3" fmla="*/ 1620000 h 1620000"/>
              <a:gd name="connsiteX4" fmla="*/ 0 w 887063"/>
              <a:gd name="connsiteY4" fmla="*/ 1349995 h 1620000"/>
              <a:gd name="connsiteX5" fmla="*/ 0 w 887063"/>
              <a:gd name="connsiteY5" fmla="*/ 270005 h 1620000"/>
              <a:gd name="connsiteX6" fmla="*/ 270005 w 887063"/>
              <a:gd name="connsiteY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7063" h="1620000">
                <a:moveTo>
                  <a:pt x="270005" y="0"/>
                </a:moveTo>
                <a:lnTo>
                  <a:pt x="887063" y="0"/>
                </a:lnTo>
                <a:lnTo>
                  <a:pt x="887063" y="1620000"/>
                </a:lnTo>
                <a:lnTo>
                  <a:pt x="270005" y="1620000"/>
                </a:lnTo>
                <a:cubicBezTo>
                  <a:pt x="120885" y="1620000"/>
                  <a:pt x="0" y="1499115"/>
                  <a:pt x="0" y="1349995"/>
                </a:cubicBezTo>
                <a:lnTo>
                  <a:pt x="0" y="270005"/>
                </a:lnTo>
                <a:cubicBezTo>
                  <a:pt x="0" y="120885"/>
                  <a:pt x="120885" y="0"/>
                  <a:pt x="270005" y="0"/>
                </a:cubicBezTo>
                <a:close/>
              </a:path>
            </a:pathLst>
          </a:custGeom>
          <a:solidFill>
            <a:srgbClr val="F5CE87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823657" y="3296358"/>
            <a:ext cx="80137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+mj-ea"/>
                <a:ea typeface="+mj-ea"/>
              </a:rPr>
              <a:t>02</a:t>
            </a:r>
            <a:endParaRPr lang="zh-CN" altLang="en-US" sz="4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9" name="任意多边形: 形状 68"/>
          <p:cNvSpPr/>
          <p:nvPr/>
        </p:nvSpPr>
        <p:spPr>
          <a:xfrm>
            <a:off x="802862" y="4578369"/>
            <a:ext cx="743042" cy="1620000"/>
          </a:xfrm>
          <a:custGeom>
            <a:avLst/>
            <a:gdLst>
              <a:gd name="connsiteX0" fmla="*/ 270005 w 887063"/>
              <a:gd name="connsiteY0" fmla="*/ 0 h 1620000"/>
              <a:gd name="connsiteX1" fmla="*/ 887063 w 887063"/>
              <a:gd name="connsiteY1" fmla="*/ 0 h 1620000"/>
              <a:gd name="connsiteX2" fmla="*/ 887063 w 887063"/>
              <a:gd name="connsiteY2" fmla="*/ 1620000 h 1620000"/>
              <a:gd name="connsiteX3" fmla="*/ 270005 w 887063"/>
              <a:gd name="connsiteY3" fmla="*/ 1620000 h 1620000"/>
              <a:gd name="connsiteX4" fmla="*/ 0 w 887063"/>
              <a:gd name="connsiteY4" fmla="*/ 1349995 h 1620000"/>
              <a:gd name="connsiteX5" fmla="*/ 0 w 887063"/>
              <a:gd name="connsiteY5" fmla="*/ 270005 h 1620000"/>
              <a:gd name="connsiteX6" fmla="*/ 270005 w 887063"/>
              <a:gd name="connsiteY6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7063" h="1620000">
                <a:moveTo>
                  <a:pt x="270005" y="0"/>
                </a:moveTo>
                <a:lnTo>
                  <a:pt x="887063" y="0"/>
                </a:lnTo>
                <a:lnTo>
                  <a:pt x="887063" y="1620000"/>
                </a:lnTo>
                <a:lnTo>
                  <a:pt x="270005" y="1620000"/>
                </a:lnTo>
                <a:cubicBezTo>
                  <a:pt x="120885" y="1620000"/>
                  <a:pt x="0" y="1499115"/>
                  <a:pt x="0" y="1349995"/>
                </a:cubicBezTo>
                <a:lnTo>
                  <a:pt x="0" y="270005"/>
                </a:lnTo>
                <a:cubicBezTo>
                  <a:pt x="0" y="120885"/>
                  <a:pt x="120885" y="0"/>
                  <a:pt x="270005" y="0"/>
                </a:cubicBezTo>
                <a:close/>
              </a:path>
            </a:pathLst>
          </a:custGeom>
          <a:solidFill>
            <a:srgbClr val="F5CE87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807461" y="5024489"/>
            <a:ext cx="80137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+mj-ea"/>
                <a:ea typeface="+mj-ea"/>
              </a:rPr>
              <a:t>03</a:t>
            </a:r>
            <a:endParaRPr lang="zh-CN" altLang="en-US" sz="4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76" name="图片 7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13"/>
          <a:stretch>
            <a:fillRect/>
          </a:stretch>
        </p:blipFill>
        <p:spPr>
          <a:xfrm flipH="1">
            <a:off x="8316133" y="613808"/>
            <a:ext cx="4289230" cy="5630384"/>
          </a:xfrm>
          <a:custGeom>
            <a:avLst/>
            <a:gdLst>
              <a:gd name="connsiteX0" fmla="*/ 4289230 w 4289230"/>
              <a:gd name="connsiteY0" fmla="*/ 0 h 5630384"/>
              <a:gd name="connsiteX1" fmla="*/ 0 w 4289230"/>
              <a:gd name="connsiteY1" fmla="*/ 0 h 5630384"/>
              <a:gd name="connsiteX2" fmla="*/ 0 w 4289230"/>
              <a:gd name="connsiteY2" fmla="*/ 5630384 h 5630384"/>
              <a:gd name="connsiteX3" fmla="*/ 4289230 w 4289230"/>
              <a:gd name="connsiteY3" fmla="*/ 5630384 h 5630384"/>
              <a:gd name="connsiteX4" fmla="*/ 4289230 w 4289230"/>
              <a:gd name="connsiteY4" fmla="*/ 2287015 h 5630384"/>
              <a:gd name="connsiteX5" fmla="*/ 3638268 w 4289230"/>
              <a:gd name="connsiteY5" fmla="*/ 2287015 h 5630384"/>
              <a:gd name="connsiteX6" fmla="*/ 3638268 w 4289230"/>
              <a:gd name="connsiteY6" fmla="*/ 1500742 h 5630384"/>
              <a:gd name="connsiteX7" fmla="*/ 4289230 w 4289230"/>
              <a:gd name="connsiteY7" fmla="*/ 1500742 h 56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89230" h="5630384">
                <a:moveTo>
                  <a:pt x="4289230" y="0"/>
                </a:moveTo>
                <a:lnTo>
                  <a:pt x="0" y="0"/>
                </a:lnTo>
                <a:lnTo>
                  <a:pt x="0" y="5630384"/>
                </a:lnTo>
                <a:lnTo>
                  <a:pt x="4289230" y="5630384"/>
                </a:lnTo>
                <a:lnTo>
                  <a:pt x="4289230" y="2287015"/>
                </a:lnTo>
                <a:lnTo>
                  <a:pt x="3638268" y="2287015"/>
                </a:lnTo>
                <a:lnTo>
                  <a:pt x="3638268" y="1500742"/>
                </a:lnTo>
                <a:lnTo>
                  <a:pt x="4289230" y="1500742"/>
                </a:lnTo>
                <a:close/>
              </a:path>
            </a:pathLst>
          </a:custGeom>
        </p:spPr>
      </p:pic>
      <p:sp>
        <p:nvSpPr>
          <p:cNvPr id="29" name="圆: 空心 28"/>
          <p:cNvSpPr/>
          <p:nvPr/>
        </p:nvSpPr>
        <p:spPr>
          <a:xfrm>
            <a:off x="7604026" y="465029"/>
            <a:ext cx="1122260" cy="1122260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75" name="圆: 空心 74"/>
          <p:cNvSpPr/>
          <p:nvPr/>
        </p:nvSpPr>
        <p:spPr>
          <a:xfrm>
            <a:off x="7628041" y="5533802"/>
            <a:ext cx="1122260" cy="1122260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730250" y="2850284"/>
            <a:ext cx="5512196" cy="1242901"/>
            <a:chOff x="730250" y="1778165"/>
            <a:chExt cx="5512196" cy="1242901"/>
          </a:xfrm>
        </p:grpSpPr>
        <p:sp>
          <p:nvSpPr>
            <p:cNvPr id="9" name="TextBox 14"/>
            <p:cNvSpPr txBox="1"/>
            <p:nvPr/>
          </p:nvSpPr>
          <p:spPr>
            <a:xfrm>
              <a:off x="730250" y="1778165"/>
              <a:ext cx="5512196" cy="1014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zh-CN" altLang="en-US" sz="6000" spc="500" dirty="0">
                  <a:solidFill>
                    <a:schemeClr val="bg1"/>
                  </a:solidFill>
                  <a:latin typeface="+mj-ea"/>
                  <a:ea typeface="+mj-ea"/>
                </a:rPr>
                <a:t>養老基金規劃</a:t>
              </a:r>
              <a:endParaRPr kumimoji="1" lang="zh-CN" altLang="en-US" sz="6000" spc="5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06450" y="2683881"/>
              <a:ext cx="3948988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spc="300" dirty="0">
                  <a:solidFill>
                    <a:schemeClr val="bg1"/>
                  </a:solidFill>
                  <a:latin typeface="+mn-ea"/>
                </a:rPr>
                <a:t>Pension Fund Planning</a:t>
              </a:r>
              <a:endParaRPr lang="zh-CN" altLang="en-US" sz="1600" spc="3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730250" y="1275319"/>
            <a:ext cx="1440000" cy="1440000"/>
            <a:chOff x="730250" y="1275319"/>
            <a:chExt cx="1440000" cy="1440000"/>
          </a:xfrm>
        </p:grpSpPr>
        <p:sp>
          <p:nvSpPr>
            <p:cNvPr id="7" name="椭圆 6"/>
            <p:cNvSpPr/>
            <p:nvPr/>
          </p:nvSpPr>
          <p:spPr>
            <a:xfrm>
              <a:off x="730250" y="1275319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910250" y="1455319"/>
              <a:ext cx="1080000" cy="1080000"/>
            </a:xfrm>
            <a:prstGeom prst="ellipse">
              <a:avLst/>
            </a:prstGeom>
            <a:solidFill>
              <a:srgbClr val="EFB345"/>
            </a:solidFill>
            <a:ln>
              <a:solidFill>
                <a:srgbClr val="EFB3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8" name="TextBox 14"/>
            <p:cNvSpPr txBox="1"/>
            <p:nvPr/>
          </p:nvSpPr>
          <p:spPr>
            <a:xfrm>
              <a:off x="985304" y="1579821"/>
              <a:ext cx="929893" cy="8299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4800" dirty="0">
                  <a:solidFill>
                    <a:schemeClr val="bg1"/>
                  </a:solidFill>
                  <a:latin typeface="+mj-ea"/>
                  <a:ea typeface="+mj-ea"/>
                </a:rPr>
                <a:t>02</a:t>
              </a:r>
              <a:endParaRPr kumimoji="1" lang="zh-CN" altLang="en-US" sz="4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730250" y="4234418"/>
            <a:ext cx="51054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spc="500">
                <a:solidFill>
                  <a:schemeClr val="bg1"/>
                </a:solidFill>
                <a:latin typeface="+mn-ea"/>
              </a:defRPr>
            </a:lvl1pPr>
          </a:lstStyle>
          <a:p>
            <a:r>
              <a:rPr lang="en-US" altLang="zh-CN" sz="1400" spc="150" dirty="0"/>
              <a:t>Lorem ipsum dolor sit amet, consectetuer adipiscing elit. Maecenas porttitor congue massa. Fusce posuere, magna sed pulvinar </a:t>
            </a:r>
            <a:r>
              <a:rPr lang="en-US" altLang="zh-CN" sz="1400" spc="150" dirty="0" err="1"/>
              <a:t>ultricies</a:t>
            </a:r>
            <a:r>
              <a:rPr lang="en-US" altLang="zh-CN" sz="1400" spc="150" dirty="0"/>
              <a:t>,</a:t>
            </a:r>
            <a:endParaRPr lang="en-US" altLang="zh-CN" sz="1400" spc="150" dirty="0"/>
          </a:p>
        </p:txBody>
      </p:sp>
      <p:sp>
        <p:nvSpPr>
          <p:cNvPr id="19" name="圆: 空心 18"/>
          <p:cNvSpPr/>
          <p:nvPr/>
        </p:nvSpPr>
        <p:spPr>
          <a:xfrm>
            <a:off x="5007790" y="2251107"/>
            <a:ext cx="1154411" cy="1154411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863600" y="5049282"/>
            <a:ext cx="504000" cy="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Heavy" panose="020B0A00000000000000" pitchFamily="34" charset="-122"/>
            </a:endParaRPr>
          </a:p>
        </p:txBody>
      </p:sp>
      <p:sp>
        <p:nvSpPr>
          <p:cNvPr id="22" name="圆: 空心 21"/>
          <p:cNvSpPr/>
          <p:nvPr/>
        </p:nvSpPr>
        <p:spPr>
          <a:xfrm>
            <a:off x="4631007" y="4522274"/>
            <a:ext cx="826344" cy="826344"/>
          </a:xfrm>
          <a:prstGeom prst="donut">
            <a:avLst>
              <a:gd name="adj" fmla="val 18104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1289" y="1362267"/>
            <a:ext cx="5645609" cy="547668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0" y="5049282"/>
            <a:ext cx="12192000" cy="18087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270257" y="203419"/>
            <a:ext cx="3401313" cy="728551"/>
            <a:chOff x="556007" y="165319"/>
            <a:chExt cx="3401313" cy="728551"/>
          </a:xfrm>
        </p:grpSpPr>
        <p:grpSp>
          <p:nvGrpSpPr>
            <p:cNvPr id="13" name="组合 12"/>
            <p:cNvGrpSpPr/>
            <p:nvPr/>
          </p:nvGrpSpPr>
          <p:grpSpPr>
            <a:xfrm>
              <a:off x="1473200" y="165319"/>
              <a:ext cx="2484120" cy="728551"/>
              <a:chOff x="1473200" y="165319"/>
              <a:chExt cx="2484120" cy="728551"/>
            </a:xfrm>
          </p:grpSpPr>
          <p:sp>
            <p:nvSpPr>
              <p:cNvPr id="11" name="TextBox 14"/>
              <p:cNvSpPr txBox="1"/>
              <p:nvPr/>
            </p:nvSpPr>
            <p:spPr>
              <a:xfrm>
                <a:off x="1473200" y="165319"/>
                <a:ext cx="2430780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800" spc="150" dirty="0">
                    <a:solidFill>
                      <a:schemeClr val="bg1"/>
                    </a:solidFill>
                    <a:latin typeface="+mj-ea"/>
                    <a:ea typeface="+mj-ea"/>
                  </a:rPr>
                  <a:t>養老基金規劃</a:t>
                </a:r>
                <a:endPara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473200" y="556685"/>
                <a:ext cx="248412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>
                    <a:solidFill>
                      <a:schemeClr val="bg1"/>
                    </a:solidFill>
                    <a:latin typeface="+mn-ea"/>
                  </a:rPr>
                  <a:t>Education Fund Planning</a:t>
                </a:r>
                <a:endParaRPr lang="zh-CN" altLang="en-US" sz="1600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556007" y="238179"/>
              <a:ext cx="929893" cy="584200"/>
              <a:chOff x="860807" y="1233695"/>
              <a:chExt cx="929893" cy="58420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1033653" y="1233695"/>
                <a:ext cx="584200" cy="584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latin typeface="思源黑体 CN Heavy" panose="020B0A00000000000000" pitchFamily="34" charset="-122"/>
                </a:endParaRPr>
              </a:p>
            </p:txBody>
          </p:sp>
          <p:sp>
            <p:nvSpPr>
              <p:cNvPr id="10" name="TextBox 14"/>
              <p:cNvSpPr txBox="1"/>
              <p:nvPr/>
            </p:nvSpPr>
            <p:spPr>
              <a:xfrm>
                <a:off x="860807" y="1264185"/>
                <a:ext cx="929893" cy="5219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2800" dirty="0">
                    <a:solidFill>
                      <a:srgbClr val="EFB345"/>
                    </a:solidFill>
                    <a:latin typeface="+mj-ea"/>
                    <a:ea typeface="+mj-ea"/>
                  </a:rPr>
                  <a:t>02</a:t>
                </a:r>
                <a:endParaRPr kumimoji="1" lang="zh-CN" altLang="en-US" sz="2800" dirty="0">
                  <a:solidFill>
                    <a:srgbClr val="EFB345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sp>
        <p:nvSpPr>
          <p:cNvPr id="50" name="矩形: 圆角 49"/>
          <p:cNvSpPr/>
          <p:nvPr/>
        </p:nvSpPr>
        <p:spPr>
          <a:xfrm>
            <a:off x="715457" y="1394866"/>
            <a:ext cx="3600000" cy="4248000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pic>
        <p:nvPicPr>
          <p:cNvPr id="76" name="图片 7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13"/>
          <a:stretch>
            <a:fillRect/>
          </a:stretch>
        </p:blipFill>
        <p:spPr>
          <a:xfrm flipH="1">
            <a:off x="4141885" y="613808"/>
            <a:ext cx="4289230" cy="5630384"/>
          </a:xfrm>
          <a:custGeom>
            <a:avLst/>
            <a:gdLst>
              <a:gd name="connsiteX0" fmla="*/ 4289230 w 4289230"/>
              <a:gd name="connsiteY0" fmla="*/ 0 h 5630384"/>
              <a:gd name="connsiteX1" fmla="*/ 0 w 4289230"/>
              <a:gd name="connsiteY1" fmla="*/ 0 h 5630384"/>
              <a:gd name="connsiteX2" fmla="*/ 0 w 4289230"/>
              <a:gd name="connsiteY2" fmla="*/ 5630384 h 5630384"/>
              <a:gd name="connsiteX3" fmla="*/ 4289230 w 4289230"/>
              <a:gd name="connsiteY3" fmla="*/ 5630384 h 5630384"/>
              <a:gd name="connsiteX4" fmla="*/ 4289230 w 4289230"/>
              <a:gd name="connsiteY4" fmla="*/ 2287015 h 5630384"/>
              <a:gd name="connsiteX5" fmla="*/ 3638268 w 4289230"/>
              <a:gd name="connsiteY5" fmla="*/ 2287015 h 5630384"/>
              <a:gd name="connsiteX6" fmla="*/ 3638268 w 4289230"/>
              <a:gd name="connsiteY6" fmla="*/ 1500742 h 5630384"/>
              <a:gd name="connsiteX7" fmla="*/ 4289230 w 4289230"/>
              <a:gd name="connsiteY7" fmla="*/ 1500742 h 56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89230" h="5630384">
                <a:moveTo>
                  <a:pt x="4289230" y="0"/>
                </a:moveTo>
                <a:lnTo>
                  <a:pt x="0" y="0"/>
                </a:lnTo>
                <a:lnTo>
                  <a:pt x="0" y="5630384"/>
                </a:lnTo>
                <a:lnTo>
                  <a:pt x="4289230" y="5630384"/>
                </a:lnTo>
                <a:lnTo>
                  <a:pt x="4289230" y="2287015"/>
                </a:lnTo>
                <a:lnTo>
                  <a:pt x="3638268" y="2287015"/>
                </a:lnTo>
                <a:lnTo>
                  <a:pt x="3638268" y="1500742"/>
                </a:lnTo>
                <a:lnTo>
                  <a:pt x="4289230" y="1500742"/>
                </a:lnTo>
                <a:close/>
              </a:path>
            </a:pathLst>
          </a:custGeom>
        </p:spPr>
      </p:pic>
      <p:sp>
        <p:nvSpPr>
          <p:cNvPr id="30" name="矩形 1"/>
          <p:cNvSpPr>
            <a:spLocks noChangeArrowheads="1"/>
          </p:cNvSpPr>
          <p:nvPr/>
        </p:nvSpPr>
        <p:spPr bwMode="auto">
          <a:xfrm>
            <a:off x="986392" y="2178440"/>
            <a:ext cx="3058131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小張夫婦今年均剛過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35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歲，他們倆打算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55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歲退休，在退休後的第一年，王剛夫婦估計兩人需要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10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萬元的生活費用，並且，由於通貨膨脹的原因，這筆生活費用每年按照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3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％的速度增長。小張夫婦估計會活到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85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歲，假設小張夫婦退休後沒有基本養老保險金，也沒有企業年金等定期的收入，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  <p:sp>
        <p:nvSpPr>
          <p:cNvPr id="31" name="矩形: 圆角 30"/>
          <p:cNvSpPr/>
          <p:nvPr/>
        </p:nvSpPr>
        <p:spPr>
          <a:xfrm>
            <a:off x="7891359" y="1432836"/>
            <a:ext cx="3600000" cy="4248000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33" name="矩形 1"/>
          <p:cNvSpPr>
            <a:spLocks noChangeArrowheads="1"/>
          </p:cNvSpPr>
          <p:nvPr/>
        </p:nvSpPr>
        <p:spPr bwMode="auto">
          <a:xfrm>
            <a:off x="8108050" y="2178440"/>
            <a:ext cx="3166619" cy="2353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其退休費用只能靠退休前積累的退休基金進行生活。假設退休前的投資收益率為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6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％，退休後的投資收益率為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3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％，小張夫婦現在已有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25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萬元的退休基金了，問如果採取定期定投的方式，每年年底還需投入多少錢才能實現理想的退休目標？</a:t>
            </a:r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95725" y="1682539"/>
            <a:ext cx="20394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EFB345"/>
                </a:solidFill>
                <a:latin typeface="+mj-ea"/>
                <a:ea typeface="+mj-ea"/>
              </a:rPr>
              <a:t>養老規劃案例</a:t>
            </a:r>
            <a:endParaRPr lang="zh-CN" altLang="en-US" sz="2000" dirty="0">
              <a:solidFill>
                <a:srgbClr val="EFB345"/>
              </a:solidFill>
              <a:latin typeface="+mj-ea"/>
              <a:ea typeface="+mj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8671627" y="1682539"/>
            <a:ext cx="20394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EFB345"/>
                </a:solidFill>
                <a:latin typeface="+mj-ea"/>
                <a:ea typeface="+mj-ea"/>
              </a:rPr>
              <a:t>養老規劃案例</a:t>
            </a:r>
            <a:endParaRPr lang="zh-CN" altLang="en-US" sz="2000" dirty="0">
              <a:solidFill>
                <a:srgbClr val="EFB345"/>
              </a:solidFill>
              <a:latin typeface="+mj-ea"/>
              <a:ea typeface="+mj-ea"/>
            </a:endParaRPr>
          </a:p>
        </p:txBody>
      </p:sp>
      <p:sp>
        <p:nvSpPr>
          <p:cNvPr id="29" name="圆: 空心 28"/>
          <p:cNvSpPr/>
          <p:nvPr/>
        </p:nvSpPr>
        <p:spPr>
          <a:xfrm>
            <a:off x="10711092" y="1056077"/>
            <a:ext cx="930359" cy="881014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35" name="圆: 空心 34"/>
          <p:cNvSpPr/>
          <p:nvPr/>
        </p:nvSpPr>
        <p:spPr>
          <a:xfrm>
            <a:off x="3678111" y="1070458"/>
            <a:ext cx="889232" cy="842068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105882" y="5086350"/>
            <a:ext cx="819150" cy="304800"/>
            <a:chOff x="1885950" y="5086350"/>
            <a:chExt cx="819150" cy="304800"/>
          </a:xfrm>
        </p:grpSpPr>
        <p:sp>
          <p:nvSpPr>
            <p:cNvPr id="6" name="箭头: V 形 5"/>
            <p:cNvSpPr/>
            <p:nvPr/>
          </p:nvSpPr>
          <p:spPr>
            <a:xfrm>
              <a:off x="1885950" y="5086350"/>
              <a:ext cx="304800" cy="304800"/>
            </a:xfrm>
            <a:prstGeom prst="chevron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37" name="箭头: V 形 36"/>
            <p:cNvSpPr/>
            <p:nvPr/>
          </p:nvSpPr>
          <p:spPr>
            <a:xfrm>
              <a:off x="2143125" y="5086350"/>
              <a:ext cx="304800" cy="304800"/>
            </a:xfrm>
            <a:prstGeom prst="chevron">
              <a:avLst/>
            </a:prstGeom>
            <a:solidFill>
              <a:srgbClr val="EF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38" name="箭头: V 形 37"/>
            <p:cNvSpPr/>
            <p:nvPr/>
          </p:nvSpPr>
          <p:spPr>
            <a:xfrm>
              <a:off x="2400300" y="5086350"/>
              <a:ext cx="304800" cy="304800"/>
            </a:xfrm>
            <a:prstGeom prst="chevron">
              <a:avLst/>
            </a:prstGeom>
            <a:solidFill>
              <a:srgbClr val="EFB34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 flipH="1">
            <a:off x="9281784" y="5086350"/>
            <a:ext cx="819150" cy="304800"/>
            <a:chOff x="1885950" y="5086350"/>
            <a:chExt cx="819150" cy="304800"/>
          </a:xfrm>
        </p:grpSpPr>
        <p:sp>
          <p:nvSpPr>
            <p:cNvPr id="41" name="箭头: V 形 40"/>
            <p:cNvSpPr/>
            <p:nvPr/>
          </p:nvSpPr>
          <p:spPr>
            <a:xfrm>
              <a:off x="1885950" y="5086350"/>
              <a:ext cx="304800" cy="304800"/>
            </a:xfrm>
            <a:prstGeom prst="chevron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42" name="箭头: V 形 41"/>
            <p:cNvSpPr/>
            <p:nvPr/>
          </p:nvSpPr>
          <p:spPr>
            <a:xfrm>
              <a:off x="2143125" y="5086350"/>
              <a:ext cx="304800" cy="304800"/>
            </a:xfrm>
            <a:prstGeom prst="chevron">
              <a:avLst/>
            </a:prstGeom>
            <a:solidFill>
              <a:srgbClr val="EF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43" name="箭头: V 形 42"/>
            <p:cNvSpPr/>
            <p:nvPr/>
          </p:nvSpPr>
          <p:spPr>
            <a:xfrm>
              <a:off x="2400300" y="5086350"/>
              <a:ext cx="304800" cy="304800"/>
            </a:xfrm>
            <a:prstGeom prst="chevron">
              <a:avLst/>
            </a:prstGeom>
            <a:solidFill>
              <a:srgbClr val="EFB34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3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1187450" y="203419"/>
            <a:ext cx="2484120" cy="728551"/>
            <a:chOff x="1473200" y="165319"/>
            <a:chExt cx="2484120" cy="728551"/>
          </a:xfrm>
        </p:grpSpPr>
        <p:sp>
          <p:nvSpPr>
            <p:cNvPr id="11" name="TextBox 14"/>
            <p:cNvSpPr txBox="1"/>
            <p:nvPr/>
          </p:nvSpPr>
          <p:spPr>
            <a:xfrm>
              <a:off x="1473200" y="165319"/>
              <a:ext cx="2430780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CN" altLang="en-US" sz="2800" spc="150" dirty="0">
                  <a:solidFill>
                    <a:schemeClr val="bg1"/>
                  </a:solidFill>
                  <a:latin typeface="+mj-ea"/>
                  <a:ea typeface="+mj-ea"/>
                </a:rPr>
                <a:t>養老基金規劃</a:t>
              </a:r>
              <a:endParaRPr kumimoji="1" lang="zh-CN" altLang="en-US" sz="2800" spc="15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473200" y="556685"/>
              <a:ext cx="248412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  <a:latin typeface="+mn-ea"/>
                </a:rPr>
                <a:t>Education Fund Planning</a:t>
              </a:r>
              <a:endParaRPr lang="zh-CN" altLang="en-US" sz="16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70257" y="276279"/>
            <a:ext cx="929893" cy="584200"/>
            <a:chOff x="860807" y="1233695"/>
            <a:chExt cx="929893" cy="584200"/>
          </a:xfrm>
        </p:grpSpPr>
        <p:sp>
          <p:nvSpPr>
            <p:cNvPr id="9" name="椭圆 8"/>
            <p:cNvSpPr/>
            <p:nvPr/>
          </p:nvSpPr>
          <p:spPr>
            <a:xfrm>
              <a:off x="1033653" y="1233695"/>
              <a:ext cx="584200" cy="584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10" name="TextBox 14"/>
            <p:cNvSpPr txBox="1"/>
            <p:nvPr/>
          </p:nvSpPr>
          <p:spPr>
            <a:xfrm>
              <a:off x="860807" y="1264185"/>
              <a:ext cx="929893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2800" dirty="0">
                  <a:solidFill>
                    <a:srgbClr val="EFB345"/>
                  </a:solidFill>
                  <a:latin typeface="+mj-ea"/>
                  <a:ea typeface="+mj-ea"/>
                </a:rPr>
                <a:t>02</a:t>
              </a:r>
              <a:endParaRPr kumimoji="1" lang="zh-CN" altLang="en-US" sz="2800" dirty="0">
                <a:solidFill>
                  <a:srgbClr val="EFB345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"/>
          <a:stretch>
            <a:fillRect/>
          </a:stretch>
        </p:blipFill>
        <p:spPr>
          <a:xfrm>
            <a:off x="-65790" y="4681806"/>
            <a:ext cx="12192000" cy="2251719"/>
          </a:xfrm>
          <a:prstGeom prst="rect">
            <a:avLst/>
          </a:prstGeom>
        </p:spPr>
      </p:pic>
      <p:sp>
        <p:nvSpPr>
          <p:cNvPr id="29" name="圆: 空心 28"/>
          <p:cNvSpPr/>
          <p:nvPr/>
        </p:nvSpPr>
        <p:spPr>
          <a:xfrm>
            <a:off x="10828958" y="1732119"/>
            <a:ext cx="679143" cy="643122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50" name="矩形: 圆角 49"/>
          <p:cNvSpPr/>
          <p:nvPr/>
        </p:nvSpPr>
        <p:spPr>
          <a:xfrm>
            <a:off x="845069" y="1854628"/>
            <a:ext cx="3312000" cy="4035888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44" name="矩形: 圆角 43"/>
          <p:cNvSpPr/>
          <p:nvPr/>
        </p:nvSpPr>
        <p:spPr>
          <a:xfrm>
            <a:off x="1094197" y="2483378"/>
            <a:ext cx="2813744" cy="3132000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solidFill>
              <a:srgbClr val="EFB345"/>
            </a:solidFill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30" name="矩形 1"/>
          <p:cNvSpPr>
            <a:spLocks noChangeArrowheads="1"/>
          </p:cNvSpPr>
          <p:nvPr/>
        </p:nvSpPr>
        <p:spPr bwMode="auto">
          <a:xfrm>
            <a:off x="1256163" y="3416690"/>
            <a:ext cx="2458209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目前</a:t>
            </a:r>
            <a:r>
              <a:rPr lang="en-US" altLang="zh-CN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25</a:t>
            </a:r>
            <a:r>
              <a:rPr lang="zh-CN" altLang="en-US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萬元的退休啟動資金至</a:t>
            </a:r>
            <a:r>
              <a:rPr lang="en-US" altLang="zh-CN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55</a:t>
            </a:r>
            <a:r>
              <a:rPr lang="zh-CN" altLang="en-US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歲時增值為：</a:t>
            </a:r>
            <a:r>
              <a:rPr lang="en-US" altLang="zh-CN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801784</a:t>
            </a:r>
            <a:r>
              <a:rPr lang="zh-CN" altLang="en-US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元</a:t>
            </a:r>
            <a:endParaRPr lang="zh-CN" altLang="en-US" sz="1400" dirty="0">
              <a:solidFill>
                <a:schemeClr val="tx2"/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N=20</a:t>
            </a:r>
            <a:r>
              <a:rPr lang="zh-CN" altLang="en-US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；   </a:t>
            </a:r>
            <a:r>
              <a:rPr lang="en-US" altLang="zh-CN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I/Y=6</a:t>
            </a:r>
            <a:r>
              <a:rPr lang="zh-CN" altLang="en-US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；    </a:t>
            </a:r>
            <a:r>
              <a:rPr lang="en-US" altLang="zh-CN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PV=-250000</a:t>
            </a:r>
            <a:r>
              <a:rPr lang="zh-CN" altLang="en-US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；       </a:t>
            </a:r>
            <a:r>
              <a:rPr lang="en-US" altLang="zh-CN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CPT FV=</a:t>
            </a:r>
            <a:r>
              <a:rPr lang="zh-CN" altLang="en-US" sz="14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？</a:t>
            </a:r>
            <a:endParaRPr lang="zh-CN" altLang="en-US" sz="1400" dirty="0">
              <a:solidFill>
                <a:schemeClr val="tx2"/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56163" y="2981379"/>
            <a:ext cx="23639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EFB345"/>
                </a:solidFill>
                <a:latin typeface="+mj-ea"/>
                <a:ea typeface="+mj-ea"/>
              </a:rPr>
              <a:t>養老規劃案例分析</a:t>
            </a:r>
            <a:endParaRPr lang="zh-CN" altLang="en-US" sz="2000" dirty="0">
              <a:solidFill>
                <a:srgbClr val="EFB345"/>
              </a:solidFill>
              <a:latin typeface="+mj-ea"/>
              <a:ea typeface="+mj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036123" y="1666929"/>
            <a:ext cx="929893" cy="584200"/>
            <a:chOff x="1927607" y="1419279"/>
            <a:chExt cx="929893" cy="584200"/>
          </a:xfrm>
        </p:grpSpPr>
        <p:sp>
          <p:nvSpPr>
            <p:cNvPr id="46" name="椭圆 45"/>
            <p:cNvSpPr/>
            <p:nvPr/>
          </p:nvSpPr>
          <p:spPr>
            <a:xfrm>
              <a:off x="2100453" y="1419279"/>
              <a:ext cx="584200" cy="584200"/>
            </a:xfrm>
            <a:prstGeom prst="ellipse">
              <a:avLst/>
            </a:prstGeom>
            <a:solidFill>
              <a:srgbClr val="F5CE8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47" name="TextBox 14"/>
            <p:cNvSpPr txBox="1"/>
            <p:nvPr/>
          </p:nvSpPr>
          <p:spPr>
            <a:xfrm>
              <a:off x="1927607" y="1449769"/>
              <a:ext cx="929893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2800" dirty="0">
                  <a:solidFill>
                    <a:schemeClr val="bg1"/>
                  </a:solidFill>
                  <a:latin typeface="+mj-ea"/>
                  <a:ea typeface="+mj-ea"/>
                </a:rPr>
                <a:t>01</a:t>
              </a:r>
              <a:endParaRPr kumimoji="1" lang="zh-CN" altLang="en-US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2091494" y="5029200"/>
            <a:ext cx="819150" cy="304800"/>
            <a:chOff x="1885950" y="5086350"/>
            <a:chExt cx="819150" cy="304800"/>
          </a:xfrm>
        </p:grpSpPr>
        <p:sp>
          <p:nvSpPr>
            <p:cNvPr id="6" name="箭头: V 形 5"/>
            <p:cNvSpPr/>
            <p:nvPr/>
          </p:nvSpPr>
          <p:spPr>
            <a:xfrm>
              <a:off x="1885950" y="5086350"/>
              <a:ext cx="304800" cy="304800"/>
            </a:xfrm>
            <a:prstGeom prst="chevron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37" name="箭头: V 形 36"/>
            <p:cNvSpPr/>
            <p:nvPr/>
          </p:nvSpPr>
          <p:spPr>
            <a:xfrm>
              <a:off x="2143125" y="5086350"/>
              <a:ext cx="304800" cy="304800"/>
            </a:xfrm>
            <a:prstGeom prst="chevron">
              <a:avLst/>
            </a:prstGeom>
            <a:solidFill>
              <a:srgbClr val="EF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38" name="箭头: V 形 37"/>
            <p:cNvSpPr/>
            <p:nvPr/>
          </p:nvSpPr>
          <p:spPr>
            <a:xfrm>
              <a:off x="2400300" y="5086350"/>
              <a:ext cx="304800" cy="304800"/>
            </a:xfrm>
            <a:prstGeom prst="chevron">
              <a:avLst/>
            </a:prstGeom>
            <a:solidFill>
              <a:srgbClr val="EFB34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</p:grpSp>
      <p:sp>
        <p:nvSpPr>
          <p:cNvPr id="49" name="矩形: 圆角 48"/>
          <p:cNvSpPr/>
          <p:nvPr/>
        </p:nvSpPr>
        <p:spPr>
          <a:xfrm>
            <a:off x="4426469" y="1854628"/>
            <a:ext cx="3312000" cy="4035888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4675597" y="2483378"/>
            <a:ext cx="2813744" cy="3132000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solidFill>
              <a:srgbClr val="EFB345"/>
            </a:solidFill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52" name="矩形 1"/>
          <p:cNvSpPr>
            <a:spLocks noChangeArrowheads="1"/>
          </p:cNvSpPr>
          <p:nvPr/>
        </p:nvSpPr>
        <p:spPr bwMode="auto">
          <a:xfrm>
            <a:off x="4853365" y="3416690"/>
            <a:ext cx="2458209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退休基金缺口＝</a:t>
            </a:r>
            <a:endParaRPr lang="en-US" altLang="zh-CN" sz="1400" spc="200" dirty="0">
              <a:solidFill>
                <a:schemeClr val="tx2"/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3000000</a:t>
            </a:r>
            <a:r>
              <a:rPr lang="zh-CN" altLang="en-US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－</a:t>
            </a:r>
            <a:r>
              <a:rPr lang="en-US" altLang="zh-CN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801748</a:t>
            </a:r>
            <a:r>
              <a:rPr lang="zh-CN" altLang="en-US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＝</a:t>
            </a:r>
            <a:r>
              <a:rPr lang="en-US" altLang="zh-CN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2198216</a:t>
            </a:r>
            <a:r>
              <a:rPr lang="zh-CN" altLang="en-US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元</a:t>
            </a:r>
            <a:endParaRPr lang="en-US" altLang="zh-CN" sz="1400" spc="200" dirty="0">
              <a:solidFill>
                <a:schemeClr val="tx2"/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4853365" y="2981379"/>
            <a:ext cx="229184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EFB345"/>
                </a:solidFill>
                <a:latin typeface="+mj-ea"/>
                <a:ea typeface="+mj-ea"/>
              </a:rPr>
              <a:t>養老規劃案例分析</a:t>
            </a:r>
            <a:endParaRPr lang="zh-CN" altLang="en-US" sz="2000" dirty="0">
              <a:solidFill>
                <a:srgbClr val="EFB345"/>
              </a:solidFill>
              <a:latin typeface="+mj-ea"/>
              <a:ea typeface="+mj-ea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5617523" y="1666929"/>
            <a:ext cx="929893" cy="584200"/>
            <a:chOff x="1927607" y="1419279"/>
            <a:chExt cx="929893" cy="584200"/>
          </a:xfrm>
        </p:grpSpPr>
        <p:sp>
          <p:nvSpPr>
            <p:cNvPr id="59" name="椭圆 58"/>
            <p:cNvSpPr/>
            <p:nvPr/>
          </p:nvSpPr>
          <p:spPr>
            <a:xfrm>
              <a:off x="2100453" y="1419279"/>
              <a:ext cx="584200" cy="584200"/>
            </a:xfrm>
            <a:prstGeom prst="ellipse">
              <a:avLst/>
            </a:prstGeom>
            <a:solidFill>
              <a:srgbClr val="F5CE8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60" name="TextBox 14"/>
            <p:cNvSpPr txBox="1"/>
            <p:nvPr/>
          </p:nvSpPr>
          <p:spPr>
            <a:xfrm>
              <a:off x="1927607" y="1449769"/>
              <a:ext cx="929893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2800" dirty="0">
                  <a:solidFill>
                    <a:schemeClr val="bg1"/>
                  </a:solidFill>
                  <a:latin typeface="+mj-ea"/>
                  <a:ea typeface="+mj-ea"/>
                </a:rPr>
                <a:t>02</a:t>
              </a:r>
              <a:endParaRPr kumimoji="1" lang="zh-CN" altLang="en-US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5672894" y="5029200"/>
            <a:ext cx="819150" cy="304800"/>
            <a:chOff x="1885950" y="5086350"/>
            <a:chExt cx="819150" cy="304800"/>
          </a:xfrm>
        </p:grpSpPr>
        <p:sp>
          <p:nvSpPr>
            <p:cNvPr id="56" name="箭头: V 形 55"/>
            <p:cNvSpPr/>
            <p:nvPr/>
          </p:nvSpPr>
          <p:spPr>
            <a:xfrm>
              <a:off x="1885950" y="5086350"/>
              <a:ext cx="304800" cy="304800"/>
            </a:xfrm>
            <a:prstGeom prst="chevron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57" name="箭头: V 形 56"/>
            <p:cNvSpPr/>
            <p:nvPr/>
          </p:nvSpPr>
          <p:spPr>
            <a:xfrm>
              <a:off x="2143125" y="5086350"/>
              <a:ext cx="304800" cy="304800"/>
            </a:xfrm>
            <a:prstGeom prst="chevron">
              <a:avLst/>
            </a:prstGeom>
            <a:solidFill>
              <a:srgbClr val="EF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58" name="箭头: V 形 57"/>
            <p:cNvSpPr/>
            <p:nvPr/>
          </p:nvSpPr>
          <p:spPr>
            <a:xfrm>
              <a:off x="2400300" y="5086350"/>
              <a:ext cx="304800" cy="304800"/>
            </a:xfrm>
            <a:prstGeom prst="chevron">
              <a:avLst/>
            </a:prstGeom>
            <a:solidFill>
              <a:srgbClr val="EFB34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8671627" y="1666929"/>
            <a:ext cx="20394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EFB345"/>
                </a:solidFill>
                <a:latin typeface="+mj-ea"/>
                <a:ea typeface="+mj-ea"/>
              </a:rPr>
              <a:t>養老規劃案例</a:t>
            </a:r>
            <a:endParaRPr lang="zh-CN" altLang="en-US" sz="2000" dirty="0">
              <a:solidFill>
                <a:srgbClr val="EFB345"/>
              </a:solidFill>
              <a:latin typeface="+mj-ea"/>
              <a:ea typeface="+mj-ea"/>
            </a:endParaRPr>
          </a:p>
        </p:txBody>
      </p:sp>
      <p:grpSp>
        <p:nvGrpSpPr>
          <p:cNvPr id="40" name="组合 39"/>
          <p:cNvGrpSpPr/>
          <p:nvPr/>
        </p:nvGrpSpPr>
        <p:grpSpPr>
          <a:xfrm flipH="1">
            <a:off x="9281784" y="5070740"/>
            <a:ext cx="819150" cy="304800"/>
            <a:chOff x="1885950" y="5086350"/>
            <a:chExt cx="819150" cy="304800"/>
          </a:xfrm>
        </p:grpSpPr>
        <p:sp>
          <p:nvSpPr>
            <p:cNvPr id="41" name="箭头: V 形 40"/>
            <p:cNvSpPr/>
            <p:nvPr/>
          </p:nvSpPr>
          <p:spPr>
            <a:xfrm>
              <a:off x="1885950" y="5086350"/>
              <a:ext cx="304800" cy="304800"/>
            </a:xfrm>
            <a:prstGeom prst="chevron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42" name="箭头: V 形 41"/>
            <p:cNvSpPr/>
            <p:nvPr/>
          </p:nvSpPr>
          <p:spPr>
            <a:xfrm>
              <a:off x="2143125" y="5086350"/>
              <a:ext cx="304800" cy="304800"/>
            </a:xfrm>
            <a:prstGeom prst="chevron">
              <a:avLst/>
            </a:prstGeom>
            <a:solidFill>
              <a:srgbClr val="EF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43" name="箭头: V 形 42"/>
            <p:cNvSpPr/>
            <p:nvPr/>
          </p:nvSpPr>
          <p:spPr>
            <a:xfrm>
              <a:off x="2400300" y="5086350"/>
              <a:ext cx="304800" cy="304800"/>
            </a:xfrm>
            <a:prstGeom prst="chevron">
              <a:avLst/>
            </a:prstGeom>
            <a:solidFill>
              <a:srgbClr val="EFB34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</p:grpSp>
      <p:sp>
        <p:nvSpPr>
          <p:cNvPr id="61" name="矩形: 圆角 60"/>
          <p:cNvSpPr/>
          <p:nvPr/>
        </p:nvSpPr>
        <p:spPr>
          <a:xfrm>
            <a:off x="8007869" y="1896168"/>
            <a:ext cx="3312000" cy="4035888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noFill/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62" name="矩形: 圆角 61"/>
          <p:cNvSpPr/>
          <p:nvPr/>
        </p:nvSpPr>
        <p:spPr>
          <a:xfrm>
            <a:off x="8256997" y="2524918"/>
            <a:ext cx="2813744" cy="3132000"/>
          </a:xfrm>
          <a:prstGeom prst="roundRect">
            <a:avLst>
              <a:gd name="adj" fmla="val 6896"/>
            </a:avLst>
          </a:prstGeom>
          <a:solidFill>
            <a:schemeClr val="bg1"/>
          </a:solidFill>
          <a:ln>
            <a:solidFill>
              <a:srgbClr val="EFB345"/>
            </a:solidFill>
          </a:ln>
          <a:effectLst>
            <a:outerShdw blurRad="317500" dist="63500" dir="30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/>
              </a:solidFill>
              <a:latin typeface="+mn-ea"/>
            </a:endParaRPr>
          </a:p>
        </p:txBody>
      </p:sp>
      <p:sp>
        <p:nvSpPr>
          <p:cNvPr id="63" name="矩形 1"/>
          <p:cNvSpPr>
            <a:spLocks noChangeArrowheads="1"/>
          </p:cNvSpPr>
          <p:nvPr/>
        </p:nvSpPr>
        <p:spPr bwMode="auto">
          <a:xfrm>
            <a:off x="8434765" y="3458230"/>
            <a:ext cx="2458209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採用“定期定投”的方式：</a:t>
            </a:r>
            <a:endParaRPr lang="zh-CN" altLang="en-US" sz="1400" spc="200" dirty="0">
              <a:solidFill>
                <a:schemeClr val="tx2"/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N=20</a:t>
            </a:r>
            <a:r>
              <a:rPr lang="zh-CN" altLang="en-US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；   </a:t>
            </a:r>
            <a:r>
              <a:rPr lang="en-US" altLang="zh-CN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I/Y=6</a:t>
            </a:r>
            <a:r>
              <a:rPr lang="zh-CN" altLang="en-US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；   </a:t>
            </a:r>
            <a:r>
              <a:rPr lang="en-US" altLang="zh-CN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FV=2198216</a:t>
            </a:r>
            <a:r>
              <a:rPr lang="zh-CN" altLang="en-US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；  </a:t>
            </a:r>
            <a:endParaRPr lang="en-US" altLang="zh-CN" sz="1400" spc="200" dirty="0">
              <a:solidFill>
                <a:schemeClr val="tx2"/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spc="200" dirty="0">
                <a:solidFill>
                  <a:schemeClr val="tx2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CPT PMT=59757.5</a:t>
            </a:r>
            <a:endParaRPr lang="en-US" altLang="zh-CN" sz="1400" spc="200" dirty="0">
              <a:solidFill>
                <a:schemeClr val="tx2"/>
              </a:solidFill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8434765" y="2981379"/>
            <a:ext cx="25010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EFB345"/>
                </a:solidFill>
                <a:latin typeface="+mj-ea"/>
                <a:ea typeface="+mj-ea"/>
              </a:rPr>
              <a:t>養老規劃案例分析</a:t>
            </a:r>
            <a:endParaRPr lang="zh-CN" altLang="en-US" sz="2000" dirty="0">
              <a:solidFill>
                <a:srgbClr val="EFB345"/>
              </a:solidFill>
              <a:latin typeface="+mj-ea"/>
              <a:ea typeface="+mj-ea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9198923" y="1708469"/>
            <a:ext cx="929893" cy="584200"/>
            <a:chOff x="1927607" y="1419279"/>
            <a:chExt cx="929893" cy="584200"/>
          </a:xfrm>
        </p:grpSpPr>
        <p:sp>
          <p:nvSpPr>
            <p:cNvPr id="66" name="椭圆 65"/>
            <p:cNvSpPr/>
            <p:nvPr/>
          </p:nvSpPr>
          <p:spPr>
            <a:xfrm>
              <a:off x="2100453" y="1419279"/>
              <a:ext cx="584200" cy="584200"/>
            </a:xfrm>
            <a:prstGeom prst="ellipse">
              <a:avLst/>
            </a:prstGeom>
            <a:solidFill>
              <a:srgbClr val="F5CE8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atin typeface="思源黑体 CN Heavy" panose="020B0A00000000000000" pitchFamily="34" charset="-122"/>
              </a:endParaRPr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1927607" y="1449769"/>
              <a:ext cx="929893" cy="5219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2800" dirty="0">
                  <a:solidFill>
                    <a:schemeClr val="bg1"/>
                  </a:solidFill>
                  <a:latin typeface="+mj-ea"/>
                  <a:ea typeface="+mj-ea"/>
                </a:rPr>
                <a:t>03</a:t>
              </a:r>
              <a:endParaRPr kumimoji="1" lang="zh-CN" altLang="en-US" sz="28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9254294" y="5070740"/>
            <a:ext cx="819150" cy="304800"/>
            <a:chOff x="1885950" y="5086350"/>
            <a:chExt cx="819150" cy="304800"/>
          </a:xfrm>
        </p:grpSpPr>
        <p:sp>
          <p:nvSpPr>
            <p:cNvPr id="69" name="箭头: V 形 68"/>
            <p:cNvSpPr/>
            <p:nvPr/>
          </p:nvSpPr>
          <p:spPr>
            <a:xfrm>
              <a:off x="1885950" y="5086350"/>
              <a:ext cx="304800" cy="304800"/>
            </a:xfrm>
            <a:prstGeom prst="chevron">
              <a:avLst/>
            </a:prstGeom>
            <a:solidFill>
              <a:srgbClr val="EF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70" name="箭头: V 形 69"/>
            <p:cNvSpPr/>
            <p:nvPr/>
          </p:nvSpPr>
          <p:spPr>
            <a:xfrm>
              <a:off x="2143125" y="5086350"/>
              <a:ext cx="304800" cy="304800"/>
            </a:xfrm>
            <a:prstGeom prst="chevron">
              <a:avLst/>
            </a:prstGeom>
            <a:solidFill>
              <a:srgbClr val="EF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  <p:sp>
          <p:nvSpPr>
            <p:cNvPr id="71" name="箭头: V 形 70"/>
            <p:cNvSpPr/>
            <p:nvPr/>
          </p:nvSpPr>
          <p:spPr>
            <a:xfrm>
              <a:off x="2400300" y="5086350"/>
              <a:ext cx="304800" cy="304800"/>
            </a:xfrm>
            <a:prstGeom prst="chevron">
              <a:avLst/>
            </a:prstGeom>
            <a:solidFill>
              <a:srgbClr val="EFB345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思源黑体 CN Heavy" panose="020B0A00000000000000" pitchFamily="34" charset="-122"/>
              </a:endParaRPr>
            </a:p>
          </p:txBody>
        </p:sp>
      </p:grpSp>
      <p:sp>
        <p:nvSpPr>
          <p:cNvPr id="35" name="圆: 空心 34"/>
          <p:cNvSpPr/>
          <p:nvPr/>
        </p:nvSpPr>
        <p:spPr>
          <a:xfrm>
            <a:off x="3603199" y="1635094"/>
            <a:ext cx="735543" cy="696531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72" name="圆: 空心 71"/>
          <p:cNvSpPr/>
          <p:nvPr/>
        </p:nvSpPr>
        <p:spPr>
          <a:xfrm>
            <a:off x="7307727" y="1719654"/>
            <a:ext cx="726716" cy="688172"/>
          </a:xfrm>
          <a:prstGeom prst="donut">
            <a:avLst>
              <a:gd name="adj" fmla="val 20251"/>
            </a:avLst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Heavy" panose="020B0A00000000000000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733815" y="933339"/>
            <a:ext cx="4678680" cy="52197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kumimoji="1" sz="2800" spc="15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小張夫婦養老規劃過程分析</a:t>
            </a:r>
            <a:endParaRPr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2592,&quot;width&quot;:4608}"/>
</p:tagLst>
</file>

<file path=ppt/tags/tag2.xml><?xml version="1.0" encoding="utf-8"?>
<p:tagLst xmlns:p="http://schemas.openxmlformats.org/presentationml/2006/main">
  <p:tag name="KSO_WPP_MARK_KEY" val="c1a0d870-204d-43d2-b420-eb6c2723e889"/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_common">
      <a:majorFont>
        <a:latin typeface="等线 Light"/>
        <a:ea typeface="思源黑体 CN Heavy"/>
        <a:cs typeface=""/>
      </a:majorFont>
      <a:minorFont>
        <a:latin typeface="等线"/>
        <a:ea typeface="思源黑体 CN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4351</Words>
  <Application>WPS 演示</Application>
  <PresentationFormat>宽屏</PresentationFormat>
  <Paragraphs>374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1" baseType="lpstr">
      <vt:lpstr>Arial</vt:lpstr>
      <vt:lpstr>SimSun</vt:lpstr>
      <vt:lpstr>Wingdings</vt:lpstr>
      <vt:lpstr>思源黑体 CN Heavy</vt:lpstr>
      <vt:lpstr>思源黑体 CN Light</vt:lpstr>
      <vt:lpstr>Microsoft YaHei</vt:lpstr>
      <vt:lpstr>Arial Unicode MS</vt:lpstr>
      <vt:lpstr>DengXian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166</cp:revision>
  <dcterms:created xsi:type="dcterms:W3CDTF">2022-09-22T22:46:00Z</dcterms:created>
  <dcterms:modified xsi:type="dcterms:W3CDTF">2022-11-09T02:20:29Z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689B38FF7F8D41D4933B710BEE3047C2</vt:lpwstr>
  </property>
  <property fmtid="{D5CDD505-2E9C-101B-9397-08002B2CF9AE}" pid="3" name="KSOProductBuildVer">
    <vt:lpwstr>2052-11.1.0.12598</vt:lpwstr>
  </property>
</Properties>
</file>