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77" r:id="rId4"/>
    <p:sldId id="270" r:id="rId5"/>
    <p:sldId id="269" r:id="rId6"/>
    <p:sldId id="271" r:id="rId7"/>
    <p:sldId id="276" r:id="rId8"/>
    <p:sldId id="272" r:id="rId9"/>
    <p:sldId id="273" r:id="rId10"/>
    <p:sldId id="274" r:id="rId11"/>
    <p:sldId id="275" r:id="rId12"/>
    <p:sldId id="278" r:id="rId13"/>
    <p:sldId id="279" r:id="rId14"/>
    <p:sldId id="280" r:id="rId15"/>
    <p:sldId id="268" r:id="rId16"/>
    <p:sldId id="281" r:id="rId17"/>
    <p:sldId id="282" r:id="rId18"/>
    <p:sldId id="283" r:id="rId19"/>
    <p:sldId id="284" r:id="rId20"/>
    <p:sldId id="263" r:id="rId21"/>
    <p:sldId id="295" r:id="rId22"/>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7242">
          <p15:clr>
            <a:srgbClr val="A4A3A4"/>
          </p15:clr>
        </p15:guide>
        <p15:guide id="3" pos="438">
          <p15:clr>
            <a:srgbClr val="A4A3A4"/>
          </p15:clr>
        </p15:guide>
        <p15:guide id="4" pos="3840">
          <p15:clr>
            <a:srgbClr val="A4A3A4"/>
          </p15:clr>
        </p15:guide>
        <p15:guide id="5" orient="horz" pos="346">
          <p15:clr>
            <a:srgbClr val="A4A3A4"/>
          </p15:clr>
        </p15:guide>
        <p15:guide id="6" orient="horz" pos="395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BE4A"/>
    <a:srgbClr val="101B2C"/>
    <a:srgbClr val="75B5BF"/>
    <a:srgbClr val="E5E6FA"/>
    <a:srgbClr val="FFD567"/>
    <a:srgbClr val="0B0E0D"/>
    <a:srgbClr val="FBBC4B"/>
    <a:srgbClr val="CDE4EF"/>
    <a:srgbClr val="79A2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0" autoAdjust="0"/>
    <p:restoredTop sz="94660"/>
  </p:normalViewPr>
  <p:slideViewPr>
    <p:cSldViewPr snapToGrid="0" showGuides="1">
      <p:cViewPr varScale="1">
        <p:scale>
          <a:sx n="72" d="100"/>
          <a:sy n="72" d="100"/>
        </p:scale>
        <p:origin x="197" y="58"/>
      </p:cViewPr>
      <p:guideLst>
        <p:guide orient="horz" pos="2160"/>
        <p:guide pos="7242"/>
        <p:guide pos="438"/>
        <p:guide pos="3840"/>
        <p:guide orient="horz" pos="346"/>
        <p:guide orient="horz" pos="395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F7ED22F-B30A-496D-A71A-2346801C4B04}"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D0A913-AA30-41BC-B3D1-EA3B5C9D8FA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ED22F-B30A-496D-A71A-2346801C4B04}" type="datetimeFigureOut">
              <a:rPr lang="zh-CN" altLang="en-US" smtClean="0"/>
              <a:t>2022/10/1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0A913-AA30-41BC-B3D1-EA3B5C9D8FA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hyperlink" Target="https://lin.ee/7sUARXb" TargetMode="External"/><Relationship Id="rId5" Type="http://schemas.openxmlformats.org/officeDocument/2006/relationships/image" Target="../media/image29.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55418"/>
          </a:xfrm>
          <a:prstGeom prst="rect">
            <a:avLst/>
          </a:prstGeom>
        </p:spPr>
      </p:pic>
      <p:sp>
        <p:nvSpPr>
          <p:cNvPr id="7" name="文本框 6"/>
          <p:cNvSpPr txBox="1"/>
          <p:nvPr/>
        </p:nvSpPr>
        <p:spPr>
          <a:xfrm>
            <a:off x="721906" y="1882864"/>
            <a:ext cx="4869180" cy="1014730"/>
          </a:xfrm>
          <a:prstGeom prst="rect">
            <a:avLst/>
          </a:prstGeom>
          <a:noFill/>
        </p:spPr>
        <p:txBody>
          <a:bodyPr wrap="none" rtlCol="0">
            <a:spAutoFit/>
          </a:bodyPr>
          <a:lstStyle/>
          <a:p>
            <a:r>
              <a:rPr lang="zh-CN" altLang="en-US" sz="6000" spc="150" dirty="0">
                <a:solidFill>
                  <a:srgbClr val="FEBE4A"/>
                </a:solidFill>
                <a:latin typeface="思源黑体 CN Heavy" panose="020B0A00000000000000" pitchFamily="34" charset="-122"/>
                <a:ea typeface="思源黑体 CN Heavy" panose="020B0A00000000000000" pitchFamily="34" charset="-122"/>
              </a:rPr>
              <a:t>理財產品介紹</a:t>
            </a:r>
          </a:p>
        </p:txBody>
      </p:sp>
      <p:sp>
        <p:nvSpPr>
          <p:cNvPr id="8" name="文本框 7"/>
          <p:cNvSpPr txBox="1"/>
          <p:nvPr/>
        </p:nvSpPr>
        <p:spPr>
          <a:xfrm>
            <a:off x="721906" y="2716645"/>
            <a:ext cx="3340100" cy="337185"/>
          </a:xfrm>
          <a:prstGeom prst="rect">
            <a:avLst/>
          </a:prstGeom>
          <a:noFill/>
        </p:spPr>
        <p:txBody>
          <a:bodyPr wrap="none" rtlCol="0">
            <a:spAutoFit/>
          </a:bodyPr>
          <a:lstStyle/>
          <a:p>
            <a:r>
              <a:rPr lang="en-US" altLang="zh-CN" sz="1600" dirty="0">
                <a:solidFill>
                  <a:srgbClr val="FEBE4A"/>
                </a:solidFill>
              </a:rPr>
              <a:t>Introduction To Financial Products</a:t>
            </a:r>
            <a:endParaRPr lang="zh-CN" altLang="en-US" sz="1200" b="1" spc="300" dirty="0">
              <a:solidFill>
                <a:srgbClr val="FEBE4A"/>
              </a:solidFill>
              <a:latin typeface="思源黑体 CN Light" panose="020B0300000000000000" pitchFamily="34" charset="-122"/>
              <a:ea typeface="思源黑体 CN Light" panose="020B0300000000000000" pitchFamily="34" charset="-122"/>
            </a:endParaRPr>
          </a:p>
        </p:txBody>
      </p:sp>
      <p:sp>
        <p:nvSpPr>
          <p:cNvPr id="9" name="文本框 8"/>
          <p:cNvSpPr txBox="1"/>
          <p:nvPr/>
        </p:nvSpPr>
        <p:spPr>
          <a:xfrm>
            <a:off x="721906" y="3298458"/>
            <a:ext cx="4914900" cy="737235"/>
          </a:xfrm>
          <a:prstGeom prst="rect">
            <a:avLst/>
          </a:prstGeom>
          <a:noFill/>
        </p:spPr>
        <p:txBody>
          <a:bodyPr wrap="square" rtlCol="0">
            <a:spAutoFit/>
          </a:bodyPr>
          <a:lstStyle/>
          <a:p>
            <a:pP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通過理財產品策劃方案讓廣大投資者瞭解到理財的必要性和重要性，投資者對理財產品風險掌控和承受能力的限制</a:t>
            </a:r>
          </a:p>
        </p:txBody>
      </p:sp>
      <p:sp>
        <p:nvSpPr>
          <p:cNvPr id="11" name="矩形: 圆角 10"/>
          <p:cNvSpPr/>
          <p:nvPr/>
        </p:nvSpPr>
        <p:spPr>
          <a:xfrm>
            <a:off x="473557" y="7355885"/>
            <a:ext cx="3240000" cy="468000"/>
          </a:xfrm>
          <a:prstGeom prst="roundRect">
            <a:avLst>
              <a:gd name="adj" fmla="val 5000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p:cNvGrpSpPr/>
          <p:nvPr/>
        </p:nvGrpSpPr>
        <p:grpSpPr>
          <a:xfrm>
            <a:off x="735029" y="4333252"/>
            <a:ext cx="2723459" cy="306705"/>
            <a:chOff x="735029" y="4333252"/>
            <a:chExt cx="2723459" cy="306705"/>
          </a:xfrm>
        </p:grpSpPr>
        <p:sp>
          <p:nvSpPr>
            <p:cNvPr id="16" name="文本框 15"/>
            <p:cNvSpPr txBox="1"/>
            <p:nvPr/>
          </p:nvSpPr>
          <p:spPr>
            <a:xfrm>
              <a:off x="1970048" y="4333252"/>
              <a:ext cx="1488440" cy="306705"/>
            </a:xfrm>
            <a:prstGeom prst="rect">
              <a:avLst/>
            </a:prstGeom>
            <a:noFill/>
          </p:spPr>
          <p:txBody>
            <a:bodyPr wrap="none" rtlCol="0">
              <a:spAutoFit/>
            </a:bodyPr>
            <a:lstStyle/>
            <a:p>
              <a:pPr algn="r"/>
              <a:r>
                <a:rPr lang="zh-CN" altLang="en-US" sz="1400" dirty="0">
                  <a:solidFill>
                    <a:schemeClr val="bg1"/>
                  </a:solidFill>
                  <a:latin typeface="思源黑体 CN Light" panose="020B0300000000000000" pitchFamily="34" charset="-122"/>
                  <a:ea typeface="思源黑体 CN Light" panose="020B0300000000000000" pitchFamily="34" charset="-122"/>
                </a:rPr>
                <a:t>時間</a:t>
              </a:r>
              <a:r>
                <a:rPr lang="en-US" altLang="zh-CN" sz="1400" dirty="0">
                  <a:solidFill>
                    <a:schemeClr val="bg1"/>
                  </a:solidFill>
                  <a:latin typeface="思源黑体 CN Light" panose="020B0300000000000000" pitchFamily="34" charset="-122"/>
                  <a:ea typeface="思源黑体 CN Light" panose="020B0300000000000000" pitchFamily="34" charset="-122"/>
                </a:rPr>
                <a:t>:20XX/XX/XX</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13" name="文本框 12"/>
            <p:cNvSpPr txBox="1"/>
            <p:nvPr/>
          </p:nvSpPr>
          <p:spPr>
            <a:xfrm>
              <a:off x="735029" y="4333252"/>
              <a:ext cx="1048385" cy="306705"/>
            </a:xfrm>
            <a:prstGeom prst="rect">
              <a:avLst/>
            </a:prstGeom>
            <a:noFill/>
          </p:spPr>
          <p:txBody>
            <a:bodyPr wrap="none" rtlCol="0">
              <a:spAutoFit/>
            </a:bodyPr>
            <a:lstStyle/>
            <a:p>
              <a:pPr algn="r"/>
              <a:r>
                <a:rPr lang="zh-CN" altLang="en-US" sz="1400" dirty="0">
                  <a:solidFill>
                    <a:schemeClr val="bg1"/>
                  </a:solidFill>
                  <a:latin typeface="思源黑体 CN Light" panose="020B0300000000000000" pitchFamily="34" charset="-122"/>
                  <a:ea typeface="思源黑体 CN Light" panose="020B0300000000000000" pitchFamily="34" charset="-122"/>
                </a:rPr>
                <a:t>彙報人</a:t>
              </a:r>
              <a:r>
                <a:rPr lang="en-US" altLang="zh-CN" sz="1400" dirty="0">
                  <a:solidFill>
                    <a:schemeClr val="bg1"/>
                  </a:solidFill>
                  <a:latin typeface="思源黑体 CN Light" panose="020B0300000000000000" pitchFamily="34" charset="-122"/>
                  <a:ea typeface="思源黑体 CN Light" panose="020B0300000000000000" pitchFamily="34" charset="-122"/>
                </a:rPr>
                <a:t>:XXX</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grpSp>
      <p:cxnSp>
        <p:nvCxnSpPr>
          <p:cNvPr id="20" name="直接连接符 19"/>
          <p:cNvCxnSpPr/>
          <p:nvPr/>
        </p:nvCxnSpPr>
        <p:spPr>
          <a:xfrm>
            <a:off x="863375" y="1771650"/>
            <a:ext cx="1211132"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pic>
        <p:nvPicPr>
          <p:cNvPr id="3" name="图片 2" descr="www.uugai.com-833136"/>
          <p:cNvPicPr>
            <a:picLocks noChangeAspect="1"/>
          </p:cNvPicPr>
          <p:nvPr/>
        </p:nvPicPr>
        <p:blipFill>
          <a:blip r:embed="rId3"/>
          <a:stretch>
            <a:fillRect/>
          </a:stretch>
        </p:blipFill>
        <p:spPr>
          <a:xfrm>
            <a:off x="6431280" y="1746885"/>
            <a:ext cx="1748155" cy="17481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8"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grpSp>
        <p:nvGrpSpPr>
          <p:cNvPr id="14" name="组合 13"/>
          <p:cNvGrpSpPr/>
          <p:nvPr/>
        </p:nvGrpSpPr>
        <p:grpSpPr>
          <a:xfrm>
            <a:off x="675250" y="4590957"/>
            <a:ext cx="3182437" cy="1818928"/>
            <a:chOff x="694300" y="4705257"/>
            <a:chExt cx="3182437" cy="1818928"/>
          </a:xfrm>
        </p:grpSpPr>
        <p:sp>
          <p:nvSpPr>
            <p:cNvPr id="33" name="文本框 32"/>
            <p:cNvSpPr txBox="1"/>
            <p:nvPr/>
          </p:nvSpPr>
          <p:spPr>
            <a:xfrm>
              <a:off x="694300" y="5314510"/>
              <a:ext cx="3182437" cy="12096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bg1"/>
                  </a:solidFill>
                </a:rPr>
                <a:t>近些年來，隨著互聯網應用的深入，許多理財產品在網路上搭載出現，打破了金融市場的壁壘性，降低了操作難度</a:t>
              </a:r>
            </a:p>
          </p:txBody>
        </p:sp>
        <p:grpSp>
          <p:nvGrpSpPr>
            <p:cNvPr id="10" name="组合 9"/>
            <p:cNvGrpSpPr/>
            <p:nvPr/>
          </p:nvGrpSpPr>
          <p:grpSpPr>
            <a:xfrm>
              <a:off x="1546379" y="4705257"/>
              <a:ext cx="1478280" cy="476310"/>
              <a:chOff x="1459629" y="2951974"/>
              <a:chExt cx="2394726" cy="476310"/>
            </a:xfrm>
          </p:grpSpPr>
          <p:sp>
            <p:nvSpPr>
              <p:cNvPr id="34" name="文本框 33"/>
              <p:cNvSpPr txBox="1"/>
              <p:nvPr/>
            </p:nvSpPr>
            <p:spPr>
              <a:xfrm>
                <a:off x="1459629" y="2951974"/>
                <a:ext cx="2394726"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37" name="直接连接符 36"/>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sp>
        <p:nvSpPr>
          <p:cNvPr id="27" name="椭圆 26"/>
          <p:cNvSpPr/>
          <p:nvPr/>
        </p:nvSpPr>
        <p:spPr>
          <a:xfrm>
            <a:off x="826468" y="1491695"/>
            <a:ext cx="2880000" cy="2880000"/>
          </a:xfrm>
          <a:prstGeom prst="ellipse">
            <a:avLst/>
          </a:prstGeom>
          <a:blipFill dpi="0" rotWithShape="1">
            <a:blip r:embed="rId4"/>
            <a:srcRect/>
            <a:tile tx="0" ty="0" sx="100000" sy="100000" flip="none" algn="ctr"/>
          </a:blip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ndParaRPr>
          </a:p>
        </p:txBody>
      </p:sp>
      <p:sp>
        <p:nvSpPr>
          <p:cNvPr id="31" name="椭圆 30"/>
          <p:cNvSpPr/>
          <p:nvPr/>
        </p:nvSpPr>
        <p:spPr>
          <a:xfrm>
            <a:off x="4676819" y="1491695"/>
            <a:ext cx="2880000" cy="2880000"/>
          </a:xfrm>
          <a:prstGeom prst="ellipse">
            <a:avLst/>
          </a:prstGeom>
          <a:blipFill dpi="0" rotWithShape="1">
            <a:blip r:embed="rId5"/>
            <a:srcRect/>
            <a:tile tx="-241300" ty="0" sx="100000" sy="100000" flip="none" algn="ctr"/>
          </a:blip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8527171" y="1530527"/>
            <a:ext cx="2898642" cy="2841168"/>
          </a:xfrm>
          <a:prstGeom prst="ellipse">
            <a:avLst/>
          </a:prstGeom>
          <a:blipFill dpi="0" rotWithShape="1">
            <a:blip r:embed="rId6"/>
            <a:srcRect/>
            <a:tile tx="0" ty="0" sx="100000" sy="100000" flip="none" algn="ctr"/>
          </a:blip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V 形 28"/>
          <p:cNvSpPr/>
          <p:nvPr/>
        </p:nvSpPr>
        <p:spPr>
          <a:xfrm>
            <a:off x="3840156" y="2596210"/>
            <a:ext cx="702975" cy="702975"/>
          </a:xfrm>
          <a:prstGeom prst="chevron">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箭头: V 形 41"/>
          <p:cNvSpPr/>
          <p:nvPr/>
        </p:nvSpPr>
        <p:spPr>
          <a:xfrm>
            <a:off x="7690507" y="2605688"/>
            <a:ext cx="707525" cy="693497"/>
          </a:xfrm>
          <a:prstGeom prst="chevron">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43" name="组合 42"/>
          <p:cNvGrpSpPr/>
          <p:nvPr/>
        </p:nvGrpSpPr>
        <p:grpSpPr>
          <a:xfrm>
            <a:off x="4523350" y="4590957"/>
            <a:ext cx="3182437" cy="1818928"/>
            <a:chOff x="694300" y="4705257"/>
            <a:chExt cx="3182437" cy="1818928"/>
          </a:xfrm>
        </p:grpSpPr>
        <p:sp>
          <p:nvSpPr>
            <p:cNvPr id="47" name="文本框 46"/>
            <p:cNvSpPr txBox="1"/>
            <p:nvPr/>
          </p:nvSpPr>
          <p:spPr>
            <a:xfrm>
              <a:off x="694300" y="5314510"/>
              <a:ext cx="3182437" cy="12096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bg1"/>
                  </a:solidFill>
                </a:rPr>
                <a:t>隨著網路便利化</a:t>
              </a:r>
              <a:r>
                <a:rPr lang="en-US" altLang="zh-CN" dirty="0">
                  <a:solidFill>
                    <a:schemeClr val="bg1"/>
                  </a:solidFill>
                </a:rPr>
                <a:t>,</a:t>
              </a:r>
              <a:r>
                <a:rPr lang="zh-CN" altLang="en-US" dirty="0">
                  <a:solidFill>
                    <a:schemeClr val="bg1"/>
                  </a:solidFill>
                </a:rPr>
                <a:t>更多人通過互聯網平臺可以購買到理財產品。社交平臺上也開始充斥著各類魚龍混雜的理財廣告</a:t>
              </a:r>
            </a:p>
          </p:txBody>
        </p:sp>
        <p:grpSp>
          <p:nvGrpSpPr>
            <p:cNvPr id="51" name="组合 50"/>
            <p:cNvGrpSpPr/>
            <p:nvPr/>
          </p:nvGrpSpPr>
          <p:grpSpPr>
            <a:xfrm>
              <a:off x="1546379" y="4705257"/>
              <a:ext cx="1478280" cy="476310"/>
              <a:chOff x="1459629" y="2951974"/>
              <a:chExt cx="2394726" cy="476310"/>
            </a:xfrm>
          </p:grpSpPr>
          <p:sp>
            <p:nvSpPr>
              <p:cNvPr id="52" name="文本框 51"/>
              <p:cNvSpPr txBox="1"/>
              <p:nvPr/>
            </p:nvSpPr>
            <p:spPr>
              <a:xfrm>
                <a:off x="1459629" y="2951974"/>
                <a:ext cx="2394726"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53" name="直接连接符 52"/>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grpSp>
        <p:nvGrpSpPr>
          <p:cNvPr id="54" name="组合 53"/>
          <p:cNvGrpSpPr/>
          <p:nvPr/>
        </p:nvGrpSpPr>
        <p:grpSpPr>
          <a:xfrm>
            <a:off x="8371450" y="4590957"/>
            <a:ext cx="3182437" cy="1818928"/>
            <a:chOff x="694300" y="4705257"/>
            <a:chExt cx="3182437" cy="1818928"/>
          </a:xfrm>
        </p:grpSpPr>
        <p:sp>
          <p:nvSpPr>
            <p:cNvPr id="55" name="文本框 54"/>
            <p:cNvSpPr txBox="1"/>
            <p:nvPr/>
          </p:nvSpPr>
          <p:spPr>
            <a:xfrm>
              <a:off x="694300" y="5314510"/>
              <a:ext cx="3182437" cy="1209675"/>
            </a:xfrm>
            <a:prstGeom prst="rect">
              <a:avLst/>
            </a:prstGeom>
            <a:noFill/>
          </p:spPr>
          <p:txBody>
            <a:bodyPr wrap="square">
              <a:spAutoFit/>
            </a:bodyPr>
            <a:lstStyle>
              <a:defPPr>
                <a:defRPr lang="zh-CN"/>
              </a:defPPr>
              <a:lvl1pPr algn="ct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據央行的一份數據顯示，超過一半的人理財知識水準不夠，</a:t>
              </a:r>
              <a:r>
                <a:rPr lang="zh-CN" altLang="en-US"/>
                <a:t>中國一共</a:t>
              </a:r>
              <a:r>
                <a:rPr lang="en-US" altLang="zh-CN" dirty="0"/>
                <a:t>13</a:t>
              </a:r>
              <a:r>
                <a:rPr lang="zh-CN" altLang="en-US" dirty="0"/>
                <a:t>億人口之多</a:t>
              </a:r>
              <a:r>
                <a:rPr lang="zh-CN" altLang="en-US"/>
                <a:t>，保守</a:t>
              </a:r>
              <a:r>
                <a:rPr lang="en-US" altLang="zh-CN" dirty="0"/>
                <a:t>8</a:t>
              </a:r>
              <a:r>
                <a:rPr lang="zh-CN" altLang="en-US" dirty="0"/>
                <a:t>億人不懂如何理財。</a:t>
              </a:r>
            </a:p>
          </p:txBody>
        </p:sp>
        <p:grpSp>
          <p:nvGrpSpPr>
            <p:cNvPr id="56" name="组合 55"/>
            <p:cNvGrpSpPr/>
            <p:nvPr/>
          </p:nvGrpSpPr>
          <p:grpSpPr>
            <a:xfrm>
              <a:off x="1546379" y="4705257"/>
              <a:ext cx="1478280" cy="476310"/>
              <a:chOff x="1459629" y="2951974"/>
              <a:chExt cx="2394726" cy="476310"/>
            </a:xfrm>
          </p:grpSpPr>
          <p:sp>
            <p:nvSpPr>
              <p:cNvPr id="57" name="文本框 56"/>
              <p:cNvSpPr txBox="1"/>
              <p:nvPr/>
            </p:nvSpPr>
            <p:spPr>
              <a:xfrm>
                <a:off x="1459629" y="2951974"/>
                <a:ext cx="2394726"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58" name="直接连接符 57"/>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15" name="文本框 14"/>
          <p:cNvSpPr txBox="1"/>
          <p:nvPr/>
        </p:nvSpPr>
        <p:spPr>
          <a:xfrm>
            <a:off x="7700594" y="3407032"/>
            <a:ext cx="3180080" cy="922020"/>
          </a:xfrm>
          <a:prstGeom prst="rect">
            <a:avLst/>
          </a:prstGeom>
          <a:noFill/>
        </p:spPr>
        <p:txBody>
          <a:bodyPr wrap="none" rtlCol="0">
            <a:spAutoFit/>
          </a:bodyPr>
          <a:lstStyle/>
          <a:p>
            <a:r>
              <a:rPr lang="zh-CN" altLang="en-US" sz="54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19" name="文本框 18"/>
          <p:cNvSpPr txBox="1"/>
          <p:nvPr/>
        </p:nvSpPr>
        <p:spPr>
          <a:xfrm>
            <a:off x="7700594" y="4275725"/>
            <a:ext cx="2468245" cy="306705"/>
          </a:xfrm>
          <a:prstGeom prst="rect">
            <a:avLst/>
          </a:prstGeom>
          <a:noFill/>
        </p:spPr>
        <p:txBody>
          <a:bodyPr wrap="none" rtlCol="0">
            <a:spAutoFit/>
          </a:bodyPr>
          <a:lstStyle/>
          <a:p>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44" name="文本框 43"/>
          <p:cNvSpPr txBox="1"/>
          <p:nvPr/>
        </p:nvSpPr>
        <p:spPr>
          <a:xfrm>
            <a:off x="7700594" y="4600145"/>
            <a:ext cx="3896401" cy="6502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投資回報是投資者衡量是否值得投資和衡量投資成功與否的主要經濟指標</a:t>
            </a:r>
          </a:p>
        </p:txBody>
      </p:sp>
      <p:cxnSp>
        <p:nvCxnSpPr>
          <p:cNvPr id="3" name="直接连接符 2"/>
          <p:cNvCxnSpPr/>
          <p:nvPr/>
        </p:nvCxnSpPr>
        <p:spPr>
          <a:xfrm>
            <a:off x="7757744" y="3407032"/>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757744" y="4588132"/>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7975307" y="1209032"/>
            <a:ext cx="2880000" cy="2646045"/>
          </a:xfrm>
          <a:prstGeom prst="rect">
            <a:avLst/>
          </a:prstGeom>
          <a:noFill/>
        </p:spPr>
        <p:txBody>
          <a:bodyPr wrap="square" rtlCol="0">
            <a:spAutoFit/>
          </a:bodyPr>
          <a:lstStyle/>
          <a:p>
            <a:r>
              <a:rPr lang="en-US" altLang="zh-CN" sz="16600" dirty="0">
                <a:ln w="38100">
                  <a:solidFill>
                    <a:schemeClr val="bg1"/>
                  </a:solidFill>
                </a:ln>
                <a:noFill/>
                <a:latin typeface="+mn-ea"/>
              </a:rPr>
              <a:t>03</a:t>
            </a:r>
            <a:endParaRPr lang="zh-CN" altLang="en-US" sz="16600" dirty="0">
              <a:ln w="38100">
                <a:solidFill>
                  <a:schemeClr val="bg1"/>
                </a:solidFill>
              </a:ln>
              <a:noFill/>
              <a:latin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7"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41" name="圆: 空心 40"/>
          <p:cNvSpPr/>
          <p:nvPr/>
        </p:nvSpPr>
        <p:spPr>
          <a:xfrm>
            <a:off x="7210465" y="2856306"/>
            <a:ext cx="3220681" cy="3220681"/>
          </a:xfrm>
          <a:prstGeom prst="donut">
            <a:avLst>
              <a:gd name="adj" fmla="val 6341"/>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2455687" y="1374121"/>
            <a:ext cx="4030800" cy="2044528"/>
            <a:chOff x="2169937" y="1374121"/>
            <a:chExt cx="4030800" cy="2044528"/>
          </a:xfrm>
        </p:grpSpPr>
        <p:grpSp>
          <p:nvGrpSpPr>
            <p:cNvPr id="45" name="组合 44"/>
            <p:cNvGrpSpPr/>
            <p:nvPr/>
          </p:nvGrpSpPr>
          <p:grpSpPr>
            <a:xfrm>
              <a:off x="2274712" y="1374121"/>
              <a:ext cx="3649838" cy="1100386"/>
              <a:chOff x="1912762" y="4822171"/>
              <a:chExt cx="3649838" cy="1100386"/>
            </a:xfrm>
          </p:grpSpPr>
          <p:sp>
            <p:nvSpPr>
              <p:cNvPr id="64" name="文本框 63"/>
              <p:cNvSpPr txBox="1"/>
              <p:nvPr/>
            </p:nvSpPr>
            <p:spPr>
              <a:xfrm>
                <a:off x="1912762" y="4822171"/>
                <a:ext cx="1793701" cy="460375"/>
              </a:xfrm>
              <a:prstGeom prst="rect">
                <a:avLst/>
              </a:prstGeom>
              <a:noFill/>
            </p:spPr>
            <p:txBody>
              <a:bodyPr wrap="square" rtlCol="0">
                <a:spAutoFit/>
              </a:bodyPr>
              <a:lstStyle/>
              <a:p>
                <a:r>
                  <a:rPr lang="zh-CN" altLang="en-US" sz="2400" spc="300" dirty="0">
                    <a:solidFill>
                      <a:srgbClr val="FEBE4A"/>
                    </a:solidFill>
                    <a:latin typeface="+mj-ea"/>
                    <a:ea typeface="+mj-ea"/>
                  </a:rPr>
                  <a:t>投資回報</a:t>
                </a:r>
              </a:p>
            </p:txBody>
          </p:sp>
          <p:sp>
            <p:nvSpPr>
              <p:cNvPr id="65" name="文本框 64"/>
              <p:cNvSpPr txBox="1"/>
              <p:nvPr/>
            </p:nvSpPr>
            <p:spPr>
              <a:xfrm>
                <a:off x="1912762" y="5185322"/>
                <a:ext cx="3649838" cy="737235"/>
              </a:xfrm>
              <a:prstGeom prst="rect">
                <a:avLst/>
              </a:prstGeom>
              <a:noFill/>
            </p:spPr>
            <p:txBody>
              <a:bodyPr wrap="square" rtlCol="0">
                <a:spAutoFit/>
              </a:bodyPr>
              <a:lstStyle/>
              <a:p>
                <a:pPr>
                  <a:lnSpc>
                    <a:spcPct val="150000"/>
                  </a:lnSpc>
                </a:pPr>
                <a:r>
                  <a:rPr lang="zh-CN" altLang="en-US" sz="1400" dirty="0">
                    <a:solidFill>
                      <a:schemeClr val="bg1"/>
                    </a:solidFill>
                    <a:latin typeface="+mn-ea"/>
                  </a:rPr>
                  <a:t>現在銀行理財產品收益率是多少呢</a:t>
                </a:r>
                <a:r>
                  <a:rPr lang="en-US" altLang="zh-CN" sz="1400" dirty="0">
                    <a:solidFill>
                      <a:schemeClr val="bg1"/>
                    </a:solidFill>
                    <a:latin typeface="+mn-ea"/>
                  </a:rPr>
                  <a:t>?</a:t>
                </a:r>
                <a:r>
                  <a:rPr lang="zh-CN" altLang="en-US" sz="1400" dirty="0">
                    <a:solidFill>
                      <a:schemeClr val="bg1"/>
                    </a:solidFill>
                    <a:latin typeface="+mn-ea"/>
                  </a:rPr>
                  <a:t>固定收益類大概是</a:t>
                </a:r>
                <a:r>
                  <a:rPr lang="en-US" altLang="zh-CN" sz="1400" dirty="0">
                    <a:solidFill>
                      <a:schemeClr val="bg1"/>
                    </a:solidFill>
                    <a:latin typeface="+mn-ea"/>
                  </a:rPr>
                  <a:t>4-5%</a:t>
                </a:r>
                <a:r>
                  <a:rPr lang="zh-CN" altLang="en-US" sz="1400" dirty="0">
                    <a:solidFill>
                      <a:schemeClr val="bg1"/>
                    </a:solidFill>
                    <a:latin typeface="+mn-ea"/>
                  </a:rPr>
                  <a:t>，每個地方的標準不一樣</a:t>
                </a:r>
              </a:p>
            </p:txBody>
          </p:sp>
        </p:grpSp>
        <p:sp>
          <p:nvSpPr>
            <p:cNvPr id="62" name="矩形: 圆角 61"/>
            <p:cNvSpPr/>
            <p:nvPr/>
          </p:nvSpPr>
          <p:spPr>
            <a:xfrm>
              <a:off x="2311914" y="291464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p:cNvSpPr txBox="1"/>
            <p:nvPr/>
          </p:nvSpPr>
          <p:spPr>
            <a:xfrm>
              <a:off x="2169937" y="296659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sp>
          <p:nvSpPr>
            <p:cNvPr id="60" name="矩形: 圆角 59"/>
            <p:cNvSpPr/>
            <p:nvPr/>
          </p:nvSpPr>
          <p:spPr>
            <a:xfrm>
              <a:off x="3607314" y="291464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文本框 60"/>
            <p:cNvSpPr txBox="1"/>
            <p:nvPr/>
          </p:nvSpPr>
          <p:spPr>
            <a:xfrm>
              <a:off x="3465337" y="296659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sp>
          <p:nvSpPr>
            <p:cNvPr id="50" name="矩形: 圆角 49"/>
            <p:cNvSpPr/>
            <p:nvPr/>
          </p:nvSpPr>
          <p:spPr>
            <a:xfrm>
              <a:off x="4902714" y="291464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4760737" y="296659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grpSp>
      <p:grpSp>
        <p:nvGrpSpPr>
          <p:cNvPr id="10" name="组合 9"/>
          <p:cNvGrpSpPr/>
          <p:nvPr/>
        </p:nvGrpSpPr>
        <p:grpSpPr>
          <a:xfrm>
            <a:off x="2455687" y="4242371"/>
            <a:ext cx="4030800" cy="2044528"/>
            <a:chOff x="2169937" y="4250671"/>
            <a:chExt cx="4030800" cy="2044528"/>
          </a:xfrm>
        </p:grpSpPr>
        <p:grpSp>
          <p:nvGrpSpPr>
            <p:cNvPr id="68" name="组合 67"/>
            <p:cNvGrpSpPr/>
            <p:nvPr/>
          </p:nvGrpSpPr>
          <p:grpSpPr>
            <a:xfrm>
              <a:off x="2274712" y="4250671"/>
              <a:ext cx="3649838" cy="1572826"/>
              <a:chOff x="1912762" y="4822171"/>
              <a:chExt cx="3649838" cy="1572826"/>
            </a:xfrm>
          </p:grpSpPr>
          <p:sp>
            <p:nvSpPr>
              <p:cNvPr id="78" name="文本框 77"/>
              <p:cNvSpPr txBox="1"/>
              <p:nvPr/>
            </p:nvSpPr>
            <p:spPr>
              <a:xfrm>
                <a:off x="1912762" y="4822171"/>
                <a:ext cx="1793701" cy="460375"/>
              </a:xfrm>
              <a:prstGeom prst="rect">
                <a:avLst/>
              </a:prstGeom>
              <a:noFill/>
            </p:spPr>
            <p:txBody>
              <a:bodyPr wrap="square" rtlCol="0">
                <a:spAutoFit/>
              </a:bodyPr>
              <a:lstStyle/>
              <a:p>
                <a:r>
                  <a:rPr lang="zh-CN" altLang="en-US" sz="2400" spc="300" dirty="0">
                    <a:solidFill>
                      <a:srgbClr val="FEBE4A"/>
                    </a:solidFill>
                    <a:latin typeface="+mj-ea"/>
                    <a:ea typeface="+mj-ea"/>
                  </a:rPr>
                  <a:t>投資回報</a:t>
                </a:r>
              </a:p>
            </p:txBody>
          </p:sp>
          <p:sp>
            <p:nvSpPr>
              <p:cNvPr id="79" name="文本框 78"/>
              <p:cNvSpPr txBox="1"/>
              <p:nvPr/>
            </p:nvSpPr>
            <p:spPr>
              <a:xfrm>
                <a:off x="1912762" y="5185322"/>
                <a:ext cx="3649838" cy="1209675"/>
              </a:xfrm>
              <a:prstGeom prst="rect">
                <a:avLst/>
              </a:prstGeom>
              <a:noFill/>
            </p:spPr>
            <p:txBody>
              <a:bodyPr wrap="square" rtlCol="0">
                <a:spAutoFit/>
              </a:bodyPr>
              <a:lstStyle/>
              <a:p>
                <a:pPr>
                  <a:lnSpc>
                    <a:spcPct val="130000"/>
                  </a:lnSpc>
                </a:pPr>
                <a:r>
                  <a:rPr lang="zh-CN" altLang="en-US" sz="1400" dirty="0">
                    <a:solidFill>
                      <a:schemeClr val="bg1"/>
                    </a:solidFill>
                    <a:latin typeface="+mn-ea"/>
                  </a:rPr>
                  <a:t>不同類型基金的投資回報率不同</a:t>
                </a:r>
                <a:r>
                  <a:rPr lang="en-US" altLang="zh-CN" sz="1400" dirty="0">
                    <a:solidFill>
                      <a:schemeClr val="bg1"/>
                    </a:solidFill>
                    <a:latin typeface="+mn-ea"/>
                  </a:rPr>
                  <a:t>,</a:t>
                </a:r>
                <a:r>
                  <a:rPr lang="zh-CN" altLang="en-US" sz="1400" dirty="0">
                    <a:solidFill>
                      <a:schemeClr val="bg1"/>
                    </a:solidFill>
                    <a:latin typeface="+mn-ea"/>
                  </a:rPr>
                  <a:t>具體要根據實際數據而定</a:t>
                </a:r>
                <a:r>
                  <a:rPr lang="en-US" altLang="zh-CN" sz="1400" dirty="0">
                    <a:solidFill>
                      <a:schemeClr val="bg1"/>
                    </a:solidFill>
                    <a:latin typeface="+mn-ea"/>
                  </a:rPr>
                  <a:t>,</a:t>
                </a:r>
                <a:r>
                  <a:rPr lang="zh-CN" altLang="en-US" sz="1400" dirty="0">
                    <a:solidFill>
                      <a:schemeClr val="bg1"/>
                    </a:solidFill>
                    <a:latin typeface="+mn-ea"/>
                  </a:rPr>
                  <a:t>貨幣基金的年回報率一般為</a:t>
                </a:r>
                <a:r>
                  <a:rPr lang="en-US" altLang="zh-CN" sz="1400" dirty="0">
                    <a:solidFill>
                      <a:schemeClr val="bg1"/>
                    </a:solidFill>
                    <a:latin typeface="+mn-ea"/>
                  </a:rPr>
                  <a:t>1.5~4%</a:t>
                </a:r>
                <a:r>
                  <a:rPr lang="zh-CN" altLang="en-US" sz="1400" dirty="0">
                    <a:solidFill>
                      <a:schemeClr val="bg1"/>
                    </a:solidFill>
                    <a:latin typeface="+mn-ea"/>
                  </a:rPr>
                  <a:t>之間</a:t>
                </a:r>
                <a:r>
                  <a:rPr lang="en-US" altLang="zh-CN" sz="1400" dirty="0">
                    <a:solidFill>
                      <a:schemeClr val="bg1"/>
                    </a:solidFill>
                    <a:latin typeface="+mn-ea"/>
                  </a:rPr>
                  <a:t>,</a:t>
                </a:r>
                <a:r>
                  <a:rPr lang="zh-CN" altLang="en-US" sz="1400" dirty="0">
                    <a:solidFill>
                      <a:schemeClr val="bg1"/>
                    </a:solidFill>
                    <a:latin typeface="+mn-ea"/>
                  </a:rPr>
                  <a:t>而其他基金類型的一般風險相對較大，因此無法確定一個大概值</a:t>
                </a:r>
                <a:r>
                  <a:rPr lang="en-US" altLang="zh-CN" sz="1400" dirty="0">
                    <a:solidFill>
                      <a:schemeClr val="bg1"/>
                    </a:solidFill>
                    <a:latin typeface="+mn-ea"/>
                  </a:rPr>
                  <a:t>.</a:t>
                </a:r>
                <a:endParaRPr lang="zh-CN" altLang="en-US" sz="1400" dirty="0">
                  <a:solidFill>
                    <a:schemeClr val="bg1"/>
                  </a:solidFill>
                  <a:latin typeface="+mn-ea"/>
                </a:endParaRPr>
              </a:p>
            </p:txBody>
          </p:sp>
        </p:grpSp>
        <p:sp>
          <p:nvSpPr>
            <p:cNvPr id="76" name="矩形: 圆角 75"/>
            <p:cNvSpPr/>
            <p:nvPr/>
          </p:nvSpPr>
          <p:spPr>
            <a:xfrm>
              <a:off x="2311914" y="579119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p:cNvSpPr txBox="1"/>
            <p:nvPr/>
          </p:nvSpPr>
          <p:spPr>
            <a:xfrm>
              <a:off x="2169937" y="584314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sp>
          <p:nvSpPr>
            <p:cNvPr id="74" name="矩形: 圆角 73"/>
            <p:cNvSpPr/>
            <p:nvPr/>
          </p:nvSpPr>
          <p:spPr>
            <a:xfrm>
              <a:off x="3607314" y="579119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3465337" y="584314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sp>
          <p:nvSpPr>
            <p:cNvPr id="72" name="矩形: 圆角 71"/>
            <p:cNvSpPr/>
            <p:nvPr/>
          </p:nvSpPr>
          <p:spPr>
            <a:xfrm>
              <a:off x="4902714" y="5791199"/>
              <a:ext cx="1156046" cy="504000"/>
            </a:xfrm>
            <a:prstGeom prst="roundRect">
              <a:avLst>
                <a:gd name="adj" fmla="val 50000"/>
              </a:avLst>
            </a:prstGeom>
            <a:no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p:cNvSpPr txBox="1"/>
            <p:nvPr/>
          </p:nvSpPr>
          <p:spPr>
            <a:xfrm>
              <a:off x="4760737" y="5843144"/>
              <a:ext cx="1440000" cy="398780"/>
            </a:xfrm>
            <a:prstGeom prst="rect">
              <a:avLst/>
            </a:prstGeom>
            <a:noFill/>
          </p:spPr>
          <p:txBody>
            <a:bodyPr wrap="square" rtlCol="0">
              <a:spAutoFit/>
            </a:bodyPr>
            <a:lstStyle/>
            <a:p>
              <a:pPr algn="ctr"/>
              <a:r>
                <a:rPr lang="zh-CN" altLang="en-US" sz="2000" spc="300" dirty="0">
                  <a:solidFill>
                    <a:srgbClr val="FEBE4A"/>
                  </a:solidFill>
                  <a:latin typeface="+mj-ea"/>
                  <a:ea typeface="+mj-ea"/>
                </a:rPr>
                <a:t>關鍵字</a:t>
              </a:r>
            </a:p>
          </p:txBody>
        </p:sp>
      </p:grpSp>
      <p:sp>
        <p:nvSpPr>
          <p:cNvPr id="82" name="椭圆 81"/>
          <p:cNvSpPr/>
          <p:nvPr/>
        </p:nvSpPr>
        <p:spPr>
          <a:xfrm>
            <a:off x="8370805" y="2429115"/>
            <a:ext cx="900000" cy="900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文本框 82"/>
          <p:cNvSpPr txBox="1"/>
          <p:nvPr/>
        </p:nvSpPr>
        <p:spPr>
          <a:xfrm>
            <a:off x="8460813" y="2586728"/>
            <a:ext cx="719984" cy="583565"/>
          </a:xfrm>
          <a:prstGeom prst="rect">
            <a:avLst/>
          </a:prstGeom>
          <a:noFill/>
        </p:spPr>
        <p:txBody>
          <a:bodyPr wrap="square" rtlCol="0">
            <a:spAutoFit/>
          </a:bodyPr>
          <a:lstStyle/>
          <a:p>
            <a:pPr algn="ctr"/>
            <a:r>
              <a:rPr lang="zh-CN" altLang="en-US" sz="1600" dirty="0">
                <a:solidFill>
                  <a:schemeClr val="bg1"/>
                </a:solidFill>
              </a:rPr>
              <a:t>貨幣基金</a:t>
            </a:r>
          </a:p>
        </p:txBody>
      </p:sp>
      <p:sp>
        <p:nvSpPr>
          <p:cNvPr id="85" name="椭圆 84"/>
          <p:cNvSpPr/>
          <p:nvPr/>
        </p:nvSpPr>
        <p:spPr>
          <a:xfrm>
            <a:off x="9894805" y="4600815"/>
            <a:ext cx="900000" cy="900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文本框 85"/>
          <p:cNvSpPr txBox="1"/>
          <p:nvPr/>
        </p:nvSpPr>
        <p:spPr>
          <a:xfrm>
            <a:off x="9984813" y="4758428"/>
            <a:ext cx="719984" cy="583565"/>
          </a:xfrm>
          <a:prstGeom prst="rect">
            <a:avLst/>
          </a:prstGeom>
          <a:noFill/>
        </p:spPr>
        <p:txBody>
          <a:bodyPr wrap="square" rtlCol="0">
            <a:spAutoFit/>
          </a:bodyPr>
          <a:lstStyle/>
          <a:p>
            <a:pPr algn="ctr"/>
            <a:r>
              <a:rPr lang="zh-CN" altLang="en-US" sz="1600" dirty="0">
                <a:solidFill>
                  <a:schemeClr val="bg1"/>
                </a:solidFill>
              </a:rPr>
              <a:t>債券基金</a:t>
            </a:r>
          </a:p>
        </p:txBody>
      </p:sp>
      <p:sp>
        <p:nvSpPr>
          <p:cNvPr id="88" name="椭圆 87"/>
          <p:cNvSpPr/>
          <p:nvPr/>
        </p:nvSpPr>
        <p:spPr>
          <a:xfrm>
            <a:off x="6846805" y="4600815"/>
            <a:ext cx="900000" cy="900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文本框 88"/>
          <p:cNvSpPr txBox="1"/>
          <p:nvPr/>
        </p:nvSpPr>
        <p:spPr>
          <a:xfrm>
            <a:off x="6936813" y="4758428"/>
            <a:ext cx="719984" cy="583565"/>
          </a:xfrm>
          <a:prstGeom prst="rect">
            <a:avLst/>
          </a:prstGeom>
          <a:noFill/>
        </p:spPr>
        <p:txBody>
          <a:bodyPr wrap="square" rtlCol="0">
            <a:spAutoFit/>
          </a:bodyPr>
          <a:lstStyle/>
          <a:p>
            <a:pPr algn="ctr"/>
            <a:r>
              <a:rPr lang="zh-CN" altLang="en-US" sz="1600" dirty="0">
                <a:solidFill>
                  <a:schemeClr val="bg1"/>
                </a:solidFill>
              </a:rPr>
              <a:t>指數基金</a:t>
            </a:r>
          </a:p>
        </p:txBody>
      </p:sp>
      <p:sp>
        <p:nvSpPr>
          <p:cNvPr id="90" name="箭头: 下弧形 78"/>
          <p:cNvSpPr/>
          <p:nvPr/>
        </p:nvSpPr>
        <p:spPr>
          <a:xfrm rot="8670259" flipV="1">
            <a:off x="8067206" y="4706722"/>
            <a:ext cx="2260224" cy="842492"/>
          </a:xfrm>
          <a:custGeom>
            <a:avLst/>
            <a:gdLst>
              <a:gd name="connsiteX0" fmla="*/ 1033272 w 1216152"/>
              <a:gd name="connsiteY0" fmla="*/ 0 h 731520"/>
              <a:gd name="connsiteX1" fmla="*/ 1201198 w 1216152"/>
              <a:gd name="connsiteY1" fmla="*/ 182880 h 731520"/>
              <a:gd name="connsiteX2" fmla="*/ 1109758 w 1216152"/>
              <a:gd name="connsiteY2" fmla="*/ 182880 h 731520"/>
              <a:gd name="connsiteX3" fmla="*/ 562356 w 1216152"/>
              <a:gd name="connsiteY3" fmla="*/ 717597 h 731520"/>
              <a:gd name="connsiteX4" fmla="*/ 926878 w 1216152"/>
              <a:gd name="connsiteY4" fmla="*/ 182880 h 731520"/>
              <a:gd name="connsiteX5" fmla="*/ 835438 w 1216152"/>
              <a:gd name="connsiteY5" fmla="*/ 182880 h 731520"/>
              <a:gd name="connsiteX6" fmla="*/ 1033272 w 1216152"/>
              <a:gd name="connsiteY6" fmla="*/ 0 h 731520"/>
              <a:gd name="connsiteX0-1" fmla="*/ 470916 w 1216152"/>
              <a:gd name="connsiteY0-2" fmla="*/ 731520 h 731520"/>
              <a:gd name="connsiteX1-3" fmla="*/ 0 w 1216152"/>
              <a:gd name="connsiteY1-4" fmla="*/ 0 h 731520"/>
              <a:gd name="connsiteX2-5" fmla="*/ 182880 w 1216152"/>
              <a:gd name="connsiteY2-6" fmla="*/ 0 h 731520"/>
              <a:gd name="connsiteX3-7" fmla="*/ 653796 w 1216152"/>
              <a:gd name="connsiteY3-8" fmla="*/ 731520 h 731520"/>
              <a:gd name="connsiteX4-9" fmla="*/ 470916 w 1216152"/>
              <a:gd name="connsiteY4-10" fmla="*/ 731520 h 731520"/>
              <a:gd name="connsiteX0-11" fmla="*/ 562356 w 1216152"/>
              <a:gd name="connsiteY0-12" fmla="*/ 717597 h 731520"/>
              <a:gd name="connsiteX1-13" fmla="*/ 926878 w 1216152"/>
              <a:gd name="connsiteY1-14" fmla="*/ 182880 h 731520"/>
              <a:gd name="connsiteX2-15" fmla="*/ 835438 w 1216152"/>
              <a:gd name="connsiteY2-16" fmla="*/ 182880 h 731520"/>
              <a:gd name="connsiteX3-17" fmla="*/ 1033272 w 1216152"/>
              <a:gd name="connsiteY3-18" fmla="*/ 0 h 731520"/>
              <a:gd name="connsiteX4-19" fmla="*/ 1201198 w 1216152"/>
              <a:gd name="connsiteY4-20" fmla="*/ 182880 h 731520"/>
              <a:gd name="connsiteX5-21" fmla="*/ 1109758 w 1216152"/>
              <a:gd name="connsiteY5-22" fmla="*/ 182880 h 731520"/>
              <a:gd name="connsiteX6-23" fmla="*/ 653796 w 1216152"/>
              <a:gd name="connsiteY6-24" fmla="*/ 731520 h 731520"/>
              <a:gd name="connsiteX7" fmla="*/ 470916 w 1216152"/>
              <a:gd name="connsiteY7" fmla="*/ 731520 h 731520"/>
              <a:gd name="connsiteX8" fmla="*/ 0 w 1216152"/>
              <a:gd name="connsiteY8" fmla="*/ 0 h 731520"/>
              <a:gd name="connsiteX9" fmla="*/ 182880 w 1216152"/>
              <a:gd name="connsiteY9" fmla="*/ 0 h 731520"/>
              <a:gd name="connsiteX10" fmla="*/ 653796 w 1216152"/>
              <a:gd name="connsiteY10" fmla="*/ 731520 h 731520"/>
              <a:gd name="connsiteX0-25" fmla="*/ 1033272 w 1201198"/>
              <a:gd name="connsiteY0-26" fmla="*/ 0 h 731636"/>
              <a:gd name="connsiteX1-27" fmla="*/ 1201198 w 1201198"/>
              <a:gd name="connsiteY1-28" fmla="*/ 182880 h 731636"/>
              <a:gd name="connsiteX2-29" fmla="*/ 1109758 w 1201198"/>
              <a:gd name="connsiteY2-30" fmla="*/ 182880 h 731636"/>
              <a:gd name="connsiteX3-31" fmla="*/ 562356 w 1201198"/>
              <a:gd name="connsiteY3-32" fmla="*/ 717597 h 731636"/>
              <a:gd name="connsiteX4-33" fmla="*/ 926878 w 1201198"/>
              <a:gd name="connsiteY4-34" fmla="*/ 182880 h 731636"/>
              <a:gd name="connsiteX5-35" fmla="*/ 835438 w 1201198"/>
              <a:gd name="connsiteY5-36" fmla="*/ 182880 h 731636"/>
              <a:gd name="connsiteX6-37" fmla="*/ 1033272 w 1201198"/>
              <a:gd name="connsiteY6-38" fmla="*/ 0 h 731636"/>
              <a:gd name="connsiteX0-39" fmla="*/ 470916 w 1201198"/>
              <a:gd name="connsiteY0-40" fmla="*/ 731520 h 731636"/>
              <a:gd name="connsiteX1-41" fmla="*/ 0 w 1201198"/>
              <a:gd name="connsiteY1-42" fmla="*/ 0 h 731636"/>
              <a:gd name="connsiteX2-43" fmla="*/ 182880 w 1201198"/>
              <a:gd name="connsiteY2-44" fmla="*/ 0 h 731636"/>
              <a:gd name="connsiteX3-45" fmla="*/ 653796 w 1201198"/>
              <a:gd name="connsiteY3-46" fmla="*/ 731520 h 731636"/>
              <a:gd name="connsiteX4-47" fmla="*/ 470916 w 1201198"/>
              <a:gd name="connsiteY4-48" fmla="*/ 731520 h 731636"/>
              <a:gd name="connsiteX0-49" fmla="*/ 562356 w 1201198"/>
              <a:gd name="connsiteY0-50" fmla="*/ 717597 h 731636"/>
              <a:gd name="connsiteX1-51" fmla="*/ 926878 w 1201198"/>
              <a:gd name="connsiteY1-52" fmla="*/ 182880 h 731636"/>
              <a:gd name="connsiteX2-53" fmla="*/ 835438 w 1201198"/>
              <a:gd name="connsiteY2-54" fmla="*/ 182880 h 731636"/>
              <a:gd name="connsiteX3-55" fmla="*/ 1033272 w 1201198"/>
              <a:gd name="connsiteY3-56" fmla="*/ 0 h 731636"/>
              <a:gd name="connsiteX4-57" fmla="*/ 1201198 w 1201198"/>
              <a:gd name="connsiteY4-58" fmla="*/ 182880 h 731636"/>
              <a:gd name="connsiteX5-59" fmla="*/ 1109758 w 1201198"/>
              <a:gd name="connsiteY5-60" fmla="*/ 182880 h 731636"/>
              <a:gd name="connsiteX6-61" fmla="*/ 653796 w 1201198"/>
              <a:gd name="connsiteY6-62" fmla="*/ 731520 h 731636"/>
              <a:gd name="connsiteX7-63" fmla="*/ 470916 w 1201198"/>
              <a:gd name="connsiteY7-64" fmla="*/ 731520 h 731636"/>
              <a:gd name="connsiteX8-65" fmla="*/ 0 w 1201198"/>
              <a:gd name="connsiteY8-66" fmla="*/ 0 h 731636"/>
              <a:gd name="connsiteX9-67" fmla="*/ 182880 w 1201198"/>
              <a:gd name="connsiteY9-68" fmla="*/ 0 h 731636"/>
              <a:gd name="connsiteX0-69" fmla="*/ 1033272 w 1201198"/>
              <a:gd name="connsiteY0-70" fmla="*/ 0 h 731636"/>
              <a:gd name="connsiteX1-71" fmla="*/ 1201198 w 1201198"/>
              <a:gd name="connsiteY1-72" fmla="*/ 182880 h 731636"/>
              <a:gd name="connsiteX2-73" fmla="*/ 1109758 w 1201198"/>
              <a:gd name="connsiteY2-74" fmla="*/ 182880 h 731636"/>
              <a:gd name="connsiteX3-75" fmla="*/ 562356 w 1201198"/>
              <a:gd name="connsiteY3-76" fmla="*/ 717597 h 731636"/>
              <a:gd name="connsiteX4-77" fmla="*/ 926878 w 1201198"/>
              <a:gd name="connsiteY4-78" fmla="*/ 182880 h 731636"/>
              <a:gd name="connsiteX5-79" fmla="*/ 835438 w 1201198"/>
              <a:gd name="connsiteY5-80" fmla="*/ 182880 h 731636"/>
              <a:gd name="connsiteX6-81" fmla="*/ 1033272 w 1201198"/>
              <a:gd name="connsiteY6-82" fmla="*/ 0 h 731636"/>
              <a:gd name="connsiteX0-83" fmla="*/ 653796 w 1201198"/>
              <a:gd name="connsiteY0-84" fmla="*/ 731520 h 731636"/>
              <a:gd name="connsiteX1-85" fmla="*/ 0 w 1201198"/>
              <a:gd name="connsiteY1-86" fmla="*/ 0 h 731636"/>
              <a:gd name="connsiteX2-87" fmla="*/ 182880 w 1201198"/>
              <a:gd name="connsiteY2-88" fmla="*/ 0 h 731636"/>
              <a:gd name="connsiteX3-89" fmla="*/ 653796 w 1201198"/>
              <a:gd name="connsiteY3-90" fmla="*/ 731520 h 731636"/>
              <a:gd name="connsiteX0-91" fmla="*/ 562356 w 1201198"/>
              <a:gd name="connsiteY0-92" fmla="*/ 717597 h 731636"/>
              <a:gd name="connsiteX1-93" fmla="*/ 926878 w 1201198"/>
              <a:gd name="connsiteY1-94" fmla="*/ 182880 h 731636"/>
              <a:gd name="connsiteX2-95" fmla="*/ 835438 w 1201198"/>
              <a:gd name="connsiteY2-96" fmla="*/ 182880 h 731636"/>
              <a:gd name="connsiteX3-97" fmla="*/ 1033272 w 1201198"/>
              <a:gd name="connsiteY3-98" fmla="*/ 0 h 731636"/>
              <a:gd name="connsiteX4-99" fmla="*/ 1201198 w 1201198"/>
              <a:gd name="connsiteY4-100" fmla="*/ 182880 h 731636"/>
              <a:gd name="connsiteX5-101" fmla="*/ 1109758 w 1201198"/>
              <a:gd name="connsiteY5-102" fmla="*/ 182880 h 731636"/>
              <a:gd name="connsiteX6-103" fmla="*/ 653796 w 1201198"/>
              <a:gd name="connsiteY6-104" fmla="*/ 731520 h 731636"/>
              <a:gd name="connsiteX7-105" fmla="*/ 470916 w 1201198"/>
              <a:gd name="connsiteY7-106" fmla="*/ 731520 h 731636"/>
              <a:gd name="connsiteX8-107" fmla="*/ 0 w 1201198"/>
              <a:gd name="connsiteY8-108" fmla="*/ 0 h 731636"/>
              <a:gd name="connsiteX9-109" fmla="*/ 182880 w 1201198"/>
              <a:gd name="connsiteY9-110" fmla="*/ 0 h 731636"/>
              <a:gd name="connsiteX0-111" fmla="*/ 1033272 w 1201198"/>
              <a:gd name="connsiteY0-112" fmla="*/ 0 h 731636"/>
              <a:gd name="connsiteX1-113" fmla="*/ 1201198 w 1201198"/>
              <a:gd name="connsiteY1-114" fmla="*/ 182880 h 731636"/>
              <a:gd name="connsiteX2-115" fmla="*/ 1109758 w 1201198"/>
              <a:gd name="connsiteY2-116" fmla="*/ 182880 h 731636"/>
              <a:gd name="connsiteX3-117" fmla="*/ 562356 w 1201198"/>
              <a:gd name="connsiteY3-118" fmla="*/ 717597 h 731636"/>
              <a:gd name="connsiteX4-119" fmla="*/ 926878 w 1201198"/>
              <a:gd name="connsiteY4-120" fmla="*/ 182880 h 731636"/>
              <a:gd name="connsiteX5-121" fmla="*/ 835438 w 1201198"/>
              <a:gd name="connsiteY5-122" fmla="*/ 182880 h 731636"/>
              <a:gd name="connsiteX6-123" fmla="*/ 1033272 w 1201198"/>
              <a:gd name="connsiteY6-124" fmla="*/ 0 h 731636"/>
              <a:gd name="connsiteX0-125" fmla="*/ 653796 w 1201198"/>
              <a:gd name="connsiteY0-126" fmla="*/ 731520 h 731636"/>
              <a:gd name="connsiteX1-127" fmla="*/ 0 w 1201198"/>
              <a:gd name="connsiteY1-128" fmla="*/ 0 h 731636"/>
              <a:gd name="connsiteX2-129" fmla="*/ 182880 w 1201198"/>
              <a:gd name="connsiteY2-130" fmla="*/ 0 h 731636"/>
              <a:gd name="connsiteX3-131" fmla="*/ 653796 w 1201198"/>
              <a:gd name="connsiteY3-132" fmla="*/ 731520 h 731636"/>
              <a:gd name="connsiteX0-133" fmla="*/ 562356 w 1201198"/>
              <a:gd name="connsiteY0-134" fmla="*/ 717597 h 731636"/>
              <a:gd name="connsiteX1-135" fmla="*/ 926878 w 1201198"/>
              <a:gd name="connsiteY1-136" fmla="*/ 182880 h 731636"/>
              <a:gd name="connsiteX2-137" fmla="*/ 835438 w 1201198"/>
              <a:gd name="connsiteY2-138" fmla="*/ 182880 h 731636"/>
              <a:gd name="connsiteX3-139" fmla="*/ 1033272 w 1201198"/>
              <a:gd name="connsiteY3-140" fmla="*/ 0 h 731636"/>
              <a:gd name="connsiteX4-141" fmla="*/ 1201198 w 1201198"/>
              <a:gd name="connsiteY4-142" fmla="*/ 182880 h 731636"/>
              <a:gd name="connsiteX5-143" fmla="*/ 1109758 w 1201198"/>
              <a:gd name="connsiteY5-144" fmla="*/ 182880 h 731636"/>
              <a:gd name="connsiteX6-145" fmla="*/ 653796 w 1201198"/>
              <a:gd name="connsiteY6-146" fmla="*/ 731520 h 731636"/>
              <a:gd name="connsiteX7-147" fmla="*/ 470916 w 1201198"/>
              <a:gd name="connsiteY7-148" fmla="*/ 731520 h 731636"/>
              <a:gd name="connsiteX8-149" fmla="*/ 0 w 1201198"/>
              <a:gd name="connsiteY8-150" fmla="*/ 0 h 731636"/>
              <a:gd name="connsiteX0-151" fmla="*/ 1033272 w 1201198"/>
              <a:gd name="connsiteY0-152" fmla="*/ 0 h 731636"/>
              <a:gd name="connsiteX1-153" fmla="*/ 1201198 w 1201198"/>
              <a:gd name="connsiteY1-154" fmla="*/ 182880 h 731636"/>
              <a:gd name="connsiteX2-155" fmla="*/ 1109758 w 1201198"/>
              <a:gd name="connsiteY2-156" fmla="*/ 182880 h 731636"/>
              <a:gd name="connsiteX3-157" fmla="*/ 562356 w 1201198"/>
              <a:gd name="connsiteY3-158" fmla="*/ 717597 h 731636"/>
              <a:gd name="connsiteX4-159" fmla="*/ 926878 w 1201198"/>
              <a:gd name="connsiteY4-160" fmla="*/ 182880 h 731636"/>
              <a:gd name="connsiteX5-161" fmla="*/ 835438 w 1201198"/>
              <a:gd name="connsiteY5-162" fmla="*/ 182880 h 731636"/>
              <a:gd name="connsiteX6-163" fmla="*/ 1033272 w 1201198"/>
              <a:gd name="connsiteY6-164" fmla="*/ 0 h 731636"/>
              <a:gd name="connsiteX0-165" fmla="*/ 653796 w 1201198"/>
              <a:gd name="connsiteY0-166" fmla="*/ 731520 h 731636"/>
              <a:gd name="connsiteX1-167" fmla="*/ 0 w 1201198"/>
              <a:gd name="connsiteY1-168" fmla="*/ 0 h 731636"/>
              <a:gd name="connsiteX2-169" fmla="*/ 653796 w 1201198"/>
              <a:gd name="connsiteY2-170" fmla="*/ 731520 h 731636"/>
              <a:gd name="connsiteX0-171" fmla="*/ 562356 w 1201198"/>
              <a:gd name="connsiteY0-172" fmla="*/ 717597 h 731636"/>
              <a:gd name="connsiteX1-173" fmla="*/ 926878 w 1201198"/>
              <a:gd name="connsiteY1-174" fmla="*/ 182880 h 731636"/>
              <a:gd name="connsiteX2-175" fmla="*/ 835438 w 1201198"/>
              <a:gd name="connsiteY2-176" fmla="*/ 182880 h 731636"/>
              <a:gd name="connsiteX3-177" fmla="*/ 1033272 w 1201198"/>
              <a:gd name="connsiteY3-178" fmla="*/ 0 h 731636"/>
              <a:gd name="connsiteX4-179" fmla="*/ 1201198 w 1201198"/>
              <a:gd name="connsiteY4-180" fmla="*/ 182880 h 731636"/>
              <a:gd name="connsiteX5-181" fmla="*/ 1109758 w 1201198"/>
              <a:gd name="connsiteY5-182" fmla="*/ 182880 h 731636"/>
              <a:gd name="connsiteX6-183" fmla="*/ 653796 w 1201198"/>
              <a:gd name="connsiteY6-184" fmla="*/ 731520 h 731636"/>
              <a:gd name="connsiteX7-185" fmla="*/ 470916 w 1201198"/>
              <a:gd name="connsiteY7-186" fmla="*/ 731520 h 731636"/>
              <a:gd name="connsiteX8-187" fmla="*/ 0 w 1201198"/>
              <a:gd name="connsiteY8-188" fmla="*/ 0 h 731636"/>
              <a:gd name="connsiteX0-189" fmla="*/ 1033272 w 1201198"/>
              <a:gd name="connsiteY0-190" fmla="*/ 0 h 731636"/>
              <a:gd name="connsiteX1-191" fmla="*/ 1201198 w 1201198"/>
              <a:gd name="connsiteY1-192" fmla="*/ 182880 h 731636"/>
              <a:gd name="connsiteX2-193" fmla="*/ 1109758 w 1201198"/>
              <a:gd name="connsiteY2-194" fmla="*/ 182880 h 731636"/>
              <a:gd name="connsiteX3-195" fmla="*/ 562356 w 1201198"/>
              <a:gd name="connsiteY3-196" fmla="*/ 717597 h 731636"/>
              <a:gd name="connsiteX4-197" fmla="*/ 926878 w 1201198"/>
              <a:gd name="connsiteY4-198" fmla="*/ 182880 h 731636"/>
              <a:gd name="connsiteX5-199" fmla="*/ 835438 w 1201198"/>
              <a:gd name="connsiteY5-200" fmla="*/ 182880 h 731636"/>
              <a:gd name="connsiteX6-201" fmla="*/ 1033272 w 1201198"/>
              <a:gd name="connsiteY6-202" fmla="*/ 0 h 731636"/>
              <a:gd name="connsiteX0-203" fmla="*/ 653796 w 1201198"/>
              <a:gd name="connsiteY0-204" fmla="*/ 731520 h 731636"/>
              <a:gd name="connsiteX1-205" fmla="*/ 0 w 1201198"/>
              <a:gd name="connsiteY1-206" fmla="*/ 0 h 731636"/>
              <a:gd name="connsiteX2-207" fmla="*/ 653796 w 1201198"/>
              <a:gd name="connsiteY2-208" fmla="*/ 731520 h 731636"/>
              <a:gd name="connsiteX0-209" fmla="*/ 562356 w 1201198"/>
              <a:gd name="connsiteY0-210" fmla="*/ 717597 h 731636"/>
              <a:gd name="connsiteX1-211" fmla="*/ 926878 w 1201198"/>
              <a:gd name="connsiteY1-212" fmla="*/ 182880 h 731636"/>
              <a:gd name="connsiteX2-213" fmla="*/ 835438 w 1201198"/>
              <a:gd name="connsiteY2-214" fmla="*/ 182880 h 731636"/>
              <a:gd name="connsiteX3-215" fmla="*/ 1033272 w 1201198"/>
              <a:gd name="connsiteY3-216" fmla="*/ 0 h 731636"/>
              <a:gd name="connsiteX4-217" fmla="*/ 1201198 w 1201198"/>
              <a:gd name="connsiteY4-218" fmla="*/ 182880 h 731636"/>
              <a:gd name="connsiteX5-219" fmla="*/ 1109758 w 1201198"/>
              <a:gd name="connsiteY5-220" fmla="*/ 182880 h 731636"/>
              <a:gd name="connsiteX6-221" fmla="*/ 653796 w 1201198"/>
              <a:gd name="connsiteY6-222" fmla="*/ 731520 h 731636"/>
              <a:gd name="connsiteX7-223" fmla="*/ 470916 w 1201198"/>
              <a:gd name="connsiteY7-224" fmla="*/ 731520 h 731636"/>
              <a:gd name="connsiteX0-225" fmla="*/ 1033272 w 1201198"/>
              <a:gd name="connsiteY0-226" fmla="*/ 0 h 731636"/>
              <a:gd name="connsiteX1-227" fmla="*/ 1201198 w 1201198"/>
              <a:gd name="connsiteY1-228" fmla="*/ 182880 h 731636"/>
              <a:gd name="connsiteX2-229" fmla="*/ 1109758 w 1201198"/>
              <a:gd name="connsiteY2-230" fmla="*/ 182880 h 731636"/>
              <a:gd name="connsiteX3-231" fmla="*/ 562356 w 1201198"/>
              <a:gd name="connsiteY3-232" fmla="*/ 717597 h 731636"/>
              <a:gd name="connsiteX4-233" fmla="*/ 926878 w 1201198"/>
              <a:gd name="connsiteY4-234" fmla="*/ 182880 h 731636"/>
              <a:gd name="connsiteX5-235" fmla="*/ 835438 w 1201198"/>
              <a:gd name="connsiteY5-236" fmla="*/ 182880 h 731636"/>
              <a:gd name="connsiteX6-237" fmla="*/ 1033272 w 1201198"/>
              <a:gd name="connsiteY6-238" fmla="*/ 0 h 731636"/>
              <a:gd name="connsiteX0-239" fmla="*/ 653796 w 1201198"/>
              <a:gd name="connsiteY0-240" fmla="*/ 731520 h 731636"/>
              <a:gd name="connsiteX1-241" fmla="*/ 0 w 1201198"/>
              <a:gd name="connsiteY1-242" fmla="*/ 0 h 731636"/>
              <a:gd name="connsiteX2-243" fmla="*/ 653796 w 1201198"/>
              <a:gd name="connsiteY2-244" fmla="*/ 731520 h 731636"/>
              <a:gd name="connsiteX0-245" fmla="*/ 562356 w 1201198"/>
              <a:gd name="connsiteY0-246" fmla="*/ 717597 h 731636"/>
              <a:gd name="connsiteX1-247" fmla="*/ 926878 w 1201198"/>
              <a:gd name="connsiteY1-248" fmla="*/ 182880 h 731636"/>
              <a:gd name="connsiteX2-249" fmla="*/ 835438 w 1201198"/>
              <a:gd name="connsiteY2-250" fmla="*/ 182880 h 731636"/>
              <a:gd name="connsiteX3-251" fmla="*/ 1033272 w 1201198"/>
              <a:gd name="connsiteY3-252" fmla="*/ 0 h 731636"/>
              <a:gd name="connsiteX4-253" fmla="*/ 1201198 w 1201198"/>
              <a:gd name="connsiteY4-254" fmla="*/ 182880 h 731636"/>
              <a:gd name="connsiteX5-255" fmla="*/ 1109758 w 1201198"/>
              <a:gd name="connsiteY5-256" fmla="*/ 182880 h 731636"/>
              <a:gd name="connsiteX6-257" fmla="*/ 653796 w 1201198"/>
              <a:gd name="connsiteY6-258" fmla="*/ 731520 h 731636"/>
              <a:gd name="connsiteX0-259" fmla="*/ 1033272 w 1201198"/>
              <a:gd name="connsiteY0-260" fmla="*/ 0 h 731636"/>
              <a:gd name="connsiteX1-261" fmla="*/ 1201198 w 1201198"/>
              <a:gd name="connsiteY1-262" fmla="*/ 182880 h 731636"/>
              <a:gd name="connsiteX2-263" fmla="*/ 1109758 w 1201198"/>
              <a:gd name="connsiteY2-264" fmla="*/ 182880 h 731636"/>
              <a:gd name="connsiteX3-265" fmla="*/ 562356 w 1201198"/>
              <a:gd name="connsiteY3-266" fmla="*/ 717597 h 731636"/>
              <a:gd name="connsiteX4-267" fmla="*/ 926878 w 1201198"/>
              <a:gd name="connsiteY4-268" fmla="*/ 182880 h 731636"/>
              <a:gd name="connsiteX5-269" fmla="*/ 835438 w 1201198"/>
              <a:gd name="connsiteY5-270" fmla="*/ 182880 h 731636"/>
              <a:gd name="connsiteX6-271" fmla="*/ 1033272 w 1201198"/>
              <a:gd name="connsiteY6-272" fmla="*/ 0 h 731636"/>
              <a:gd name="connsiteX0-273" fmla="*/ 653796 w 1201198"/>
              <a:gd name="connsiteY0-274" fmla="*/ 731520 h 731636"/>
              <a:gd name="connsiteX1-275" fmla="*/ 0 w 1201198"/>
              <a:gd name="connsiteY1-276" fmla="*/ 0 h 731636"/>
              <a:gd name="connsiteX2-277" fmla="*/ 653796 w 1201198"/>
              <a:gd name="connsiteY2-278" fmla="*/ 731520 h 731636"/>
              <a:gd name="connsiteX0-279" fmla="*/ 562356 w 1201198"/>
              <a:gd name="connsiteY0-280" fmla="*/ 717597 h 731636"/>
              <a:gd name="connsiteX1-281" fmla="*/ 926878 w 1201198"/>
              <a:gd name="connsiteY1-282" fmla="*/ 182880 h 731636"/>
              <a:gd name="connsiteX2-283" fmla="*/ 835438 w 1201198"/>
              <a:gd name="connsiteY2-284" fmla="*/ 182880 h 731636"/>
              <a:gd name="connsiteX3-285" fmla="*/ 1033272 w 1201198"/>
              <a:gd name="connsiteY3-286" fmla="*/ 0 h 731636"/>
              <a:gd name="connsiteX4-287" fmla="*/ 1201198 w 1201198"/>
              <a:gd name="connsiteY4-288" fmla="*/ 182880 h 731636"/>
              <a:gd name="connsiteX5-289" fmla="*/ 1109758 w 1201198"/>
              <a:gd name="connsiteY5-290" fmla="*/ 182880 h 7316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01198" h="731636" stroke="0" extrusionOk="0">
                <a:moveTo>
                  <a:pt x="1033272" y="0"/>
                </a:moveTo>
                <a:lnTo>
                  <a:pt x="1201198" y="182880"/>
                </a:lnTo>
                <a:lnTo>
                  <a:pt x="1109758" y="182880"/>
                </a:lnTo>
                <a:cubicBezTo>
                  <a:pt x="1047355" y="558311"/>
                  <a:pt x="807215" y="792887"/>
                  <a:pt x="562356" y="717597"/>
                </a:cubicBezTo>
                <a:cubicBezTo>
                  <a:pt x="739922" y="662999"/>
                  <a:pt x="881626" y="455133"/>
                  <a:pt x="926878" y="182880"/>
                </a:cubicBezTo>
                <a:lnTo>
                  <a:pt x="835438" y="182880"/>
                </a:lnTo>
                <a:lnTo>
                  <a:pt x="1033272" y="0"/>
                </a:lnTo>
                <a:close/>
              </a:path>
              <a:path w="1201198" h="731636" fill="darkenLess" stroke="0" extrusionOk="0">
                <a:moveTo>
                  <a:pt x="653796" y="731520"/>
                </a:moveTo>
                <a:lnTo>
                  <a:pt x="0" y="0"/>
                </a:lnTo>
                <a:lnTo>
                  <a:pt x="653796" y="731520"/>
                </a:lnTo>
                <a:close/>
              </a:path>
              <a:path w="1201198" h="731636" fill="none" extrusionOk="0">
                <a:moveTo>
                  <a:pt x="562356" y="717597"/>
                </a:moveTo>
                <a:cubicBezTo>
                  <a:pt x="739922" y="662999"/>
                  <a:pt x="881626" y="455133"/>
                  <a:pt x="926878" y="182880"/>
                </a:cubicBezTo>
                <a:lnTo>
                  <a:pt x="835438" y="182880"/>
                </a:lnTo>
                <a:lnTo>
                  <a:pt x="1033272" y="0"/>
                </a:lnTo>
                <a:lnTo>
                  <a:pt x="1201198" y="182880"/>
                </a:lnTo>
                <a:lnTo>
                  <a:pt x="1109758" y="182880"/>
                </a:lnTo>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91" name="箭头: 下弧形 78"/>
          <p:cNvSpPr/>
          <p:nvPr/>
        </p:nvSpPr>
        <p:spPr>
          <a:xfrm rot="15616678" flipV="1">
            <a:off x="6979782" y="4133931"/>
            <a:ext cx="2260224" cy="842492"/>
          </a:xfrm>
          <a:custGeom>
            <a:avLst/>
            <a:gdLst>
              <a:gd name="connsiteX0" fmla="*/ 1033272 w 1216152"/>
              <a:gd name="connsiteY0" fmla="*/ 0 h 731520"/>
              <a:gd name="connsiteX1" fmla="*/ 1201198 w 1216152"/>
              <a:gd name="connsiteY1" fmla="*/ 182880 h 731520"/>
              <a:gd name="connsiteX2" fmla="*/ 1109758 w 1216152"/>
              <a:gd name="connsiteY2" fmla="*/ 182880 h 731520"/>
              <a:gd name="connsiteX3" fmla="*/ 562356 w 1216152"/>
              <a:gd name="connsiteY3" fmla="*/ 717597 h 731520"/>
              <a:gd name="connsiteX4" fmla="*/ 926878 w 1216152"/>
              <a:gd name="connsiteY4" fmla="*/ 182880 h 731520"/>
              <a:gd name="connsiteX5" fmla="*/ 835438 w 1216152"/>
              <a:gd name="connsiteY5" fmla="*/ 182880 h 731520"/>
              <a:gd name="connsiteX6" fmla="*/ 1033272 w 1216152"/>
              <a:gd name="connsiteY6" fmla="*/ 0 h 731520"/>
              <a:gd name="connsiteX0-1" fmla="*/ 470916 w 1216152"/>
              <a:gd name="connsiteY0-2" fmla="*/ 731520 h 731520"/>
              <a:gd name="connsiteX1-3" fmla="*/ 0 w 1216152"/>
              <a:gd name="connsiteY1-4" fmla="*/ 0 h 731520"/>
              <a:gd name="connsiteX2-5" fmla="*/ 182880 w 1216152"/>
              <a:gd name="connsiteY2-6" fmla="*/ 0 h 731520"/>
              <a:gd name="connsiteX3-7" fmla="*/ 653796 w 1216152"/>
              <a:gd name="connsiteY3-8" fmla="*/ 731520 h 731520"/>
              <a:gd name="connsiteX4-9" fmla="*/ 470916 w 1216152"/>
              <a:gd name="connsiteY4-10" fmla="*/ 731520 h 731520"/>
              <a:gd name="connsiteX0-11" fmla="*/ 562356 w 1216152"/>
              <a:gd name="connsiteY0-12" fmla="*/ 717597 h 731520"/>
              <a:gd name="connsiteX1-13" fmla="*/ 926878 w 1216152"/>
              <a:gd name="connsiteY1-14" fmla="*/ 182880 h 731520"/>
              <a:gd name="connsiteX2-15" fmla="*/ 835438 w 1216152"/>
              <a:gd name="connsiteY2-16" fmla="*/ 182880 h 731520"/>
              <a:gd name="connsiteX3-17" fmla="*/ 1033272 w 1216152"/>
              <a:gd name="connsiteY3-18" fmla="*/ 0 h 731520"/>
              <a:gd name="connsiteX4-19" fmla="*/ 1201198 w 1216152"/>
              <a:gd name="connsiteY4-20" fmla="*/ 182880 h 731520"/>
              <a:gd name="connsiteX5-21" fmla="*/ 1109758 w 1216152"/>
              <a:gd name="connsiteY5-22" fmla="*/ 182880 h 731520"/>
              <a:gd name="connsiteX6-23" fmla="*/ 653796 w 1216152"/>
              <a:gd name="connsiteY6-24" fmla="*/ 731520 h 731520"/>
              <a:gd name="connsiteX7" fmla="*/ 470916 w 1216152"/>
              <a:gd name="connsiteY7" fmla="*/ 731520 h 731520"/>
              <a:gd name="connsiteX8" fmla="*/ 0 w 1216152"/>
              <a:gd name="connsiteY8" fmla="*/ 0 h 731520"/>
              <a:gd name="connsiteX9" fmla="*/ 182880 w 1216152"/>
              <a:gd name="connsiteY9" fmla="*/ 0 h 731520"/>
              <a:gd name="connsiteX10" fmla="*/ 653796 w 1216152"/>
              <a:gd name="connsiteY10" fmla="*/ 731520 h 731520"/>
              <a:gd name="connsiteX0-25" fmla="*/ 1033272 w 1201198"/>
              <a:gd name="connsiteY0-26" fmla="*/ 0 h 731636"/>
              <a:gd name="connsiteX1-27" fmla="*/ 1201198 w 1201198"/>
              <a:gd name="connsiteY1-28" fmla="*/ 182880 h 731636"/>
              <a:gd name="connsiteX2-29" fmla="*/ 1109758 w 1201198"/>
              <a:gd name="connsiteY2-30" fmla="*/ 182880 h 731636"/>
              <a:gd name="connsiteX3-31" fmla="*/ 562356 w 1201198"/>
              <a:gd name="connsiteY3-32" fmla="*/ 717597 h 731636"/>
              <a:gd name="connsiteX4-33" fmla="*/ 926878 w 1201198"/>
              <a:gd name="connsiteY4-34" fmla="*/ 182880 h 731636"/>
              <a:gd name="connsiteX5-35" fmla="*/ 835438 w 1201198"/>
              <a:gd name="connsiteY5-36" fmla="*/ 182880 h 731636"/>
              <a:gd name="connsiteX6-37" fmla="*/ 1033272 w 1201198"/>
              <a:gd name="connsiteY6-38" fmla="*/ 0 h 731636"/>
              <a:gd name="connsiteX0-39" fmla="*/ 470916 w 1201198"/>
              <a:gd name="connsiteY0-40" fmla="*/ 731520 h 731636"/>
              <a:gd name="connsiteX1-41" fmla="*/ 0 w 1201198"/>
              <a:gd name="connsiteY1-42" fmla="*/ 0 h 731636"/>
              <a:gd name="connsiteX2-43" fmla="*/ 182880 w 1201198"/>
              <a:gd name="connsiteY2-44" fmla="*/ 0 h 731636"/>
              <a:gd name="connsiteX3-45" fmla="*/ 653796 w 1201198"/>
              <a:gd name="connsiteY3-46" fmla="*/ 731520 h 731636"/>
              <a:gd name="connsiteX4-47" fmla="*/ 470916 w 1201198"/>
              <a:gd name="connsiteY4-48" fmla="*/ 731520 h 731636"/>
              <a:gd name="connsiteX0-49" fmla="*/ 562356 w 1201198"/>
              <a:gd name="connsiteY0-50" fmla="*/ 717597 h 731636"/>
              <a:gd name="connsiteX1-51" fmla="*/ 926878 w 1201198"/>
              <a:gd name="connsiteY1-52" fmla="*/ 182880 h 731636"/>
              <a:gd name="connsiteX2-53" fmla="*/ 835438 w 1201198"/>
              <a:gd name="connsiteY2-54" fmla="*/ 182880 h 731636"/>
              <a:gd name="connsiteX3-55" fmla="*/ 1033272 w 1201198"/>
              <a:gd name="connsiteY3-56" fmla="*/ 0 h 731636"/>
              <a:gd name="connsiteX4-57" fmla="*/ 1201198 w 1201198"/>
              <a:gd name="connsiteY4-58" fmla="*/ 182880 h 731636"/>
              <a:gd name="connsiteX5-59" fmla="*/ 1109758 w 1201198"/>
              <a:gd name="connsiteY5-60" fmla="*/ 182880 h 731636"/>
              <a:gd name="connsiteX6-61" fmla="*/ 653796 w 1201198"/>
              <a:gd name="connsiteY6-62" fmla="*/ 731520 h 731636"/>
              <a:gd name="connsiteX7-63" fmla="*/ 470916 w 1201198"/>
              <a:gd name="connsiteY7-64" fmla="*/ 731520 h 731636"/>
              <a:gd name="connsiteX8-65" fmla="*/ 0 w 1201198"/>
              <a:gd name="connsiteY8-66" fmla="*/ 0 h 731636"/>
              <a:gd name="connsiteX9-67" fmla="*/ 182880 w 1201198"/>
              <a:gd name="connsiteY9-68" fmla="*/ 0 h 731636"/>
              <a:gd name="connsiteX0-69" fmla="*/ 1033272 w 1201198"/>
              <a:gd name="connsiteY0-70" fmla="*/ 0 h 731636"/>
              <a:gd name="connsiteX1-71" fmla="*/ 1201198 w 1201198"/>
              <a:gd name="connsiteY1-72" fmla="*/ 182880 h 731636"/>
              <a:gd name="connsiteX2-73" fmla="*/ 1109758 w 1201198"/>
              <a:gd name="connsiteY2-74" fmla="*/ 182880 h 731636"/>
              <a:gd name="connsiteX3-75" fmla="*/ 562356 w 1201198"/>
              <a:gd name="connsiteY3-76" fmla="*/ 717597 h 731636"/>
              <a:gd name="connsiteX4-77" fmla="*/ 926878 w 1201198"/>
              <a:gd name="connsiteY4-78" fmla="*/ 182880 h 731636"/>
              <a:gd name="connsiteX5-79" fmla="*/ 835438 w 1201198"/>
              <a:gd name="connsiteY5-80" fmla="*/ 182880 h 731636"/>
              <a:gd name="connsiteX6-81" fmla="*/ 1033272 w 1201198"/>
              <a:gd name="connsiteY6-82" fmla="*/ 0 h 731636"/>
              <a:gd name="connsiteX0-83" fmla="*/ 653796 w 1201198"/>
              <a:gd name="connsiteY0-84" fmla="*/ 731520 h 731636"/>
              <a:gd name="connsiteX1-85" fmla="*/ 0 w 1201198"/>
              <a:gd name="connsiteY1-86" fmla="*/ 0 h 731636"/>
              <a:gd name="connsiteX2-87" fmla="*/ 182880 w 1201198"/>
              <a:gd name="connsiteY2-88" fmla="*/ 0 h 731636"/>
              <a:gd name="connsiteX3-89" fmla="*/ 653796 w 1201198"/>
              <a:gd name="connsiteY3-90" fmla="*/ 731520 h 731636"/>
              <a:gd name="connsiteX0-91" fmla="*/ 562356 w 1201198"/>
              <a:gd name="connsiteY0-92" fmla="*/ 717597 h 731636"/>
              <a:gd name="connsiteX1-93" fmla="*/ 926878 w 1201198"/>
              <a:gd name="connsiteY1-94" fmla="*/ 182880 h 731636"/>
              <a:gd name="connsiteX2-95" fmla="*/ 835438 w 1201198"/>
              <a:gd name="connsiteY2-96" fmla="*/ 182880 h 731636"/>
              <a:gd name="connsiteX3-97" fmla="*/ 1033272 w 1201198"/>
              <a:gd name="connsiteY3-98" fmla="*/ 0 h 731636"/>
              <a:gd name="connsiteX4-99" fmla="*/ 1201198 w 1201198"/>
              <a:gd name="connsiteY4-100" fmla="*/ 182880 h 731636"/>
              <a:gd name="connsiteX5-101" fmla="*/ 1109758 w 1201198"/>
              <a:gd name="connsiteY5-102" fmla="*/ 182880 h 731636"/>
              <a:gd name="connsiteX6-103" fmla="*/ 653796 w 1201198"/>
              <a:gd name="connsiteY6-104" fmla="*/ 731520 h 731636"/>
              <a:gd name="connsiteX7-105" fmla="*/ 470916 w 1201198"/>
              <a:gd name="connsiteY7-106" fmla="*/ 731520 h 731636"/>
              <a:gd name="connsiteX8-107" fmla="*/ 0 w 1201198"/>
              <a:gd name="connsiteY8-108" fmla="*/ 0 h 731636"/>
              <a:gd name="connsiteX9-109" fmla="*/ 182880 w 1201198"/>
              <a:gd name="connsiteY9-110" fmla="*/ 0 h 731636"/>
              <a:gd name="connsiteX0-111" fmla="*/ 1033272 w 1201198"/>
              <a:gd name="connsiteY0-112" fmla="*/ 0 h 731636"/>
              <a:gd name="connsiteX1-113" fmla="*/ 1201198 w 1201198"/>
              <a:gd name="connsiteY1-114" fmla="*/ 182880 h 731636"/>
              <a:gd name="connsiteX2-115" fmla="*/ 1109758 w 1201198"/>
              <a:gd name="connsiteY2-116" fmla="*/ 182880 h 731636"/>
              <a:gd name="connsiteX3-117" fmla="*/ 562356 w 1201198"/>
              <a:gd name="connsiteY3-118" fmla="*/ 717597 h 731636"/>
              <a:gd name="connsiteX4-119" fmla="*/ 926878 w 1201198"/>
              <a:gd name="connsiteY4-120" fmla="*/ 182880 h 731636"/>
              <a:gd name="connsiteX5-121" fmla="*/ 835438 w 1201198"/>
              <a:gd name="connsiteY5-122" fmla="*/ 182880 h 731636"/>
              <a:gd name="connsiteX6-123" fmla="*/ 1033272 w 1201198"/>
              <a:gd name="connsiteY6-124" fmla="*/ 0 h 731636"/>
              <a:gd name="connsiteX0-125" fmla="*/ 653796 w 1201198"/>
              <a:gd name="connsiteY0-126" fmla="*/ 731520 h 731636"/>
              <a:gd name="connsiteX1-127" fmla="*/ 0 w 1201198"/>
              <a:gd name="connsiteY1-128" fmla="*/ 0 h 731636"/>
              <a:gd name="connsiteX2-129" fmla="*/ 182880 w 1201198"/>
              <a:gd name="connsiteY2-130" fmla="*/ 0 h 731636"/>
              <a:gd name="connsiteX3-131" fmla="*/ 653796 w 1201198"/>
              <a:gd name="connsiteY3-132" fmla="*/ 731520 h 731636"/>
              <a:gd name="connsiteX0-133" fmla="*/ 562356 w 1201198"/>
              <a:gd name="connsiteY0-134" fmla="*/ 717597 h 731636"/>
              <a:gd name="connsiteX1-135" fmla="*/ 926878 w 1201198"/>
              <a:gd name="connsiteY1-136" fmla="*/ 182880 h 731636"/>
              <a:gd name="connsiteX2-137" fmla="*/ 835438 w 1201198"/>
              <a:gd name="connsiteY2-138" fmla="*/ 182880 h 731636"/>
              <a:gd name="connsiteX3-139" fmla="*/ 1033272 w 1201198"/>
              <a:gd name="connsiteY3-140" fmla="*/ 0 h 731636"/>
              <a:gd name="connsiteX4-141" fmla="*/ 1201198 w 1201198"/>
              <a:gd name="connsiteY4-142" fmla="*/ 182880 h 731636"/>
              <a:gd name="connsiteX5-143" fmla="*/ 1109758 w 1201198"/>
              <a:gd name="connsiteY5-144" fmla="*/ 182880 h 731636"/>
              <a:gd name="connsiteX6-145" fmla="*/ 653796 w 1201198"/>
              <a:gd name="connsiteY6-146" fmla="*/ 731520 h 731636"/>
              <a:gd name="connsiteX7-147" fmla="*/ 470916 w 1201198"/>
              <a:gd name="connsiteY7-148" fmla="*/ 731520 h 731636"/>
              <a:gd name="connsiteX8-149" fmla="*/ 0 w 1201198"/>
              <a:gd name="connsiteY8-150" fmla="*/ 0 h 731636"/>
              <a:gd name="connsiteX0-151" fmla="*/ 1033272 w 1201198"/>
              <a:gd name="connsiteY0-152" fmla="*/ 0 h 731636"/>
              <a:gd name="connsiteX1-153" fmla="*/ 1201198 w 1201198"/>
              <a:gd name="connsiteY1-154" fmla="*/ 182880 h 731636"/>
              <a:gd name="connsiteX2-155" fmla="*/ 1109758 w 1201198"/>
              <a:gd name="connsiteY2-156" fmla="*/ 182880 h 731636"/>
              <a:gd name="connsiteX3-157" fmla="*/ 562356 w 1201198"/>
              <a:gd name="connsiteY3-158" fmla="*/ 717597 h 731636"/>
              <a:gd name="connsiteX4-159" fmla="*/ 926878 w 1201198"/>
              <a:gd name="connsiteY4-160" fmla="*/ 182880 h 731636"/>
              <a:gd name="connsiteX5-161" fmla="*/ 835438 w 1201198"/>
              <a:gd name="connsiteY5-162" fmla="*/ 182880 h 731636"/>
              <a:gd name="connsiteX6-163" fmla="*/ 1033272 w 1201198"/>
              <a:gd name="connsiteY6-164" fmla="*/ 0 h 731636"/>
              <a:gd name="connsiteX0-165" fmla="*/ 653796 w 1201198"/>
              <a:gd name="connsiteY0-166" fmla="*/ 731520 h 731636"/>
              <a:gd name="connsiteX1-167" fmla="*/ 0 w 1201198"/>
              <a:gd name="connsiteY1-168" fmla="*/ 0 h 731636"/>
              <a:gd name="connsiteX2-169" fmla="*/ 653796 w 1201198"/>
              <a:gd name="connsiteY2-170" fmla="*/ 731520 h 731636"/>
              <a:gd name="connsiteX0-171" fmla="*/ 562356 w 1201198"/>
              <a:gd name="connsiteY0-172" fmla="*/ 717597 h 731636"/>
              <a:gd name="connsiteX1-173" fmla="*/ 926878 w 1201198"/>
              <a:gd name="connsiteY1-174" fmla="*/ 182880 h 731636"/>
              <a:gd name="connsiteX2-175" fmla="*/ 835438 w 1201198"/>
              <a:gd name="connsiteY2-176" fmla="*/ 182880 h 731636"/>
              <a:gd name="connsiteX3-177" fmla="*/ 1033272 w 1201198"/>
              <a:gd name="connsiteY3-178" fmla="*/ 0 h 731636"/>
              <a:gd name="connsiteX4-179" fmla="*/ 1201198 w 1201198"/>
              <a:gd name="connsiteY4-180" fmla="*/ 182880 h 731636"/>
              <a:gd name="connsiteX5-181" fmla="*/ 1109758 w 1201198"/>
              <a:gd name="connsiteY5-182" fmla="*/ 182880 h 731636"/>
              <a:gd name="connsiteX6-183" fmla="*/ 653796 w 1201198"/>
              <a:gd name="connsiteY6-184" fmla="*/ 731520 h 731636"/>
              <a:gd name="connsiteX7-185" fmla="*/ 470916 w 1201198"/>
              <a:gd name="connsiteY7-186" fmla="*/ 731520 h 731636"/>
              <a:gd name="connsiteX8-187" fmla="*/ 0 w 1201198"/>
              <a:gd name="connsiteY8-188" fmla="*/ 0 h 731636"/>
              <a:gd name="connsiteX0-189" fmla="*/ 1033272 w 1201198"/>
              <a:gd name="connsiteY0-190" fmla="*/ 0 h 731636"/>
              <a:gd name="connsiteX1-191" fmla="*/ 1201198 w 1201198"/>
              <a:gd name="connsiteY1-192" fmla="*/ 182880 h 731636"/>
              <a:gd name="connsiteX2-193" fmla="*/ 1109758 w 1201198"/>
              <a:gd name="connsiteY2-194" fmla="*/ 182880 h 731636"/>
              <a:gd name="connsiteX3-195" fmla="*/ 562356 w 1201198"/>
              <a:gd name="connsiteY3-196" fmla="*/ 717597 h 731636"/>
              <a:gd name="connsiteX4-197" fmla="*/ 926878 w 1201198"/>
              <a:gd name="connsiteY4-198" fmla="*/ 182880 h 731636"/>
              <a:gd name="connsiteX5-199" fmla="*/ 835438 w 1201198"/>
              <a:gd name="connsiteY5-200" fmla="*/ 182880 h 731636"/>
              <a:gd name="connsiteX6-201" fmla="*/ 1033272 w 1201198"/>
              <a:gd name="connsiteY6-202" fmla="*/ 0 h 731636"/>
              <a:gd name="connsiteX0-203" fmla="*/ 653796 w 1201198"/>
              <a:gd name="connsiteY0-204" fmla="*/ 731520 h 731636"/>
              <a:gd name="connsiteX1-205" fmla="*/ 0 w 1201198"/>
              <a:gd name="connsiteY1-206" fmla="*/ 0 h 731636"/>
              <a:gd name="connsiteX2-207" fmla="*/ 653796 w 1201198"/>
              <a:gd name="connsiteY2-208" fmla="*/ 731520 h 731636"/>
              <a:gd name="connsiteX0-209" fmla="*/ 562356 w 1201198"/>
              <a:gd name="connsiteY0-210" fmla="*/ 717597 h 731636"/>
              <a:gd name="connsiteX1-211" fmla="*/ 926878 w 1201198"/>
              <a:gd name="connsiteY1-212" fmla="*/ 182880 h 731636"/>
              <a:gd name="connsiteX2-213" fmla="*/ 835438 w 1201198"/>
              <a:gd name="connsiteY2-214" fmla="*/ 182880 h 731636"/>
              <a:gd name="connsiteX3-215" fmla="*/ 1033272 w 1201198"/>
              <a:gd name="connsiteY3-216" fmla="*/ 0 h 731636"/>
              <a:gd name="connsiteX4-217" fmla="*/ 1201198 w 1201198"/>
              <a:gd name="connsiteY4-218" fmla="*/ 182880 h 731636"/>
              <a:gd name="connsiteX5-219" fmla="*/ 1109758 w 1201198"/>
              <a:gd name="connsiteY5-220" fmla="*/ 182880 h 731636"/>
              <a:gd name="connsiteX6-221" fmla="*/ 653796 w 1201198"/>
              <a:gd name="connsiteY6-222" fmla="*/ 731520 h 731636"/>
              <a:gd name="connsiteX7-223" fmla="*/ 470916 w 1201198"/>
              <a:gd name="connsiteY7-224" fmla="*/ 731520 h 731636"/>
              <a:gd name="connsiteX0-225" fmla="*/ 1033272 w 1201198"/>
              <a:gd name="connsiteY0-226" fmla="*/ 0 h 731636"/>
              <a:gd name="connsiteX1-227" fmla="*/ 1201198 w 1201198"/>
              <a:gd name="connsiteY1-228" fmla="*/ 182880 h 731636"/>
              <a:gd name="connsiteX2-229" fmla="*/ 1109758 w 1201198"/>
              <a:gd name="connsiteY2-230" fmla="*/ 182880 h 731636"/>
              <a:gd name="connsiteX3-231" fmla="*/ 562356 w 1201198"/>
              <a:gd name="connsiteY3-232" fmla="*/ 717597 h 731636"/>
              <a:gd name="connsiteX4-233" fmla="*/ 926878 w 1201198"/>
              <a:gd name="connsiteY4-234" fmla="*/ 182880 h 731636"/>
              <a:gd name="connsiteX5-235" fmla="*/ 835438 w 1201198"/>
              <a:gd name="connsiteY5-236" fmla="*/ 182880 h 731636"/>
              <a:gd name="connsiteX6-237" fmla="*/ 1033272 w 1201198"/>
              <a:gd name="connsiteY6-238" fmla="*/ 0 h 731636"/>
              <a:gd name="connsiteX0-239" fmla="*/ 653796 w 1201198"/>
              <a:gd name="connsiteY0-240" fmla="*/ 731520 h 731636"/>
              <a:gd name="connsiteX1-241" fmla="*/ 0 w 1201198"/>
              <a:gd name="connsiteY1-242" fmla="*/ 0 h 731636"/>
              <a:gd name="connsiteX2-243" fmla="*/ 653796 w 1201198"/>
              <a:gd name="connsiteY2-244" fmla="*/ 731520 h 731636"/>
              <a:gd name="connsiteX0-245" fmla="*/ 562356 w 1201198"/>
              <a:gd name="connsiteY0-246" fmla="*/ 717597 h 731636"/>
              <a:gd name="connsiteX1-247" fmla="*/ 926878 w 1201198"/>
              <a:gd name="connsiteY1-248" fmla="*/ 182880 h 731636"/>
              <a:gd name="connsiteX2-249" fmla="*/ 835438 w 1201198"/>
              <a:gd name="connsiteY2-250" fmla="*/ 182880 h 731636"/>
              <a:gd name="connsiteX3-251" fmla="*/ 1033272 w 1201198"/>
              <a:gd name="connsiteY3-252" fmla="*/ 0 h 731636"/>
              <a:gd name="connsiteX4-253" fmla="*/ 1201198 w 1201198"/>
              <a:gd name="connsiteY4-254" fmla="*/ 182880 h 731636"/>
              <a:gd name="connsiteX5-255" fmla="*/ 1109758 w 1201198"/>
              <a:gd name="connsiteY5-256" fmla="*/ 182880 h 731636"/>
              <a:gd name="connsiteX6-257" fmla="*/ 653796 w 1201198"/>
              <a:gd name="connsiteY6-258" fmla="*/ 731520 h 731636"/>
              <a:gd name="connsiteX0-259" fmla="*/ 1033272 w 1201198"/>
              <a:gd name="connsiteY0-260" fmla="*/ 0 h 731636"/>
              <a:gd name="connsiteX1-261" fmla="*/ 1201198 w 1201198"/>
              <a:gd name="connsiteY1-262" fmla="*/ 182880 h 731636"/>
              <a:gd name="connsiteX2-263" fmla="*/ 1109758 w 1201198"/>
              <a:gd name="connsiteY2-264" fmla="*/ 182880 h 731636"/>
              <a:gd name="connsiteX3-265" fmla="*/ 562356 w 1201198"/>
              <a:gd name="connsiteY3-266" fmla="*/ 717597 h 731636"/>
              <a:gd name="connsiteX4-267" fmla="*/ 926878 w 1201198"/>
              <a:gd name="connsiteY4-268" fmla="*/ 182880 h 731636"/>
              <a:gd name="connsiteX5-269" fmla="*/ 835438 w 1201198"/>
              <a:gd name="connsiteY5-270" fmla="*/ 182880 h 731636"/>
              <a:gd name="connsiteX6-271" fmla="*/ 1033272 w 1201198"/>
              <a:gd name="connsiteY6-272" fmla="*/ 0 h 731636"/>
              <a:gd name="connsiteX0-273" fmla="*/ 653796 w 1201198"/>
              <a:gd name="connsiteY0-274" fmla="*/ 731520 h 731636"/>
              <a:gd name="connsiteX1-275" fmla="*/ 0 w 1201198"/>
              <a:gd name="connsiteY1-276" fmla="*/ 0 h 731636"/>
              <a:gd name="connsiteX2-277" fmla="*/ 653796 w 1201198"/>
              <a:gd name="connsiteY2-278" fmla="*/ 731520 h 731636"/>
              <a:gd name="connsiteX0-279" fmla="*/ 562356 w 1201198"/>
              <a:gd name="connsiteY0-280" fmla="*/ 717597 h 731636"/>
              <a:gd name="connsiteX1-281" fmla="*/ 926878 w 1201198"/>
              <a:gd name="connsiteY1-282" fmla="*/ 182880 h 731636"/>
              <a:gd name="connsiteX2-283" fmla="*/ 835438 w 1201198"/>
              <a:gd name="connsiteY2-284" fmla="*/ 182880 h 731636"/>
              <a:gd name="connsiteX3-285" fmla="*/ 1033272 w 1201198"/>
              <a:gd name="connsiteY3-286" fmla="*/ 0 h 731636"/>
              <a:gd name="connsiteX4-287" fmla="*/ 1201198 w 1201198"/>
              <a:gd name="connsiteY4-288" fmla="*/ 182880 h 731636"/>
              <a:gd name="connsiteX5-289" fmla="*/ 1109758 w 1201198"/>
              <a:gd name="connsiteY5-290" fmla="*/ 182880 h 7316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01198" h="731636" stroke="0" extrusionOk="0">
                <a:moveTo>
                  <a:pt x="1033272" y="0"/>
                </a:moveTo>
                <a:lnTo>
                  <a:pt x="1201198" y="182880"/>
                </a:lnTo>
                <a:lnTo>
                  <a:pt x="1109758" y="182880"/>
                </a:lnTo>
                <a:cubicBezTo>
                  <a:pt x="1047355" y="558311"/>
                  <a:pt x="807215" y="792887"/>
                  <a:pt x="562356" y="717597"/>
                </a:cubicBezTo>
                <a:cubicBezTo>
                  <a:pt x="739922" y="662999"/>
                  <a:pt x="881626" y="455133"/>
                  <a:pt x="926878" y="182880"/>
                </a:cubicBezTo>
                <a:lnTo>
                  <a:pt x="835438" y="182880"/>
                </a:lnTo>
                <a:lnTo>
                  <a:pt x="1033272" y="0"/>
                </a:lnTo>
                <a:close/>
              </a:path>
              <a:path w="1201198" h="731636" fill="darkenLess" stroke="0" extrusionOk="0">
                <a:moveTo>
                  <a:pt x="653796" y="731520"/>
                </a:moveTo>
                <a:lnTo>
                  <a:pt x="0" y="0"/>
                </a:lnTo>
                <a:lnTo>
                  <a:pt x="653796" y="731520"/>
                </a:lnTo>
                <a:close/>
              </a:path>
              <a:path w="1201198" h="731636" fill="none" extrusionOk="0">
                <a:moveTo>
                  <a:pt x="562356" y="717597"/>
                </a:moveTo>
                <a:cubicBezTo>
                  <a:pt x="739922" y="662999"/>
                  <a:pt x="881626" y="455133"/>
                  <a:pt x="926878" y="182880"/>
                </a:cubicBezTo>
                <a:lnTo>
                  <a:pt x="835438" y="182880"/>
                </a:lnTo>
                <a:lnTo>
                  <a:pt x="1033272" y="0"/>
                </a:lnTo>
                <a:lnTo>
                  <a:pt x="1201198" y="182880"/>
                </a:lnTo>
                <a:lnTo>
                  <a:pt x="1109758" y="182880"/>
                </a:lnTo>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92" name="箭头: 下弧形 78"/>
          <p:cNvSpPr/>
          <p:nvPr/>
        </p:nvSpPr>
        <p:spPr>
          <a:xfrm rot="1556678" flipV="1">
            <a:off x="8103034" y="3379868"/>
            <a:ext cx="2260224" cy="842492"/>
          </a:xfrm>
          <a:custGeom>
            <a:avLst/>
            <a:gdLst>
              <a:gd name="connsiteX0" fmla="*/ 1033272 w 1216152"/>
              <a:gd name="connsiteY0" fmla="*/ 0 h 731520"/>
              <a:gd name="connsiteX1" fmla="*/ 1201198 w 1216152"/>
              <a:gd name="connsiteY1" fmla="*/ 182880 h 731520"/>
              <a:gd name="connsiteX2" fmla="*/ 1109758 w 1216152"/>
              <a:gd name="connsiteY2" fmla="*/ 182880 h 731520"/>
              <a:gd name="connsiteX3" fmla="*/ 562356 w 1216152"/>
              <a:gd name="connsiteY3" fmla="*/ 717597 h 731520"/>
              <a:gd name="connsiteX4" fmla="*/ 926878 w 1216152"/>
              <a:gd name="connsiteY4" fmla="*/ 182880 h 731520"/>
              <a:gd name="connsiteX5" fmla="*/ 835438 w 1216152"/>
              <a:gd name="connsiteY5" fmla="*/ 182880 h 731520"/>
              <a:gd name="connsiteX6" fmla="*/ 1033272 w 1216152"/>
              <a:gd name="connsiteY6" fmla="*/ 0 h 731520"/>
              <a:gd name="connsiteX0-1" fmla="*/ 470916 w 1216152"/>
              <a:gd name="connsiteY0-2" fmla="*/ 731520 h 731520"/>
              <a:gd name="connsiteX1-3" fmla="*/ 0 w 1216152"/>
              <a:gd name="connsiteY1-4" fmla="*/ 0 h 731520"/>
              <a:gd name="connsiteX2-5" fmla="*/ 182880 w 1216152"/>
              <a:gd name="connsiteY2-6" fmla="*/ 0 h 731520"/>
              <a:gd name="connsiteX3-7" fmla="*/ 653796 w 1216152"/>
              <a:gd name="connsiteY3-8" fmla="*/ 731520 h 731520"/>
              <a:gd name="connsiteX4-9" fmla="*/ 470916 w 1216152"/>
              <a:gd name="connsiteY4-10" fmla="*/ 731520 h 731520"/>
              <a:gd name="connsiteX0-11" fmla="*/ 562356 w 1216152"/>
              <a:gd name="connsiteY0-12" fmla="*/ 717597 h 731520"/>
              <a:gd name="connsiteX1-13" fmla="*/ 926878 w 1216152"/>
              <a:gd name="connsiteY1-14" fmla="*/ 182880 h 731520"/>
              <a:gd name="connsiteX2-15" fmla="*/ 835438 w 1216152"/>
              <a:gd name="connsiteY2-16" fmla="*/ 182880 h 731520"/>
              <a:gd name="connsiteX3-17" fmla="*/ 1033272 w 1216152"/>
              <a:gd name="connsiteY3-18" fmla="*/ 0 h 731520"/>
              <a:gd name="connsiteX4-19" fmla="*/ 1201198 w 1216152"/>
              <a:gd name="connsiteY4-20" fmla="*/ 182880 h 731520"/>
              <a:gd name="connsiteX5-21" fmla="*/ 1109758 w 1216152"/>
              <a:gd name="connsiteY5-22" fmla="*/ 182880 h 731520"/>
              <a:gd name="connsiteX6-23" fmla="*/ 653796 w 1216152"/>
              <a:gd name="connsiteY6-24" fmla="*/ 731520 h 731520"/>
              <a:gd name="connsiteX7" fmla="*/ 470916 w 1216152"/>
              <a:gd name="connsiteY7" fmla="*/ 731520 h 731520"/>
              <a:gd name="connsiteX8" fmla="*/ 0 w 1216152"/>
              <a:gd name="connsiteY8" fmla="*/ 0 h 731520"/>
              <a:gd name="connsiteX9" fmla="*/ 182880 w 1216152"/>
              <a:gd name="connsiteY9" fmla="*/ 0 h 731520"/>
              <a:gd name="connsiteX10" fmla="*/ 653796 w 1216152"/>
              <a:gd name="connsiteY10" fmla="*/ 731520 h 731520"/>
              <a:gd name="connsiteX0-25" fmla="*/ 1033272 w 1201198"/>
              <a:gd name="connsiteY0-26" fmla="*/ 0 h 731636"/>
              <a:gd name="connsiteX1-27" fmla="*/ 1201198 w 1201198"/>
              <a:gd name="connsiteY1-28" fmla="*/ 182880 h 731636"/>
              <a:gd name="connsiteX2-29" fmla="*/ 1109758 w 1201198"/>
              <a:gd name="connsiteY2-30" fmla="*/ 182880 h 731636"/>
              <a:gd name="connsiteX3-31" fmla="*/ 562356 w 1201198"/>
              <a:gd name="connsiteY3-32" fmla="*/ 717597 h 731636"/>
              <a:gd name="connsiteX4-33" fmla="*/ 926878 w 1201198"/>
              <a:gd name="connsiteY4-34" fmla="*/ 182880 h 731636"/>
              <a:gd name="connsiteX5-35" fmla="*/ 835438 w 1201198"/>
              <a:gd name="connsiteY5-36" fmla="*/ 182880 h 731636"/>
              <a:gd name="connsiteX6-37" fmla="*/ 1033272 w 1201198"/>
              <a:gd name="connsiteY6-38" fmla="*/ 0 h 731636"/>
              <a:gd name="connsiteX0-39" fmla="*/ 470916 w 1201198"/>
              <a:gd name="connsiteY0-40" fmla="*/ 731520 h 731636"/>
              <a:gd name="connsiteX1-41" fmla="*/ 0 w 1201198"/>
              <a:gd name="connsiteY1-42" fmla="*/ 0 h 731636"/>
              <a:gd name="connsiteX2-43" fmla="*/ 182880 w 1201198"/>
              <a:gd name="connsiteY2-44" fmla="*/ 0 h 731636"/>
              <a:gd name="connsiteX3-45" fmla="*/ 653796 w 1201198"/>
              <a:gd name="connsiteY3-46" fmla="*/ 731520 h 731636"/>
              <a:gd name="connsiteX4-47" fmla="*/ 470916 w 1201198"/>
              <a:gd name="connsiteY4-48" fmla="*/ 731520 h 731636"/>
              <a:gd name="connsiteX0-49" fmla="*/ 562356 w 1201198"/>
              <a:gd name="connsiteY0-50" fmla="*/ 717597 h 731636"/>
              <a:gd name="connsiteX1-51" fmla="*/ 926878 w 1201198"/>
              <a:gd name="connsiteY1-52" fmla="*/ 182880 h 731636"/>
              <a:gd name="connsiteX2-53" fmla="*/ 835438 w 1201198"/>
              <a:gd name="connsiteY2-54" fmla="*/ 182880 h 731636"/>
              <a:gd name="connsiteX3-55" fmla="*/ 1033272 w 1201198"/>
              <a:gd name="connsiteY3-56" fmla="*/ 0 h 731636"/>
              <a:gd name="connsiteX4-57" fmla="*/ 1201198 w 1201198"/>
              <a:gd name="connsiteY4-58" fmla="*/ 182880 h 731636"/>
              <a:gd name="connsiteX5-59" fmla="*/ 1109758 w 1201198"/>
              <a:gd name="connsiteY5-60" fmla="*/ 182880 h 731636"/>
              <a:gd name="connsiteX6-61" fmla="*/ 653796 w 1201198"/>
              <a:gd name="connsiteY6-62" fmla="*/ 731520 h 731636"/>
              <a:gd name="connsiteX7-63" fmla="*/ 470916 w 1201198"/>
              <a:gd name="connsiteY7-64" fmla="*/ 731520 h 731636"/>
              <a:gd name="connsiteX8-65" fmla="*/ 0 w 1201198"/>
              <a:gd name="connsiteY8-66" fmla="*/ 0 h 731636"/>
              <a:gd name="connsiteX9-67" fmla="*/ 182880 w 1201198"/>
              <a:gd name="connsiteY9-68" fmla="*/ 0 h 731636"/>
              <a:gd name="connsiteX0-69" fmla="*/ 1033272 w 1201198"/>
              <a:gd name="connsiteY0-70" fmla="*/ 0 h 731636"/>
              <a:gd name="connsiteX1-71" fmla="*/ 1201198 w 1201198"/>
              <a:gd name="connsiteY1-72" fmla="*/ 182880 h 731636"/>
              <a:gd name="connsiteX2-73" fmla="*/ 1109758 w 1201198"/>
              <a:gd name="connsiteY2-74" fmla="*/ 182880 h 731636"/>
              <a:gd name="connsiteX3-75" fmla="*/ 562356 w 1201198"/>
              <a:gd name="connsiteY3-76" fmla="*/ 717597 h 731636"/>
              <a:gd name="connsiteX4-77" fmla="*/ 926878 w 1201198"/>
              <a:gd name="connsiteY4-78" fmla="*/ 182880 h 731636"/>
              <a:gd name="connsiteX5-79" fmla="*/ 835438 w 1201198"/>
              <a:gd name="connsiteY5-80" fmla="*/ 182880 h 731636"/>
              <a:gd name="connsiteX6-81" fmla="*/ 1033272 w 1201198"/>
              <a:gd name="connsiteY6-82" fmla="*/ 0 h 731636"/>
              <a:gd name="connsiteX0-83" fmla="*/ 653796 w 1201198"/>
              <a:gd name="connsiteY0-84" fmla="*/ 731520 h 731636"/>
              <a:gd name="connsiteX1-85" fmla="*/ 0 w 1201198"/>
              <a:gd name="connsiteY1-86" fmla="*/ 0 h 731636"/>
              <a:gd name="connsiteX2-87" fmla="*/ 182880 w 1201198"/>
              <a:gd name="connsiteY2-88" fmla="*/ 0 h 731636"/>
              <a:gd name="connsiteX3-89" fmla="*/ 653796 w 1201198"/>
              <a:gd name="connsiteY3-90" fmla="*/ 731520 h 731636"/>
              <a:gd name="connsiteX0-91" fmla="*/ 562356 w 1201198"/>
              <a:gd name="connsiteY0-92" fmla="*/ 717597 h 731636"/>
              <a:gd name="connsiteX1-93" fmla="*/ 926878 w 1201198"/>
              <a:gd name="connsiteY1-94" fmla="*/ 182880 h 731636"/>
              <a:gd name="connsiteX2-95" fmla="*/ 835438 w 1201198"/>
              <a:gd name="connsiteY2-96" fmla="*/ 182880 h 731636"/>
              <a:gd name="connsiteX3-97" fmla="*/ 1033272 w 1201198"/>
              <a:gd name="connsiteY3-98" fmla="*/ 0 h 731636"/>
              <a:gd name="connsiteX4-99" fmla="*/ 1201198 w 1201198"/>
              <a:gd name="connsiteY4-100" fmla="*/ 182880 h 731636"/>
              <a:gd name="connsiteX5-101" fmla="*/ 1109758 w 1201198"/>
              <a:gd name="connsiteY5-102" fmla="*/ 182880 h 731636"/>
              <a:gd name="connsiteX6-103" fmla="*/ 653796 w 1201198"/>
              <a:gd name="connsiteY6-104" fmla="*/ 731520 h 731636"/>
              <a:gd name="connsiteX7-105" fmla="*/ 470916 w 1201198"/>
              <a:gd name="connsiteY7-106" fmla="*/ 731520 h 731636"/>
              <a:gd name="connsiteX8-107" fmla="*/ 0 w 1201198"/>
              <a:gd name="connsiteY8-108" fmla="*/ 0 h 731636"/>
              <a:gd name="connsiteX9-109" fmla="*/ 182880 w 1201198"/>
              <a:gd name="connsiteY9-110" fmla="*/ 0 h 731636"/>
              <a:gd name="connsiteX0-111" fmla="*/ 1033272 w 1201198"/>
              <a:gd name="connsiteY0-112" fmla="*/ 0 h 731636"/>
              <a:gd name="connsiteX1-113" fmla="*/ 1201198 w 1201198"/>
              <a:gd name="connsiteY1-114" fmla="*/ 182880 h 731636"/>
              <a:gd name="connsiteX2-115" fmla="*/ 1109758 w 1201198"/>
              <a:gd name="connsiteY2-116" fmla="*/ 182880 h 731636"/>
              <a:gd name="connsiteX3-117" fmla="*/ 562356 w 1201198"/>
              <a:gd name="connsiteY3-118" fmla="*/ 717597 h 731636"/>
              <a:gd name="connsiteX4-119" fmla="*/ 926878 w 1201198"/>
              <a:gd name="connsiteY4-120" fmla="*/ 182880 h 731636"/>
              <a:gd name="connsiteX5-121" fmla="*/ 835438 w 1201198"/>
              <a:gd name="connsiteY5-122" fmla="*/ 182880 h 731636"/>
              <a:gd name="connsiteX6-123" fmla="*/ 1033272 w 1201198"/>
              <a:gd name="connsiteY6-124" fmla="*/ 0 h 731636"/>
              <a:gd name="connsiteX0-125" fmla="*/ 653796 w 1201198"/>
              <a:gd name="connsiteY0-126" fmla="*/ 731520 h 731636"/>
              <a:gd name="connsiteX1-127" fmla="*/ 0 w 1201198"/>
              <a:gd name="connsiteY1-128" fmla="*/ 0 h 731636"/>
              <a:gd name="connsiteX2-129" fmla="*/ 182880 w 1201198"/>
              <a:gd name="connsiteY2-130" fmla="*/ 0 h 731636"/>
              <a:gd name="connsiteX3-131" fmla="*/ 653796 w 1201198"/>
              <a:gd name="connsiteY3-132" fmla="*/ 731520 h 731636"/>
              <a:gd name="connsiteX0-133" fmla="*/ 562356 w 1201198"/>
              <a:gd name="connsiteY0-134" fmla="*/ 717597 h 731636"/>
              <a:gd name="connsiteX1-135" fmla="*/ 926878 w 1201198"/>
              <a:gd name="connsiteY1-136" fmla="*/ 182880 h 731636"/>
              <a:gd name="connsiteX2-137" fmla="*/ 835438 w 1201198"/>
              <a:gd name="connsiteY2-138" fmla="*/ 182880 h 731636"/>
              <a:gd name="connsiteX3-139" fmla="*/ 1033272 w 1201198"/>
              <a:gd name="connsiteY3-140" fmla="*/ 0 h 731636"/>
              <a:gd name="connsiteX4-141" fmla="*/ 1201198 w 1201198"/>
              <a:gd name="connsiteY4-142" fmla="*/ 182880 h 731636"/>
              <a:gd name="connsiteX5-143" fmla="*/ 1109758 w 1201198"/>
              <a:gd name="connsiteY5-144" fmla="*/ 182880 h 731636"/>
              <a:gd name="connsiteX6-145" fmla="*/ 653796 w 1201198"/>
              <a:gd name="connsiteY6-146" fmla="*/ 731520 h 731636"/>
              <a:gd name="connsiteX7-147" fmla="*/ 470916 w 1201198"/>
              <a:gd name="connsiteY7-148" fmla="*/ 731520 h 731636"/>
              <a:gd name="connsiteX8-149" fmla="*/ 0 w 1201198"/>
              <a:gd name="connsiteY8-150" fmla="*/ 0 h 731636"/>
              <a:gd name="connsiteX0-151" fmla="*/ 1033272 w 1201198"/>
              <a:gd name="connsiteY0-152" fmla="*/ 0 h 731636"/>
              <a:gd name="connsiteX1-153" fmla="*/ 1201198 w 1201198"/>
              <a:gd name="connsiteY1-154" fmla="*/ 182880 h 731636"/>
              <a:gd name="connsiteX2-155" fmla="*/ 1109758 w 1201198"/>
              <a:gd name="connsiteY2-156" fmla="*/ 182880 h 731636"/>
              <a:gd name="connsiteX3-157" fmla="*/ 562356 w 1201198"/>
              <a:gd name="connsiteY3-158" fmla="*/ 717597 h 731636"/>
              <a:gd name="connsiteX4-159" fmla="*/ 926878 w 1201198"/>
              <a:gd name="connsiteY4-160" fmla="*/ 182880 h 731636"/>
              <a:gd name="connsiteX5-161" fmla="*/ 835438 w 1201198"/>
              <a:gd name="connsiteY5-162" fmla="*/ 182880 h 731636"/>
              <a:gd name="connsiteX6-163" fmla="*/ 1033272 w 1201198"/>
              <a:gd name="connsiteY6-164" fmla="*/ 0 h 731636"/>
              <a:gd name="connsiteX0-165" fmla="*/ 653796 w 1201198"/>
              <a:gd name="connsiteY0-166" fmla="*/ 731520 h 731636"/>
              <a:gd name="connsiteX1-167" fmla="*/ 0 w 1201198"/>
              <a:gd name="connsiteY1-168" fmla="*/ 0 h 731636"/>
              <a:gd name="connsiteX2-169" fmla="*/ 653796 w 1201198"/>
              <a:gd name="connsiteY2-170" fmla="*/ 731520 h 731636"/>
              <a:gd name="connsiteX0-171" fmla="*/ 562356 w 1201198"/>
              <a:gd name="connsiteY0-172" fmla="*/ 717597 h 731636"/>
              <a:gd name="connsiteX1-173" fmla="*/ 926878 w 1201198"/>
              <a:gd name="connsiteY1-174" fmla="*/ 182880 h 731636"/>
              <a:gd name="connsiteX2-175" fmla="*/ 835438 w 1201198"/>
              <a:gd name="connsiteY2-176" fmla="*/ 182880 h 731636"/>
              <a:gd name="connsiteX3-177" fmla="*/ 1033272 w 1201198"/>
              <a:gd name="connsiteY3-178" fmla="*/ 0 h 731636"/>
              <a:gd name="connsiteX4-179" fmla="*/ 1201198 w 1201198"/>
              <a:gd name="connsiteY4-180" fmla="*/ 182880 h 731636"/>
              <a:gd name="connsiteX5-181" fmla="*/ 1109758 w 1201198"/>
              <a:gd name="connsiteY5-182" fmla="*/ 182880 h 731636"/>
              <a:gd name="connsiteX6-183" fmla="*/ 653796 w 1201198"/>
              <a:gd name="connsiteY6-184" fmla="*/ 731520 h 731636"/>
              <a:gd name="connsiteX7-185" fmla="*/ 470916 w 1201198"/>
              <a:gd name="connsiteY7-186" fmla="*/ 731520 h 731636"/>
              <a:gd name="connsiteX8-187" fmla="*/ 0 w 1201198"/>
              <a:gd name="connsiteY8-188" fmla="*/ 0 h 731636"/>
              <a:gd name="connsiteX0-189" fmla="*/ 1033272 w 1201198"/>
              <a:gd name="connsiteY0-190" fmla="*/ 0 h 731636"/>
              <a:gd name="connsiteX1-191" fmla="*/ 1201198 w 1201198"/>
              <a:gd name="connsiteY1-192" fmla="*/ 182880 h 731636"/>
              <a:gd name="connsiteX2-193" fmla="*/ 1109758 w 1201198"/>
              <a:gd name="connsiteY2-194" fmla="*/ 182880 h 731636"/>
              <a:gd name="connsiteX3-195" fmla="*/ 562356 w 1201198"/>
              <a:gd name="connsiteY3-196" fmla="*/ 717597 h 731636"/>
              <a:gd name="connsiteX4-197" fmla="*/ 926878 w 1201198"/>
              <a:gd name="connsiteY4-198" fmla="*/ 182880 h 731636"/>
              <a:gd name="connsiteX5-199" fmla="*/ 835438 w 1201198"/>
              <a:gd name="connsiteY5-200" fmla="*/ 182880 h 731636"/>
              <a:gd name="connsiteX6-201" fmla="*/ 1033272 w 1201198"/>
              <a:gd name="connsiteY6-202" fmla="*/ 0 h 731636"/>
              <a:gd name="connsiteX0-203" fmla="*/ 653796 w 1201198"/>
              <a:gd name="connsiteY0-204" fmla="*/ 731520 h 731636"/>
              <a:gd name="connsiteX1-205" fmla="*/ 0 w 1201198"/>
              <a:gd name="connsiteY1-206" fmla="*/ 0 h 731636"/>
              <a:gd name="connsiteX2-207" fmla="*/ 653796 w 1201198"/>
              <a:gd name="connsiteY2-208" fmla="*/ 731520 h 731636"/>
              <a:gd name="connsiteX0-209" fmla="*/ 562356 w 1201198"/>
              <a:gd name="connsiteY0-210" fmla="*/ 717597 h 731636"/>
              <a:gd name="connsiteX1-211" fmla="*/ 926878 w 1201198"/>
              <a:gd name="connsiteY1-212" fmla="*/ 182880 h 731636"/>
              <a:gd name="connsiteX2-213" fmla="*/ 835438 w 1201198"/>
              <a:gd name="connsiteY2-214" fmla="*/ 182880 h 731636"/>
              <a:gd name="connsiteX3-215" fmla="*/ 1033272 w 1201198"/>
              <a:gd name="connsiteY3-216" fmla="*/ 0 h 731636"/>
              <a:gd name="connsiteX4-217" fmla="*/ 1201198 w 1201198"/>
              <a:gd name="connsiteY4-218" fmla="*/ 182880 h 731636"/>
              <a:gd name="connsiteX5-219" fmla="*/ 1109758 w 1201198"/>
              <a:gd name="connsiteY5-220" fmla="*/ 182880 h 731636"/>
              <a:gd name="connsiteX6-221" fmla="*/ 653796 w 1201198"/>
              <a:gd name="connsiteY6-222" fmla="*/ 731520 h 731636"/>
              <a:gd name="connsiteX7-223" fmla="*/ 470916 w 1201198"/>
              <a:gd name="connsiteY7-224" fmla="*/ 731520 h 731636"/>
              <a:gd name="connsiteX0-225" fmla="*/ 1033272 w 1201198"/>
              <a:gd name="connsiteY0-226" fmla="*/ 0 h 731636"/>
              <a:gd name="connsiteX1-227" fmla="*/ 1201198 w 1201198"/>
              <a:gd name="connsiteY1-228" fmla="*/ 182880 h 731636"/>
              <a:gd name="connsiteX2-229" fmla="*/ 1109758 w 1201198"/>
              <a:gd name="connsiteY2-230" fmla="*/ 182880 h 731636"/>
              <a:gd name="connsiteX3-231" fmla="*/ 562356 w 1201198"/>
              <a:gd name="connsiteY3-232" fmla="*/ 717597 h 731636"/>
              <a:gd name="connsiteX4-233" fmla="*/ 926878 w 1201198"/>
              <a:gd name="connsiteY4-234" fmla="*/ 182880 h 731636"/>
              <a:gd name="connsiteX5-235" fmla="*/ 835438 w 1201198"/>
              <a:gd name="connsiteY5-236" fmla="*/ 182880 h 731636"/>
              <a:gd name="connsiteX6-237" fmla="*/ 1033272 w 1201198"/>
              <a:gd name="connsiteY6-238" fmla="*/ 0 h 731636"/>
              <a:gd name="connsiteX0-239" fmla="*/ 653796 w 1201198"/>
              <a:gd name="connsiteY0-240" fmla="*/ 731520 h 731636"/>
              <a:gd name="connsiteX1-241" fmla="*/ 0 w 1201198"/>
              <a:gd name="connsiteY1-242" fmla="*/ 0 h 731636"/>
              <a:gd name="connsiteX2-243" fmla="*/ 653796 w 1201198"/>
              <a:gd name="connsiteY2-244" fmla="*/ 731520 h 731636"/>
              <a:gd name="connsiteX0-245" fmla="*/ 562356 w 1201198"/>
              <a:gd name="connsiteY0-246" fmla="*/ 717597 h 731636"/>
              <a:gd name="connsiteX1-247" fmla="*/ 926878 w 1201198"/>
              <a:gd name="connsiteY1-248" fmla="*/ 182880 h 731636"/>
              <a:gd name="connsiteX2-249" fmla="*/ 835438 w 1201198"/>
              <a:gd name="connsiteY2-250" fmla="*/ 182880 h 731636"/>
              <a:gd name="connsiteX3-251" fmla="*/ 1033272 w 1201198"/>
              <a:gd name="connsiteY3-252" fmla="*/ 0 h 731636"/>
              <a:gd name="connsiteX4-253" fmla="*/ 1201198 w 1201198"/>
              <a:gd name="connsiteY4-254" fmla="*/ 182880 h 731636"/>
              <a:gd name="connsiteX5-255" fmla="*/ 1109758 w 1201198"/>
              <a:gd name="connsiteY5-256" fmla="*/ 182880 h 731636"/>
              <a:gd name="connsiteX6-257" fmla="*/ 653796 w 1201198"/>
              <a:gd name="connsiteY6-258" fmla="*/ 731520 h 731636"/>
              <a:gd name="connsiteX0-259" fmla="*/ 1033272 w 1201198"/>
              <a:gd name="connsiteY0-260" fmla="*/ 0 h 731636"/>
              <a:gd name="connsiteX1-261" fmla="*/ 1201198 w 1201198"/>
              <a:gd name="connsiteY1-262" fmla="*/ 182880 h 731636"/>
              <a:gd name="connsiteX2-263" fmla="*/ 1109758 w 1201198"/>
              <a:gd name="connsiteY2-264" fmla="*/ 182880 h 731636"/>
              <a:gd name="connsiteX3-265" fmla="*/ 562356 w 1201198"/>
              <a:gd name="connsiteY3-266" fmla="*/ 717597 h 731636"/>
              <a:gd name="connsiteX4-267" fmla="*/ 926878 w 1201198"/>
              <a:gd name="connsiteY4-268" fmla="*/ 182880 h 731636"/>
              <a:gd name="connsiteX5-269" fmla="*/ 835438 w 1201198"/>
              <a:gd name="connsiteY5-270" fmla="*/ 182880 h 731636"/>
              <a:gd name="connsiteX6-271" fmla="*/ 1033272 w 1201198"/>
              <a:gd name="connsiteY6-272" fmla="*/ 0 h 731636"/>
              <a:gd name="connsiteX0-273" fmla="*/ 653796 w 1201198"/>
              <a:gd name="connsiteY0-274" fmla="*/ 731520 h 731636"/>
              <a:gd name="connsiteX1-275" fmla="*/ 0 w 1201198"/>
              <a:gd name="connsiteY1-276" fmla="*/ 0 h 731636"/>
              <a:gd name="connsiteX2-277" fmla="*/ 653796 w 1201198"/>
              <a:gd name="connsiteY2-278" fmla="*/ 731520 h 731636"/>
              <a:gd name="connsiteX0-279" fmla="*/ 562356 w 1201198"/>
              <a:gd name="connsiteY0-280" fmla="*/ 717597 h 731636"/>
              <a:gd name="connsiteX1-281" fmla="*/ 926878 w 1201198"/>
              <a:gd name="connsiteY1-282" fmla="*/ 182880 h 731636"/>
              <a:gd name="connsiteX2-283" fmla="*/ 835438 w 1201198"/>
              <a:gd name="connsiteY2-284" fmla="*/ 182880 h 731636"/>
              <a:gd name="connsiteX3-285" fmla="*/ 1033272 w 1201198"/>
              <a:gd name="connsiteY3-286" fmla="*/ 0 h 731636"/>
              <a:gd name="connsiteX4-287" fmla="*/ 1201198 w 1201198"/>
              <a:gd name="connsiteY4-288" fmla="*/ 182880 h 731636"/>
              <a:gd name="connsiteX5-289" fmla="*/ 1109758 w 1201198"/>
              <a:gd name="connsiteY5-290" fmla="*/ 182880 h 7316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01198" h="731636" stroke="0" extrusionOk="0">
                <a:moveTo>
                  <a:pt x="1033272" y="0"/>
                </a:moveTo>
                <a:lnTo>
                  <a:pt x="1201198" y="182880"/>
                </a:lnTo>
                <a:lnTo>
                  <a:pt x="1109758" y="182880"/>
                </a:lnTo>
                <a:cubicBezTo>
                  <a:pt x="1047355" y="558311"/>
                  <a:pt x="807215" y="792887"/>
                  <a:pt x="562356" y="717597"/>
                </a:cubicBezTo>
                <a:cubicBezTo>
                  <a:pt x="739922" y="662999"/>
                  <a:pt x="881626" y="455133"/>
                  <a:pt x="926878" y="182880"/>
                </a:cubicBezTo>
                <a:lnTo>
                  <a:pt x="835438" y="182880"/>
                </a:lnTo>
                <a:lnTo>
                  <a:pt x="1033272" y="0"/>
                </a:lnTo>
                <a:close/>
              </a:path>
              <a:path w="1201198" h="731636" fill="darkenLess" stroke="0" extrusionOk="0">
                <a:moveTo>
                  <a:pt x="653796" y="731520"/>
                </a:moveTo>
                <a:lnTo>
                  <a:pt x="0" y="0"/>
                </a:lnTo>
                <a:lnTo>
                  <a:pt x="653796" y="731520"/>
                </a:lnTo>
                <a:close/>
              </a:path>
              <a:path w="1201198" h="731636" fill="none" extrusionOk="0">
                <a:moveTo>
                  <a:pt x="562356" y="717597"/>
                </a:moveTo>
                <a:cubicBezTo>
                  <a:pt x="739922" y="662999"/>
                  <a:pt x="881626" y="455133"/>
                  <a:pt x="926878" y="182880"/>
                </a:cubicBezTo>
                <a:lnTo>
                  <a:pt x="835438" y="182880"/>
                </a:lnTo>
                <a:lnTo>
                  <a:pt x="1033272" y="0"/>
                </a:lnTo>
                <a:lnTo>
                  <a:pt x="1201198" y="182880"/>
                </a:lnTo>
                <a:lnTo>
                  <a:pt x="1109758" y="182880"/>
                </a:lnTo>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93" name="矩形: 圆顶角 92"/>
          <p:cNvSpPr/>
          <p:nvPr/>
        </p:nvSpPr>
        <p:spPr>
          <a:xfrm>
            <a:off x="6858000" y="1374122"/>
            <a:ext cx="3987079" cy="727292"/>
          </a:xfrm>
          <a:prstGeom prst="round2SameRect">
            <a:avLst>
              <a:gd name="adj1" fmla="val 12317"/>
              <a:gd name="adj2" fmla="val 0"/>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4" name="组合 93"/>
          <p:cNvGrpSpPr/>
          <p:nvPr/>
        </p:nvGrpSpPr>
        <p:grpSpPr>
          <a:xfrm>
            <a:off x="7019965" y="1585368"/>
            <a:ext cx="360000" cy="304800"/>
            <a:chOff x="6448465" y="1622972"/>
            <a:chExt cx="536340" cy="304800"/>
          </a:xfrm>
        </p:grpSpPr>
        <p:cxnSp>
          <p:nvCxnSpPr>
            <p:cNvPr id="95" name="直接连接符 94"/>
            <p:cNvCxnSpPr/>
            <p:nvPr/>
          </p:nvCxnSpPr>
          <p:spPr>
            <a:xfrm>
              <a:off x="6448465" y="1622972"/>
              <a:ext cx="53634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6448465" y="1775372"/>
              <a:ext cx="53634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a:off x="6448465" y="1927772"/>
              <a:ext cx="53634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1" name="圆角矩形 50"/>
          <p:cNvSpPr/>
          <p:nvPr/>
        </p:nvSpPr>
        <p:spPr>
          <a:xfrm>
            <a:off x="748677" y="1586385"/>
            <a:ext cx="1620000" cy="1620000"/>
          </a:xfrm>
          <a:prstGeom prst="roundRect">
            <a:avLst>
              <a:gd name="adj" fmla="val 7260"/>
            </a:avLst>
          </a:prstGeom>
          <a:blipFill dpi="0" rotWithShape="1">
            <a:blip r:embed="rId4"/>
            <a:srcRect/>
            <a:tile tx="457200" ty="0" sx="100000" sy="99000" flip="none" algn="ctr"/>
          </a:blipFill>
          <a:ln w="12700" cap="flat" cmpd="sng" algn="ctr">
            <a:solidFill>
              <a:srgbClr val="E5E6FA"/>
            </a:solid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54" name="圆角矩形 53"/>
          <p:cNvSpPr/>
          <p:nvPr/>
        </p:nvSpPr>
        <p:spPr>
          <a:xfrm>
            <a:off x="767667" y="4454635"/>
            <a:ext cx="1620000" cy="1620000"/>
          </a:xfrm>
          <a:prstGeom prst="roundRect">
            <a:avLst>
              <a:gd name="adj" fmla="val 9611"/>
            </a:avLst>
          </a:prstGeom>
          <a:blipFill dpi="0" rotWithShape="1">
            <a:blip r:embed="rId5"/>
            <a:srcRect/>
            <a:tile tx="0" ty="-139700" sx="100000" sy="100000" flip="none" algn="ctr"/>
          </a:blipFill>
          <a:ln w="12700" cap="flat" cmpd="sng" algn="ctr">
            <a:solidFill>
              <a:srgbClr val="E5E6FA"/>
            </a:solid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7"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61" name="文本框 60"/>
          <p:cNvSpPr txBox="1"/>
          <p:nvPr/>
        </p:nvSpPr>
        <p:spPr>
          <a:xfrm>
            <a:off x="7741490" y="4056222"/>
            <a:ext cx="1669912" cy="460375"/>
          </a:xfrm>
          <a:prstGeom prst="rect">
            <a:avLst/>
          </a:prstGeom>
          <a:noFill/>
        </p:spPr>
        <p:txBody>
          <a:bodyPr wrap="square" rtlCol="0">
            <a:spAutoFit/>
          </a:bodyPr>
          <a:lstStyle/>
          <a:p>
            <a:pPr algn="ctr"/>
            <a:r>
              <a:rPr lang="zh-CN" altLang="en-US" sz="2400" spc="300" dirty="0">
                <a:solidFill>
                  <a:srgbClr val="FEBE4A"/>
                </a:solidFill>
                <a:latin typeface="+mj-ea"/>
                <a:ea typeface="+mj-ea"/>
              </a:rPr>
              <a:t>指數基金</a:t>
            </a:r>
          </a:p>
        </p:txBody>
      </p:sp>
      <p:sp>
        <p:nvSpPr>
          <p:cNvPr id="59" name="文本框 58"/>
          <p:cNvSpPr txBox="1"/>
          <p:nvPr/>
        </p:nvSpPr>
        <p:spPr>
          <a:xfrm>
            <a:off x="9761552" y="4056222"/>
            <a:ext cx="1696925" cy="460375"/>
          </a:xfrm>
          <a:prstGeom prst="rect">
            <a:avLst/>
          </a:prstGeom>
          <a:noFill/>
        </p:spPr>
        <p:txBody>
          <a:bodyPr wrap="square" rtlCol="0">
            <a:spAutoFit/>
          </a:bodyPr>
          <a:lstStyle/>
          <a:p>
            <a:pPr algn="ctr"/>
            <a:r>
              <a:rPr lang="zh-CN" altLang="en-US" sz="2400" spc="300" dirty="0">
                <a:solidFill>
                  <a:srgbClr val="FEBE4A"/>
                </a:solidFill>
                <a:latin typeface="+mj-ea"/>
                <a:ea typeface="+mj-ea"/>
              </a:rPr>
              <a:t>債券基金</a:t>
            </a:r>
          </a:p>
        </p:txBody>
      </p:sp>
      <p:grpSp>
        <p:nvGrpSpPr>
          <p:cNvPr id="45" name="组合 44"/>
          <p:cNvGrpSpPr/>
          <p:nvPr/>
        </p:nvGrpSpPr>
        <p:grpSpPr>
          <a:xfrm>
            <a:off x="5608499" y="4997399"/>
            <a:ext cx="5903195" cy="1423601"/>
            <a:chOff x="1912761" y="4822171"/>
            <a:chExt cx="5903195" cy="1423601"/>
          </a:xfrm>
        </p:grpSpPr>
        <p:sp>
          <p:nvSpPr>
            <p:cNvPr id="64" name="文本框 63"/>
            <p:cNvSpPr txBox="1"/>
            <p:nvPr/>
          </p:nvSpPr>
          <p:spPr>
            <a:xfrm>
              <a:off x="1912762" y="4822171"/>
              <a:ext cx="1793701" cy="398780"/>
            </a:xfrm>
            <a:prstGeom prst="rect">
              <a:avLst/>
            </a:prstGeom>
            <a:noFill/>
          </p:spPr>
          <p:txBody>
            <a:bodyPr wrap="square" rtlCol="0">
              <a:spAutoFit/>
            </a:bodyPr>
            <a:lstStyle/>
            <a:p>
              <a:r>
                <a:rPr lang="zh-CN" altLang="en-US" sz="2000" spc="300" dirty="0">
                  <a:solidFill>
                    <a:srgbClr val="FEBE4A"/>
                  </a:solidFill>
                  <a:latin typeface="+mj-ea"/>
                  <a:ea typeface="+mj-ea"/>
                </a:rPr>
                <a:t>投資回報</a:t>
              </a:r>
            </a:p>
          </p:txBody>
        </p:sp>
        <p:sp>
          <p:nvSpPr>
            <p:cNvPr id="65" name="文本框 64"/>
            <p:cNvSpPr txBox="1"/>
            <p:nvPr/>
          </p:nvSpPr>
          <p:spPr>
            <a:xfrm>
              <a:off x="1912761" y="5185322"/>
              <a:ext cx="5903195" cy="1060450"/>
            </a:xfrm>
            <a:prstGeom prst="rect">
              <a:avLst/>
            </a:prstGeom>
            <a:noFill/>
          </p:spPr>
          <p:txBody>
            <a:bodyPr wrap="square" rtlCol="0">
              <a:spAutoFit/>
            </a:bodyPr>
            <a:lstStyle/>
            <a:p>
              <a:pPr>
                <a:lnSpc>
                  <a:spcPct val="150000"/>
                </a:lnSpc>
              </a:pPr>
              <a:r>
                <a:rPr lang="zh-CN" altLang="en-US" sz="1400" dirty="0">
                  <a:solidFill>
                    <a:schemeClr val="bg1"/>
                  </a:solidFill>
                  <a:latin typeface="+mn-ea"/>
                </a:rPr>
                <a:t>相對於基金和股票投資回報來說</a:t>
              </a:r>
              <a:r>
                <a:rPr lang="en-US" altLang="zh-CN" sz="1400" dirty="0">
                  <a:solidFill>
                    <a:schemeClr val="bg1"/>
                  </a:solidFill>
                  <a:latin typeface="+mn-ea"/>
                </a:rPr>
                <a:t>,</a:t>
              </a:r>
              <a:r>
                <a:rPr lang="zh-CN" altLang="en-US" sz="1400" dirty="0">
                  <a:solidFill>
                    <a:schemeClr val="bg1"/>
                  </a:solidFill>
                  <a:latin typeface="+mn-ea"/>
                </a:rPr>
                <a:t>從長期來看</a:t>
              </a:r>
              <a:r>
                <a:rPr lang="en-US" altLang="zh-CN" sz="1400" dirty="0">
                  <a:solidFill>
                    <a:schemeClr val="bg1"/>
                  </a:solidFill>
                  <a:latin typeface="+mn-ea"/>
                </a:rPr>
                <a:t>,</a:t>
              </a:r>
              <a:r>
                <a:rPr lang="zh-CN" altLang="en-US" sz="1400" dirty="0">
                  <a:solidFill>
                    <a:schemeClr val="bg1"/>
                  </a:solidFill>
                  <a:latin typeface="+mn-ea"/>
                </a:rPr>
                <a:t>股票的回報率較基金收益率高不少</a:t>
              </a:r>
              <a:r>
                <a:rPr lang="en-US" altLang="zh-CN" sz="1400" dirty="0">
                  <a:solidFill>
                    <a:schemeClr val="bg1"/>
                  </a:solidFill>
                  <a:latin typeface="+mn-ea"/>
                </a:rPr>
                <a:t>,</a:t>
              </a:r>
              <a:r>
                <a:rPr lang="zh-CN" altLang="en-US" sz="1400" dirty="0">
                  <a:solidFill>
                    <a:schemeClr val="bg1"/>
                  </a:solidFill>
                  <a:latin typeface="+mn-ea"/>
                </a:rPr>
                <a:t>但股票的風險性相對也比較大些</a:t>
              </a:r>
              <a:r>
                <a:rPr lang="en-US" altLang="zh-CN" sz="1400" dirty="0">
                  <a:solidFill>
                    <a:schemeClr val="bg1"/>
                  </a:solidFill>
                  <a:latin typeface="+mn-ea"/>
                </a:rPr>
                <a:t>.</a:t>
              </a:r>
              <a:r>
                <a:rPr lang="zh-CN" altLang="en-US" sz="1400" dirty="0">
                  <a:solidFill>
                    <a:schemeClr val="bg1"/>
                  </a:solidFill>
                  <a:latin typeface="+mn-ea"/>
                </a:rPr>
                <a:t>就基金來說</a:t>
              </a:r>
              <a:r>
                <a:rPr lang="en-US" altLang="zh-CN" sz="1400" dirty="0">
                  <a:solidFill>
                    <a:schemeClr val="bg1"/>
                  </a:solidFill>
                  <a:latin typeface="+mn-ea"/>
                </a:rPr>
                <a:t>,</a:t>
              </a:r>
              <a:r>
                <a:rPr lang="zh-CN" altLang="en-US" sz="1400" dirty="0">
                  <a:solidFill>
                    <a:schemeClr val="bg1"/>
                  </a:solidFill>
                  <a:latin typeface="+mn-ea"/>
                </a:rPr>
                <a:t>指數基金一般比債券基金收益較高</a:t>
              </a:r>
              <a:r>
                <a:rPr lang="en-US" altLang="zh-CN" sz="1400" dirty="0">
                  <a:solidFill>
                    <a:schemeClr val="bg1"/>
                  </a:solidFill>
                  <a:latin typeface="+mn-ea"/>
                </a:rPr>
                <a:t>,</a:t>
              </a:r>
              <a:r>
                <a:rPr lang="zh-CN" altLang="en-US" sz="1400" dirty="0">
                  <a:solidFill>
                    <a:schemeClr val="bg1"/>
                  </a:solidFill>
                  <a:latin typeface="+mn-ea"/>
                </a:rPr>
                <a:t>有緊跟股票的趨勢</a:t>
              </a:r>
              <a:r>
                <a:rPr lang="en-US" altLang="zh-CN" sz="1400" dirty="0">
                  <a:solidFill>
                    <a:schemeClr val="bg1"/>
                  </a:solidFill>
                  <a:latin typeface="+mn-ea"/>
                </a:rPr>
                <a:t>,</a:t>
              </a:r>
              <a:r>
                <a:rPr lang="zh-CN" altLang="en-US" sz="1400" dirty="0">
                  <a:solidFill>
                    <a:schemeClr val="bg1"/>
                  </a:solidFill>
                  <a:latin typeface="+mn-ea"/>
                </a:rPr>
                <a:t>債券基金相對來說波動比較平穩</a:t>
              </a:r>
            </a:p>
          </p:txBody>
        </p:sp>
      </p:grpSp>
      <p:cxnSp>
        <p:nvCxnSpPr>
          <p:cNvPr id="13" name="直接连接符 12"/>
          <p:cNvCxnSpPr/>
          <p:nvPr/>
        </p:nvCxnSpPr>
        <p:spPr>
          <a:xfrm>
            <a:off x="5680096" y="4726866"/>
            <a:ext cx="576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3" name="文本框 62"/>
          <p:cNvSpPr txBox="1"/>
          <p:nvPr/>
        </p:nvSpPr>
        <p:spPr>
          <a:xfrm>
            <a:off x="5670393" y="4056222"/>
            <a:ext cx="1669912" cy="460375"/>
          </a:xfrm>
          <a:prstGeom prst="rect">
            <a:avLst/>
          </a:prstGeom>
          <a:noFill/>
        </p:spPr>
        <p:txBody>
          <a:bodyPr wrap="square" rtlCol="0">
            <a:spAutoFit/>
          </a:bodyPr>
          <a:lstStyle/>
          <a:p>
            <a:pPr algn="ctr"/>
            <a:r>
              <a:rPr lang="zh-CN" altLang="en-US" sz="2400" spc="300" dirty="0">
                <a:solidFill>
                  <a:srgbClr val="FEBE4A"/>
                </a:solidFill>
                <a:latin typeface="+mj-ea"/>
                <a:ea typeface="+mj-ea"/>
              </a:rPr>
              <a:t>股票</a:t>
            </a:r>
          </a:p>
        </p:txBody>
      </p:sp>
      <p:sp>
        <p:nvSpPr>
          <p:cNvPr id="41" name="圆: 空心 40"/>
          <p:cNvSpPr/>
          <p:nvPr/>
        </p:nvSpPr>
        <p:spPr>
          <a:xfrm>
            <a:off x="5608499" y="2081252"/>
            <a:ext cx="1793700" cy="1793700"/>
          </a:xfrm>
          <a:prstGeom prst="donut">
            <a:avLst>
              <a:gd name="adj" fmla="val 63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圆: 空心 51"/>
          <p:cNvSpPr/>
          <p:nvPr/>
        </p:nvSpPr>
        <p:spPr>
          <a:xfrm>
            <a:off x="7641544" y="2081252"/>
            <a:ext cx="1793700" cy="1793700"/>
          </a:xfrm>
          <a:prstGeom prst="donut">
            <a:avLst>
              <a:gd name="adj" fmla="val 63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圆: 空心 52"/>
          <p:cNvSpPr/>
          <p:nvPr/>
        </p:nvSpPr>
        <p:spPr>
          <a:xfrm>
            <a:off x="9713164" y="2081252"/>
            <a:ext cx="1793700" cy="1793700"/>
          </a:xfrm>
          <a:prstGeom prst="donut">
            <a:avLst>
              <a:gd name="adj" fmla="val 63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空心弧 53"/>
          <p:cNvSpPr/>
          <p:nvPr/>
        </p:nvSpPr>
        <p:spPr>
          <a:xfrm>
            <a:off x="5608499" y="2081252"/>
            <a:ext cx="1793700" cy="1793700"/>
          </a:xfrm>
          <a:prstGeom prst="blockArc">
            <a:avLst>
              <a:gd name="adj1" fmla="val 10800000"/>
              <a:gd name="adj2" fmla="val 5866404"/>
              <a:gd name="adj3" fmla="val 7124"/>
            </a:avLst>
          </a:prstGeom>
          <a:solidFill>
            <a:srgbClr val="FFD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空心弧 54"/>
          <p:cNvSpPr/>
          <p:nvPr/>
        </p:nvSpPr>
        <p:spPr>
          <a:xfrm>
            <a:off x="7679596" y="2081252"/>
            <a:ext cx="1793700" cy="1793700"/>
          </a:xfrm>
          <a:prstGeom prst="blockArc">
            <a:avLst>
              <a:gd name="adj1" fmla="val 16311906"/>
              <a:gd name="adj2" fmla="val 5866404"/>
              <a:gd name="adj3" fmla="val 7124"/>
            </a:avLst>
          </a:prstGeom>
          <a:solidFill>
            <a:srgbClr val="FFD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空心弧 55"/>
          <p:cNvSpPr/>
          <p:nvPr/>
        </p:nvSpPr>
        <p:spPr>
          <a:xfrm>
            <a:off x="9717994" y="2081252"/>
            <a:ext cx="1793700" cy="1793700"/>
          </a:xfrm>
          <a:prstGeom prst="blockArc">
            <a:avLst>
              <a:gd name="adj1" fmla="val 16311906"/>
              <a:gd name="adj2" fmla="val 2727508"/>
              <a:gd name="adj3" fmla="val 6787"/>
            </a:avLst>
          </a:prstGeom>
          <a:solidFill>
            <a:srgbClr val="FFD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p:cNvSpPr txBox="1"/>
          <p:nvPr/>
        </p:nvSpPr>
        <p:spPr>
          <a:xfrm>
            <a:off x="5785349" y="2778047"/>
            <a:ext cx="1440000" cy="398780"/>
          </a:xfrm>
          <a:prstGeom prst="rect">
            <a:avLst/>
          </a:prstGeom>
          <a:noFill/>
        </p:spPr>
        <p:txBody>
          <a:bodyPr wrap="square" rtlCol="0">
            <a:spAutoFit/>
          </a:bodyPr>
          <a:lstStyle/>
          <a:p>
            <a:pPr algn="ctr"/>
            <a:r>
              <a:rPr lang="en-US" altLang="zh-CN" sz="2000" spc="300" dirty="0">
                <a:solidFill>
                  <a:srgbClr val="FEBE4A"/>
                </a:solidFill>
                <a:latin typeface="+mj-ea"/>
                <a:ea typeface="+mj-ea"/>
              </a:rPr>
              <a:t>70%</a:t>
            </a:r>
            <a:endParaRPr lang="zh-CN" altLang="en-US" sz="2000" spc="300" dirty="0">
              <a:solidFill>
                <a:srgbClr val="FEBE4A"/>
              </a:solidFill>
              <a:latin typeface="+mj-ea"/>
              <a:ea typeface="+mj-ea"/>
            </a:endParaRPr>
          </a:p>
        </p:txBody>
      </p:sp>
      <p:sp>
        <p:nvSpPr>
          <p:cNvPr id="58" name="文本框 57"/>
          <p:cNvSpPr txBox="1"/>
          <p:nvPr/>
        </p:nvSpPr>
        <p:spPr>
          <a:xfrm>
            <a:off x="7818394" y="2778047"/>
            <a:ext cx="1440000" cy="398780"/>
          </a:xfrm>
          <a:prstGeom prst="rect">
            <a:avLst/>
          </a:prstGeom>
          <a:noFill/>
        </p:spPr>
        <p:txBody>
          <a:bodyPr wrap="square" rtlCol="0">
            <a:spAutoFit/>
          </a:bodyPr>
          <a:lstStyle/>
          <a:p>
            <a:pPr algn="ctr"/>
            <a:r>
              <a:rPr lang="en-US" altLang="zh-CN" sz="2000" spc="300" dirty="0">
                <a:solidFill>
                  <a:srgbClr val="FEBE4A"/>
                </a:solidFill>
                <a:latin typeface="+mj-ea"/>
                <a:ea typeface="+mj-ea"/>
              </a:rPr>
              <a:t>50%</a:t>
            </a:r>
            <a:endParaRPr lang="zh-CN" altLang="en-US" sz="2000" spc="300" dirty="0">
              <a:solidFill>
                <a:srgbClr val="FEBE4A"/>
              </a:solidFill>
              <a:latin typeface="+mj-ea"/>
              <a:ea typeface="+mj-ea"/>
            </a:endParaRPr>
          </a:p>
        </p:txBody>
      </p:sp>
      <p:sp>
        <p:nvSpPr>
          <p:cNvPr id="66" name="文本框 65"/>
          <p:cNvSpPr txBox="1"/>
          <p:nvPr/>
        </p:nvSpPr>
        <p:spPr>
          <a:xfrm>
            <a:off x="9894844" y="2778047"/>
            <a:ext cx="1440000" cy="398780"/>
          </a:xfrm>
          <a:prstGeom prst="rect">
            <a:avLst/>
          </a:prstGeom>
          <a:noFill/>
        </p:spPr>
        <p:txBody>
          <a:bodyPr wrap="square" rtlCol="0">
            <a:spAutoFit/>
          </a:bodyPr>
          <a:lstStyle/>
          <a:p>
            <a:pPr algn="ctr"/>
            <a:r>
              <a:rPr lang="en-US" altLang="zh-CN" sz="2000" spc="300" dirty="0">
                <a:solidFill>
                  <a:srgbClr val="FEBE4A"/>
                </a:solidFill>
                <a:latin typeface="+mj-ea"/>
                <a:ea typeface="+mj-ea"/>
              </a:rPr>
              <a:t>30%</a:t>
            </a:r>
            <a:endParaRPr lang="zh-CN" altLang="en-US" sz="2000" spc="300" dirty="0">
              <a:solidFill>
                <a:srgbClr val="FEBE4A"/>
              </a:solidFill>
              <a:latin typeface="+mj-ea"/>
              <a:ea typeface="+mj-ea"/>
            </a:endParaRPr>
          </a:p>
        </p:txBody>
      </p:sp>
      <p:grpSp>
        <p:nvGrpSpPr>
          <p:cNvPr id="30" name="组合 29"/>
          <p:cNvGrpSpPr/>
          <p:nvPr/>
        </p:nvGrpSpPr>
        <p:grpSpPr>
          <a:xfrm>
            <a:off x="-225091" y="1695671"/>
            <a:ext cx="6340785" cy="4755589"/>
            <a:chOff x="-225091" y="1345151"/>
            <a:chExt cx="6340785" cy="4755589"/>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091" y="1345151"/>
              <a:ext cx="6340785" cy="4755589"/>
            </a:xfrm>
            <a:prstGeom prst="rect">
              <a:avLst/>
            </a:prstGeom>
          </p:spPr>
        </p:pic>
        <p:sp>
          <p:nvSpPr>
            <p:cNvPr id="20" name="矩形 19"/>
            <p:cNvSpPr/>
            <p:nvPr/>
          </p:nvSpPr>
          <p:spPr>
            <a:xfrm>
              <a:off x="917179" y="2351514"/>
              <a:ext cx="4056245" cy="2508936"/>
            </a:xfrm>
            <a:prstGeom prst="rect">
              <a:avLst/>
            </a:prstGeom>
            <a:blipFill dpi="0" rotWithShape="1">
              <a:blip r:embed="rId5"/>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7"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74" name="矩形: 圆角 73"/>
          <p:cNvSpPr/>
          <p:nvPr/>
        </p:nvSpPr>
        <p:spPr>
          <a:xfrm>
            <a:off x="1357882" y="1784627"/>
            <a:ext cx="4641369" cy="2059162"/>
          </a:xfrm>
          <a:prstGeom prst="roundRect">
            <a:avLst>
              <a:gd name="adj" fmla="val 7045"/>
            </a:avLst>
          </a:prstGeom>
          <a:noFill/>
          <a:ln w="31750" cap="flat" cmpd="sng" algn="ctr">
            <a:solidFill>
              <a:srgbClr val="FEBE4A"/>
            </a:solidFill>
            <a:prstDash val="solid"/>
            <a:miter lim="800000"/>
          </a:ln>
          <a:effectLst>
            <a:outerShdw blurRad="444500" dist="63500" sx="95000" sy="95000" algn="ctr" rotWithShape="0">
              <a:srgbClr val="3F25F4">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sp>
        <p:nvSpPr>
          <p:cNvPr id="75" name="矩形: 圆角 74"/>
          <p:cNvSpPr/>
          <p:nvPr/>
        </p:nvSpPr>
        <p:spPr>
          <a:xfrm>
            <a:off x="6429135" y="1784627"/>
            <a:ext cx="4641369" cy="2059162"/>
          </a:xfrm>
          <a:prstGeom prst="roundRect">
            <a:avLst>
              <a:gd name="adj" fmla="val 7045"/>
            </a:avLst>
          </a:prstGeom>
          <a:noFill/>
          <a:ln w="31750" cap="flat" cmpd="sng" algn="ctr">
            <a:solidFill>
              <a:srgbClr val="FEBE4A"/>
            </a:solidFill>
            <a:prstDash val="solid"/>
            <a:miter lim="800000"/>
          </a:ln>
          <a:effectLst>
            <a:outerShdw blurRad="444500" dist="63500" sx="95000" sy="95000" algn="ctr" rotWithShape="0">
              <a:srgbClr val="3F25F4">
                <a:alpha val="10000"/>
              </a:srgbClr>
            </a:outerShdw>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76" name="矩形: 圆角 75"/>
          <p:cNvSpPr/>
          <p:nvPr/>
        </p:nvSpPr>
        <p:spPr>
          <a:xfrm>
            <a:off x="1357882" y="4150741"/>
            <a:ext cx="4641369" cy="2059162"/>
          </a:xfrm>
          <a:prstGeom prst="roundRect">
            <a:avLst>
              <a:gd name="adj" fmla="val 7045"/>
            </a:avLst>
          </a:prstGeom>
          <a:noFill/>
          <a:ln w="31750" cap="flat" cmpd="sng" algn="ctr">
            <a:solidFill>
              <a:srgbClr val="FEBE4A"/>
            </a:solidFill>
            <a:prstDash val="solid"/>
            <a:miter lim="800000"/>
          </a:ln>
          <a:effectLst>
            <a:outerShdw blurRad="444500" dist="63500" sx="95000" sy="95000" algn="ctr" rotWithShape="0">
              <a:srgbClr val="3F25F4">
                <a:alpha val="10000"/>
              </a:srgbClr>
            </a:outerShdw>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77" name="矩形: 圆角 76"/>
          <p:cNvSpPr/>
          <p:nvPr/>
        </p:nvSpPr>
        <p:spPr>
          <a:xfrm>
            <a:off x="6429135" y="4150741"/>
            <a:ext cx="4641369" cy="2059162"/>
          </a:xfrm>
          <a:prstGeom prst="roundRect">
            <a:avLst>
              <a:gd name="adj" fmla="val 7045"/>
            </a:avLst>
          </a:prstGeom>
          <a:noFill/>
          <a:ln w="31750" cap="flat" cmpd="sng" algn="ctr">
            <a:solidFill>
              <a:srgbClr val="FEBE4A"/>
            </a:solidFill>
            <a:prstDash val="solid"/>
            <a:miter lim="800000"/>
          </a:ln>
          <a:effectLst>
            <a:outerShdw blurRad="444500" dist="63500" sx="95000" sy="95000" algn="ctr" rotWithShape="0">
              <a:srgbClr val="3F25F4">
                <a:alpha val="10000"/>
              </a:srgbClr>
            </a:outerShdw>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78" name="矩形 77"/>
          <p:cNvSpPr/>
          <p:nvPr/>
        </p:nvSpPr>
        <p:spPr>
          <a:xfrm>
            <a:off x="1611266" y="2035281"/>
            <a:ext cx="1620000" cy="1620000"/>
          </a:xfrm>
          <a:prstGeom prst="rect">
            <a:avLst/>
          </a:prstGeom>
          <a:blipFill>
            <a:blip r:embed="rId4"/>
            <a:tile tx="0" ty="0" sx="100000" sy="100000" flip="none" algn="ctr"/>
          </a:blipFill>
          <a:ln w="12700" cap="flat" cmpd="sng" algn="ctr">
            <a:solidFill>
              <a:srgbClr val="E5E6F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cs typeface="+mn-cs"/>
            </a:endParaRPr>
          </a:p>
        </p:txBody>
      </p:sp>
      <p:grpSp>
        <p:nvGrpSpPr>
          <p:cNvPr id="6" name="组合 5"/>
          <p:cNvGrpSpPr/>
          <p:nvPr/>
        </p:nvGrpSpPr>
        <p:grpSpPr>
          <a:xfrm>
            <a:off x="3312469" y="2081090"/>
            <a:ext cx="2546073" cy="1827580"/>
            <a:chOff x="3312469" y="2157971"/>
            <a:chExt cx="2546073" cy="1827580"/>
          </a:xfrm>
        </p:grpSpPr>
        <p:sp>
          <p:nvSpPr>
            <p:cNvPr id="79" name="文本框 78"/>
            <p:cNvSpPr txBox="1"/>
            <p:nvPr/>
          </p:nvSpPr>
          <p:spPr>
            <a:xfrm>
              <a:off x="3312469" y="2157971"/>
              <a:ext cx="115443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lang="zh-CN" altLang="en-US" sz="2400" kern="0" spc="150" dirty="0">
                  <a:solidFill>
                    <a:prstClr val="white"/>
                  </a:solidFill>
                </a:rPr>
                <a:t>可轉債</a:t>
              </a:r>
              <a:endParaRPr kumimoji="0" lang="zh-CN" altLang="en-US" sz="2400" b="0" i="0" u="none" strike="noStrike" kern="0" cap="none" spc="15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endParaRPr>
            </a:p>
          </p:txBody>
        </p:sp>
        <p:sp>
          <p:nvSpPr>
            <p:cNvPr id="80" name="文本框 79"/>
            <p:cNvSpPr txBox="1"/>
            <p:nvPr/>
          </p:nvSpPr>
          <p:spPr>
            <a:xfrm>
              <a:off x="3312469" y="2496476"/>
              <a:ext cx="2546073" cy="1489075"/>
            </a:xfrm>
            <a:prstGeom prst="rect">
              <a:avLst/>
            </a:prstGeom>
            <a:noFill/>
          </p:spPr>
          <p:txBody>
            <a:bodyPr wrap="square">
              <a:spAutoFit/>
            </a:bodyPr>
            <a:lstStyle>
              <a:defPPr>
                <a:defRPr lang="zh-CN"/>
              </a:defPPr>
              <a:lvl1pP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lvl="0">
                <a:defRPr/>
              </a:pPr>
              <a:r>
                <a:rPr lang="zh-CN" altLang="en-US" kern="0" dirty="0">
                  <a:solidFill>
                    <a:prstClr val="white"/>
                  </a:solidFill>
                </a:rPr>
                <a:t>一般是在</a:t>
              </a:r>
              <a:r>
                <a:rPr lang="en-US" altLang="zh-CN" kern="0" dirty="0">
                  <a:solidFill>
                    <a:prstClr val="white"/>
                  </a:solidFill>
                </a:rPr>
                <a:t>10%-15%</a:t>
              </a:r>
              <a:r>
                <a:rPr lang="zh-CN" altLang="en-US" kern="0" dirty="0">
                  <a:solidFill>
                    <a:prstClr val="white"/>
                  </a:solidFill>
                </a:rPr>
                <a:t>左右</a:t>
              </a:r>
              <a:r>
                <a:rPr lang="en-US" altLang="zh-CN" kern="0" dirty="0">
                  <a:solidFill>
                    <a:prstClr val="white"/>
                  </a:solidFill>
                </a:rPr>
                <a:t>,</a:t>
              </a:r>
              <a:r>
                <a:rPr lang="zh-CN" altLang="en-US" kern="0" dirty="0">
                  <a:solidFill>
                    <a:prstClr val="white"/>
                  </a:solidFill>
                </a:rPr>
                <a:t>高的也有</a:t>
              </a:r>
              <a:r>
                <a:rPr lang="en-US" altLang="zh-CN" kern="0" dirty="0">
                  <a:solidFill>
                    <a:prstClr val="white"/>
                  </a:solidFill>
                </a:rPr>
                <a:t>15%-30%</a:t>
              </a:r>
              <a:r>
                <a:rPr lang="zh-CN" altLang="en-US" kern="0" dirty="0">
                  <a:solidFill>
                    <a:prstClr val="white"/>
                  </a:solidFill>
                </a:rPr>
                <a:t>左右</a:t>
              </a:r>
              <a:r>
                <a:rPr lang="en-US" altLang="zh-CN" kern="0" dirty="0">
                  <a:solidFill>
                    <a:prstClr val="white"/>
                  </a:solidFill>
                </a:rPr>
                <a:t>,</a:t>
              </a:r>
              <a:r>
                <a:rPr lang="zh-CN" altLang="en-US" kern="0" dirty="0">
                  <a:solidFill>
                    <a:prstClr val="white"/>
                  </a:solidFill>
                </a:rPr>
                <a:t>都是根據歷史統計數據得來的</a:t>
              </a:r>
              <a:r>
                <a:rPr lang="en-US" altLang="zh-CN" kern="0" dirty="0">
                  <a:solidFill>
                    <a:prstClr val="white"/>
                  </a:solidFill>
                </a:rPr>
                <a:t>,</a:t>
              </a:r>
              <a:r>
                <a:rPr lang="zh-CN" altLang="en-US" kern="0" dirty="0">
                  <a:solidFill>
                    <a:prstClr val="white"/>
                  </a:solidFill>
                </a:rPr>
                <a:t>中簽了某可轉債後</a:t>
              </a:r>
              <a:r>
                <a:rPr lang="en-US" altLang="zh-CN" kern="0" dirty="0">
                  <a:solidFill>
                    <a:prstClr val="white"/>
                  </a:solidFill>
                </a:rPr>
                <a:t>,</a:t>
              </a:r>
              <a:r>
                <a:rPr lang="zh-CN" altLang="en-US" kern="0" dirty="0">
                  <a:solidFill>
                    <a:prstClr val="white"/>
                  </a:solidFill>
                </a:rPr>
                <a:t>等到期上市</a:t>
              </a:r>
              <a:r>
                <a:rPr lang="en-US" altLang="zh-CN" kern="0" dirty="0">
                  <a:solidFill>
                    <a:prstClr val="white"/>
                  </a:solidFill>
                </a:rPr>
                <a:t>,</a:t>
              </a:r>
              <a:r>
                <a:rPr lang="zh-CN" altLang="en-US" kern="0" dirty="0">
                  <a:solidFill>
                    <a:prstClr val="white"/>
                  </a:solidFill>
                </a:rPr>
                <a:t>大概可以賺到</a:t>
              </a:r>
              <a:r>
                <a:rPr lang="en-US" altLang="zh-CN" kern="0" dirty="0">
                  <a:solidFill>
                    <a:prstClr val="white"/>
                  </a:solidFill>
                </a:rPr>
                <a:t>10%-15%</a:t>
              </a:r>
              <a:endParaRPr kumimoji="0" lang="en-US" altLang="zh-CN" sz="1400" b="0" i="0" u="none" strike="noStrike" kern="0" cap="none" spc="100" normalizeH="0" baseline="0" noProof="0" dirty="0">
                <a:ln>
                  <a:noFill/>
                </a:ln>
                <a:solidFill>
                  <a:prstClr val="white"/>
                </a:solidFill>
                <a:effectLst/>
                <a:uLnTx/>
                <a:uFillTx/>
                <a:latin typeface="思源黑体 CN Light" panose="020B0300000000000000" pitchFamily="34" charset="-122"/>
                <a:ea typeface="思源黑体 CN Light" panose="020B0300000000000000" pitchFamily="34" charset="-122"/>
                <a:cs typeface="OPPOSans R" panose="00020600040101010101" pitchFamily="18" charset="-122"/>
              </a:endParaRPr>
            </a:p>
          </p:txBody>
        </p:sp>
      </p:grpSp>
      <p:sp>
        <p:nvSpPr>
          <p:cNvPr id="81" name="矩形 80"/>
          <p:cNvSpPr/>
          <p:nvPr/>
        </p:nvSpPr>
        <p:spPr>
          <a:xfrm>
            <a:off x="1611266" y="4401395"/>
            <a:ext cx="1620000" cy="1620000"/>
          </a:xfrm>
          <a:prstGeom prst="rect">
            <a:avLst/>
          </a:prstGeom>
          <a:blipFill dpi="0" rotWithShape="1">
            <a:blip r:embed="rId5"/>
            <a:srcRect/>
            <a:tile tx="0" ty="298450" sx="100000" sy="99000" flip="none" algn="ctr"/>
          </a:blipFill>
          <a:ln w="12700" cap="flat" cmpd="sng" algn="ctr">
            <a:solidFill>
              <a:srgbClr val="E5E6FA"/>
            </a:solid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grpSp>
        <p:nvGrpSpPr>
          <p:cNvPr id="8" name="组合 7"/>
          <p:cNvGrpSpPr/>
          <p:nvPr/>
        </p:nvGrpSpPr>
        <p:grpSpPr>
          <a:xfrm>
            <a:off x="3312469" y="4447204"/>
            <a:ext cx="2546073" cy="1548180"/>
            <a:chOff x="3312469" y="4524085"/>
            <a:chExt cx="2546073" cy="1548180"/>
          </a:xfrm>
        </p:grpSpPr>
        <p:sp>
          <p:nvSpPr>
            <p:cNvPr id="82" name="文本框 81"/>
            <p:cNvSpPr txBox="1"/>
            <p:nvPr/>
          </p:nvSpPr>
          <p:spPr>
            <a:xfrm>
              <a:off x="3312469" y="4524085"/>
              <a:ext cx="1478280" cy="460375"/>
            </a:xfrm>
            <a:prstGeom prst="rect">
              <a:avLst/>
            </a:prstGeom>
            <a:noFill/>
          </p:spPr>
          <p:txBody>
            <a:bodyPr wrap="non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lang="zh-CN" altLang="en-US" kern="0" dirty="0">
                  <a:solidFill>
                    <a:prstClr val="white"/>
                  </a:solidFill>
                </a:rPr>
                <a:t>指數基金</a:t>
              </a:r>
              <a:endParaRPr kumimoji="0" lang="zh-CN" altLang="en-US" sz="2400" b="0" i="0" u="none" strike="noStrike" kern="0" cap="none" spc="15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endParaRPr>
            </a:p>
          </p:txBody>
        </p:sp>
        <p:sp>
          <p:nvSpPr>
            <p:cNvPr id="83" name="文本框 82"/>
            <p:cNvSpPr txBox="1"/>
            <p:nvPr/>
          </p:nvSpPr>
          <p:spPr>
            <a:xfrm>
              <a:off x="3312469" y="4862590"/>
              <a:ext cx="2546073" cy="1209675"/>
            </a:xfrm>
            <a:prstGeom prst="rect">
              <a:avLst/>
            </a:prstGeom>
            <a:noFill/>
          </p:spPr>
          <p:txBody>
            <a:bodyPr wrap="square">
              <a:spAutoFit/>
            </a:bodyPr>
            <a:lstStyle>
              <a:defPPr>
                <a:defRPr lang="zh-CN"/>
              </a:defPPr>
              <a:lvl1pP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lang="zh-CN" altLang="en-US" kern="0" dirty="0">
                  <a:solidFill>
                    <a:prstClr val="white"/>
                  </a:solidFill>
                </a:rPr>
                <a:t>從</a:t>
              </a:r>
              <a:r>
                <a:rPr lang="en-US" altLang="zh-CN" kern="0" dirty="0">
                  <a:solidFill>
                    <a:prstClr val="white"/>
                  </a:solidFill>
                </a:rPr>
                <a:t>3-5</a:t>
              </a:r>
              <a:r>
                <a:rPr lang="zh-CN" altLang="en-US" kern="0" dirty="0">
                  <a:solidFill>
                    <a:prstClr val="white"/>
                  </a:solidFill>
                </a:rPr>
                <a:t>年時間看</a:t>
              </a:r>
              <a:r>
                <a:rPr lang="en-US" altLang="zh-CN" kern="0" dirty="0">
                  <a:solidFill>
                    <a:prstClr val="white"/>
                  </a:solidFill>
                </a:rPr>
                <a:t>,</a:t>
              </a:r>
              <a:r>
                <a:rPr lang="zh-CN" altLang="en-US" kern="0" dirty="0">
                  <a:solidFill>
                    <a:prstClr val="white"/>
                  </a:solidFill>
                </a:rPr>
                <a:t>投資回報一般在</a:t>
              </a:r>
              <a:r>
                <a:rPr lang="en-US" altLang="zh-CN" kern="0" dirty="0">
                  <a:solidFill>
                    <a:prstClr val="white"/>
                  </a:solidFill>
                </a:rPr>
                <a:t>10%-30%</a:t>
              </a:r>
              <a:r>
                <a:rPr lang="zh-CN" altLang="en-US" kern="0" dirty="0">
                  <a:solidFill>
                    <a:prstClr val="white"/>
                  </a:solidFill>
                </a:rPr>
                <a:t>之間</a:t>
              </a:r>
              <a:r>
                <a:rPr lang="en-US" altLang="zh-CN" kern="0" dirty="0">
                  <a:solidFill>
                    <a:prstClr val="white"/>
                  </a:solidFill>
                </a:rPr>
                <a:t>,</a:t>
              </a:r>
              <a:r>
                <a:rPr lang="zh-CN" altLang="en-US" kern="0" dirty="0">
                  <a:solidFill>
                    <a:prstClr val="white"/>
                  </a:solidFill>
                </a:rPr>
                <a:t>風險比債券基金高，跟隨股票漲跌的趨勢</a:t>
              </a:r>
              <a:r>
                <a:rPr lang="en-US" altLang="zh-CN" kern="0" dirty="0">
                  <a:solidFill>
                    <a:prstClr val="white"/>
                  </a:solidFill>
                </a:rPr>
                <a:t>.</a:t>
              </a:r>
              <a:endParaRPr kumimoji="0" lang="en-US" altLang="zh-CN" sz="1400" b="0" i="0" u="none" strike="noStrike" kern="0" cap="none" spc="100" normalizeH="0" baseline="0" noProof="0" dirty="0">
                <a:ln>
                  <a:noFill/>
                </a:ln>
                <a:solidFill>
                  <a:prstClr val="white"/>
                </a:solidFill>
                <a:effectLst/>
                <a:uLnTx/>
                <a:uFillTx/>
                <a:latin typeface="思源黑体 CN Light" panose="020B0300000000000000" pitchFamily="34" charset="-122"/>
                <a:ea typeface="思源黑体 CN Light" panose="020B0300000000000000" pitchFamily="34" charset="-122"/>
                <a:cs typeface="OPPOSans R" panose="00020600040101010101" pitchFamily="18" charset="-122"/>
              </a:endParaRPr>
            </a:p>
          </p:txBody>
        </p:sp>
      </p:grpSp>
      <p:sp>
        <p:nvSpPr>
          <p:cNvPr id="84" name="矩形 83"/>
          <p:cNvSpPr/>
          <p:nvPr/>
        </p:nvSpPr>
        <p:spPr>
          <a:xfrm>
            <a:off x="6626181" y="4370322"/>
            <a:ext cx="1620000" cy="1620000"/>
          </a:xfrm>
          <a:prstGeom prst="rect">
            <a:avLst/>
          </a:prstGeom>
          <a:blipFill dpi="0" rotWithShape="1">
            <a:blip r:embed="rId6"/>
            <a:srcRect/>
            <a:tile tx="457200" ty="0" sx="100000" sy="99000" flip="none" algn="ctr"/>
          </a:blipFill>
          <a:ln w="12700" cap="flat" cmpd="sng" algn="ctr">
            <a:solidFill>
              <a:srgbClr val="E5E6FA"/>
            </a:solid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grpSp>
        <p:nvGrpSpPr>
          <p:cNvPr id="10" name="组合 9"/>
          <p:cNvGrpSpPr/>
          <p:nvPr/>
        </p:nvGrpSpPr>
        <p:grpSpPr>
          <a:xfrm>
            <a:off x="8327384" y="4545946"/>
            <a:ext cx="2546073" cy="1548180"/>
            <a:chOff x="8327384" y="4524085"/>
            <a:chExt cx="2546073" cy="1548180"/>
          </a:xfrm>
        </p:grpSpPr>
        <p:sp>
          <p:nvSpPr>
            <p:cNvPr id="85" name="文本框 84"/>
            <p:cNvSpPr txBox="1"/>
            <p:nvPr/>
          </p:nvSpPr>
          <p:spPr>
            <a:xfrm>
              <a:off x="8327384" y="4524085"/>
              <a:ext cx="830580" cy="460375"/>
            </a:xfrm>
            <a:prstGeom prst="rect">
              <a:avLst/>
            </a:prstGeom>
            <a:noFill/>
          </p:spPr>
          <p:txBody>
            <a:bodyPr wrap="non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lang="zh-CN" altLang="en-US" kern="0" dirty="0">
                  <a:solidFill>
                    <a:prstClr val="white"/>
                  </a:solidFill>
                </a:rPr>
                <a:t>股票</a:t>
              </a:r>
              <a:endParaRPr kumimoji="0" lang="zh-CN" altLang="en-US" sz="2400" b="0" i="0" u="none" strike="noStrike" kern="0" cap="none" spc="15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endParaRPr>
            </a:p>
          </p:txBody>
        </p:sp>
        <p:sp>
          <p:nvSpPr>
            <p:cNvPr id="86" name="文本框 85"/>
            <p:cNvSpPr txBox="1"/>
            <p:nvPr/>
          </p:nvSpPr>
          <p:spPr>
            <a:xfrm>
              <a:off x="8327384" y="4862590"/>
              <a:ext cx="2546073" cy="1209675"/>
            </a:xfrm>
            <a:prstGeom prst="rect">
              <a:avLst/>
            </a:prstGeom>
            <a:noFill/>
          </p:spPr>
          <p:txBody>
            <a:bodyPr wrap="square">
              <a:spAutoFit/>
            </a:bodyPr>
            <a:lstStyle>
              <a:defPPr>
                <a:defRPr lang="zh-CN"/>
              </a:defPPr>
              <a:lvl1pP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lang="zh-CN" altLang="en-US" kern="0" dirty="0">
                  <a:solidFill>
                    <a:prstClr val="white"/>
                  </a:solidFill>
                </a:rPr>
                <a:t>中外證券市場數據表明，股票投資回報是最高的</a:t>
              </a:r>
              <a:r>
                <a:rPr lang="en-US" altLang="zh-CN" kern="0" dirty="0">
                  <a:solidFill>
                    <a:prstClr val="white"/>
                  </a:solidFill>
                </a:rPr>
                <a:t>,</a:t>
              </a:r>
              <a:r>
                <a:rPr lang="zh-CN" altLang="en-US" kern="0" dirty="0">
                  <a:solidFill>
                    <a:prstClr val="white"/>
                  </a:solidFill>
                </a:rPr>
                <a:t>相對風險也是最高的</a:t>
              </a:r>
              <a:r>
                <a:rPr lang="en-US" altLang="zh-CN" kern="0" dirty="0">
                  <a:solidFill>
                    <a:prstClr val="white"/>
                  </a:solidFill>
                </a:rPr>
                <a:t>,</a:t>
              </a:r>
              <a:r>
                <a:rPr lang="zh-CN" altLang="en-US" kern="0" dirty="0">
                  <a:solidFill>
                    <a:prstClr val="white"/>
                  </a:solidFill>
                </a:rPr>
                <a:t>分散組合</a:t>
              </a:r>
              <a:r>
                <a:rPr lang="en-US" altLang="zh-CN" kern="0" dirty="0">
                  <a:solidFill>
                    <a:prstClr val="white"/>
                  </a:solidFill>
                </a:rPr>
                <a:t>,</a:t>
              </a:r>
              <a:r>
                <a:rPr lang="zh-CN" altLang="en-US" kern="0" dirty="0">
                  <a:solidFill>
                    <a:prstClr val="white"/>
                  </a:solidFill>
                </a:rPr>
                <a:t>有利於降低風險</a:t>
              </a:r>
              <a:endParaRPr kumimoji="0" lang="en-US" altLang="zh-CN" sz="1400" b="0" i="0" u="none" strike="noStrike" kern="0" cap="none" spc="100" normalizeH="0" baseline="0" noProof="0" dirty="0">
                <a:ln>
                  <a:noFill/>
                </a:ln>
                <a:solidFill>
                  <a:prstClr val="white"/>
                </a:solidFill>
                <a:effectLst/>
                <a:uLnTx/>
                <a:uFillTx/>
                <a:latin typeface="思源黑体 CN Light" panose="020B0300000000000000" pitchFamily="34" charset="-122"/>
                <a:ea typeface="思源黑体 CN Light" panose="020B0300000000000000" pitchFamily="34" charset="-122"/>
                <a:cs typeface="OPPOSans R" panose="00020600040101010101" pitchFamily="18" charset="-122"/>
              </a:endParaRPr>
            </a:p>
          </p:txBody>
        </p:sp>
      </p:grpSp>
      <p:sp>
        <p:nvSpPr>
          <p:cNvPr id="87" name="矩形 86"/>
          <p:cNvSpPr/>
          <p:nvPr/>
        </p:nvSpPr>
        <p:spPr>
          <a:xfrm>
            <a:off x="6626181" y="2004208"/>
            <a:ext cx="1620000" cy="1620000"/>
          </a:xfrm>
          <a:prstGeom prst="rect">
            <a:avLst/>
          </a:prstGeom>
          <a:blipFill dpi="0" rotWithShape="1">
            <a:blip r:embed="rId7"/>
            <a:srcRect/>
            <a:tile tx="171450" ty="-63500" sx="100000" sy="99000" flip="none" algn="ctr"/>
          </a:blipFill>
          <a:ln w="12700" cap="flat" cmpd="sng" algn="ctr">
            <a:solidFill>
              <a:srgbClr val="E5E6FA"/>
            </a:solidFill>
            <a:prstDash val="solid"/>
            <a:miter lim="800000"/>
          </a:ln>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sp>
        <p:nvSpPr>
          <p:cNvPr id="88" name="文本框 87"/>
          <p:cNvSpPr txBox="1"/>
          <p:nvPr/>
        </p:nvSpPr>
        <p:spPr>
          <a:xfrm>
            <a:off x="8327384" y="2157971"/>
            <a:ext cx="1478280" cy="460375"/>
          </a:xfrm>
          <a:prstGeom prst="rect">
            <a:avLst/>
          </a:prstGeom>
          <a:noFill/>
        </p:spPr>
        <p:txBody>
          <a:bodyPr wrap="non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lang="zh-CN" altLang="en-US" kern="0" dirty="0">
                <a:solidFill>
                  <a:prstClr val="white"/>
                </a:solidFill>
              </a:rPr>
              <a:t>債券基金</a:t>
            </a:r>
            <a:endParaRPr kumimoji="0" lang="zh-CN" altLang="en-US" sz="2400" b="0" i="0" u="none" strike="noStrike" kern="0" cap="none" spc="15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endParaRPr>
          </a:p>
        </p:txBody>
      </p:sp>
      <p:sp>
        <p:nvSpPr>
          <p:cNvPr id="89" name="文本框 88"/>
          <p:cNvSpPr txBox="1"/>
          <p:nvPr/>
        </p:nvSpPr>
        <p:spPr>
          <a:xfrm>
            <a:off x="8327384" y="2496476"/>
            <a:ext cx="2546073" cy="1209675"/>
          </a:xfrm>
          <a:prstGeom prst="rect">
            <a:avLst/>
          </a:prstGeom>
          <a:noFill/>
        </p:spPr>
        <p:txBody>
          <a:bodyPr wrap="square">
            <a:spAutoFit/>
          </a:bodyPr>
          <a:lstStyle>
            <a:defPPr>
              <a:defRPr lang="zh-CN"/>
            </a:defPPr>
            <a:lvl1pP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lang="zh-CN" altLang="en-US" kern="0" dirty="0">
                <a:solidFill>
                  <a:prstClr val="white"/>
                </a:solidFill>
              </a:rPr>
              <a:t>債券基金投資回報率相對長期來看</a:t>
            </a:r>
            <a:r>
              <a:rPr lang="en-US" altLang="zh-CN" kern="0" dirty="0">
                <a:solidFill>
                  <a:prstClr val="white"/>
                </a:solidFill>
              </a:rPr>
              <a:t>,</a:t>
            </a:r>
            <a:r>
              <a:rPr lang="zh-CN" altLang="en-US" kern="0" dirty="0">
                <a:solidFill>
                  <a:prstClr val="white"/>
                </a:solidFill>
              </a:rPr>
              <a:t>一般在</a:t>
            </a:r>
            <a:r>
              <a:rPr lang="en-US" altLang="zh-CN" kern="0" dirty="0">
                <a:solidFill>
                  <a:prstClr val="white"/>
                </a:solidFill>
              </a:rPr>
              <a:t>6%-8%</a:t>
            </a:r>
            <a:r>
              <a:rPr lang="zh-CN" altLang="en-US" kern="0" dirty="0">
                <a:solidFill>
                  <a:prstClr val="white"/>
                </a:solidFill>
              </a:rPr>
              <a:t>左右，相對比較平穩</a:t>
            </a:r>
            <a:r>
              <a:rPr lang="en-US" altLang="zh-CN" kern="0" dirty="0">
                <a:solidFill>
                  <a:prstClr val="white"/>
                </a:solidFill>
              </a:rPr>
              <a:t>,</a:t>
            </a:r>
            <a:r>
              <a:rPr lang="zh-CN" altLang="en-US" kern="0" dirty="0">
                <a:solidFill>
                  <a:prstClr val="white"/>
                </a:solidFill>
              </a:rPr>
              <a:t>風險也比較小些</a:t>
            </a:r>
            <a:r>
              <a:rPr lang="en-US" altLang="zh-CN" kern="0" dirty="0">
                <a:solidFill>
                  <a:prstClr val="white"/>
                </a:solidFill>
              </a:rPr>
              <a:t>,</a:t>
            </a:r>
            <a:r>
              <a:rPr lang="zh-CN" altLang="en-US" kern="0" dirty="0">
                <a:solidFill>
                  <a:prstClr val="white"/>
                </a:solidFill>
              </a:rPr>
              <a:t>收益穩定</a:t>
            </a:r>
            <a:endParaRPr kumimoji="0" lang="en-US" altLang="zh-CN" sz="1400" b="0" i="0" u="none" strike="noStrike" kern="0" cap="none" spc="100" normalizeH="0" baseline="0" noProof="0" dirty="0">
              <a:ln>
                <a:noFill/>
              </a:ln>
              <a:solidFill>
                <a:prstClr val="white"/>
              </a:solidFill>
              <a:effectLst/>
              <a:uLnTx/>
              <a:uFillTx/>
              <a:latin typeface="思源黑体 CN Light" panose="020B0300000000000000" pitchFamily="34" charset="-122"/>
              <a:ea typeface="思源黑体 CN Light" panose="020B0300000000000000" pitchFamily="34" charset="-122"/>
              <a:cs typeface="OPPOSans R" panose="00020600040101010101" pitchFamily="18" charset="-122"/>
            </a:endParaRPr>
          </a:p>
        </p:txBody>
      </p:sp>
      <p:grpSp>
        <p:nvGrpSpPr>
          <p:cNvPr id="32" name="组合 31"/>
          <p:cNvGrpSpPr/>
          <p:nvPr/>
        </p:nvGrpSpPr>
        <p:grpSpPr>
          <a:xfrm>
            <a:off x="5447821" y="1500847"/>
            <a:ext cx="1011926" cy="3267356"/>
            <a:chOff x="5447821" y="1500847"/>
            <a:chExt cx="1011926" cy="3267356"/>
          </a:xfrm>
        </p:grpSpPr>
        <p:pic>
          <p:nvPicPr>
            <p:cNvPr id="54" name="图片 53"/>
            <p:cNvPicPr>
              <a:picLocks noChangeAspect="1"/>
            </p:cNvPicPr>
            <p:nvPr/>
          </p:nvPicPr>
          <p:blipFill>
            <a:blip r:embed="rId8">
              <a:extLst>
                <a:ext uri="{28A0092B-C50C-407E-A947-70E740481C1C}">
                  <a14:useLocalDpi xmlns:a14="http://schemas.microsoft.com/office/drawing/2010/main" val="0"/>
                </a:ext>
              </a:extLst>
            </a:blip>
            <a:srcRect l="47405" t="12988" r="31482" b="68165"/>
            <a:stretch>
              <a:fillRect/>
            </a:stretch>
          </p:blipFill>
          <p:spPr>
            <a:xfrm>
              <a:off x="5447821" y="1500847"/>
              <a:ext cx="1011926" cy="903365"/>
            </a:xfrm>
            <a:custGeom>
              <a:avLst/>
              <a:gdLst>
                <a:gd name="connsiteX0" fmla="*/ 0 w 1259019"/>
                <a:gd name="connsiteY0" fmla="*/ 0 h 1123950"/>
                <a:gd name="connsiteX1" fmla="*/ 1259019 w 1259019"/>
                <a:gd name="connsiteY1" fmla="*/ 0 h 1123950"/>
                <a:gd name="connsiteX2" fmla="*/ 1259019 w 1259019"/>
                <a:gd name="connsiteY2" fmla="*/ 1123950 h 1123950"/>
                <a:gd name="connsiteX3" fmla="*/ 0 w 1259019"/>
                <a:gd name="connsiteY3" fmla="*/ 1123950 h 1123950"/>
              </a:gdLst>
              <a:ahLst/>
              <a:cxnLst>
                <a:cxn ang="0">
                  <a:pos x="connsiteX0" y="connsiteY0"/>
                </a:cxn>
                <a:cxn ang="0">
                  <a:pos x="connsiteX1" y="connsiteY1"/>
                </a:cxn>
                <a:cxn ang="0">
                  <a:pos x="connsiteX2" y="connsiteY2"/>
                </a:cxn>
                <a:cxn ang="0">
                  <a:pos x="connsiteX3" y="connsiteY3"/>
                </a:cxn>
              </a:cxnLst>
              <a:rect l="l" t="t" r="r" b="b"/>
              <a:pathLst>
                <a:path w="1259019" h="1123950">
                  <a:moveTo>
                    <a:pt x="0" y="0"/>
                  </a:moveTo>
                  <a:lnTo>
                    <a:pt x="1259019" y="0"/>
                  </a:lnTo>
                  <a:lnTo>
                    <a:pt x="1259019" y="1123950"/>
                  </a:lnTo>
                  <a:lnTo>
                    <a:pt x="0" y="1123950"/>
                  </a:lnTo>
                  <a:close/>
                </a:path>
              </a:pathLst>
            </a:custGeom>
          </p:spPr>
        </p:pic>
        <p:pic>
          <p:nvPicPr>
            <p:cNvPr id="57" name="图片 56"/>
            <p:cNvPicPr>
              <a:picLocks noChangeAspect="1"/>
            </p:cNvPicPr>
            <p:nvPr/>
          </p:nvPicPr>
          <p:blipFill>
            <a:blip r:embed="rId8">
              <a:extLst>
                <a:ext uri="{28A0092B-C50C-407E-A947-70E740481C1C}">
                  <a14:useLocalDpi xmlns:a14="http://schemas.microsoft.com/office/drawing/2010/main" val="0"/>
                </a:ext>
              </a:extLst>
            </a:blip>
            <a:srcRect l="47405" t="12988" r="31482" b="68165"/>
            <a:stretch>
              <a:fillRect/>
            </a:stretch>
          </p:blipFill>
          <p:spPr>
            <a:xfrm>
              <a:off x="5447821" y="3864838"/>
              <a:ext cx="1011926" cy="903365"/>
            </a:xfrm>
            <a:custGeom>
              <a:avLst/>
              <a:gdLst>
                <a:gd name="connsiteX0" fmla="*/ 0 w 1259019"/>
                <a:gd name="connsiteY0" fmla="*/ 0 h 1123950"/>
                <a:gd name="connsiteX1" fmla="*/ 1259019 w 1259019"/>
                <a:gd name="connsiteY1" fmla="*/ 0 h 1123950"/>
                <a:gd name="connsiteX2" fmla="*/ 1259019 w 1259019"/>
                <a:gd name="connsiteY2" fmla="*/ 1123950 h 1123950"/>
                <a:gd name="connsiteX3" fmla="*/ 0 w 1259019"/>
                <a:gd name="connsiteY3" fmla="*/ 1123950 h 1123950"/>
              </a:gdLst>
              <a:ahLst/>
              <a:cxnLst>
                <a:cxn ang="0">
                  <a:pos x="connsiteX0" y="connsiteY0"/>
                </a:cxn>
                <a:cxn ang="0">
                  <a:pos x="connsiteX1" y="connsiteY1"/>
                </a:cxn>
                <a:cxn ang="0">
                  <a:pos x="connsiteX2" y="connsiteY2"/>
                </a:cxn>
                <a:cxn ang="0">
                  <a:pos x="connsiteX3" y="connsiteY3"/>
                </a:cxn>
              </a:cxnLst>
              <a:rect l="l" t="t" r="r" b="b"/>
              <a:pathLst>
                <a:path w="1259019" h="1123950">
                  <a:moveTo>
                    <a:pt x="0" y="0"/>
                  </a:moveTo>
                  <a:lnTo>
                    <a:pt x="1259019" y="0"/>
                  </a:lnTo>
                  <a:lnTo>
                    <a:pt x="1259019" y="1123950"/>
                  </a:lnTo>
                  <a:lnTo>
                    <a:pt x="0" y="1123950"/>
                  </a:lnTo>
                  <a:close/>
                </a:path>
              </a:pathLst>
            </a:custGeom>
          </p:spPr>
        </p:pic>
      </p:grpSp>
      <p:pic>
        <p:nvPicPr>
          <p:cNvPr id="60" name="图片 59"/>
          <p:cNvPicPr>
            <a:picLocks noChangeAspect="1"/>
          </p:cNvPicPr>
          <p:nvPr/>
        </p:nvPicPr>
        <p:blipFill>
          <a:blip r:embed="rId8">
            <a:extLst>
              <a:ext uri="{28A0092B-C50C-407E-A947-70E740481C1C}">
                <a14:useLocalDpi xmlns:a14="http://schemas.microsoft.com/office/drawing/2010/main" val="0"/>
              </a:ext>
            </a:extLst>
          </a:blip>
          <a:srcRect l="47405" t="12988" r="31482" b="68165"/>
          <a:stretch>
            <a:fillRect/>
          </a:stretch>
        </p:blipFill>
        <p:spPr>
          <a:xfrm>
            <a:off x="10534171" y="1500847"/>
            <a:ext cx="1011926" cy="903365"/>
          </a:xfrm>
          <a:custGeom>
            <a:avLst/>
            <a:gdLst>
              <a:gd name="connsiteX0" fmla="*/ 0 w 1259019"/>
              <a:gd name="connsiteY0" fmla="*/ 0 h 1123950"/>
              <a:gd name="connsiteX1" fmla="*/ 1259019 w 1259019"/>
              <a:gd name="connsiteY1" fmla="*/ 0 h 1123950"/>
              <a:gd name="connsiteX2" fmla="*/ 1259019 w 1259019"/>
              <a:gd name="connsiteY2" fmla="*/ 1123950 h 1123950"/>
              <a:gd name="connsiteX3" fmla="*/ 0 w 1259019"/>
              <a:gd name="connsiteY3" fmla="*/ 1123950 h 1123950"/>
            </a:gdLst>
            <a:ahLst/>
            <a:cxnLst>
              <a:cxn ang="0">
                <a:pos x="connsiteX0" y="connsiteY0"/>
              </a:cxn>
              <a:cxn ang="0">
                <a:pos x="connsiteX1" y="connsiteY1"/>
              </a:cxn>
              <a:cxn ang="0">
                <a:pos x="connsiteX2" y="connsiteY2"/>
              </a:cxn>
              <a:cxn ang="0">
                <a:pos x="connsiteX3" y="connsiteY3"/>
              </a:cxn>
            </a:cxnLst>
            <a:rect l="l" t="t" r="r" b="b"/>
            <a:pathLst>
              <a:path w="1259019" h="1123950">
                <a:moveTo>
                  <a:pt x="0" y="0"/>
                </a:moveTo>
                <a:lnTo>
                  <a:pt x="1259019" y="0"/>
                </a:lnTo>
                <a:lnTo>
                  <a:pt x="1259019" y="1123950"/>
                </a:lnTo>
                <a:lnTo>
                  <a:pt x="0" y="1123950"/>
                </a:lnTo>
                <a:close/>
              </a:path>
            </a:pathLst>
          </a:custGeom>
        </p:spPr>
      </p:pic>
      <p:pic>
        <p:nvPicPr>
          <p:cNvPr id="61" name="图片 60"/>
          <p:cNvPicPr>
            <a:picLocks noChangeAspect="1"/>
          </p:cNvPicPr>
          <p:nvPr/>
        </p:nvPicPr>
        <p:blipFill>
          <a:blip r:embed="rId8">
            <a:extLst>
              <a:ext uri="{28A0092B-C50C-407E-A947-70E740481C1C}">
                <a14:useLocalDpi xmlns:a14="http://schemas.microsoft.com/office/drawing/2010/main" val="0"/>
              </a:ext>
            </a:extLst>
          </a:blip>
          <a:srcRect l="47405" t="12988" r="31482" b="68165"/>
          <a:stretch>
            <a:fillRect/>
          </a:stretch>
        </p:blipFill>
        <p:spPr>
          <a:xfrm>
            <a:off x="10534171" y="3864838"/>
            <a:ext cx="1011926" cy="903365"/>
          </a:xfrm>
          <a:custGeom>
            <a:avLst/>
            <a:gdLst>
              <a:gd name="connsiteX0" fmla="*/ 0 w 1259019"/>
              <a:gd name="connsiteY0" fmla="*/ 0 h 1123950"/>
              <a:gd name="connsiteX1" fmla="*/ 1259019 w 1259019"/>
              <a:gd name="connsiteY1" fmla="*/ 0 h 1123950"/>
              <a:gd name="connsiteX2" fmla="*/ 1259019 w 1259019"/>
              <a:gd name="connsiteY2" fmla="*/ 1123950 h 1123950"/>
              <a:gd name="connsiteX3" fmla="*/ 0 w 1259019"/>
              <a:gd name="connsiteY3" fmla="*/ 1123950 h 1123950"/>
            </a:gdLst>
            <a:ahLst/>
            <a:cxnLst>
              <a:cxn ang="0">
                <a:pos x="connsiteX0" y="connsiteY0"/>
              </a:cxn>
              <a:cxn ang="0">
                <a:pos x="connsiteX1" y="connsiteY1"/>
              </a:cxn>
              <a:cxn ang="0">
                <a:pos x="connsiteX2" y="connsiteY2"/>
              </a:cxn>
              <a:cxn ang="0">
                <a:pos x="connsiteX3" y="connsiteY3"/>
              </a:cxn>
            </a:cxnLst>
            <a:rect l="l" t="t" r="r" b="b"/>
            <a:pathLst>
              <a:path w="1259019" h="1123950">
                <a:moveTo>
                  <a:pt x="0" y="0"/>
                </a:moveTo>
                <a:lnTo>
                  <a:pt x="1259019" y="0"/>
                </a:lnTo>
                <a:lnTo>
                  <a:pt x="1259019" y="1123950"/>
                </a:lnTo>
                <a:lnTo>
                  <a:pt x="0" y="1123950"/>
                </a:ln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10" name="文本框 9"/>
          <p:cNvSpPr txBox="1"/>
          <p:nvPr/>
        </p:nvSpPr>
        <p:spPr>
          <a:xfrm>
            <a:off x="7765757" y="1099807"/>
            <a:ext cx="2880000" cy="2646045"/>
          </a:xfrm>
          <a:prstGeom prst="rect">
            <a:avLst/>
          </a:prstGeom>
          <a:noFill/>
        </p:spPr>
        <p:txBody>
          <a:bodyPr wrap="square" rtlCol="0">
            <a:spAutoFit/>
          </a:bodyPr>
          <a:lstStyle/>
          <a:p>
            <a:r>
              <a:rPr lang="en-US" altLang="zh-CN" sz="16600" dirty="0">
                <a:ln w="38100">
                  <a:solidFill>
                    <a:schemeClr val="bg1"/>
                  </a:solidFill>
                </a:ln>
                <a:noFill/>
                <a:latin typeface="+mn-ea"/>
              </a:rPr>
              <a:t>04</a:t>
            </a:r>
            <a:endParaRPr lang="zh-CN" altLang="en-US" sz="16600" dirty="0">
              <a:ln w="38100">
                <a:solidFill>
                  <a:schemeClr val="bg1"/>
                </a:solidFill>
              </a:ln>
              <a:noFill/>
              <a:latin typeface="+mn-ea"/>
            </a:endParaRPr>
          </a:p>
        </p:txBody>
      </p:sp>
      <p:sp>
        <p:nvSpPr>
          <p:cNvPr id="15" name="文本框 14"/>
          <p:cNvSpPr txBox="1"/>
          <p:nvPr/>
        </p:nvSpPr>
        <p:spPr>
          <a:xfrm>
            <a:off x="7765757" y="3401957"/>
            <a:ext cx="3180080" cy="922020"/>
          </a:xfrm>
          <a:prstGeom prst="rect">
            <a:avLst/>
          </a:prstGeom>
          <a:noFill/>
        </p:spPr>
        <p:txBody>
          <a:bodyPr wrap="none" rtlCol="0">
            <a:spAutoFit/>
          </a:bodyPr>
          <a:lstStyle/>
          <a:p>
            <a:r>
              <a:rPr lang="zh-CN" altLang="en-US" sz="54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19" name="文本框 18"/>
          <p:cNvSpPr txBox="1"/>
          <p:nvPr/>
        </p:nvSpPr>
        <p:spPr>
          <a:xfrm>
            <a:off x="7765757" y="4270650"/>
            <a:ext cx="2468245" cy="306705"/>
          </a:xfrm>
          <a:prstGeom prst="rect">
            <a:avLst/>
          </a:prstGeom>
          <a:noFill/>
        </p:spPr>
        <p:txBody>
          <a:bodyPr wrap="none" rtlCol="0">
            <a:spAutoFit/>
          </a:bodyPr>
          <a:lstStyle/>
          <a:p>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44" name="文本框 43"/>
          <p:cNvSpPr txBox="1"/>
          <p:nvPr/>
        </p:nvSpPr>
        <p:spPr>
          <a:xfrm>
            <a:off x="7765757" y="4595070"/>
            <a:ext cx="3896401" cy="6502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財務融資是指企業通過資金籌集行為</a:t>
            </a:r>
            <a:r>
              <a:rPr lang="en-US" altLang="zh-CN" sz="1400" dirty="0">
                <a:solidFill>
                  <a:schemeClr val="bg1">
                    <a:lumMod val="95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完成專案投資建設的過程</a:t>
            </a:r>
          </a:p>
        </p:txBody>
      </p:sp>
      <p:cxnSp>
        <p:nvCxnSpPr>
          <p:cNvPr id="3" name="直接连接符 2"/>
          <p:cNvCxnSpPr/>
          <p:nvPr/>
        </p:nvCxnSpPr>
        <p:spPr>
          <a:xfrm>
            <a:off x="7765757" y="3401957"/>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765757" y="4583057"/>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6"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49" name="文本框 48"/>
          <p:cNvSpPr txBox="1"/>
          <p:nvPr/>
        </p:nvSpPr>
        <p:spPr>
          <a:xfrm>
            <a:off x="693839" y="4533900"/>
            <a:ext cx="3876049" cy="92964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財務融資的另一種是外源融資，是指企業外部投資人或投資機構資金注入，將資金轉化為股份的過程</a:t>
            </a:r>
          </a:p>
        </p:txBody>
      </p:sp>
      <p:sp>
        <p:nvSpPr>
          <p:cNvPr id="50" name="文本框 49"/>
          <p:cNvSpPr txBox="1"/>
          <p:nvPr/>
        </p:nvSpPr>
        <p:spPr>
          <a:xfrm>
            <a:off x="693839" y="2114550"/>
            <a:ext cx="3897211" cy="92964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財務融資是企業從自身生產經營現狀及資金運用情況出發，根據企業未來經營與發展策略的需要，通過一定的管道和方式，</a:t>
            </a:r>
          </a:p>
        </p:txBody>
      </p:sp>
      <p:sp>
        <p:nvSpPr>
          <p:cNvPr id="51" name="文本框 50"/>
          <p:cNvSpPr txBox="1"/>
          <p:nvPr/>
        </p:nvSpPr>
        <p:spPr>
          <a:xfrm>
            <a:off x="7818539" y="2114550"/>
            <a:ext cx="3888000" cy="1489075"/>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利用內部積累或向企業的投資者及債權人籌集生產經營所需資金的一種經濟活動。融資的方式主要分為以下兩種：一種是內源融資，即將自己的積累可供使用資金轉化為投資的過程</a:t>
            </a:r>
          </a:p>
        </p:txBody>
      </p:sp>
      <p:sp>
        <p:nvSpPr>
          <p:cNvPr id="52" name="文本框 51"/>
          <p:cNvSpPr txBox="1"/>
          <p:nvPr/>
        </p:nvSpPr>
        <p:spPr>
          <a:xfrm>
            <a:off x="7818539" y="4533900"/>
            <a:ext cx="3900739" cy="1489075"/>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defRPr kumimoji="0" sz="1400" b="0" i="0" u="none" strike="noStrike" kern="0" cap="none" spc="150" normalizeH="0" baseline="0">
                <a:ln>
                  <a:noFill/>
                </a:ln>
                <a:solidFill>
                  <a:schemeClr val="bg1"/>
                </a:solidFill>
                <a:effectLst/>
                <a:uLnTx/>
                <a:uFillTx/>
                <a:latin typeface="思源黑体 CN Light" panose="020B0300000000000000" pitchFamily="34" charset="-122"/>
                <a:ea typeface="思源黑体 CN Light" panose="020B0300000000000000" pitchFamily="34" charset="-122"/>
              </a:defRPr>
            </a:lvl1pPr>
          </a:lstStyle>
          <a:p>
            <a:r>
              <a:rPr lang="zh-CN" altLang="en-US" dirty="0"/>
              <a:t>任何公司的設立和持續經營都以充分的資金準備為基本前提。進行財務融資有利於滿足企業發展的需要、調整資本結構，也有利於適應外部的環境變化，促進企業長足發展</a:t>
            </a:r>
          </a:p>
        </p:txBody>
      </p:sp>
      <p:sp>
        <p:nvSpPr>
          <p:cNvPr id="53" name="矩形: 圆角 52"/>
          <p:cNvSpPr/>
          <p:nvPr/>
        </p:nvSpPr>
        <p:spPr>
          <a:xfrm>
            <a:off x="760260" y="1659234"/>
            <a:ext cx="1800000" cy="432000"/>
          </a:xfrm>
          <a:prstGeom prst="roundRect">
            <a:avLst>
              <a:gd name="adj" fmla="val 50000"/>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4" name="文本框 53"/>
          <p:cNvSpPr txBox="1"/>
          <p:nvPr/>
        </p:nvSpPr>
        <p:spPr>
          <a:xfrm>
            <a:off x="881891" y="1657350"/>
            <a:ext cx="1558794" cy="460375"/>
          </a:xfrm>
          <a:prstGeom prst="rect">
            <a:avLst/>
          </a:prstGeom>
          <a:noFill/>
        </p:spPr>
        <p:txBody>
          <a:bodyPr wrap="square" rtlCol="0">
            <a:spAutoFit/>
          </a:bodyPr>
          <a:lstStyle/>
          <a:p>
            <a:pPr algn="ctr"/>
            <a:r>
              <a:rPr lang="zh-CN" altLang="en-US" sz="2400" spc="150" dirty="0">
                <a:solidFill>
                  <a:prstClr val="white"/>
                </a:solidFill>
                <a:latin typeface="思源黑体 CN Heavy" panose="020B0A00000000000000" pitchFamily="34" charset="-122"/>
                <a:ea typeface="思源黑体 CN Heavy" panose="020B0A00000000000000" pitchFamily="34" charset="-122"/>
              </a:rPr>
              <a:t>定義概念</a:t>
            </a:r>
          </a:p>
        </p:txBody>
      </p:sp>
      <p:sp>
        <p:nvSpPr>
          <p:cNvPr id="55" name="矩形: 圆角 54"/>
          <p:cNvSpPr/>
          <p:nvPr/>
        </p:nvSpPr>
        <p:spPr>
          <a:xfrm>
            <a:off x="7884960" y="1654074"/>
            <a:ext cx="1800000" cy="432000"/>
          </a:xfrm>
          <a:prstGeom prst="roundRect">
            <a:avLst>
              <a:gd name="adj" fmla="val 50000"/>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6" name="文本框 55"/>
          <p:cNvSpPr txBox="1"/>
          <p:nvPr/>
        </p:nvSpPr>
        <p:spPr>
          <a:xfrm>
            <a:off x="8005563" y="1639242"/>
            <a:ext cx="1558794" cy="460375"/>
          </a:xfrm>
          <a:prstGeom prst="rect">
            <a:avLst/>
          </a:prstGeom>
          <a:noFill/>
        </p:spPr>
        <p:txBody>
          <a:bodyPr wrap="square" rtlCol="0">
            <a:spAutoFit/>
          </a:bodyPr>
          <a:lstStyle/>
          <a:p>
            <a:pPr algn="ctr"/>
            <a:r>
              <a:rPr lang="zh-CN" altLang="en-US" sz="2400" spc="150" dirty="0">
                <a:solidFill>
                  <a:prstClr val="white"/>
                </a:solidFill>
                <a:latin typeface="思源黑体 CN Heavy" panose="020B0A00000000000000" pitchFamily="34" charset="-122"/>
                <a:ea typeface="思源黑体 CN Heavy" panose="020B0A00000000000000" pitchFamily="34" charset="-122"/>
              </a:rPr>
              <a:t>定義概念</a:t>
            </a:r>
          </a:p>
        </p:txBody>
      </p:sp>
      <p:sp>
        <p:nvSpPr>
          <p:cNvPr id="57" name="矩形: 圆角 56"/>
          <p:cNvSpPr/>
          <p:nvPr/>
        </p:nvSpPr>
        <p:spPr>
          <a:xfrm>
            <a:off x="7967976" y="4080369"/>
            <a:ext cx="1800000" cy="432000"/>
          </a:xfrm>
          <a:prstGeom prst="roundRect">
            <a:avLst>
              <a:gd name="adj" fmla="val 50000"/>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8" name="文本框 57"/>
          <p:cNvSpPr txBox="1"/>
          <p:nvPr/>
        </p:nvSpPr>
        <p:spPr>
          <a:xfrm>
            <a:off x="8088579" y="4076700"/>
            <a:ext cx="1558794" cy="460375"/>
          </a:xfrm>
          <a:prstGeom prst="rect">
            <a:avLst/>
          </a:prstGeom>
          <a:noFill/>
        </p:spPr>
        <p:txBody>
          <a:bodyPr wrap="square" rtlCol="0">
            <a:spAutoFit/>
          </a:bodyPr>
          <a:lstStyle/>
          <a:p>
            <a:pPr algn="ctr"/>
            <a:r>
              <a:rPr lang="zh-CN" altLang="en-US" sz="2400" spc="150" dirty="0">
                <a:solidFill>
                  <a:prstClr val="white"/>
                </a:solidFill>
                <a:latin typeface="思源黑体 CN Heavy" panose="020B0A00000000000000" pitchFamily="34" charset="-122"/>
                <a:ea typeface="思源黑体 CN Heavy" panose="020B0A00000000000000" pitchFamily="34" charset="-122"/>
              </a:rPr>
              <a:t>融資優點</a:t>
            </a:r>
          </a:p>
        </p:txBody>
      </p:sp>
      <p:sp>
        <p:nvSpPr>
          <p:cNvPr id="60" name="矩形: 圆角 59"/>
          <p:cNvSpPr/>
          <p:nvPr/>
        </p:nvSpPr>
        <p:spPr>
          <a:xfrm>
            <a:off x="760260" y="4080369"/>
            <a:ext cx="1800000" cy="432000"/>
          </a:xfrm>
          <a:prstGeom prst="roundRect">
            <a:avLst>
              <a:gd name="adj" fmla="val 50000"/>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61" name="文本框 60"/>
          <p:cNvSpPr txBox="1"/>
          <p:nvPr/>
        </p:nvSpPr>
        <p:spPr>
          <a:xfrm>
            <a:off x="881891" y="4076700"/>
            <a:ext cx="1558794" cy="4603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0" i="0" u="none" strike="noStrike" kern="0" cap="none" spc="15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rPr>
              <a:t>兩種方式</a:t>
            </a:r>
          </a:p>
        </p:txBody>
      </p:sp>
      <p:pic>
        <p:nvPicPr>
          <p:cNvPr id="6" name="图片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486400" y="1573126"/>
            <a:ext cx="3219201" cy="443072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6"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30" name="矩形 29"/>
          <p:cNvSpPr/>
          <p:nvPr/>
        </p:nvSpPr>
        <p:spPr>
          <a:xfrm>
            <a:off x="10448492" y="-1"/>
            <a:ext cx="1743508" cy="7055417"/>
          </a:xfrm>
          <a:prstGeom prst="rect">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nvGrpSpPr>
        <p:grpSpPr>
          <a:xfrm>
            <a:off x="6559616" y="1581815"/>
            <a:ext cx="4965633" cy="4983300"/>
            <a:chOff x="6559616" y="1329804"/>
            <a:chExt cx="4965633" cy="4983300"/>
          </a:xfrm>
        </p:grpSpPr>
        <p:cxnSp>
          <p:nvCxnSpPr>
            <p:cNvPr id="31" name="直接连接符 30"/>
            <p:cNvCxnSpPr/>
            <p:nvPr/>
          </p:nvCxnSpPr>
          <p:spPr>
            <a:xfrm rot="5400000">
              <a:off x="9841825" y="1507172"/>
              <a:ext cx="0" cy="162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6559616" y="1329804"/>
              <a:ext cx="4965633" cy="1440000"/>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6682510" y="1419590"/>
              <a:ext cx="20243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500" dirty="0">
                  <a:solidFill>
                    <a:srgbClr val="FEBE4A"/>
                  </a:solidFill>
                </a:rPr>
                <a:t>財務與融資</a:t>
              </a:r>
            </a:p>
          </p:txBody>
        </p:sp>
        <p:sp>
          <p:nvSpPr>
            <p:cNvPr id="34" name="文本框 33"/>
            <p:cNvSpPr txBox="1"/>
            <p:nvPr/>
          </p:nvSpPr>
          <p:spPr>
            <a:xfrm>
              <a:off x="6672627" y="1847839"/>
              <a:ext cx="4755295" cy="650240"/>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pPr>
              <a:r>
                <a:rPr lang="zh-CN" altLang="en-US" dirty="0">
                  <a:solidFill>
                    <a:schemeClr val="tx1">
                      <a:lumMod val="50000"/>
                      <a:lumOff val="50000"/>
                    </a:schemeClr>
                  </a:solidFill>
                </a:rPr>
                <a:t>債務融資就是通過向外部債權人借錢，包括銀行貸款、發行債券等，要還本付息的</a:t>
              </a:r>
            </a:p>
          </p:txBody>
        </p:sp>
        <p:sp>
          <p:nvSpPr>
            <p:cNvPr id="35" name="矩形 34"/>
            <p:cNvSpPr/>
            <p:nvPr/>
          </p:nvSpPr>
          <p:spPr>
            <a:xfrm>
              <a:off x="6559616" y="3101454"/>
              <a:ext cx="4965633" cy="1440000"/>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6682510" y="3229340"/>
              <a:ext cx="2024380" cy="460375"/>
            </a:xfrm>
            <a:prstGeom prst="rect">
              <a:avLst/>
            </a:prstGeom>
            <a:noFill/>
          </p:spPr>
          <p:txBody>
            <a:bodyPr wrap="none" rtlCol="0">
              <a:spAutoFit/>
            </a:bodyPr>
            <a:lstStyle>
              <a:defPPr>
                <a:defRPr lang="zh-CN"/>
              </a:defPPr>
              <a:lvl1pPr algn="ctr">
                <a:defRPr sz="2400" spc="500">
                  <a:solidFill>
                    <a:srgbClr val="FD6479"/>
                  </a:solidFill>
                  <a:latin typeface="思源黑体 CN Heavy" panose="020B0A00000000000000" pitchFamily="34" charset="-122"/>
                  <a:ea typeface="思源黑体 CN Heavy" panose="020B0A00000000000000" pitchFamily="34" charset="-122"/>
                </a:defRPr>
              </a:lvl1pPr>
            </a:lstStyle>
            <a:p>
              <a:r>
                <a:rPr lang="zh-CN" altLang="en-US" dirty="0">
                  <a:solidFill>
                    <a:srgbClr val="FEBE4A"/>
                  </a:solidFill>
                </a:rPr>
                <a:t>財務與融資</a:t>
              </a:r>
            </a:p>
          </p:txBody>
        </p:sp>
        <p:sp>
          <p:nvSpPr>
            <p:cNvPr id="37" name="文本框 36"/>
            <p:cNvSpPr txBox="1"/>
            <p:nvPr/>
          </p:nvSpPr>
          <p:spPr>
            <a:xfrm>
              <a:off x="6672628" y="3638539"/>
              <a:ext cx="4755294" cy="6502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權益融資就是指上市公司通過向股東籌錢，如公司上市向公眾投資者融資以及增發股份等</a:t>
              </a:r>
            </a:p>
          </p:txBody>
        </p:sp>
        <p:sp>
          <p:nvSpPr>
            <p:cNvPr id="38" name="矩形 37"/>
            <p:cNvSpPr/>
            <p:nvPr/>
          </p:nvSpPr>
          <p:spPr>
            <a:xfrm>
              <a:off x="6559616" y="4873104"/>
              <a:ext cx="4965633" cy="1440000"/>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6682510" y="5000990"/>
              <a:ext cx="2024380" cy="460375"/>
            </a:xfrm>
            <a:prstGeom prst="rect">
              <a:avLst/>
            </a:prstGeom>
            <a:noFill/>
          </p:spPr>
          <p:txBody>
            <a:bodyPr wrap="none" rtlCol="0">
              <a:spAutoFit/>
            </a:bodyPr>
            <a:lstStyle>
              <a:defPPr>
                <a:defRPr lang="zh-CN"/>
              </a:defPPr>
              <a:lvl1pPr algn="ctr">
                <a:defRPr sz="2400" spc="500">
                  <a:solidFill>
                    <a:srgbClr val="FD6479"/>
                  </a:solidFill>
                  <a:latin typeface="思源黑体 CN Heavy" panose="020B0A00000000000000" pitchFamily="34" charset="-122"/>
                  <a:ea typeface="思源黑体 CN Heavy" panose="020B0A00000000000000" pitchFamily="34" charset="-122"/>
                </a:defRPr>
              </a:lvl1pPr>
            </a:lstStyle>
            <a:p>
              <a:r>
                <a:rPr lang="zh-CN" altLang="en-US" dirty="0">
                  <a:solidFill>
                    <a:srgbClr val="FEBE4A"/>
                  </a:solidFill>
                </a:rPr>
                <a:t>財務與融資</a:t>
              </a:r>
            </a:p>
          </p:txBody>
        </p:sp>
        <p:sp>
          <p:nvSpPr>
            <p:cNvPr id="40" name="文本框 39"/>
            <p:cNvSpPr txBox="1"/>
            <p:nvPr/>
          </p:nvSpPr>
          <p:spPr>
            <a:xfrm>
              <a:off x="6672628" y="5372089"/>
              <a:ext cx="4755294"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廣義的融資是指資金在持有者之間流動以餘補缺的一種經濟行為，這是資金雙向互動的過程包括資金的融入和融出</a:t>
              </a:r>
            </a:p>
          </p:txBody>
        </p:sp>
      </p:grpSp>
      <p:sp>
        <p:nvSpPr>
          <p:cNvPr id="41" name="矩形 40"/>
          <p:cNvSpPr/>
          <p:nvPr/>
        </p:nvSpPr>
        <p:spPr>
          <a:xfrm>
            <a:off x="841352" y="1594267"/>
            <a:ext cx="4982276" cy="4958396"/>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6"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53" name="椭圆 52"/>
          <p:cNvSpPr/>
          <p:nvPr/>
        </p:nvSpPr>
        <p:spPr>
          <a:xfrm>
            <a:off x="1152204" y="1731314"/>
            <a:ext cx="4140000" cy="414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E9E9"/>
              </a:solidFill>
            </a:endParaRPr>
          </a:p>
        </p:txBody>
      </p:sp>
      <p:sp>
        <p:nvSpPr>
          <p:cNvPr id="54" name="椭圆 53"/>
          <p:cNvSpPr/>
          <p:nvPr/>
        </p:nvSpPr>
        <p:spPr>
          <a:xfrm>
            <a:off x="1377204" y="1956314"/>
            <a:ext cx="3690000" cy="3690000"/>
          </a:xfrm>
          <a:prstGeom prst="ellipse">
            <a:avLst/>
          </a:prstGeom>
          <a:blipFill dpi="0" rotWithShape="1">
            <a:blip r:embed="rId4"/>
            <a:srcRect/>
            <a:tile tx="0" ty="95250" sx="100000" sy="99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7E9E9"/>
              </a:solidFill>
            </a:endParaRPr>
          </a:p>
        </p:txBody>
      </p:sp>
      <p:grpSp>
        <p:nvGrpSpPr>
          <p:cNvPr id="8" name="组合 7"/>
          <p:cNvGrpSpPr/>
          <p:nvPr/>
        </p:nvGrpSpPr>
        <p:grpSpPr>
          <a:xfrm>
            <a:off x="7013537" y="1833778"/>
            <a:ext cx="4446626" cy="4386839"/>
            <a:chOff x="7013537" y="1486578"/>
            <a:chExt cx="4446626" cy="4386839"/>
          </a:xfrm>
        </p:grpSpPr>
        <p:cxnSp>
          <p:nvCxnSpPr>
            <p:cNvPr id="47" name="直接连接符 46"/>
            <p:cNvCxnSpPr/>
            <p:nvPr/>
          </p:nvCxnSpPr>
          <p:spPr>
            <a:xfrm rot="5400000">
              <a:off x="9564510" y="898200"/>
              <a:ext cx="0" cy="1584000"/>
            </a:xfrm>
            <a:prstGeom prst="line">
              <a:avLst/>
            </a:prstGeom>
            <a:ln w="38100">
              <a:gradFill>
                <a:gsLst>
                  <a:gs pos="0">
                    <a:srgbClr val="FEBE4A"/>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7013537" y="14865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FEBE4A"/>
                  </a:solidFill>
                </a:rPr>
                <a:t>財務融資</a:t>
              </a:r>
            </a:p>
          </p:txBody>
        </p:sp>
        <p:sp>
          <p:nvSpPr>
            <p:cNvPr id="49" name="文本框 48"/>
            <p:cNvSpPr txBox="1"/>
            <p:nvPr/>
          </p:nvSpPr>
          <p:spPr>
            <a:xfrm>
              <a:off x="7013537" y="2029127"/>
              <a:ext cx="4446626" cy="12096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285750" indent="-285750">
                <a:buFont typeface="Wingdings" panose="05000000000000000000" pitchFamily="2" charset="2"/>
                <a:buChar char="l"/>
              </a:pPr>
              <a:r>
                <a:rPr lang="zh-CN" altLang="en-US" dirty="0">
                  <a:solidFill>
                    <a:schemeClr val="bg1"/>
                  </a:solidFill>
                </a:rPr>
                <a:t>從狹義上講，融資是一個企業的資金籌集的行為與過程，也就是說公司根據自身的生產經營狀況、資金擁有的狀況，以及公司未來經營發展的需要</a:t>
              </a:r>
            </a:p>
          </p:txBody>
        </p:sp>
        <p:sp>
          <p:nvSpPr>
            <p:cNvPr id="50" name="文本框 49"/>
            <p:cNvSpPr txBox="1"/>
            <p:nvPr/>
          </p:nvSpPr>
          <p:spPr>
            <a:xfrm>
              <a:off x="7013537" y="3486452"/>
              <a:ext cx="4446626"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285750" indent="-285750">
                <a:buFont typeface="Wingdings" panose="05000000000000000000" pitchFamily="2" charset="2"/>
                <a:buChar char="l"/>
              </a:pPr>
              <a:r>
                <a:rPr lang="zh-CN" altLang="en-US" dirty="0">
                  <a:solidFill>
                    <a:schemeClr val="bg1"/>
                  </a:solidFill>
                </a:rPr>
                <a:t>廣義的融資是指資金在持有者之間流動以餘補缺的一種經濟行為，這是資金雙向互動的過程包括資金的融入和融出</a:t>
              </a:r>
            </a:p>
          </p:txBody>
        </p:sp>
        <p:sp>
          <p:nvSpPr>
            <p:cNvPr id="51" name="文本框 50"/>
            <p:cNvSpPr txBox="1"/>
            <p:nvPr/>
          </p:nvSpPr>
          <p:spPr>
            <a:xfrm>
              <a:off x="7013537" y="4943777"/>
              <a:ext cx="4446626"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marL="285750" indent="-285750">
                <a:buFont typeface="Wingdings" panose="05000000000000000000" pitchFamily="2" charset="2"/>
                <a:buChar char="l"/>
              </a:pPr>
              <a:r>
                <a:rPr lang="zh-CN" altLang="en-US" dirty="0">
                  <a:solidFill>
                    <a:schemeClr val="bg1"/>
                  </a:solidFill>
                </a:rPr>
                <a:t>企業要發展，要擴張，就必須依靠融資，有部分公司要還債時，也會選擇融資。還有一部分企業存在混合動機</a:t>
              </a:r>
              <a:endParaRPr lang="zh-CN" altLang="en-US" dirty="0">
                <a:solidFill>
                  <a:schemeClr val="bg1"/>
                </a:solidFill>
                <a:latin typeface="+mn-ea"/>
              </a:endParaRPr>
            </a:p>
          </p:txBody>
        </p:sp>
        <p:sp>
          <p:nvSpPr>
            <p:cNvPr id="6" name="椭圆 5"/>
            <p:cNvSpPr/>
            <p:nvPr/>
          </p:nvSpPr>
          <p:spPr>
            <a:xfrm>
              <a:off x="8629650" y="1600200"/>
              <a:ext cx="180000" cy="180000"/>
            </a:xfrm>
            <a:prstGeom prst="ellipse">
              <a:avLst/>
            </a:prstGeom>
            <a:gradFill>
              <a:gsLst>
                <a:gs pos="0">
                  <a:srgbClr val="FEBE4A"/>
                </a:gs>
                <a:gs pos="100000">
                  <a:srgbClr val="FEBE4A">
                    <a:lumMod val="50000"/>
                    <a:lumOff val="50000"/>
                  </a:srgbClr>
                </a:gs>
              </a:gsLst>
              <a:lin ang="2700000" scaled="0"/>
            </a:gradFill>
            <a:ln w="12700" cap="flat" cmpd="sng" algn="ctr">
              <a:noFill/>
              <a:prstDash val="solid"/>
              <a:miter lim="800000"/>
            </a:ln>
            <a:effectLst>
              <a:outerShdw blurRad="444500" dist="63500" sx="95000" sy="95000" algn="ctr" rotWithShape="0">
                <a:srgbClr val="3F25F4">
                  <a:alpha val="10000"/>
                </a:srgbClr>
              </a:outerShdw>
            </a:effectLst>
          </p:spPr>
          <p:txBody>
            <a:bodyPr rtlCol="0" anchor="ctr"/>
            <a:lstStyle/>
            <a:p>
              <a:pPr algn="ctr"/>
              <a:endParaRPr lang="zh-CN" altLang="en-US" kern="0" dirty="0">
                <a:solidFill>
                  <a:prstClr val="white"/>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17796" y="21861"/>
            <a:ext cx="12227577" cy="7076006"/>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6"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10" name="矩形 9"/>
          <p:cNvSpPr/>
          <p:nvPr/>
        </p:nvSpPr>
        <p:spPr>
          <a:xfrm>
            <a:off x="731835" y="1561798"/>
            <a:ext cx="2340000" cy="1886252"/>
          </a:xfrm>
          <a:prstGeom prst="rect">
            <a:avLst/>
          </a:prstGeom>
          <a:blipFill dpi="0" rotWithShape="1">
            <a:blip r:embed="rId4"/>
            <a:srcRect/>
            <a:tile tx="2413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3541710" y="1561798"/>
            <a:ext cx="2340000" cy="1886252"/>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351585" y="1561798"/>
            <a:ext cx="2340000" cy="1886252"/>
          </a:xfrm>
          <a:prstGeom prst="rect">
            <a:avLst/>
          </a:prstGeom>
          <a:blipFill dpi="0" rotWithShape="1">
            <a:blip r:embed="rId6"/>
            <a:srcRect/>
            <a:tile tx="2413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9161461" y="1561798"/>
            <a:ext cx="2340000" cy="1886252"/>
          </a:xfrm>
          <a:prstGeom prst="rect">
            <a:avLst/>
          </a:prstGeom>
          <a:blipFill dpi="0" rotWithShape="1">
            <a:blip r:embed="rId7"/>
            <a:srcRect/>
            <a:tile tx="10414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731835" y="3133574"/>
            <a:ext cx="2340000" cy="3175150"/>
            <a:chOff x="731835" y="3133574"/>
            <a:chExt cx="2340000" cy="3175150"/>
          </a:xfrm>
        </p:grpSpPr>
        <p:sp>
          <p:nvSpPr>
            <p:cNvPr id="27" name="矩形 26"/>
            <p:cNvSpPr/>
            <p:nvPr/>
          </p:nvSpPr>
          <p:spPr>
            <a:xfrm>
              <a:off x="731835" y="3450861"/>
              <a:ext cx="2340000" cy="2857863"/>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1065709" y="40054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FEBE4A"/>
                  </a:solidFill>
                </a:rPr>
                <a:t>財務融資</a:t>
              </a:r>
            </a:p>
          </p:txBody>
        </p:sp>
        <p:grpSp>
          <p:nvGrpSpPr>
            <p:cNvPr id="20" name="组合 19"/>
            <p:cNvGrpSpPr/>
            <p:nvPr/>
          </p:nvGrpSpPr>
          <p:grpSpPr>
            <a:xfrm>
              <a:off x="1581420" y="3133574"/>
              <a:ext cx="640830" cy="640830"/>
              <a:chOff x="-2131551" y="2504924"/>
              <a:chExt cx="640830" cy="640830"/>
            </a:xfrm>
          </p:grpSpPr>
          <p:sp>
            <p:nvSpPr>
              <p:cNvPr id="4" name="椭圆 3"/>
              <p:cNvSpPr/>
              <p:nvPr/>
            </p:nvSpPr>
            <p:spPr>
              <a:xfrm>
                <a:off x="-2131551" y="2504924"/>
                <a:ext cx="640830" cy="64083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pay_86039"/>
              <p:cNvSpPr/>
              <p:nvPr/>
            </p:nvSpPr>
            <p:spPr>
              <a:xfrm>
                <a:off x="-1990288" y="2649631"/>
                <a:ext cx="358304" cy="351416"/>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文本框 23"/>
            <p:cNvSpPr txBox="1"/>
            <p:nvPr/>
          </p:nvSpPr>
          <p:spPr>
            <a:xfrm>
              <a:off x="814220" y="4533900"/>
              <a:ext cx="2175231" cy="12096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財務融資的方式</a:t>
              </a:r>
              <a:r>
                <a:rPr lang="en-US" altLang="zh-CN" dirty="0"/>
                <a:t>:</a:t>
              </a:r>
              <a:r>
                <a:rPr lang="zh-CN" altLang="en-US" dirty="0"/>
                <a:t>根據來源管道不同</a:t>
              </a:r>
              <a:r>
                <a:rPr lang="en-US" altLang="zh-CN" dirty="0"/>
                <a:t>,</a:t>
              </a:r>
              <a:r>
                <a:rPr lang="zh-CN" altLang="en-US" dirty="0"/>
                <a:t>可分為權益融資和負債融資</a:t>
              </a:r>
              <a:r>
                <a:rPr lang="en-US" altLang="zh-CN" dirty="0"/>
                <a:t>;</a:t>
              </a:r>
              <a:endParaRPr lang="zh-CN" altLang="en-US" dirty="0"/>
            </a:p>
            <a:p>
              <a:endParaRPr lang="zh-CN" altLang="en-US" dirty="0"/>
            </a:p>
          </p:txBody>
        </p:sp>
      </p:grpSp>
      <p:sp>
        <p:nvSpPr>
          <p:cNvPr id="44" name="矩形 43"/>
          <p:cNvSpPr/>
          <p:nvPr/>
        </p:nvSpPr>
        <p:spPr>
          <a:xfrm>
            <a:off x="3541710" y="3450861"/>
            <a:ext cx="2340000" cy="2857863"/>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3875584" y="40054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FEBE4A"/>
                </a:solidFill>
              </a:rPr>
              <a:t>財務融資</a:t>
            </a:r>
          </a:p>
        </p:txBody>
      </p:sp>
      <p:sp>
        <p:nvSpPr>
          <p:cNvPr id="56" name="椭圆 55"/>
          <p:cNvSpPr/>
          <p:nvPr/>
        </p:nvSpPr>
        <p:spPr>
          <a:xfrm>
            <a:off x="4391295" y="3133574"/>
            <a:ext cx="640830" cy="64083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3624095" y="4533900"/>
            <a:ext cx="2175231" cy="9296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根據所融資金的期限</a:t>
            </a:r>
            <a:r>
              <a:rPr lang="en-US" altLang="zh-CN" dirty="0"/>
              <a:t>,</a:t>
            </a:r>
            <a:r>
              <a:rPr lang="zh-CN" altLang="en-US" dirty="0"/>
              <a:t>可分為短期資金融資和長期資金融資</a:t>
            </a:r>
            <a:r>
              <a:rPr lang="en-US" altLang="zh-CN" dirty="0"/>
              <a:t>;</a:t>
            </a:r>
            <a:endParaRPr lang="zh-CN" altLang="en-US" dirty="0"/>
          </a:p>
        </p:txBody>
      </p:sp>
      <p:grpSp>
        <p:nvGrpSpPr>
          <p:cNvPr id="58" name="组合 57"/>
          <p:cNvGrpSpPr/>
          <p:nvPr/>
        </p:nvGrpSpPr>
        <p:grpSpPr>
          <a:xfrm>
            <a:off x="6351585" y="3133574"/>
            <a:ext cx="2340000" cy="3175150"/>
            <a:chOff x="731835" y="3133574"/>
            <a:chExt cx="2340000" cy="3175150"/>
          </a:xfrm>
        </p:grpSpPr>
        <p:sp>
          <p:nvSpPr>
            <p:cNvPr id="59" name="矩形 58"/>
            <p:cNvSpPr/>
            <p:nvPr/>
          </p:nvSpPr>
          <p:spPr>
            <a:xfrm>
              <a:off x="731835" y="3450861"/>
              <a:ext cx="2340000" cy="2857863"/>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a:off x="1065709" y="40054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FEBE4A"/>
                  </a:solidFill>
                </a:rPr>
                <a:t>財務融資</a:t>
              </a:r>
            </a:p>
          </p:txBody>
        </p:sp>
        <p:grpSp>
          <p:nvGrpSpPr>
            <p:cNvPr id="61" name="组合 60"/>
            <p:cNvGrpSpPr/>
            <p:nvPr/>
          </p:nvGrpSpPr>
          <p:grpSpPr>
            <a:xfrm>
              <a:off x="1581420" y="3133574"/>
              <a:ext cx="640830" cy="640830"/>
              <a:chOff x="-2131551" y="2504924"/>
              <a:chExt cx="640830" cy="640830"/>
            </a:xfrm>
          </p:grpSpPr>
          <p:sp>
            <p:nvSpPr>
              <p:cNvPr id="63" name="椭圆 62"/>
              <p:cNvSpPr/>
              <p:nvPr/>
            </p:nvSpPr>
            <p:spPr>
              <a:xfrm>
                <a:off x="-2131551" y="2504924"/>
                <a:ext cx="640830" cy="64083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pay_86039"/>
              <p:cNvSpPr/>
              <p:nvPr/>
            </p:nvSpPr>
            <p:spPr>
              <a:xfrm>
                <a:off x="-1990288" y="2649631"/>
                <a:ext cx="358304" cy="351416"/>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文本框 61"/>
            <p:cNvSpPr txBox="1"/>
            <p:nvPr/>
          </p:nvSpPr>
          <p:spPr>
            <a:xfrm>
              <a:off x="814220" y="4533900"/>
              <a:ext cx="2175231" cy="9296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根據資金的取得方式，可分為內部融資和外部融資；</a:t>
              </a:r>
            </a:p>
          </p:txBody>
        </p:sp>
      </p:grpSp>
      <p:sp>
        <p:nvSpPr>
          <p:cNvPr id="66" name="矩形 65"/>
          <p:cNvSpPr/>
          <p:nvPr/>
        </p:nvSpPr>
        <p:spPr>
          <a:xfrm>
            <a:off x="9161461" y="3450861"/>
            <a:ext cx="2340000" cy="2857863"/>
          </a:xfrm>
          <a:prstGeom prst="rect">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9495335" y="40054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FEBE4A"/>
                </a:solidFill>
              </a:rPr>
              <a:t>財務融資</a:t>
            </a:r>
          </a:p>
        </p:txBody>
      </p:sp>
      <p:sp>
        <p:nvSpPr>
          <p:cNvPr id="70" name="椭圆 69"/>
          <p:cNvSpPr/>
          <p:nvPr/>
        </p:nvSpPr>
        <p:spPr>
          <a:xfrm>
            <a:off x="10011046" y="3133574"/>
            <a:ext cx="640830" cy="64083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9243846" y="4533900"/>
            <a:ext cx="2175231" cy="12096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根據融資活動是否通過仲介機構進行，可分為直接融資和間接融資</a:t>
            </a:r>
          </a:p>
          <a:p>
            <a:endParaRPr lang="zh-CN" altLang="en-US" dirty="0"/>
          </a:p>
        </p:txBody>
      </p:sp>
      <p:sp>
        <p:nvSpPr>
          <p:cNvPr id="39" name="money_155906"/>
          <p:cNvSpPr/>
          <p:nvPr/>
        </p:nvSpPr>
        <p:spPr>
          <a:xfrm>
            <a:off x="4524982" y="3267261"/>
            <a:ext cx="373456" cy="373456"/>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money_155906"/>
          <p:cNvSpPr/>
          <p:nvPr/>
        </p:nvSpPr>
        <p:spPr>
          <a:xfrm>
            <a:off x="10144733" y="3267261"/>
            <a:ext cx="373456" cy="373456"/>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组合 10"/>
          <p:cNvGrpSpPr/>
          <p:nvPr/>
        </p:nvGrpSpPr>
        <p:grpSpPr>
          <a:xfrm>
            <a:off x="1468935" y="5723778"/>
            <a:ext cx="865800" cy="180000"/>
            <a:chOff x="1885950" y="5723778"/>
            <a:chExt cx="865800" cy="180000"/>
          </a:xfrm>
        </p:grpSpPr>
        <p:sp>
          <p:nvSpPr>
            <p:cNvPr id="8" name="椭圆 7"/>
            <p:cNvSpPr/>
            <p:nvPr/>
          </p:nvSpPr>
          <p:spPr>
            <a:xfrm>
              <a:off x="1885950" y="5723778"/>
              <a:ext cx="180000" cy="180000"/>
            </a:xfrm>
            <a:prstGeom prst="ellipse">
              <a:avLst/>
            </a:prstGeom>
            <a:solidFill>
              <a:srgbClr val="FEBE4A"/>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2228850" y="5723778"/>
              <a:ext cx="180000" cy="180000"/>
            </a:xfrm>
            <a:prstGeom prst="ellipse">
              <a:avLst/>
            </a:prstGeom>
            <a:solidFill>
              <a:srgbClr val="FEBE4A">
                <a:alpha val="7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2571750" y="5723778"/>
              <a:ext cx="180000" cy="180000"/>
            </a:xfrm>
            <a:prstGeom prst="ellipse">
              <a:avLst/>
            </a:prstGeom>
            <a:solidFill>
              <a:srgbClr val="FEBE4A">
                <a:alpha val="5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组合 47"/>
          <p:cNvGrpSpPr/>
          <p:nvPr/>
        </p:nvGrpSpPr>
        <p:grpSpPr>
          <a:xfrm>
            <a:off x="4278810" y="5723778"/>
            <a:ext cx="865800" cy="180000"/>
            <a:chOff x="1885950" y="5723778"/>
            <a:chExt cx="865800" cy="180000"/>
          </a:xfrm>
        </p:grpSpPr>
        <p:sp>
          <p:nvSpPr>
            <p:cNvPr id="49" name="椭圆 48"/>
            <p:cNvSpPr/>
            <p:nvPr/>
          </p:nvSpPr>
          <p:spPr>
            <a:xfrm>
              <a:off x="1885950" y="5723778"/>
              <a:ext cx="180000" cy="180000"/>
            </a:xfrm>
            <a:prstGeom prst="ellipse">
              <a:avLst/>
            </a:prstGeom>
            <a:solidFill>
              <a:srgbClr val="FEBE4A"/>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2228850" y="5723778"/>
              <a:ext cx="180000" cy="180000"/>
            </a:xfrm>
            <a:prstGeom prst="ellipse">
              <a:avLst/>
            </a:prstGeom>
            <a:solidFill>
              <a:srgbClr val="FEBE4A">
                <a:alpha val="7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2571750" y="5723778"/>
              <a:ext cx="180000" cy="180000"/>
            </a:xfrm>
            <a:prstGeom prst="ellipse">
              <a:avLst/>
            </a:prstGeom>
            <a:solidFill>
              <a:srgbClr val="FEBE4A">
                <a:alpha val="5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3" name="组合 52"/>
          <p:cNvGrpSpPr/>
          <p:nvPr/>
        </p:nvGrpSpPr>
        <p:grpSpPr>
          <a:xfrm>
            <a:off x="7088685" y="5723778"/>
            <a:ext cx="865800" cy="180000"/>
            <a:chOff x="1885950" y="5723778"/>
            <a:chExt cx="865800" cy="180000"/>
          </a:xfrm>
        </p:grpSpPr>
        <p:sp>
          <p:nvSpPr>
            <p:cNvPr id="54" name="椭圆 53"/>
            <p:cNvSpPr/>
            <p:nvPr/>
          </p:nvSpPr>
          <p:spPr>
            <a:xfrm>
              <a:off x="1885950" y="5723778"/>
              <a:ext cx="180000" cy="180000"/>
            </a:xfrm>
            <a:prstGeom prst="ellipse">
              <a:avLst/>
            </a:prstGeom>
            <a:solidFill>
              <a:srgbClr val="FEBE4A"/>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nvSpPr>
          <p:spPr>
            <a:xfrm>
              <a:off x="2228850" y="5723778"/>
              <a:ext cx="180000" cy="180000"/>
            </a:xfrm>
            <a:prstGeom prst="ellipse">
              <a:avLst/>
            </a:prstGeom>
            <a:solidFill>
              <a:srgbClr val="FEBE4A">
                <a:alpha val="7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nvSpPr>
          <p:spPr>
            <a:xfrm>
              <a:off x="2571750" y="5723778"/>
              <a:ext cx="180000" cy="180000"/>
            </a:xfrm>
            <a:prstGeom prst="ellipse">
              <a:avLst/>
            </a:prstGeom>
            <a:solidFill>
              <a:srgbClr val="FEBE4A">
                <a:alpha val="5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5" name="组合 64"/>
          <p:cNvGrpSpPr/>
          <p:nvPr/>
        </p:nvGrpSpPr>
        <p:grpSpPr>
          <a:xfrm>
            <a:off x="9898561" y="5723778"/>
            <a:ext cx="865800" cy="180000"/>
            <a:chOff x="1885950" y="5723778"/>
            <a:chExt cx="865800" cy="180000"/>
          </a:xfrm>
        </p:grpSpPr>
        <p:sp>
          <p:nvSpPr>
            <p:cNvPr id="68" name="椭圆 67"/>
            <p:cNvSpPr/>
            <p:nvPr/>
          </p:nvSpPr>
          <p:spPr>
            <a:xfrm>
              <a:off x="1885950" y="5723778"/>
              <a:ext cx="180000" cy="180000"/>
            </a:xfrm>
            <a:prstGeom prst="ellipse">
              <a:avLst/>
            </a:prstGeom>
            <a:solidFill>
              <a:srgbClr val="FEBE4A"/>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2228850" y="5723778"/>
              <a:ext cx="180000" cy="180000"/>
            </a:xfrm>
            <a:prstGeom prst="ellipse">
              <a:avLst/>
            </a:prstGeom>
            <a:solidFill>
              <a:srgbClr val="FEBE4A">
                <a:alpha val="7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2571750" y="5723778"/>
              <a:ext cx="180000" cy="180000"/>
            </a:xfrm>
            <a:prstGeom prst="ellipse">
              <a:avLst/>
            </a:prstGeom>
            <a:solidFill>
              <a:srgbClr val="FEBE4A">
                <a:alpha val="50000"/>
              </a:srgbClr>
            </a:solidFill>
            <a:ln>
              <a:solidFill>
                <a:schemeClr val="bg1"/>
              </a:solid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55418"/>
          </a:xfrm>
          <a:prstGeom prst="rect">
            <a:avLst/>
          </a:prstGeom>
        </p:spPr>
      </p:pic>
      <p:grpSp>
        <p:nvGrpSpPr>
          <p:cNvPr id="2" name="组合 1"/>
          <p:cNvGrpSpPr/>
          <p:nvPr/>
        </p:nvGrpSpPr>
        <p:grpSpPr>
          <a:xfrm>
            <a:off x="552223" y="416014"/>
            <a:ext cx="3065780" cy="1014730"/>
            <a:chOff x="721906" y="1882864"/>
            <a:chExt cx="3065780" cy="1014730"/>
          </a:xfrm>
        </p:grpSpPr>
        <p:sp>
          <p:nvSpPr>
            <p:cNvPr id="7" name="文本框 6"/>
            <p:cNvSpPr txBox="1"/>
            <p:nvPr/>
          </p:nvSpPr>
          <p:spPr>
            <a:xfrm>
              <a:off x="721906" y="1882864"/>
              <a:ext cx="1744980" cy="1014730"/>
            </a:xfrm>
            <a:prstGeom prst="rect">
              <a:avLst/>
            </a:prstGeom>
            <a:noFill/>
          </p:spPr>
          <p:txBody>
            <a:bodyPr wrap="none" rtlCol="0">
              <a:spAutoFit/>
            </a:bodyPr>
            <a:lstStyle/>
            <a:p>
              <a:r>
                <a:rPr lang="zh-CN" altLang="en-US" sz="6000" spc="150" dirty="0">
                  <a:solidFill>
                    <a:srgbClr val="FEBE4A"/>
                  </a:solidFill>
                  <a:latin typeface="思源黑体 CN Heavy" panose="020B0A00000000000000" pitchFamily="34" charset="-122"/>
                  <a:ea typeface="思源黑体 CN Heavy" panose="020B0A00000000000000" pitchFamily="34" charset="-122"/>
                </a:rPr>
                <a:t>目錄</a:t>
              </a:r>
            </a:p>
          </p:txBody>
        </p:sp>
        <p:sp>
          <p:nvSpPr>
            <p:cNvPr id="8" name="文本框 7"/>
            <p:cNvSpPr txBox="1"/>
            <p:nvPr/>
          </p:nvSpPr>
          <p:spPr>
            <a:xfrm>
              <a:off x="2264956" y="2483773"/>
              <a:ext cx="1522730" cy="398780"/>
            </a:xfrm>
            <a:prstGeom prst="rect">
              <a:avLst/>
            </a:prstGeom>
            <a:noFill/>
          </p:spPr>
          <p:txBody>
            <a:bodyPr wrap="none" rtlCol="0">
              <a:spAutoFit/>
            </a:bodyPr>
            <a:lstStyle/>
            <a:p>
              <a:r>
                <a:rPr lang="en-US" altLang="zh-CN" sz="2000" spc="300" dirty="0">
                  <a:solidFill>
                    <a:srgbClr val="FEBE4A"/>
                  </a:solidFill>
                  <a:latin typeface="思源黑体 CN Light" panose="020B0300000000000000" pitchFamily="34" charset="-122"/>
                  <a:ea typeface="思源黑体 CN Light" panose="020B0300000000000000" pitchFamily="34" charset="-122"/>
                </a:rPr>
                <a:t>Contents</a:t>
              </a:r>
              <a:endParaRPr lang="zh-CN" altLang="en-US" sz="1600" spc="300" dirty="0">
                <a:solidFill>
                  <a:srgbClr val="FEBE4A"/>
                </a:solidFill>
                <a:latin typeface="思源黑体 CN Light" panose="020B0300000000000000" pitchFamily="34" charset="-122"/>
                <a:ea typeface="思源黑体 CN Light" panose="020B0300000000000000" pitchFamily="34" charset="-122"/>
              </a:endParaRPr>
            </a:p>
          </p:txBody>
        </p:sp>
      </p:grpSp>
      <p:grpSp>
        <p:nvGrpSpPr>
          <p:cNvPr id="20" name="组合 19"/>
          <p:cNvGrpSpPr/>
          <p:nvPr/>
        </p:nvGrpSpPr>
        <p:grpSpPr>
          <a:xfrm>
            <a:off x="1295173" y="1508980"/>
            <a:ext cx="3190144" cy="720000"/>
            <a:chOff x="1295173" y="1508980"/>
            <a:chExt cx="3190144" cy="720000"/>
          </a:xfrm>
        </p:grpSpPr>
        <p:grpSp>
          <p:nvGrpSpPr>
            <p:cNvPr id="3" name="组合 2"/>
            <p:cNvGrpSpPr/>
            <p:nvPr/>
          </p:nvGrpSpPr>
          <p:grpSpPr>
            <a:xfrm>
              <a:off x="2286312" y="1515209"/>
              <a:ext cx="2199005" cy="706133"/>
              <a:chOff x="1525467" y="1557684"/>
              <a:chExt cx="2199005" cy="706133"/>
            </a:xfrm>
          </p:grpSpPr>
          <p:sp>
            <p:nvSpPr>
              <p:cNvPr id="15" name="文本框 14"/>
              <p:cNvSpPr txBox="1"/>
              <p:nvPr/>
            </p:nvSpPr>
            <p:spPr>
              <a:xfrm>
                <a:off x="1595269" y="1557684"/>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9" name="文本框 18"/>
              <p:cNvSpPr txBox="1"/>
              <p:nvPr/>
            </p:nvSpPr>
            <p:spPr>
              <a:xfrm>
                <a:off x="1525467" y="1988227"/>
                <a:ext cx="2199005"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18" name="组合 17"/>
            <p:cNvGrpSpPr/>
            <p:nvPr/>
          </p:nvGrpSpPr>
          <p:grpSpPr>
            <a:xfrm>
              <a:off x="1295173" y="1508980"/>
              <a:ext cx="851349" cy="720000"/>
              <a:chOff x="1295173" y="1508980"/>
              <a:chExt cx="851349" cy="720000"/>
            </a:xfrm>
          </p:grpSpPr>
          <p:sp>
            <p:nvSpPr>
              <p:cNvPr id="4" name="泪滴形 3"/>
              <p:cNvSpPr/>
              <p:nvPr/>
            </p:nvSpPr>
            <p:spPr>
              <a:xfrm rot="8000567">
                <a:off x="1360847" y="1508980"/>
                <a:ext cx="720000" cy="720000"/>
              </a:xfrm>
              <a:prstGeom prst="teardrop">
                <a:avLst/>
              </a:prstGeom>
              <a:gradFill>
                <a:gsLst>
                  <a:gs pos="100000">
                    <a:srgbClr val="FEDEA4">
                      <a:lumMod val="39000"/>
                      <a:lumOff val="61000"/>
                    </a:srgbClr>
                  </a:gs>
                  <a:gs pos="51000">
                    <a:srgbClr val="FEBE4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文本框 9"/>
              <p:cNvSpPr txBox="1"/>
              <p:nvPr/>
            </p:nvSpPr>
            <p:spPr>
              <a:xfrm>
                <a:off x="1295173" y="1576593"/>
                <a:ext cx="851349" cy="583565"/>
              </a:xfrm>
              <a:prstGeom prst="rect">
                <a:avLst/>
              </a:prstGeom>
              <a:noFill/>
            </p:spPr>
            <p:txBody>
              <a:bodyPr wrap="square" rtlCol="0">
                <a:spAutoFit/>
              </a:bodyPr>
              <a:lstStyle/>
              <a:p>
                <a:pPr algn="ctr"/>
                <a:r>
                  <a:rPr lang="en-US" altLang="zh-CN" sz="3200" dirty="0">
                    <a:solidFill>
                      <a:schemeClr val="bg1"/>
                    </a:solidFill>
                    <a:latin typeface="+mj-ea"/>
                    <a:ea typeface="+mj-ea"/>
                  </a:rPr>
                  <a:t>01</a:t>
                </a:r>
                <a:endParaRPr lang="zh-CN" altLang="en-US" sz="3200" dirty="0">
                  <a:solidFill>
                    <a:schemeClr val="bg1"/>
                  </a:solidFill>
                  <a:latin typeface="+mj-ea"/>
                  <a:ea typeface="+mj-ea"/>
                </a:endParaRPr>
              </a:p>
            </p:txBody>
          </p:sp>
        </p:grpSp>
      </p:grpSp>
      <p:grpSp>
        <p:nvGrpSpPr>
          <p:cNvPr id="17" name="组合 16"/>
          <p:cNvGrpSpPr/>
          <p:nvPr/>
        </p:nvGrpSpPr>
        <p:grpSpPr>
          <a:xfrm>
            <a:off x="666523" y="2545465"/>
            <a:ext cx="2767820" cy="720000"/>
            <a:chOff x="514123" y="2545465"/>
            <a:chExt cx="2767820" cy="720000"/>
          </a:xfrm>
        </p:grpSpPr>
        <p:grpSp>
          <p:nvGrpSpPr>
            <p:cNvPr id="24" name="组合 23"/>
            <p:cNvGrpSpPr/>
            <p:nvPr/>
          </p:nvGrpSpPr>
          <p:grpSpPr>
            <a:xfrm>
              <a:off x="1363182" y="2551694"/>
              <a:ext cx="1918761" cy="706133"/>
              <a:chOff x="1535787" y="1557684"/>
              <a:chExt cx="1918761" cy="706133"/>
            </a:xfrm>
          </p:grpSpPr>
          <p:sp>
            <p:nvSpPr>
              <p:cNvPr id="28" name="文本框 27"/>
              <p:cNvSpPr txBox="1"/>
              <p:nvPr/>
            </p:nvSpPr>
            <p:spPr>
              <a:xfrm>
                <a:off x="1595268" y="1557684"/>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29" name="文本框 28"/>
              <p:cNvSpPr txBox="1"/>
              <p:nvPr/>
            </p:nvSpPr>
            <p:spPr>
              <a:xfrm>
                <a:off x="1535787" y="1988227"/>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16" name="组合 15"/>
            <p:cNvGrpSpPr/>
            <p:nvPr/>
          </p:nvGrpSpPr>
          <p:grpSpPr>
            <a:xfrm>
              <a:off x="514123" y="2545465"/>
              <a:ext cx="851349" cy="720000"/>
              <a:chOff x="514123" y="2537680"/>
              <a:chExt cx="851349" cy="720000"/>
            </a:xfrm>
          </p:grpSpPr>
          <p:sp>
            <p:nvSpPr>
              <p:cNvPr id="26" name="泪滴形 25"/>
              <p:cNvSpPr/>
              <p:nvPr/>
            </p:nvSpPr>
            <p:spPr>
              <a:xfrm rot="8000567">
                <a:off x="579797" y="2537680"/>
                <a:ext cx="720000" cy="720000"/>
              </a:xfrm>
              <a:prstGeom prst="teardrop">
                <a:avLst/>
              </a:prstGeom>
              <a:gradFill>
                <a:gsLst>
                  <a:gs pos="100000">
                    <a:srgbClr val="FEDEA4">
                      <a:lumMod val="39000"/>
                      <a:lumOff val="61000"/>
                    </a:srgbClr>
                  </a:gs>
                  <a:gs pos="51000">
                    <a:srgbClr val="FEBE4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514123" y="2605293"/>
                <a:ext cx="851349" cy="583565"/>
              </a:xfrm>
              <a:prstGeom prst="rect">
                <a:avLst/>
              </a:prstGeom>
              <a:noFill/>
            </p:spPr>
            <p:txBody>
              <a:bodyPr wrap="square" rtlCol="0">
                <a:spAutoFit/>
              </a:bodyPr>
              <a:lstStyle/>
              <a:p>
                <a:pPr algn="ctr"/>
                <a:r>
                  <a:rPr lang="en-US" altLang="zh-CN" sz="3200" dirty="0">
                    <a:solidFill>
                      <a:schemeClr val="bg1"/>
                    </a:solidFill>
                    <a:latin typeface="+mj-ea"/>
                    <a:ea typeface="+mj-ea"/>
                  </a:rPr>
                  <a:t>02</a:t>
                </a:r>
                <a:endParaRPr lang="zh-CN" altLang="en-US" sz="3200" dirty="0">
                  <a:solidFill>
                    <a:schemeClr val="bg1"/>
                  </a:solidFill>
                  <a:latin typeface="+mj-ea"/>
                  <a:ea typeface="+mj-ea"/>
                </a:endParaRPr>
              </a:p>
            </p:txBody>
          </p:sp>
        </p:grpSp>
      </p:grpSp>
      <p:grpSp>
        <p:nvGrpSpPr>
          <p:cNvPr id="14" name="组合 13"/>
          <p:cNvGrpSpPr/>
          <p:nvPr/>
        </p:nvGrpSpPr>
        <p:grpSpPr>
          <a:xfrm>
            <a:off x="666523" y="4595080"/>
            <a:ext cx="3160803" cy="720000"/>
            <a:chOff x="514123" y="4595080"/>
            <a:chExt cx="3160803" cy="720000"/>
          </a:xfrm>
        </p:grpSpPr>
        <p:grpSp>
          <p:nvGrpSpPr>
            <p:cNvPr id="38" name="组合 37"/>
            <p:cNvGrpSpPr/>
            <p:nvPr/>
          </p:nvGrpSpPr>
          <p:grpSpPr>
            <a:xfrm>
              <a:off x="1360986" y="4601309"/>
              <a:ext cx="2313940" cy="706133"/>
              <a:chOff x="1533591" y="1557684"/>
              <a:chExt cx="2313940" cy="706133"/>
            </a:xfrm>
          </p:grpSpPr>
          <p:sp>
            <p:nvSpPr>
              <p:cNvPr id="42" name="文本框 41"/>
              <p:cNvSpPr txBox="1"/>
              <p:nvPr/>
            </p:nvSpPr>
            <p:spPr>
              <a:xfrm>
                <a:off x="1595267" y="1557684"/>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43" name="文本框 42"/>
              <p:cNvSpPr txBox="1"/>
              <p:nvPr/>
            </p:nvSpPr>
            <p:spPr>
              <a:xfrm>
                <a:off x="1533591" y="1988227"/>
                <a:ext cx="231394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40" name="泪滴形 39"/>
            <p:cNvSpPr/>
            <p:nvPr/>
          </p:nvSpPr>
          <p:spPr>
            <a:xfrm rot="8000567">
              <a:off x="579797" y="4595080"/>
              <a:ext cx="720000" cy="720000"/>
            </a:xfrm>
            <a:prstGeom prst="teardrop">
              <a:avLst/>
            </a:prstGeom>
            <a:gradFill>
              <a:gsLst>
                <a:gs pos="100000">
                  <a:srgbClr val="FEDEA4">
                    <a:lumMod val="39000"/>
                    <a:lumOff val="61000"/>
                  </a:srgbClr>
                </a:gs>
                <a:gs pos="51000">
                  <a:srgbClr val="FEBE4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514123" y="4662693"/>
              <a:ext cx="851349" cy="583565"/>
            </a:xfrm>
            <a:prstGeom prst="rect">
              <a:avLst/>
            </a:prstGeom>
            <a:noFill/>
          </p:spPr>
          <p:txBody>
            <a:bodyPr wrap="square" rtlCol="0">
              <a:spAutoFit/>
            </a:bodyPr>
            <a:lstStyle/>
            <a:p>
              <a:pPr algn="ctr"/>
              <a:r>
                <a:rPr lang="en-US" altLang="zh-CN" sz="3200" dirty="0">
                  <a:solidFill>
                    <a:schemeClr val="bg1"/>
                  </a:solidFill>
                  <a:latin typeface="+mj-ea"/>
                  <a:ea typeface="+mj-ea"/>
                </a:rPr>
                <a:t>04</a:t>
              </a:r>
              <a:endParaRPr lang="zh-CN" altLang="en-US" sz="3200" dirty="0">
                <a:solidFill>
                  <a:schemeClr val="bg1"/>
                </a:solidFill>
                <a:latin typeface="+mj-ea"/>
                <a:ea typeface="+mj-ea"/>
              </a:endParaRPr>
            </a:p>
          </p:txBody>
        </p:sp>
      </p:grpSp>
      <p:grpSp>
        <p:nvGrpSpPr>
          <p:cNvPr id="13" name="组合 12"/>
          <p:cNvGrpSpPr/>
          <p:nvPr/>
        </p:nvGrpSpPr>
        <p:grpSpPr>
          <a:xfrm>
            <a:off x="1447573" y="3566380"/>
            <a:ext cx="2800505" cy="720000"/>
            <a:chOff x="1295173" y="3566380"/>
            <a:chExt cx="2800505" cy="720000"/>
          </a:xfrm>
        </p:grpSpPr>
        <p:grpSp>
          <p:nvGrpSpPr>
            <p:cNvPr id="31" name="组合 30"/>
            <p:cNvGrpSpPr/>
            <p:nvPr/>
          </p:nvGrpSpPr>
          <p:grpSpPr>
            <a:xfrm>
              <a:off x="2134798" y="3572609"/>
              <a:ext cx="1960880" cy="706133"/>
              <a:chOff x="1526353" y="1557684"/>
              <a:chExt cx="1960880" cy="706133"/>
            </a:xfrm>
          </p:grpSpPr>
          <p:sp>
            <p:nvSpPr>
              <p:cNvPr id="35" name="文本框 34"/>
              <p:cNvSpPr txBox="1"/>
              <p:nvPr/>
            </p:nvSpPr>
            <p:spPr>
              <a:xfrm>
                <a:off x="1595267" y="1557684"/>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36" name="文本框 35"/>
              <p:cNvSpPr txBox="1"/>
              <p:nvPr/>
            </p:nvSpPr>
            <p:spPr>
              <a:xfrm>
                <a:off x="1526353" y="1988227"/>
                <a:ext cx="196088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3" name="泪滴形 32"/>
            <p:cNvSpPr/>
            <p:nvPr/>
          </p:nvSpPr>
          <p:spPr>
            <a:xfrm rot="8000567">
              <a:off x="1360847" y="3566380"/>
              <a:ext cx="720000" cy="720000"/>
            </a:xfrm>
            <a:prstGeom prst="teardrop">
              <a:avLst/>
            </a:prstGeom>
            <a:gradFill>
              <a:gsLst>
                <a:gs pos="100000">
                  <a:srgbClr val="FEDEA4">
                    <a:lumMod val="39000"/>
                    <a:lumOff val="61000"/>
                  </a:srgbClr>
                </a:gs>
                <a:gs pos="51000">
                  <a:srgbClr val="FEBE4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1295173" y="3633993"/>
              <a:ext cx="851349" cy="583565"/>
            </a:xfrm>
            <a:prstGeom prst="rect">
              <a:avLst/>
            </a:prstGeom>
            <a:noFill/>
          </p:spPr>
          <p:txBody>
            <a:bodyPr wrap="square" rtlCol="0">
              <a:spAutoFit/>
            </a:bodyPr>
            <a:lstStyle/>
            <a:p>
              <a:pPr algn="ctr"/>
              <a:r>
                <a:rPr lang="en-US" altLang="zh-CN" sz="3200" dirty="0">
                  <a:solidFill>
                    <a:schemeClr val="bg1"/>
                  </a:solidFill>
                  <a:latin typeface="+mj-ea"/>
                  <a:ea typeface="+mj-ea"/>
                </a:rPr>
                <a:t>03</a:t>
              </a:r>
              <a:endParaRPr lang="zh-CN" altLang="en-US" sz="3200" dirty="0">
                <a:solidFill>
                  <a:schemeClr val="bg1"/>
                </a:solidFill>
                <a:latin typeface="+mj-ea"/>
                <a:ea typeface="+mj-ea"/>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55418"/>
          </a:xfrm>
          <a:prstGeom prst="rect">
            <a:avLst/>
          </a:prstGeom>
        </p:spPr>
      </p:pic>
      <p:grpSp>
        <p:nvGrpSpPr>
          <p:cNvPr id="17" name="组合 16"/>
          <p:cNvGrpSpPr/>
          <p:nvPr/>
        </p:nvGrpSpPr>
        <p:grpSpPr>
          <a:xfrm>
            <a:off x="721906" y="1882864"/>
            <a:ext cx="4914900" cy="2152829"/>
            <a:chOff x="0" y="2070277"/>
            <a:chExt cx="4914900" cy="2152829"/>
          </a:xfrm>
        </p:grpSpPr>
        <p:sp>
          <p:nvSpPr>
            <p:cNvPr id="7" name="文本框 6"/>
            <p:cNvSpPr txBox="1"/>
            <p:nvPr/>
          </p:nvSpPr>
          <p:spPr>
            <a:xfrm>
              <a:off x="0" y="2070277"/>
              <a:ext cx="3307080" cy="1014730"/>
            </a:xfrm>
            <a:prstGeom prst="rect">
              <a:avLst/>
            </a:prstGeom>
            <a:noFill/>
          </p:spPr>
          <p:txBody>
            <a:bodyPr wrap="none" rtlCol="0">
              <a:spAutoFit/>
            </a:bodyPr>
            <a:lstStyle/>
            <a:p>
              <a:r>
                <a:rPr lang="zh-CN" altLang="en-US" sz="6000" spc="150" dirty="0">
                  <a:solidFill>
                    <a:srgbClr val="FEBE4A"/>
                  </a:solidFill>
                  <a:latin typeface="思源黑体 CN Heavy" panose="020B0A00000000000000" pitchFamily="34" charset="-122"/>
                  <a:ea typeface="思源黑体 CN Heavy" panose="020B0A00000000000000" pitchFamily="34" charset="-122"/>
                </a:rPr>
                <a:t>感謝觀看</a:t>
              </a:r>
            </a:p>
          </p:txBody>
        </p:sp>
        <p:sp>
          <p:nvSpPr>
            <p:cNvPr id="8" name="文本框 7"/>
            <p:cNvSpPr txBox="1"/>
            <p:nvPr/>
          </p:nvSpPr>
          <p:spPr>
            <a:xfrm>
              <a:off x="0" y="2904058"/>
              <a:ext cx="2825750" cy="337185"/>
            </a:xfrm>
            <a:prstGeom prst="rect">
              <a:avLst/>
            </a:prstGeom>
            <a:noFill/>
          </p:spPr>
          <p:txBody>
            <a:bodyPr wrap="none" rtlCol="0">
              <a:spAutoFit/>
            </a:bodyPr>
            <a:lstStyle/>
            <a:p>
              <a:r>
                <a:rPr lang="en-US" altLang="zh-CN" sz="1600" b="1" spc="300" dirty="0">
                  <a:solidFill>
                    <a:srgbClr val="FEBE4A"/>
                  </a:solidFill>
                  <a:latin typeface="思源黑体 CN Light" panose="020B0300000000000000" pitchFamily="34" charset="-122"/>
                  <a:ea typeface="思源黑体 CN Light" panose="020B0300000000000000" pitchFamily="34" charset="-122"/>
                </a:rPr>
                <a:t>Thanks For Watching</a:t>
              </a:r>
              <a:endParaRPr lang="zh-CN" altLang="en-US" sz="1200" b="1" spc="300" dirty="0">
                <a:solidFill>
                  <a:srgbClr val="FEBE4A"/>
                </a:solidFill>
                <a:latin typeface="思源黑体 CN Light" panose="020B0300000000000000" pitchFamily="34" charset="-122"/>
                <a:ea typeface="思源黑体 CN Light" panose="020B0300000000000000" pitchFamily="34" charset="-122"/>
              </a:endParaRPr>
            </a:p>
          </p:txBody>
        </p:sp>
        <p:sp>
          <p:nvSpPr>
            <p:cNvPr id="9" name="文本框 8"/>
            <p:cNvSpPr txBox="1"/>
            <p:nvPr/>
          </p:nvSpPr>
          <p:spPr>
            <a:xfrm>
              <a:off x="0" y="3485871"/>
              <a:ext cx="4914900" cy="737235"/>
            </a:xfrm>
            <a:prstGeom prst="rect">
              <a:avLst/>
            </a:prstGeom>
            <a:noFill/>
          </p:spPr>
          <p:txBody>
            <a:bodyPr wrap="square" rtlCol="0">
              <a:spAutoFit/>
            </a:bodyPr>
            <a:lstStyle/>
            <a:p>
              <a:pP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通過理財產品策劃方案讓廣大投資者瞭解到理財的必要性和重要性，投資者對理財產品風險掌控和承受能力的限制</a:t>
              </a:r>
            </a:p>
          </p:txBody>
        </p:sp>
      </p:grpSp>
      <p:cxnSp>
        <p:nvCxnSpPr>
          <p:cNvPr id="20" name="直接连接符 19"/>
          <p:cNvCxnSpPr/>
          <p:nvPr/>
        </p:nvCxnSpPr>
        <p:spPr>
          <a:xfrm>
            <a:off x="863375" y="1771650"/>
            <a:ext cx="1211132"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735029" y="4333252"/>
            <a:ext cx="2723459" cy="306705"/>
            <a:chOff x="735029" y="4333252"/>
            <a:chExt cx="2723459" cy="306705"/>
          </a:xfrm>
        </p:grpSpPr>
        <p:sp>
          <p:nvSpPr>
            <p:cNvPr id="15" name="文本框 14"/>
            <p:cNvSpPr txBox="1"/>
            <p:nvPr/>
          </p:nvSpPr>
          <p:spPr>
            <a:xfrm>
              <a:off x="1970048" y="4333252"/>
              <a:ext cx="1488440" cy="306705"/>
            </a:xfrm>
            <a:prstGeom prst="rect">
              <a:avLst/>
            </a:prstGeom>
            <a:noFill/>
          </p:spPr>
          <p:txBody>
            <a:bodyPr wrap="none" rtlCol="0">
              <a:spAutoFit/>
            </a:bodyPr>
            <a:lstStyle/>
            <a:p>
              <a:pPr algn="r"/>
              <a:r>
                <a:rPr lang="zh-CN" altLang="en-US" sz="1400" dirty="0">
                  <a:solidFill>
                    <a:schemeClr val="bg1"/>
                  </a:solidFill>
                  <a:latin typeface="思源黑体 CN Light" panose="020B0300000000000000" pitchFamily="34" charset="-122"/>
                  <a:ea typeface="思源黑体 CN Light" panose="020B0300000000000000" pitchFamily="34" charset="-122"/>
                </a:rPr>
                <a:t>時間</a:t>
              </a:r>
              <a:r>
                <a:rPr lang="en-US" altLang="zh-CN" sz="1400" dirty="0">
                  <a:solidFill>
                    <a:schemeClr val="bg1"/>
                  </a:solidFill>
                  <a:latin typeface="思源黑体 CN Light" panose="020B0300000000000000" pitchFamily="34" charset="-122"/>
                  <a:ea typeface="思源黑体 CN Light" panose="020B0300000000000000" pitchFamily="34" charset="-122"/>
                </a:rPr>
                <a:t>:20XX/XX/XX</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19" name="文本框 18"/>
            <p:cNvSpPr txBox="1"/>
            <p:nvPr/>
          </p:nvSpPr>
          <p:spPr>
            <a:xfrm>
              <a:off x="735029" y="4333252"/>
              <a:ext cx="1048385" cy="306705"/>
            </a:xfrm>
            <a:prstGeom prst="rect">
              <a:avLst/>
            </a:prstGeom>
            <a:noFill/>
          </p:spPr>
          <p:txBody>
            <a:bodyPr wrap="none" rtlCol="0">
              <a:spAutoFit/>
            </a:bodyPr>
            <a:lstStyle/>
            <a:p>
              <a:pPr algn="r"/>
              <a:r>
                <a:rPr lang="zh-CN" altLang="en-US" sz="1400" dirty="0">
                  <a:solidFill>
                    <a:schemeClr val="bg1"/>
                  </a:solidFill>
                  <a:latin typeface="思源黑体 CN Light" panose="020B0300000000000000" pitchFamily="34" charset="-122"/>
                  <a:ea typeface="思源黑体 CN Light" panose="020B0300000000000000" pitchFamily="34" charset="-122"/>
                </a:rPr>
                <a:t>彙報人</a:t>
              </a:r>
              <a:r>
                <a:rPr lang="en-US" altLang="zh-CN" sz="1400" dirty="0">
                  <a:solidFill>
                    <a:schemeClr val="bg1"/>
                  </a:solidFill>
                  <a:latin typeface="思源黑体 CN Light" panose="020B0300000000000000" pitchFamily="34" charset="-122"/>
                  <a:ea typeface="思源黑体 CN Light" panose="020B0300000000000000" pitchFamily="34" charset="-122"/>
                </a:rPr>
                <a:t>:XXX</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3"/>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4"/>
          <a:stretch>
            <a:fillRect/>
          </a:stretch>
        </p:blipFill>
        <p:spPr>
          <a:xfrm>
            <a:off x="838200" y="4057650"/>
            <a:ext cx="1608455" cy="1608455"/>
          </a:xfrm>
          <a:prstGeom prst="rect">
            <a:avLst/>
          </a:prstGeom>
        </p:spPr>
      </p:pic>
      <p:pic>
        <p:nvPicPr>
          <p:cNvPr id="6" name="內容版面配置區 7">
            <a:extLst>
              <a:ext uri="{FF2B5EF4-FFF2-40B4-BE49-F238E27FC236}">
                <a16:creationId xmlns:a16="http://schemas.microsoft.com/office/drawing/2014/main" id="{B97ADADF-2500-FED6-6C55-98D3A4B83E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3193" y="5126873"/>
            <a:ext cx="1285653" cy="1285653"/>
          </a:xfrm>
          <a:prstGeom prst="rect">
            <a:avLst/>
          </a:prstGeom>
        </p:spPr>
      </p:pic>
      <p:sp>
        <p:nvSpPr>
          <p:cNvPr id="7" name="文字方塊 6">
            <a:extLst>
              <a:ext uri="{FF2B5EF4-FFF2-40B4-BE49-F238E27FC236}">
                <a16:creationId xmlns:a16="http://schemas.microsoft.com/office/drawing/2014/main" id="{67DC0EFB-0DBA-F9A4-626A-C1593979C504}"/>
              </a:ext>
            </a:extLst>
          </p:cNvPr>
          <p:cNvSpPr txBox="1"/>
          <p:nvPr/>
        </p:nvSpPr>
        <p:spPr>
          <a:xfrm>
            <a:off x="4134293" y="6043194"/>
            <a:ext cx="2541208" cy="369332"/>
          </a:xfrm>
          <a:prstGeom prst="rect">
            <a:avLst/>
          </a:prstGeom>
          <a:noFill/>
        </p:spPr>
        <p:txBody>
          <a:bodyPr wrap="none" rtlCol="0">
            <a:spAutoFit/>
          </a:bodyPr>
          <a:lstStyle/>
          <a:p>
            <a:r>
              <a:rPr lang="en-US" altLang="zh-TW" dirty="0">
                <a:hlinkClick r:id="rId6"/>
              </a:rPr>
              <a:t>https://lin.ee/7sUARXb</a:t>
            </a:r>
            <a:endParaRPr lang="zh-TW" altLang="en-US" dirty="0"/>
          </a:p>
        </p:txBody>
      </p:sp>
      <p:sp>
        <p:nvSpPr>
          <p:cNvPr id="8" name="文字方塊 7">
            <a:extLst>
              <a:ext uri="{FF2B5EF4-FFF2-40B4-BE49-F238E27FC236}">
                <a16:creationId xmlns:a16="http://schemas.microsoft.com/office/drawing/2014/main" id="{9152F9DE-7BD3-C95D-E7C6-0A52CD603114}"/>
              </a:ext>
            </a:extLst>
          </p:cNvPr>
          <p:cNvSpPr txBox="1"/>
          <p:nvPr/>
        </p:nvSpPr>
        <p:spPr>
          <a:xfrm>
            <a:off x="838200" y="6043194"/>
            <a:ext cx="2911374" cy="369332"/>
          </a:xfrm>
          <a:prstGeom prst="rect">
            <a:avLst/>
          </a:prstGeom>
          <a:noFill/>
        </p:spPr>
        <p:txBody>
          <a:bodyPr wrap="none" rtlCol="0">
            <a:spAutoFit/>
          </a:bodyPr>
          <a:lstStyle/>
          <a:p>
            <a:r>
              <a:rPr lang="zh-TW" altLang="en-US" dirty="0"/>
              <a:t>掃碼或點擊加入官方</a:t>
            </a:r>
            <a:r>
              <a:rPr lang="en-US" altLang="zh-TW" dirty="0"/>
              <a:t>Line@</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grpSp>
        <p:nvGrpSpPr>
          <p:cNvPr id="2" name="组合 1"/>
          <p:cNvGrpSpPr/>
          <p:nvPr/>
        </p:nvGrpSpPr>
        <p:grpSpPr>
          <a:xfrm>
            <a:off x="7719644" y="1187444"/>
            <a:ext cx="3896401" cy="4446478"/>
            <a:chOff x="7719644" y="1209032"/>
            <a:chExt cx="3896401" cy="4446478"/>
          </a:xfrm>
        </p:grpSpPr>
        <p:sp>
          <p:nvSpPr>
            <p:cNvPr id="15" name="文本框 14"/>
            <p:cNvSpPr txBox="1"/>
            <p:nvPr/>
          </p:nvSpPr>
          <p:spPr>
            <a:xfrm>
              <a:off x="7719644" y="3412107"/>
              <a:ext cx="3180080" cy="922020"/>
            </a:xfrm>
            <a:prstGeom prst="rect">
              <a:avLst/>
            </a:prstGeom>
            <a:noFill/>
          </p:spPr>
          <p:txBody>
            <a:bodyPr wrap="none" rtlCol="0">
              <a:spAutoFit/>
            </a:bodyPr>
            <a:lstStyle/>
            <a:p>
              <a:r>
                <a:rPr lang="zh-CN" altLang="en-US" sz="54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9" name="文本框 18"/>
            <p:cNvSpPr txBox="1"/>
            <p:nvPr/>
          </p:nvSpPr>
          <p:spPr>
            <a:xfrm>
              <a:off x="7719644" y="4280800"/>
              <a:ext cx="2468245" cy="306705"/>
            </a:xfrm>
            <a:prstGeom prst="rect">
              <a:avLst/>
            </a:prstGeom>
            <a:noFill/>
          </p:spPr>
          <p:txBody>
            <a:bodyPr wrap="none" rtlCol="0">
              <a:spAutoFit/>
            </a:bodyPr>
            <a:lstStyle/>
            <a:p>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44" name="文本框 43"/>
            <p:cNvSpPr txBox="1"/>
            <p:nvPr/>
          </p:nvSpPr>
          <p:spPr>
            <a:xfrm>
              <a:off x="7719644" y="4605220"/>
              <a:ext cx="3896401" cy="1050290"/>
            </a:xfrm>
            <a:prstGeom prst="rect">
              <a:avLst/>
            </a:prstGeom>
            <a:noFill/>
          </p:spPr>
          <p:txBody>
            <a:bodyPr wrap="square" rtlCol="0">
              <a:spAutoFit/>
            </a:bodyPr>
            <a:lstStyle/>
            <a:p>
              <a:pPr>
                <a:lnSpc>
                  <a:spcPct val="130000"/>
                </a:lnSpc>
              </a:pPr>
              <a:r>
                <a:rPr lang="zh-CN" altLang="en-US" sz="1200" dirty="0">
                  <a:solidFill>
                    <a:schemeClr val="bg1"/>
                  </a:solidFill>
                  <a:latin typeface="+mn-ea"/>
                </a:rPr>
                <a:t>理財產品，即由商業銀行和正規金融機構自行設計併發行的產品，將募集到的資金根據產品合同約定投入相關金融市場及購買相關金融產品，獲取投資收益後，根據合同約定分配給投資人的一類產品</a:t>
              </a:r>
              <a:endParaRPr lang="en-US" altLang="zh-CN" sz="1050" dirty="0">
                <a:solidFill>
                  <a:schemeClr val="bg1"/>
                </a:solidFill>
                <a:latin typeface="+mn-ea"/>
              </a:endParaRPr>
            </a:p>
          </p:txBody>
        </p:sp>
        <p:cxnSp>
          <p:nvCxnSpPr>
            <p:cNvPr id="3" name="直接连接符 2"/>
            <p:cNvCxnSpPr/>
            <p:nvPr/>
          </p:nvCxnSpPr>
          <p:spPr>
            <a:xfrm>
              <a:off x="7776794" y="3412107"/>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776794" y="4593207"/>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7975307" y="1209032"/>
              <a:ext cx="2880000" cy="2646045"/>
            </a:xfrm>
            <a:prstGeom prst="rect">
              <a:avLst/>
            </a:prstGeom>
            <a:noFill/>
          </p:spPr>
          <p:txBody>
            <a:bodyPr wrap="square" rtlCol="0">
              <a:spAutoFit/>
            </a:bodyPr>
            <a:lstStyle/>
            <a:p>
              <a:r>
                <a:rPr lang="en-US" altLang="zh-CN" sz="16600" dirty="0">
                  <a:ln w="38100">
                    <a:solidFill>
                      <a:schemeClr val="bg1"/>
                    </a:solidFill>
                  </a:ln>
                  <a:noFill/>
                  <a:latin typeface="+mn-ea"/>
                </a:rPr>
                <a:t>01</a:t>
              </a:r>
              <a:endParaRPr lang="zh-CN" altLang="en-US" sz="16600" dirty="0">
                <a:ln w="38100">
                  <a:solidFill>
                    <a:schemeClr val="bg1"/>
                  </a:solidFill>
                </a:ln>
                <a:noFill/>
                <a:latin typeface="+mn-ea"/>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2000">
              <a:srgbClr val="101B2C">
                <a:lumMod val="100000"/>
              </a:srgbClr>
            </a:gs>
            <a:gs pos="100000">
              <a:srgbClr val="101B2C">
                <a:lumMod val="90000"/>
                <a:lumOff val="10000"/>
              </a:srgbClr>
            </a:gs>
          </a:gsLst>
          <a:lin ang="0" scaled="0"/>
        </a:gra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6498" y="287907"/>
            <a:ext cx="2199005" cy="762000"/>
            <a:chOff x="4996498" y="592707"/>
            <a:chExt cx="2199005" cy="762000"/>
          </a:xfrm>
        </p:grpSpPr>
        <p:sp>
          <p:nvSpPr>
            <p:cNvPr id="17" name="文本框 16"/>
            <p:cNvSpPr txBox="1"/>
            <p:nvPr/>
          </p:nvSpPr>
          <p:spPr>
            <a:xfrm>
              <a:off x="5166359"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8" name="文本框 17"/>
            <p:cNvSpPr txBox="1"/>
            <p:nvPr/>
          </p:nvSpPr>
          <p:spPr>
            <a:xfrm>
              <a:off x="4996498" y="1023250"/>
              <a:ext cx="2199005"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14" name="椭圆 13"/>
          <p:cNvSpPr/>
          <p:nvPr/>
        </p:nvSpPr>
        <p:spPr>
          <a:xfrm>
            <a:off x="4386000" y="1869557"/>
            <a:ext cx="3420000" cy="3420000"/>
          </a:xfrm>
          <a:prstGeom prst="ellipse">
            <a:avLst/>
          </a:prstGeom>
          <a:blipFill dpi="0" rotWithShape="1">
            <a:blip r:embed="rId4"/>
            <a:srcRect/>
            <a:tile tx="0" ty="0" sx="100000" sy="100000" flip="none" algn="ctr"/>
          </a:blipFill>
          <a:ln w="381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p:nvGrpSpPr>
        <p:grpSpPr>
          <a:xfrm>
            <a:off x="1524000" y="1543050"/>
            <a:ext cx="2676525" cy="1388630"/>
            <a:chOff x="9153524" y="2017262"/>
            <a:chExt cx="2676525" cy="1388630"/>
          </a:xfrm>
        </p:grpSpPr>
        <p:sp>
          <p:nvSpPr>
            <p:cNvPr id="31" name="文本框 30"/>
            <p:cNvSpPr txBox="1"/>
            <p:nvPr/>
          </p:nvSpPr>
          <p:spPr>
            <a:xfrm>
              <a:off x="9153525" y="2017262"/>
              <a:ext cx="2276580" cy="460375"/>
            </a:xfrm>
            <a:prstGeom prst="rect">
              <a:avLst/>
            </a:prstGeom>
            <a:noFill/>
          </p:spPr>
          <p:txBody>
            <a:bodyPr wrap="square" rtlCol="0">
              <a:spAutoFit/>
            </a:bodyPr>
            <a:lstStyle>
              <a:defPPr>
                <a:defRPr lang="zh-CN"/>
              </a:defPPr>
              <a:lvl1pPr>
                <a:defRPr sz="24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貨幣基金</a:t>
              </a:r>
            </a:p>
          </p:txBody>
        </p:sp>
        <p:sp>
          <p:nvSpPr>
            <p:cNvPr id="32" name="文本框 31"/>
            <p:cNvSpPr txBox="1"/>
            <p:nvPr/>
          </p:nvSpPr>
          <p:spPr>
            <a:xfrm>
              <a:off x="9153524" y="2452757"/>
              <a:ext cx="2676525" cy="953135"/>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solidFill>
                    <a:schemeClr val="bg1"/>
                  </a:solidFill>
                </a:rPr>
                <a:t>風險最低，收益也是最低，適用於放應急金和生活備用金</a:t>
              </a:r>
              <a:r>
                <a:rPr lang="en-US" altLang="zh-CN" dirty="0">
                  <a:solidFill>
                    <a:schemeClr val="bg1"/>
                  </a:solidFill>
                </a:rPr>
                <a:t>.</a:t>
              </a:r>
              <a:r>
                <a:rPr lang="zh-CN" altLang="en-US" dirty="0">
                  <a:solidFill>
                    <a:schemeClr val="bg1"/>
                  </a:solidFill>
                </a:rPr>
                <a:t>餘額寶本質就是貨幣基金，背後是天弘基金公司</a:t>
              </a:r>
            </a:p>
          </p:txBody>
        </p:sp>
      </p:grpSp>
      <p:sp>
        <p:nvSpPr>
          <p:cNvPr id="19" name="椭圆 18"/>
          <p:cNvSpPr/>
          <p:nvPr/>
        </p:nvSpPr>
        <p:spPr>
          <a:xfrm>
            <a:off x="797325" y="1877851"/>
            <a:ext cx="720000" cy="720000"/>
          </a:xfrm>
          <a:prstGeom prst="ellipse">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714451" y="1945464"/>
            <a:ext cx="885749" cy="583565"/>
          </a:xfrm>
          <a:prstGeom prst="rect">
            <a:avLst/>
          </a:prstGeom>
          <a:noFill/>
        </p:spPr>
        <p:txBody>
          <a:bodyPr wrap="square" rtlCol="0">
            <a:spAutoFit/>
          </a:bodyPr>
          <a:lstStyle/>
          <a:p>
            <a:pPr algn="ctr"/>
            <a:r>
              <a:rPr lang="en-US" altLang="zh-CN" sz="3200" dirty="0">
                <a:solidFill>
                  <a:srgbClr val="FEBE4A"/>
                </a:solidFill>
                <a:latin typeface="+mj-lt"/>
              </a:rPr>
              <a:t>01</a:t>
            </a:r>
            <a:endParaRPr lang="zh-CN" altLang="en-US" sz="3200" dirty="0">
              <a:solidFill>
                <a:srgbClr val="FEBE4A"/>
              </a:solidFill>
              <a:latin typeface="+mj-lt"/>
            </a:endParaRPr>
          </a:p>
        </p:txBody>
      </p:sp>
      <p:grpSp>
        <p:nvGrpSpPr>
          <p:cNvPr id="33" name="组合 32"/>
          <p:cNvGrpSpPr/>
          <p:nvPr/>
        </p:nvGrpSpPr>
        <p:grpSpPr>
          <a:xfrm>
            <a:off x="1504950" y="4267200"/>
            <a:ext cx="2676525" cy="957465"/>
            <a:chOff x="9153524" y="2017262"/>
            <a:chExt cx="2676525" cy="957465"/>
          </a:xfrm>
        </p:grpSpPr>
        <p:sp>
          <p:nvSpPr>
            <p:cNvPr id="34" name="文本框 33"/>
            <p:cNvSpPr txBox="1"/>
            <p:nvPr/>
          </p:nvSpPr>
          <p:spPr>
            <a:xfrm>
              <a:off x="9153525" y="2017262"/>
              <a:ext cx="2276580" cy="460375"/>
            </a:xfrm>
            <a:prstGeom prst="rect">
              <a:avLst/>
            </a:prstGeom>
            <a:noFill/>
          </p:spPr>
          <p:txBody>
            <a:bodyPr wrap="square" rtlCol="0">
              <a:spAutoFit/>
            </a:bodyPr>
            <a:lstStyle>
              <a:defPPr>
                <a:defRPr lang="zh-CN"/>
              </a:defPPr>
              <a:lvl1pPr>
                <a:defRPr sz="24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債券基金</a:t>
              </a:r>
            </a:p>
          </p:txBody>
        </p:sp>
        <p:sp>
          <p:nvSpPr>
            <p:cNvPr id="35" name="文本框 34"/>
            <p:cNvSpPr txBox="1"/>
            <p:nvPr/>
          </p:nvSpPr>
          <p:spPr>
            <a:xfrm>
              <a:off x="9153524" y="2452757"/>
              <a:ext cx="2676525" cy="521970"/>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solidFill>
                    <a:schemeClr val="bg1"/>
                  </a:solidFill>
                </a:rPr>
                <a:t>相對於貨幣基金來說，風險高些，收益也高，適合分散投資</a:t>
              </a:r>
            </a:p>
          </p:txBody>
        </p:sp>
      </p:grpSp>
      <p:sp>
        <p:nvSpPr>
          <p:cNvPr id="44" name="椭圆 43"/>
          <p:cNvSpPr/>
          <p:nvPr/>
        </p:nvSpPr>
        <p:spPr>
          <a:xfrm>
            <a:off x="797325" y="4386557"/>
            <a:ext cx="720000" cy="720000"/>
          </a:xfrm>
          <a:prstGeom prst="ellipse">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714451" y="4454170"/>
            <a:ext cx="885749" cy="583565"/>
          </a:xfrm>
          <a:prstGeom prst="rect">
            <a:avLst/>
          </a:prstGeom>
          <a:noFill/>
        </p:spPr>
        <p:txBody>
          <a:bodyPr wrap="square" rtlCol="0">
            <a:spAutoFit/>
          </a:bodyPr>
          <a:lstStyle>
            <a:defPPr>
              <a:defRPr lang="zh-CN"/>
            </a:defPPr>
            <a:lvl1pPr algn="ctr">
              <a:defRPr sz="3200">
                <a:solidFill>
                  <a:srgbClr val="FEBE4A"/>
                </a:solidFill>
                <a:latin typeface="+mj-lt"/>
              </a:defRPr>
            </a:lvl1pPr>
          </a:lstStyle>
          <a:p>
            <a:r>
              <a:rPr lang="en-US" altLang="zh-CN" dirty="0"/>
              <a:t>02</a:t>
            </a:r>
            <a:endParaRPr lang="zh-CN" altLang="en-US" dirty="0"/>
          </a:p>
        </p:txBody>
      </p:sp>
      <p:grpSp>
        <p:nvGrpSpPr>
          <p:cNvPr id="27" name="组合 26"/>
          <p:cNvGrpSpPr/>
          <p:nvPr/>
        </p:nvGrpSpPr>
        <p:grpSpPr>
          <a:xfrm>
            <a:off x="8061694" y="1758493"/>
            <a:ext cx="2739656" cy="1172730"/>
            <a:chOff x="695325" y="2017262"/>
            <a:chExt cx="2739656" cy="1172730"/>
          </a:xfrm>
        </p:grpSpPr>
        <p:sp>
          <p:nvSpPr>
            <p:cNvPr id="28" name="文本框 27"/>
            <p:cNvSpPr txBox="1"/>
            <p:nvPr/>
          </p:nvSpPr>
          <p:spPr>
            <a:xfrm>
              <a:off x="1158401" y="20172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主動基金</a:t>
              </a:r>
            </a:p>
          </p:txBody>
        </p:sp>
        <p:sp>
          <p:nvSpPr>
            <p:cNvPr id="29" name="文本框 28"/>
            <p:cNvSpPr txBox="1"/>
            <p:nvPr/>
          </p:nvSpPr>
          <p:spPr>
            <a:xfrm>
              <a:off x="695325" y="2452757"/>
              <a:ext cx="2739656" cy="737235"/>
            </a:xfrm>
            <a:prstGeom prst="rect">
              <a:avLst/>
            </a:prstGeom>
            <a:noFill/>
          </p:spPr>
          <p:txBody>
            <a:bodyPr wrap="square" rtlCol="0">
              <a:spAutoFit/>
            </a:bodyPr>
            <a:lstStyle>
              <a:defPPr>
                <a:defRPr lang="zh-CN"/>
              </a:defPPr>
              <a:lvl1pPr algn="r">
                <a:defRPr sz="1400">
                  <a:solidFill>
                    <a:schemeClr val="tx1">
                      <a:lumMod val="50000"/>
                      <a:lumOff val="50000"/>
                    </a:schemeClr>
                  </a:solidFill>
                </a:defRPr>
              </a:lvl1pPr>
            </a:lstStyle>
            <a:p>
              <a:r>
                <a:rPr lang="zh-CN" altLang="en-US" dirty="0">
                  <a:solidFill>
                    <a:schemeClr val="bg1"/>
                  </a:solidFill>
                </a:rPr>
                <a:t>由自己或者基金經理選股，基金的業績完全取決於自己或者基金經理的投資能力</a:t>
              </a:r>
            </a:p>
          </p:txBody>
        </p:sp>
      </p:grpSp>
      <p:sp>
        <p:nvSpPr>
          <p:cNvPr id="47" name="椭圆 46"/>
          <p:cNvSpPr/>
          <p:nvPr/>
        </p:nvSpPr>
        <p:spPr>
          <a:xfrm>
            <a:off x="10869744" y="1985572"/>
            <a:ext cx="720000" cy="720000"/>
          </a:xfrm>
          <a:prstGeom prst="ellipse">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10786870" y="2053185"/>
            <a:ext cx="885749" cy="583565"/>
          </a:xfrm>
          <a:prstGeom prst="rect">
            <a:avLst/>
          </a:prstGeom>
          <a:noFill/>
        </p:spPr>
        <p:txBody>
          <a:bodyPr wrap="square" rtlCol="0">
            <a:spAutoFit/>
          </a:bodyPr>
          <a:lstStyle>
            <a:defPPr>
              <a:defRPr lang="zh-CN"/>
            </a:defPPr>
            <a:lvl1pPr algn="ctr">
              <a:defRPr sz="3200">
                <a:solidFill>
                  <a:srgbClr val="FEBE4A"/>
                </a:solidFill>
                <a:latin typeface="+mj-lt"/>
              </a:defRPr>
            </a:lvl1pPr>
          </a:lstStyle>
          <a:p>
            <a:r>
              <a:rPr lang="en-US" altLang="zh-CN" dirty="0"/>
              <a:t>03</a:t>
            </a:r>
            <a:endParaRPr lang="zh-CN" altLang="en-US" dirty="0"/>
          </a:p>
        </p:txBody>
      </p:sp>
      <p:grpSp>
        <p:nvGrpSpPr>
          <p:cNvPr id="36" name="组合 35"/>
          <p:cNvGrpSpPr/>
          <p:nvPr/>
        </p:nvGrpSpPr>
        <p:grpSpPr>
          <a:xfrm>
            <a:off x="8080744" y="4267200"/>
            <a:ext cx="2739656" cy="1388630"/>
            <a:chOff x="695325" y="2017262"/>
            <a:chExt cx="2739656" cy="1388630"/>
          </a:xfrm>
        </p:grpSpPr>
        <p:sp>
          <p:nvSpPr>
            <p:cNvPr id="37" name="文本框 36"/>
            <p:cNvSpPr txBox="1"/>
            <p:nvPr/>
          </p:nvSpPr>
          <p:spPr>
            <a:xfrm>
              <a:off x="1158401" y="20172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指數基金</a:t>
              </a:r>
            </a:p>
          </p:txBody>
        </p:sp>
        <p:sp>
          <p:nvSpPr>
            <p:cNvPr id="38" name="文本框 37"/>
            <p:cNvSpPr txBox="1"/>
            <p:nvPr/>
          </p:nvSpPr>
          <p:spPr>
            <a:xfrm>
              <a:off x="695325" y="2452757"/>
              <a:ext cx="2739656" cy="953135"/>
            </a:xfrm>
            <a:prstGeom prst="rect">
              <a:avLst/>
            </a:prstGeom>
            <a:noFill/>
          </p:spPr>
          <p:txBody>
            <a:bodyPr wrap="square" rtlCol="0">
              <a:spAutoFit/>
            </a:bodyPr>
            <a:lstStyle>
              <a:defPPr>
                <a:defRPr lang="zh-CN"/>
              </a:defPPr>
              <a:lvl1pPr algn="r">
                <a:defRPr sz="1400">
                  <a:solidFill>
                    <a:schemeClr val="tx1">
                      <a:lumMod val="50000"/>
                      <a:lumOff val="50000"/>
                    </a:schemeClr>
                  </a:solidFill>
                </a:defRPr>
              </a:lvl1pPr>
            </a:lstStyle>
            <a:p>
              <a:r>
                <a:rPr lang="zh-CN" altLang="en-US" dirty="0">
                  <a:solidFill>
                    <a:schemeClr val="bg1"/>
                  </a:solidFill>
                </a:rPr>
                <a:t>指數，大概可以理解為股票的排名，比如滬深</a:t>
              </a:r>
              <a:r>
                <a:rPr lang="en-US" altLang="zh-CN" dirty="0">
                  <a:solidFill>
                    <a:schemeClr val="bg1"/>
                  </a:solidFill>
                </a:rPr>
                <a:t>300</a:t>
              </a:r>
              <a:r>
                <a:rPr lang="zh-CN" altLang="en-US" dirty="0">
                  <a:solidFill>
                    <a:schemeClr val="bg1"/>
                  </a:solidFill>
                </a:rPr>
                <a:t>指數，它的規則就是選擇滬深兩市市值排名前</a:t>
              </a:r>
              <a:r>
                <a:rPr lang="en-US" altLang="zh-CN" dirty="0">
                  <a:solidFill>
                    <a:schemeClr val="bg1"/>
                  </a:solidFill>
                </a:rPr>
                <a:t>300</a:t>
              </a:r>
              <a:r>
                <a:rPr lang="zh-CN" altLang="en-US" dirty="0">
                  <a:solidFill>
                    <a:schemeClr val="bg1"/>
                  </a:solidFill>
                </a:rPr>
                <a:t>的股票</a:t>
              </a:r>
            </a:p>
          </p:txBody>
        </p:sp>
      </p:grpSp>
      <p:sp>
        <p:nvSpPr>
          <p:cNvPr id="50" name="椭圆 49"/>
          <p:cNvSpPr/>
          <p:nvPr/>
        </p:nvSpPr>
        <p:spPr>
          <a:xfrm>
            <a:off x="10869744" y="4602001"/>
            <a:ext cx="720000" cy="720000"/>
          </a:xfrm>
          <a:prstGeom prst="ellipse">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10786870" y="4669614"/>
            <a:ext cx="885749" cy="583565"/>
          </a:xfrm>
          <a:prstGeom prst="rect">
            <a:avLst/>
          </a:prstGeom>
          <a:noFill/>
        </p:spPr>
        <p:txBody>
          <a:bodyPr wrap="square" rtlCol="0">
            <a:spAutoFit/>
          </a:bodyPr>
          <a:lstStyle>
            <a:defPPr>
              <a:defRPr lang="zh-CN"/>
            </a:defPPr>
            <a:lvl1pPr algn="ctr">
              <a:defRPr sz="3200">
                <a:solidFill>
                  <a:srgbClr val="FEBE4A"/>
                </a:solidFill>
                <a:latin typeface="+mj-lt"/>
              </a:defRPr>
            </a:lvl1pPr>
          </a:lstStyle>
          <a:p>
            <a:r>
              <a:rPr lang="en-US" altLang="zh-CN" dirty="0"/>
              <a:t>04</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90000"/>
                  <a:lumOff val="1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6498" y="287907"/>
            <a:ext cx="2199005" cy="762000"/>
            <a:chOff x="4996498" y="592707"/>
            <a:chExt cx="2199005" cy="762000"/>
          </a:xfrm>
        </p:grpSpPr>
        <p:sp>
          <p:nvSpPr>
            <p:cNvPr id="17" name="文本框 16"/>
            <p:cNvSpPr txBox="1"/>
            <p:nvPr/>
          </p:nvSpPr>
          <p:spPr>
            <a:xfrm>
              <a:off x="5166359"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8" name="文本框 17"/>
            <p:cNvSpPr txBox="1"/>
            <p:nvPr/>
          </p:nvSpPr>
          <p:spPr>
            <a:xfrm>
              <a:off x="4996498" y="1023250"/>
              <a:ext cx="2199005"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28" name="文本框 27"/>
          <p:cNvSpPr txBox="1"/>
          <p:nvPr/>
        </p:nvSpPr>
        <p:spPr>
          <a:xfrm>
            <a:off x="638608" y="2462989"/>
            <a:ext cx="5457392"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solidFill>
                  <a:schemeClr val="bg1"/>
                </a:solidFill>
              </a:rPr>
              <a:t>投資產品可轉債</a:t>
            </a:r>
            <a:r>
              <a:rPr lang="en-US" altLang="zh-CN" dirty="0">
                <a:solidFill>
                  <a:schemeClr val="bg1"/>
                </a:solidFill>
              </a:rPr>
              <a:t>,</a:t>
            </a:r>
            <a:r>
              <a:rPr lang="zh-CN" altLang="en-US" dirty="0">
                <a:solidFill>
                  <a:schemeClr val="bg1"/>
                </a:solidFill>
              </a:rPr>
              <a:t>可轉債的本質是一種債券</a:t>
            </a:r>
            <a:r>
              <a:rPr lang="en-US" altLang="zh-CN" dirty="0">
                <a:solidFill>
                  <a:schemeClr val="bg1"/>
                </a:solidFill>
              </a:rPr>
              <a:t>,</a:t>
            </a:r>
            <a:r>
              <a:rPr lang="zh-CN" altLang="en-US" dirty="0">
                <a:solidFill>
                  <a:schemeClr val="bg1"/>
                </a:solidFill>
              </a:rPr>
              <a:t>但是這種債券可以在一定條件下轉換成股票，比如面值 </a:t>
            </a:r>
            <a:r>
              <a:rPr lang="en-US" altLang="zh-CN" dirty="0">
                <a:solidFill>
                  <a:schemeClr val="bg1"/>
                </a:solidFill>
              </a:rPr>
              <a:t>100 </a:t>
            </a:r>
            <a:r>
              <a:rPr lang="zh-CN" altLang="en-US" dirty="0">
                <a:solidFill>
                  <a:schemeClr val="bg1"/>
                </a:solidFill>
              </a:rPr>
              <a:t>元的可轉債，約定你可以以 </a:t>
            </a:r>
            <a:r>
              <a:rPr lang="en-US" altLang="zh-CN" dirty="0">
                <a:solidFill>
                  <a:schemeClr val="bg1"/>
                </a:solidFill>
              </a:rPr>
              <a:t>25 </a:t>
            </a:r>
            <a:r>
              <a:rPr lang="zh-CN" altLang="en-US" dirty="0">
                <a:solidFill>
                  <a:schemeClr val="bg1"/>
                </a:solidFill>
              </a:rPr>
              <a:t>元 </a:t>
            </a:r>
            <a:r>
              <a:rPr lang="en-US" altLang="zh-CN" dirty="0">
                <a:solidFill>
                  <a:schemeClr val="bg1"/>
                </a:solidFill>
              </a:rPr>
              <a:t>1 </a:t>
            </a:r>
            <a:r>
              <a:rPr lang="zh-CN" altLang="en-US" dirty="0">
                <a:solidFill>
                  <a:schemeClr val="bg1"/>
                </a:solidFill>
              </a:rPr>
              <a:t>股的價格轉換為股票</a:t>
            </a:r>
          </a:p>
        </p:txBody>
      </p:sp>
      <p:sp>
        <p:nvSpPr>
          <p:cNvPr id="29" name="文本框 28"/>
          <p:cNvSpPr txBox="1"/>
          <p:nvPr/>
        </p:nvSpPr>
        <p:spPr>
          <a:xfrm>
            <a:off x="638608" y="1982275"/>
            <a:ext cx="15544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產品介紹</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30" name="直接连接符 29"/>
          <p:cNvCxnSpPr/>
          <p:nvPr/>
        </p:nvCxnSpPr>
        <p:spPr>
          <a:xfrm>
            <a:off x="739438" y="2418945"/>
            <a:ext cx="1368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nvSpPr>
        <p:spPr>
          <a:xfrm>
            <a:off x="695325" y="3527709"/>
            <a:ext cx="5457392" cy="2781016"/>
          </a:xfrm>
          <a:prstGeom prst="roundRect">
            <a:avLst>
              <a:gd name="adj" fmla="val 9132"/>
            </a:avLst>
          </a:prstGeom>
          <a:blipFill dpi="0" rotWithShape="1">
            <a:blip r:embed="rId4"/>
            <a:srcRect/>
            <a:tile tx="0" ty="-4826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圆角 38"/>
          <p:cNvSpPr/>
          <p:nvPr/>
        </p:nvSpPr>
        <p:spPr>
          <a:xfrm>
            <a:off x="7232554" y="1733550"/>
            <a:ext cx="4220008" cy="4575175"/>
          </a:xfrm>
          <a:prstGeom prst="roundRect">
            <a:avLst>
              <a:gd name="adj" fmla="val 6214"/>
            </a:avLst>
          </a:prstGeom>
          <a:noFill/>
          <a:ln>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8262558" y="1942264"/>
            <a:ext cx="2160000" cy="2160000"/>
          </a:xfrm>
          <a:prstGeom prst="ellipse">
            <a:avLst/>
          </a:prstGeom>
          <a:blipFill dpi="0" rotWithShape="1">
            <a:blip r:embed="rId5"/>
            <a:srcRect/>
            <a:tile tx="0" ty="0" sx="100000" sy="100000" flip="none" algn="ctr"/>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组合 39"/>
          <p:cNvGrpSpPr/>
          <p:nvPr/>
        </p:nvGrpSpPr>
        <p:grpSpPr>
          <a:xfrm>
            <a:off x="7318712" y="4496875"/>
            <a:ext cx="4047693" cy="1524654"/>
            <a:chOff x="7318712" y="4554025"/>
            <a:chExt cx="4047693" cy="1524654"/>
          </a:xfrm>
        </p:grpSpPr>
        <p:sp>
          <p:nvSpPr>
            <p:cNvPr id="42" name="文本框 41"/>
            <p:cNvSpPr txBox="1"/>
            <p:nvPr/>
          </p:nvSpPr>
          <p:spPr>
            <a:xfrm>
              <a:off x="7318712" y="5149039"/>
              <a:ext cx="4047693"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solidFill>
                    <a:schemeClr val="bg1"/>
                  </a:solidFill>
                </a:rPr>
                <a:t>可轉債因為有債券的性質</a:t>
              </a:r>
              <a:r>
                <a:rPr lang="en-US" altLang="zh-CN" dirty="0">
                  <a:solidFill>
                    <a:schemeClr val="bg1"/>
                  </a:solidFill>
                </a:rPr>
                <a:t>,</a:t>
              </a:r>
              <a:r>
                <a:rPr lang="zh-CN" altLang="en-US" dirty="0">
                  <a:solidFill>
                    <a:schemeClr val="bg1"/>
                  </a:solidFill>
                </a:rPr>
                <a:t>又有轉股的功能</a:t>
              </a:r>
              <a:r>
                <a:rPr lang="en-US" altLang="zh-CN" dirty="0">
                  <a:solidFill>
                    <a:schemeClr val="bg1"/>
                  </a:solidFill>
                </a:rPr>
                <a:t>,</a:t>
              </a:r>
              <a:r>
                <a:rPr lang="zh-CN" altLang="en-US" dirty="0">
                  <a:solidFill>
                    <a:schemeClr val="bg1"/>
                  </a:solidFill>
                </a:rPr>
                <a:t>基本穩賺</a:t>
              </a:r>
              <a:r>
                <a:rPr lang="en-US" altLang="zh-CN" dirty="0">
                  <a:solidFill>
                    <a:schemeClr val="bg1"/>
                  </a:solidFill>
                </a:rPr>
                <a:t>,</a:t>
              </a:r>
              <a:r>
                <a:rPr lang="zh-CN" altLang="en-US" dirty="0">
                  <a:solidFill>
                    <a:schemeClr val="bg1"/>
                  </a:solidFill>
                </a:rPr>
                <a:t>下有保底</a:t>
              </a:r>
              <a:r>
                <a:rPr lang="en-US" altLang="zh-CN" dirty="0">
                  <a:solidFill>
                    <a:schemeClr val="bg1"/>
                  </a:solidFill>
                </a:rPr>
                <a:t>,</a:t>
              </a:r>
              <a:r>
                <a:rPr lang="zh-CN" altLang="en-US" dirty="0">
                  <a:solidFill>
                    <a:schemeClr val="bg1"/>
                  </a:solidFill>
                </a:rPr>
                <a:t>上不封頂可轉債一個簡單的買法</a:t>
              </a:r>
              <a:r>
                <a:rPr lang="en-US" altLang="zh-CN" dirty="0">
                  <a:solidFill>
                    <a:schemeClr val="bg1"/>
                  </a:solidFill>
                </a:rPr>
                <a:t>,</a:t>
              </a:r>
              <a:r>
                <a:rPr lang="zh-CN" altLang="en-US" dirty="0">
                  <a:solidFill>
                    <a:schemeClr val="bg1"/>
                  </a:solidFill>
                </a:rPr>
                <a:t>就是買入 </a:t>
              </a:r>
              <a:r>
                <a:rPr lang="en-US" altLang="zh-CN" dirty="0">
                  <a:solidFill>
                    <a:schemeClr val="bg1"/>
                  </a:solidFill>
                </a:rPr>
                <a:t>100 </a:t>
              </a:r>
              <a:r>
                <a:rPr lang="zh-CN" altLang="en-US" dirty="0">
                  <a:solidFill>
                    <a:schemeClr val="bg1"/>
                  </a:solidFill>
                </a:rPr>
                <a:t>元以下的，可以保證穩賺不賠</a:t>
              </a:r>
            </a:p>
          </p:txBody>
        </p:sp>
        <p:sp>
          <p:nvSpPr>
            <p:cNvPr id="43" name="文本框 42"/>
            <p:cNvSpPr txBox="1"/>
            <p:nvPr/>
          </p:nvSpPr>
          <p:spPr>
            <a:xfrm>
              <a:off x="8557728" y="4554025"/>
              <a:ext cx="15544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產品介紹</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45" name="直接连接符 44"/>
            <p:cNvCxnSpPr/>
            <p:nvPr/>
          </p:nvCxnSpPr>
          <p:spPr>
            <a:xfrm>
              <a:off x="8658558" y="5009745"/>
              <a:ext cx="1368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pic>
        <p:nvPicPr>
          <p:cNvPr id="31" name="图片 30"/>
          <p:cNvPicPr>
            <a:picLocks noChangeAspect="1"/>
          </p:cNvPicPr>
          <p:nvPr/>
        </p:nvPicPr>
        <p:blipFill>
          <a:blip r:embed="rId6">
            <a:extLst>
              <a:ext uri="{28A0092B-C50C-407E-A947-70E740481C1C}">
                <a14:useLocalDpi xmlns:a14="http://schemas.microsoft.com/office/drawing/2010/main" val="0"/>
              </a:ext>
            </a:extLst>
          </a:blip>
          <a:srcRect l="47405" t="12988" r="31482" b="68165"/>
          <a:stretch>
            <a:fillRect/>
          </a:stretch>
        </p:blipFill>
        <p:spPr>
          <a:xfrm rot="15914516">
            <a:off x="10856082" y="1331094"/>
            <a:ext cx="1011926" cy="903365"/>
          </a:xfrm>
          <a:custGeom>
            <a:avLst/>
            <a:gdLst>
              <a:gd name="connsiteX0" fmla="*/ 0 w 1259019"/>
              <a:gd name="connsiteY0" fmla="*/ 0 h 1123950"/>
              <a:gd name="connsiteX1" fmla="*/ 1259019 w 1259019"/>
              <a:gd name="connsiteY1" fmla="*/ 0 h 1123950"/>
              <a:gd name="connsiteX2" fmla="*/ 1259019 w 1259019"/>
              <a:gd name="connsiteY2" fmla="*/ 1123950 h 1123950"/>
              <a:gd name="connsiteX3" fmla="*/ 0 w 1259019"/>
              <a:gd name="connsiteY3" fmla="*/ 1123950 h 1123950"/>
            </a:gdLst>
            <a:ahLst/>
            <a:cxnLst>
              <a:cxn ang="0">
                <a:pos x="connsiteX0" y="connsiteY0"/>
              </a:cxn>
              <a:cxn ang="0">
                <a:pos x="connsiteX1" y="connsiteY1"/>
              </a:cxn>
              <a:cxn ang="0">
                <a:pos x="connsiteX2" y="connsiteY2"/>
              </a:cxn>
              <a:cxn ang="0">
                <a:pos x="connsiteX3" y="connsiteY3"/>
              </a:cxn>
            </a:cxnLst>
            <a:rect l="l" t="t" r="r" b="b"/>
            <a:pathLst>
              <a:path w="1259019" h="1123950">
                <a:moveTo>
                  <a:pt x="0" y="0"/>
                </a:moveTo>
                <a:lnTo>
                  <a:pt x="1259019" y="0"/>
                </a:lnTo>
                <a:lnTo>
                  <a:pt x="1259019" y="1123950"/>
                </a:lnTo>
                <a:lnTo>
                  <a:pt x="0" y="1123950"/>
                </a:lnTo>
                <a:close/>
              </a:path>
            </a:pathLst>
          </a:cu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6498" y="287907"/>
            <a:ext cx="2199005" cy="762000"/>
            <a:chOff x="4996498" y="592707"/>
            <a:chExt cx="2199005" cy="762000"/>
          </a:xfrm>
        </p:grpSpPr>
        <p:sp>
          <p:nvSpPr>
            <p:cNvPr id="17" name="文本框 16"/>
            <p:cNvSpPr txBox="1"/>
            <p:nvPr/>
          </p:nvSpPr>
          <p:spPr>
            <a:xfrm>
              <a:off x="5166359"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8" name="文本框 17"/>
            <p:cNvSpPr txBox="1"/>
            <p:nvPr/>
          </p:nvSpPr>
          <p:spPr>
            <a:xfrm>
              <a:off x="4996498" y="1023250"/>
              <a:ext cx="2199005"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31" name="矩形: 圆角 30"/>
          <p:cNvSpPr/>
          <p:nvPr/>
        </p:nvSpPr>
        <p:spPr>
          <a:xfrm>
            <a:off x="998647" y="1908150"/>
            <a:ext cx="3060000" cy="3960000"/>
          </a:xfrm>
          <a:prstGeom prst="roundRect">
            <a:avLst>
              <a:gd name="adj" fmla="val 9099"/>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4" name="组合 13"/>
          <p:cNvGrpSpPr/>
          <p:nvPr/>
        </p:nvGrpSpPr>
        <p:grpSpPr>
          <a:xfrm>
            <a:off x="1106657" y="2243011"/>
            <a:ext cx="2843981" cy="3589475"/>
            <a:chOff x="1235005" y="1774593"/>
            <a:chExt cx="2843981" cy="3589475"/>
          </a:xfrm>
        </p:grpSpPr>
        <p:sp>
          <p:nvSpPr>
            <p:cNvPr id="44" name="yen-sign_44570"/>
            <p:cNvSpPr/>
            <p:nvPr/>
          </p:nvSpPr>
          <p:spPr>
            <a:xfrm>
              <a:off x="1863149" y="1781005"/>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文本框 32"/>
            <p:cNvSpPr txBox="1"/>
            <p:nvPr/>
          </p:nvSpPr>
          <p:spPr>
            <a:xfrm>
              <a:off x="1235005" y="3874993"/>
              <a:ext cx="2843981"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國債是中央政府的借據，因為有國家背景，安全性很高。企業、銀行以及各類大機構，都會購買一定比例的國債，作為比較保守的投資</a:t>
              </a:r>
            </a:p>
          </p:txBody>
        </p:sp>
        <p:grpSp>
          <p:nvGrpSpPr>
            <p:cNvPr id="10" name="组合 9"/>
            <p:cNvGrpSpPr/>
            <p:nvPr/>
          </p:nvGrpSpPr>
          <p:grpSpPr>
            <a:xfrm>
              <a:off x="1917852" y="3313924"/>
              <a:ext cx="1478280" cy="476310"/>
              <a:chOff x="1917852" y="2951974"/>
              <a:chExt cx="1478280" cy="476310"/>
            </a:xfrm>
          </p:grpSpPr>
          <p:sp>
            <p:nvSpPr>
              <p:cNvPr id="34" name="文本框 33"/>
              <p:cNvSpPr txBox="1"/>
              <p:nvPr/>
            </p:nvSpPr>
            <p:spPr>
              <a:xfrm>
                <a:off x="1917852"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產品介紹</a:t>
                </a:r>
              </a:p>
            </p:txBody>
          </p:sp>
          <p:cxnSp>
            <p:nvCxnSpPr>
              <p:cNvPr id="37" name="直接连接符 36"/>
              <p:cNvCxnSpPr/>
              <p:nvPr/>
            </p:nvCxnSpPr>
            <p:spPr>
              <a:xfrm>
                <a:off x="221438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38" name="椭圆 37"/>
            <p:cNvSpPr/>
            <p:nvPr/>
          </p:nvSpPr>
          <p:spPr>
            <a:xfrm flipH="1">
              <a:off x="1936995" y="1774593"/>
              <a:ext cx="1440000" cy="1440000"/>
            </a:xfrm>
            <a:prstGeom prst="ellipse">
              <a:avLst/>
            </a:prstGeom>
            <a:blipFill dpi="0" rotWithShape="1">
              <a:blip r:embed="rId4"/>
              <a:srcRect/>
              <a:tile tx="1397000" ty="0" sx="100000" sy="100000" flip="none" algn="ctr"/>
            </a:blipFill>
            <a:ln w="34925">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4" name="组合 63"/>
          <p:cNvGrpSpPr/>
          <p:nvPr/>
        </p:nvGrpSpPr>
        <p:grpSpPr>
          <a:xfrm>
            <a:off x="4566001" y="1908150"/>
            <a:ext cx="3060000" cy="3960000"/>
            <a:chOff x="4566000" y="1603350"/>
            <a:chExt cx="3060000" cy="3960000"/>
          </a:xfrm>
        </p:grpSpPr>
        <p:sp>
          <p:nvSpPr>
            <p:cNvPr id="46" name="矩形: 圆角 45"/>
            <p:cNvSpPr/>
            <p:nvPr/>
          </p:nvSpPr>
          <p:spPr>
            <a:xfrm>
              <a:off x="4566000" y="1603350"/>
              <a:ext cx="3060000" cy="3960000"/>
            </a:xfrm>
            <a:prstGeom prst="roundRect">
              <a:avLst>
                <a:gd name="adj" fmla="val 9099"/>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yen-sign_44570"/>
            <p:cNvSpPr/>
            <p:nvPr/>
          </p:nvSpPr>
          <p:spPr>
            <a:xfrm>
              <a:off x="5302154" y="1944623"/>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文本框 50"/>
            <p:cNvSpPr txBox="1"/>
            <p:nvPr/>
          </p:nvSpPr>
          <p:spPr>
            <a:xfrm>
              <a:off x="4674010" y="4038611"/>
              <a:ext cx="2843981" cy="12096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指數基金，指數大概可以理解為股票的排名，比如滬深</a:t>
              </a:r>
              <a:r>
                <a:rPr lang="en-US" altLang="zh-CN" dirty="0"/>
                <a:t>300</a:t>
              </a:r>
              <a:r>
                <a:rPr lang="zh-CN" altLang="en-US" dirty="0"/>
                <a:t>指數，它的規則就是選擇滬深兩市市值排名前</a:t>
              </a:r>
              <a:r>
                <a:rPr lang="en-US" altLang="zh-CN" dirty="0"/>
                <a:t>300</a:t>
              </a:r>
              <a:r>
                <a:rPr lang="zh-CN" altLang="en-US" dirty="0"/>
                <a:t>的股票</a:t>
              </a:r>
            </a:p>
          </p:txBody>
        </p:sp>
        <p:grpSp>
          <p:nvGrpSpPr>
            <p:cNvPr id="52" name="组合 51"/>
            <p:cNvGrpSpPr/>
            <p:nvPr/>
          </p:nvGrpSpPr>
          <p:grpSpPr>
            <a:xfrm>
              <a:off x="5356857" y="3477542"/>
              <a:ext cx="1478280" cy="476310"/>
              <a:chOff x="1917852" y="2951974"/>
              <a:chExt cx="1478280" cy="476310"/>
            </a:xfrm>
          </p:grpSpPr>
          <p:sp>
            <p:nvSpPr>
              <p:cNvPr id="54" name="文本框 53"/>
              <p:cNvSpPr txBox="1"/>
              <p:nvPr/>
            </p:nvSpPr>
            <p:spPr>
              <a:xfrm>
                <a:off x="1917852"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產品介紹</a:t>
                </a:r>
              </a:p>
            </p:txBody>
          </p:sp>
          <p:cxnSp>
            <p:nvCxnSpPr>
              <p:cNvPr id="55" name="直接连接符 54"/>
              <p:cNvCxnSpPr/>
              <p:nvPr/>
            </p:nvCxnSpPr>
            <p:spPr>
              <a:xfrm>
                <a:off x="221438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53" name="椭圆 52"/>
            <p:cNvSpPr/>
            <p:nvPr/>
          </p:nvSpPr>
          <p:spPr>
            <a:xfrm flipH="1">
              <a:off x="5376000" y="1938211"/>
              <a:ext cx="1440000" cy="1440000"/>
            </a:xfrm>
            <a:prstGeom prst="ellipse">
              <a:avLst/>
            </a:prstGeom>
            <a:blipFill dpi="0" rotWithShape="1">
              <a:blip r:embed="rId5"/>
              <a:srcRect/>
              <a:stretch>
                <a:fillRect/>
              </a:stretch>
            </a:blipFill>
            <a:ln w="34925">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5" name="组合 64"/>
          <p:cNvGrpSpPr/>
          <p:nvPr/>
        </p:nvGrpSpPr>
        <p:grpSpPr>
          <a:xfrm>
            <a:off x="8133353" y="1908150"/>
            <a:ext cx="3060000" cy="3960000"/>
            <a:chOff x="8261700" y="1603350"/>
            <a:chExt cx="3060000" cy="3960000"/>
          </a:xfrm>
        </p:grpSpPr>
        <p:sp>
          <p:nvSpPr>
            <p:cNvPr id="48" name="矩形: 圆角 47"/>
            <p:cNvSpPr/>
            <p:nvPr/>
          </p:nvSpPr>
          <p:spPr>
            <a:xfrm>
              <a:off x="8261700" y="1603350"/>
              <a:ext cx="3060000" cy="3960000"/>
            </a:xfrm>
            <a:prstGeom prst="roundRect">
              <a:avLst>
                <a:gd name="adj" fmla="val 9099"/>
              </a:avLst>
            </a:prstGeom>
            <a:solidFill>
              <a:schemeClr val="bg1"/>
            </a:solidFill>
            <a:ln>
              <a:noFill/>
            </a:ln>
            <a:effectLst>
              <a:outerShdw blurRad="381000" dist="190500" dir="30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yen-sign_44570"/>
            <p:cNvSpPr/>
            <p:nvPr/>
          </p:nvSpPr>
          <p:spPr>
            <a:xfrm>
              <a:off x="8997854" y="1944623"/>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文本框 57"/>
            <p:cNvSpPr txBox="1"/>
            <p:nvPr/>
          </p:nvSpPr>
          <p:spPr>
            <a:xfrm>
              <a:off x="8369710" y="4038611"/>
              <a:ext cx="2843981"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指數基金是以特定指數為標的指數</a:t>
              </a:r>
              <a:r>
                <a:rPr lang="en-US" altLang="zh-CN" dirty="0"/>
                <a:t>,</a:t>
              </a:r>
              <a:r>
                <a:rPr lang="zh-CN" altLang="en-US" dirty="0"/>
                <a:t>並以該指數的成份股為投資對象</a:t>
              </a:r>
              <a:r>
                <a:rPr lang="en-US" altLang="zh-CN" dirty="0"/>
                <a:t>,</a:t>
              </a:r>
              <a:r>
                <a:rPr lang="zh-CN" altLang="en-US" dirty="0"/>
                <a:t>通過購買該指數的部分成份股構建投資組合，以追蹤標的指數表現的基金產品</a:t>
              </a:r>
            </a:p>
          </p:txBody>
        </p:sp>
        <p:grpSp>
          <p:nvGrpSpPr>
            <p:cNvPr id="59" name="组合 58"/>
            <p:cNvGrpSpPr/>
            <p:nvPr/>
          </p:nvGrpSpPr>
          <p:grpSpPr>
            <a:xfrm>
              <a:off x="9052557" y="3477542"/>
              <a:ext cx="1478280" cy="476310"/>
              <a:chOff x="1917852" y="2951974"/>
              <a:chExt cx="1478280" cy="476310"/>
            </a:xfrm>
          </p:grpSpPr>
          <p:sp>
            <p:nvSpPr>
              <p:cNvPr id="61" name="文本框 60"/>
              <p:cNvSpPr txBox="1"/>
              <p:nvPr/>
            </p:nvSpPr>
            <p:spPr>
              <a:xfrm>
                <a:off x="1917852"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產品介紹</a:t>
                </a:r>
              </a:p>
            </p:txBody>
          </p:sp>
          <p:cxnSp>
            <p:nvCxnSpPr>
              <p:cNvPr id="62" name="直接连接符 61"/>
              <p:cNvCxnSpPr/>
              <p:nvPr/>
            </p:nvCxnSpPr>
            <p:spPr>
              <a:xfrm>
                <a:off x="221438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60" name="椭圆 59"/>
            <p:cNvSpPr/>
            <p:nvPr/>
          </p:nvSpPr>
          <p:spPr>
            <a:xfrm flipH="1">
              <a:off x="9071700" y="1938211"/>
              <a:ext cx="1440000" cy="1440000"/>
            </a:xfrm>
            <a:prstGeom prst="ellipse">
              <a:avLst/>
            </a:prstGeom>
            <a:blipFill dpi="0" rotWithShape="1">
              <a:blip r:embed="rId6"/>
              <a:srcRect/>
              <a:stretch>
                <a:fillRect/>
              </a:stretch>
            </a:blipFill>
            <a:ln w="34925">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2" name="图片 41"/>
          <p:cNvPicPr>
            <a:picLocks noChangeAspect="1"/>
          </p:cNvPicPr>
          <p:nvPr/>
        </p:nvPicPr>
        <p:blipFill>
          <a:blip r:embed="rId7">
            <a:extLst>
              <a:ext uri="{28A0092B-C50C-407E-A947-70E740481C1C}">
                <a14:useLocalDpi xmlns:a14="http://schemas.microsoft.com/office/drawing/2010/main" val="0"/>
              </a:ext>
            </a:extLst>
          </a:blip>
          <a:srcRect l="28183" t="21561" r="55402" b="58901"/>
          <a:stretch>
            <a:fillRect/>
          </a:stretch>
        </p:blipFill>
        <p:spPr>
          <a:xfrm>
            <a:off x="3456743" y="1398419"/>
            <a:ext cx="790575" cy="940957"/>
          </a:xfrm>
          <a:custGeom>
            <a:avLst/>
            <a:gdLst>
              <a:gd name="connsiteX0" fmla="*/ 0 w 790575"/>
              <a:gd name="connsiteY0" fmla="*/ 0 h 940957"/>
              <a:gd name="connsiteX1" fmla="*/ 790575 w 790575"/>
              <a:gd name="connsiteY1" fmla="*/ 0 h 940957"/>
              <a:gd name="connsiteX2" fmla="*/ 790575 w 790575"/>
              <a:gd name="connsiteY2" fmla="*/ 940957 h 940957"/>
              <a:gd name="connsiteX3" fmla="*/ 0 w 790575"/>
              <a:gd name="connsiteY3" fmla="*/ 940957 h 940957"/>
            </a:gdLst>
            <a:ahLst/>
            <a:cxnLst>
              <a:cxn ang="0">
                <a:pos x="connsiteX0" y="connsiteY0"/>
              </a:cxn>
              <a:cxn ang="0">
                <a:pos x="connsiteX1" y="connsiteY1"/>
              </a:cxn>
              <a:cxn ang="0">
                <a:pos x="connsiteX2" y="connsiteY2"/>
              </a:cxn>
              <a:cxn ang="0">
                <a:pos x="connsiteX3" y="connsiteY3"/>
              </a:cxn>
            </a:cxnLst>
            <a:rect l="l" t="t" r="r" b="b"/>
            <a:pathLst>
              <a:path w="790575" h="940957">
                <a:moveTo>
                  <a:pt x="0" y="0"/>
                </a:moveTo>
                <a:lnTo>
                  <a:pt x="790575" y="0"/>
                </a:lnTo>
                <a:lnTo>
                  <a:pt x="790575" y="940957"/>
                </a:lnTo>
                <a:lnTo>
                  <a:pt x="0" y="940957"/>
                </a:lnTo>
                <a:close/>
              </a:path>
            </a:pathLst>
          </a:custGeom>
        </p:spPr>
      </p:pic>
      <p:pic>
        <p:nvPicPr>
          <p:cNvPr id="43" name="图片 42"/>
          <p:cNvPicPr>
            <a:picLocks noChangeAspect="1"/>
          </p:cNvPicPr>
          <p:nvPr/>
        </p:nvPicPr>
        <p:blipFill>
          <a:blip r:embed="rId7">
            <a:extLst>
              <a:ext uri="{28A0092B-C50C-407E-A947-70E740481C1C}">
                <a14:useLocalDpi xmlns:a14="http://schemas.microsoft.com/office/drawing/2010/main" val="0"/>
              </a:ext>
            </a:extLst>
          </a:blip>
          <a:srcRect l="28183" t="21561" r="55402" b="58901"/>
          <a:stretch>
            <a:fillRect/>
          </a:stretch>
        </p:blipFill>
        <p:spPr>
          <a:xfrm>
            <a:off x="7041137" y="1398419"/>
            <a:ext cx="790575" cy="940957"/>
          </a:xfrm>
          <a:custGeom>
            <a:avLst/>
            <a:gdLst>
              <a:gd name="connsiteX0" fmla="*/ 0 w 790575"/>
              <a:gd name="connsiteY0" fmla="*/ 0 h 940957"/>
              <a:gd name="connsiteX1" fmla="*/ 790575 w 790575"/>
              <a:gd name="connsiteY1" fmla="*/ 0 h 940957"/>
              <a:gd name="connsiteX2" fmla="*/ 790575 w 790575"/>
              <a:gd name="connsiteY2" fmla="*/ 940957 h 940957"/>
              <a:gd name="connsiteX3" fmla="*/ 0 w 790575"/>
              <a:gd name="connsiteY3" fmla="*/ 940957 h 940957"/>
            </a:gdLst>
            <a:ahLst/>
            <a:cxnLst>
              <a:cxn ang="0">
                <a:pos x="connsiteX0" y="connsiteY0"/>
              </a:cxn>
              <a:cxn ang="0">
                <a:pos x="connsiteX1" y="connsiteY1"/>
              </a:cxn>
              <a:cxn ang="0">
                <a:pos x="connsiteX2" y="connsiteY2"/>
              </a:cxn>
              <a:cxn ang="0">
                <a:pos x="connsiteX3" y="connsiteY3"/>
              </a:cxn>
            </a:cxnLst>
            <a:rect l="l" t="t" r="r" b="b"/>
            <a:pathLst>
              <a:path w="790575" h="940957">
                <a:moveTo>
                  <a:pt x="0" y="0"/>
                </a:moveTo>
                <a:lnTo>
                  <a:pt x="790575" y="0"/>
                </a:lnTo>
                <a:lnTo>
                  <a:pt x="790575" y="940957"/>
                </a:lnTo>
                <a:lnTo>
                  <a:pt x="0" y="940957"/>
                </a:lnTo>
                <a:close/>
              </a:path>
            </a:pathLst>
          </a:custGeom>
        </p:spPr>
      </p:pic>
      <p:pic>
        <p:nvPicPr>
          <p:cNvPr id="45" name="图片 44"/>
          <p:cNvPicPr>
            <a:picLocks noChangeAspect="1"/>
          </p:cNvPicPr>
          <p:nvPr/>
        </p:nvPicPr>
        <p:blipFill>
          <a:blip r:embed="rId7">
            <a:extLst>
              <a:ext uri="{28A0092B-C50C-407E-A947-70E740481C1C}">
                <a14:useLocalDpi xmlns:a14="http://schemas.microsoft.com/office/drawing/2010/main" val="0"/>
              </a:ext>
            </a:extLst>
          </a:blip>
          <a:srcRect l="28183" t="21561" r="55402" b="58901"/>
          <a:stretch>
            <a:fillRect/>
          </a:stretch>
        </p:blipFill>
        <p:spPr>
          <a:xfrm>
            <a:off x="10591824" y="1398419"/>
            <a:ext cx="790575" cy="940957"/>
          </a:xfrm>
          <a:custGeom>
            <a:avLst/>
            <a:gdLst>
              <a:gd name="connsiteX0" fmla="*/ 0 w 790575"/>
              <a:gd name="connsiteY0" fmla="*/ 0 h 940957"/>
              <a:gd name="connsiteX1" fmla="*/ 790575 w 790575"/>
              <a:gd name="connsiteY1" fmla="*/ 0 h 940957"/>
              <a:gd name="connsiteX2" fmla="*/ 790575 w 790575"/>
              <a:gd name="connsiteY2" fmla="*/ 940957 h 940957"/>
              <a:gd name="connsiteX3" fmla="*/ 0 w 790575"/>
              <a:gd name="connsiteY3" fmla="*/ 940957 h 940957"/>
            </a:gdLst>
            <a:ahLst/>
            <a:cxnLst>
              <a:cxn ang="0">
                <a:pos x="connsiteX0" y="connsiteY0"/>
              </a:cxn>
              <a:cxn ang="0">
                <a:pos x="connsiteX1" y="connsiteY1"/>
              </a:cxn>
              <a:cxn ang="0">
                <a:pos x="connsiteX2" y="connsiteY2"/>
              </a:cxn>
              <a:cxn ang="0">
                <a:pos x="connsiteX3" y="connsiteY3"/>
              </a:cxn>
            </a:cxnLst>
            <a:rect l="l" t="t" r="r" b="b"/>
            <a:pathLst>
              <a:path w="790575" h="940957">
                <a:moveTo>
                  <a:pt x="0" y="0"/>
                </a:moveTo>
                <a:lnTo>
                  <a:pt x="790575" y="0"/>
                </a:lnTo>
                <a:lnTo>
                  <a:pt x="790575" y="940957"/>
                </a:lnTo>
                <a:lnTo>
                  <a:pt x="0" y="940957"/>
                </a:lnTo>
                <a:close/>
              </a:path>
            </a:pathLst>
          </a:cu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15" name="文本框 14"/>
          <p:cNvSpPr txBox="1"/>
          <p:nvPr/>
        </p:nvSpPr>
        <p:spPr>
          <a:xfrm>
            <a:off x="7719644" y="3390519"/>
            <a:ext cx="3180080" cy="922020"/>
          </a:xfrm>
          <a:prstGeom prst="rect">
            <a:avLst/>
          </a:prstGeom>
          <a:noFill/>
        </p:spPr>
        <p:txBody>
          <a:bodyPr wrap="none" rtlCol="0">
            <a:spAutoFit/>
          </a:bodyPr>
          <a:lstStyle/>
          <a:p>
            <a:r>
              <a:rPr lang="zh-CN" altLang="en-US" sz="54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19" name="文本框 18"/>
          <p:cNvSpPr txBox="1"/>
          <p:nvPr/>
        </p:nvSpPr>
        <p:spPr>
          <a:xfrm>
            <a:off x="7719644" y="4259212"/>
            <a:ext cx="2468245" cy="306705"/>
          </a:xfrm>
          <a:prstGeom prst="rect">
            <a:avLst/>
          </a:prstGeom>
          <a:noFill/>
        </p:spPr>
        <p:txBody>
          <a:bodyPr wrap="none" rtlCol="0">
            <a:spAutoFit/>
          </a:bodyPr>
          <a:lstStyle/>
          <a:p>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44" name="文本框 43"/>
          <p:cNvSpPr txBox="1"/>
          <p:nvPr/>
        </p:nvSpPr>
        <p:spPr>
          <a:xfrm>
            <a:off x="7719644" y="4583632"/>
            <a:ext cx="3896401" cy="1290320"/>
          </a:xfrm>
          <a:prstGeom prst="rect">
            <a:avLst/>
          </a:prstGeom>
          <a:noFill/>
        </p:spPr>
        <p:txBody>
          <a:bodyPr wrap="square" rtlCol="0">
            <a:spAutoFit/>
          </a:bodyPr>
          <a:lstStyle/>
          <a:p>
            <a:pPr>
              <a:lnSpc>
                <a:spcPct val="130000"/>
              </a:lnSpc>
            </a:pPr>
            <a:r>
              <a:rPr lang="zh-CN" altLang="en-US" sz="1200" dirty="0">
                <a:solidFill>
                  <a:schemeClr val="bg1"/>
                </a:solidFill>
              </a:rPr>
              <a:t>隨著個人可投資資產持續增長</a:t>
            </a:r>
            <a:r>
              <a:rPr lang="en-US" altLang="zh-CN" sz="1200" dirty="0">
                <a:solidFill>
                  <a:schemeClr val="bg1"/>
                </a:solidFill>
              </a:rPr>
              <a:t>,</a:t>
            </a:r>
            <a:r>
              <a:rPr lang="zh-CN" altLang="en-US" sz="1200" dirty="0">
                <a:solidFill>
                  <a:schemeClr val="bg1"/>
                </a:solidFill>
              </a:rPr>
              <a:t>投資者經驗日漸豐富和更多富有吸引力的新興數字理財產品湧現 </a:t>
            </a:r>
            <a:r>
              <a:rPr lang="en-US" altLang="zh-CN" sz="1200" dirty="0">
                <a:solidFill>
                  <a:schemeClr val="bg1"/>
                </a:solidFill>
              </a:rPr>
              <a:t>,</a:t>
            </a:r>
            <a:r>
              <a:rPr lang="zh-CN" altLang="en-US" sz="1200" dirty="0">
                <a:solidFill>
                  <a:schemeClr val="bg1"/>
                </a:solidFill>
              </a:rPr>
              <a:t>理財產品將募集到的資金根據產品合同約定投入相關金融市場及購買相關金融產品，獲取投資收益後，根據合同約定分配給投資人的一類產品</a:t>
            </a:r>
            <a:endParaRPr lang="en-US" altLang="zh-CN" sz="1200" dirty="0">
              <a:solidFill>
                <a:schemeClr val="bg1"/>
              </a:solidFill>
            </a:endParaRPr>
          </a:p>
        </p:txBody>
      </p:sp>
      <p:cxnSp>
        <p:nvCxnSpPr>
          <p:cNvPr id="3" name="直接连接符 2"/>
          <p:cNvCxnSpPr/>
          <p:nvPr/>
        </p:nvCxnSpPr>
        <p:spPr>
          <a:xfrm>
            <a:off x="7776794" y="3390519"/>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776794" y="4571619"/>
            <a:ext cx="2880000" cy="0"/>
          </a:xfrm>
          <a:prstGeom prst="line">
            <a:avLst/>
          </a:prstGeom>
          <a:ln w="38100">
            <a:solidFill>
              <a:srgbClr val="FEBE4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7975307" y="1187444"/>
            <a:ext cx="2880000" cy="2646045"/>
          </a:xfrm>
          <a:prstGeom prst="rect">
            <a:avLst/>
          </a:prstGeom>
          <a:noFill/>
        </p:spPr>
        <p:txBody>
          <a:bodyPr wrap="square" rtlCol="0">
            <a:spAutoFit/>
          </a:bodyPr>
          <a:lstStyle/>
          <a:p>
            <a:r>
              <a:rPr lang="en-US" altLang="zh-CN" sz="16600" dirty="0">
                <a:ln w="38100">
                  <a:solidFill>
                    <a:schemeClr val="bg1"/>
                  </a:solidFill>
                </a:ln>
                <a:noFill/>
                <a:latin typeface="+mn-ea"/>
              </a:rPr>
              <a:t>02</a:t>
            </a:r>
            <a:endParaRPr lang="zh-CN" altLang="en-US" sz="16600" dirty="0">
              <a:ln w="38100">
                <a:solidFill>
                  <a:schemeClr val="bg1"/>
                </a:solidFill>
              </a:ln>
              <a:noFill/>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8"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8" name="矩形: 圆角 7"/>
          <p:cNvSpPr/>
          <p:nvPr/>
        </p:nvSpPr>
        <p:spPr>
          <a:xfrm>
            <a:off x="787214" y="1668029"/>
            <a:ext cx="4243183" cy="4640694"/>
          </a:xfrm>
          <a:prstGeom prst="roundRect">
            <a:avLst>
              <a:gd name="adj" fmla="val 5434"/>
            </a:avLst>
          </a:prstGeom>
          <a:blipFill dpi="0" rotWithShape="1">
            <a:blip r:embed="rId4"/>
            <a:srcRect/>
            <a:tile tx="1320800" ty="-6350" sx="100000" sy="100000" flip="none" algn="ctr"/>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5674489" y="2456277"/>
            <a:ext cx="5977947" cy="929640"/>
          </a:xfrm>
          <a:prstGeom prst="rect">
            <a:avLst/>
          </a:prstGeom>
          <a:noFill/>
        </p:spPr>
        <p:txBody>
          <a:bodyPr wrap="square">
            <a:spAutoFit/>
          </a:bodyPr>
          <a:lstStyle>
            <a:defPPr>
              <a:defRPr lang="zh-CN"/>
            </a:defPPr>
            <a:lvl1pPr>
              <a:lnSpc>
                <a:spcPct val="13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中國理財產品行業市場呈現強勁上升趨勢，隨著個人可投資資產持續增長、人口世代交替、投資者經驗日漸豐富和更多富有吸引力的新興數字理財產品湧現</a:t>
            </a:r>
          </a:p>
        </p:txBody>
      </p:sp>
      <p:grpSp>
        <p:nvGrpSpPr>
          <p:cNvPr id="10" name="组合 9"/>
          <p:cNvGrpSpPr/>
          <p:nvPr/>
        </p:nvGrpSpPr>
        <p:grpSpPr>
          <a:xfrm>
            <a:off x="6403846" y="1789874"/>
            <a:ext cx="1478280" cy="476310"/>
            <a:chOff x="1917851" y="2951974"/>
            <a:chExt cx="1478280" cy="476310"/>
          </a:xfrm>
        </p:grpSpPr>
        <p:sp>
          <p:nvSpPr>
            <p:cNvPr id="34" name="文本框 33"/>
            <p:cNvSpPr txBox="1"/>
            <p:nvPr/>
          </p:nvSpPr>
          <p:spPr>
            <a:xfrm>
              <a:off x="1917851"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37" name="直接连接符 36"/>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31" name="矩形: 圆角 30"/>
          <p:cNvSpPr/>
          <p:nvPr/>
        </p:nvSpPr>
        <p:spPr>
          <a:xfrm>
            <a:off x="5674489" y="1668029"/>
            <a:ext cx="720000" cy="720000"/>
          </a:xfrm>
          <a:prstGeom prst="roundRect">
            <a:avLst>
              <a:gd name="adj" fmla="val 9099"/>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yen-sign_44570"/>
          <p:cNvSpPr/>
          <p:nvPr/>
        </p:nvSpPr>
        <p:spPr>
          <a:xfrm>
            <a:off x="5844503" y="1797898"/>
            <a:ext cx="379973" cy="460263"/>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文本框 72"/>
          <p:cNvSpPr txBox="1"/>
          <p:nvPr/>
        </p:nvSpPr>
        <p:spPr>
          <a:xfrm>
            <a:off x="5674489" y="4108287"/>
            <a:ext cx="5977947" cy="6502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l"/>
            <a:r>
              <a:rPr lang="zh-CN" altLang="en-US" dirty="0">
                <a:solidFill>
                  <a:schemeClr val="bg1"/>
                </a:solidFill>
              </a:rPr>
              <a:t>理財產品行業在多重因素的綜合作用之下</a:t>
            </a:r>
            <a:r>
              <a:rPr lang="en-US" altLang="zh-CN" dirty="0"/>
              <a:t>,</a:t>
            </a:r>
            <a:r>
              <a:rPr lang="zh-CN" altLang="en-US" dirty="0">
                <a:solidFill>
                  <a:schemeClr val="bg1"/>
                </a:solidFill>
              </a:rPr>
              <a:t>中國城鄉居民的現金和活期存款正向更多元化的理財投資逐步轉化</a:t>
            </a:r>
          </a:p>
        </p:txBody>
      </p:sp>
      <p:grpSp>
        <p:nvGrpSpPr>
          <p:cNvPr id="74" name="组合 73"/>
          <p:cNvGrpSpPr/>
          <p:nvPr/>
        </p:nvGrpSpPr>
        <p:grpSpPr>
          <a:xfrm>
            <a:off x="6403846" y="3441884"/>
            <a:ext cx="1478280" cy="476310"/>
            <a:chOff x="1917851" y="2951974"/>
            <a:chExt cx="1478280" cy="476310"/>
          </a:xfrm>
        </p:grpSpPr>
        <p:sp>
          <p:nvSpPr>
            <p:cNvPr id="78" name="文本框 77"/>
            <p:cNvSpPr txBox="1"/>
            <p:nvPr/>
          </p:nvSpPr>
          <p:spPr>
            <a:xfrm>
              <a:off x="1917851"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79" name="直接连接符 78"/>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76" name="矩形: 圆角 75"/>
          <p:cNvSpPr/>
          <p:nvPr/>
        </p:nvSpPr>
        <p:spPr>
          <a:xfrm>
            <a:off x="5674489" y="3320039"/>
            <a:ext cx="720000" cy="720000"/>
          </a:xfrm>
          <a:prstGeom prst="roundRect">
            <a:avLst>
              <a:gd name="adj" fmla="val 9099"/>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0" name="组合 79"/>
          <p:cNvGrpSpPr/>
          <p:nvPr/>
        </p:nvGrpSpPr>
        <p:grpSpPr>
          <a:xfrm>
            <a:off x="5674489" y="4972049"/>
            <a:ext cx="5977947" cy="1438488"/>
            <a:chOff x="5426839" y="1962149"/>
            <a:chExt cx="5977947" cy="1438488"/>
          </a:xfrm>
        </p:grpSpPr>
        <p:sp>
          <p:nvSpPr>
            <p:cNvPr id="81" name="文本框 80"/>
            <p:cNvSpPr txBox="1"/>
            <p:nvPr/>
          </p:nvSpPr>
          <p:spPr>
            <a:xfrm>
              <a:off x="5426839" y="2750397"/>
              <a:ext cx="5977947" cy="6502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l"/>
              <a:r>
                <a:rPr lang="zh-CN" altLang="en-US" dirty="0">
                  <a:solidFill>
                    <a:schemeClr val="bg1"/>
                  </a:solidFill>
                </a:rPr>
                <a:t>近些年來，隨著互聯網應用的深入，許多理財產品在網路上搭載出現，打破了金融市場的壁壘性，降低了操作難度</a:t>
              </a:r>
            </a:p>
          </p:txBody>
        </p:sp>
        <p:grpSp>
          <p:nvGrpSpPr>
            <p:cNvPr id="82" name="组合 81"/>
            <p:cNvGrpSpPr/>
            <p:nvPr/>
          </p:nvGrpSpPr>
          <p:grpSpPr>
            <a:xfrm>
              <a:off x="6156196" y="2083994"/>
              <a:ext cx="1478280" cy="476310"/>
              <a:chOff x="1917851" y="2951974"/>
              <a:chExt cx="1478280" cy="476310"/>
            </a:xfrm>
          </p:grpSpPr>
          <p:sp>
            <p:nvSpPr>
              <p:cNvPr id="86" name="文本框 85"/>
              <p:cNvSpPr txBox="1"/>
              <p:nvPr/>
            </p:nvSpPr>
            <p:spPr>
              <a:xfrm>
                <a:off x="1917851" y="295197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87" name="直接连接符 86"/>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84" name="矩形: 圆角 83"/>
            <p:cNvSpPr/>
            <p:nvPr/>
          </p:nvSpPr>
          <p:spPr>
            <a:xfrm>
              <a:off x="5426839" y="1962149"/>
              <a:ext cx="720000" cy="720000"/>
            </a:xfrm>
            <a:prstGeom prst="roundRect">
              <a:avLst>
                <a:gd name="adj" fmla="val 9099"/>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5" name="pay_86039"/>
          <p:cNvSpPr/>
          <p:nvPr/>
        </p:nvSpPr>
        <p:spPr>
          <a:xfrm>
            <a:off x="5762498" y="3413277"/>
            <a:ext cx="543983" cy="533525"/>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money_155906"/>
          <p:cNvSpPr/>
          <p:nvPr/>
        </p:nvSpPr>
        <p:spPr>
          <a:xfrm>
            <a:off x="5797359" y="5093894"/>
            <a:ext cx="442902" cy="442902"/>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7055418"/>
          </a:xfrm>
          <a:prstGeom prst="rect">
            <a:avLst/>
          </a:prstGeom>
        </p:spPr>
      </p:pic>
      <p:sp>
        <p:nvSpPr>
          <p:cNvPr id="7" name="矩形 6"/>
          <p:cNvSpPr/>
          <p:nvPr/>
        </p:nvSpPr>
        <p:spPr>
          <a:xfrm>
            <a:off x="0" y="0"/>
            <a:ext cx="12192000" cy="7055418"/>
          </a:xfrm>
          <a:prstGeom prst="rect">
            <a:avLst/>
          </a:prstGeom>
          <a:gradFill>
            <a:gsLst>
              <a:gs pos="50000">
                <a:srgbClr val="101B2C">
                  <a:lumMod val="100000"/>
                </a:srgbClr>
              </a:gs>
              <a:gs pos="100000">
                <a:srgbClr val="101B2C">
                  <a:alpha val="50000"/>
                  <a:lumMod val="10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998000" y="287907"/>
            <a:ext cx="2196000" cy="762000"/>
            <a:chOff x="4998000" y="592707"/>
            <a:chExt cx="2196000" cy="762000"/>
          </a:xfrm>
        </p:grpSpPr>
        <p:sp>
          <p:nvSpPr>
            <p:cNvPr id="17" name="文本框 16"/>
            <p:cNvSpPr txBox="1"/>
            <p:nvPr/>
          </p:nvSpPr>
          <p:spPr>
            <a:xfrm>
              <a:off x="5166358" y="592707"/>
              <a:ext cx="1859280" cy="521970"/>
            </a:xfrm>
            <a:prstGeom prst="rect">
              <a:avLst/>
            </a:prstGeom>
            <a:noFill/>
          </p:spPr>
          <p:txBody>
            <a:bodyPr wrap="none" rtlCol="0">
              <a:spAutoFit/>
            </a:bodyPr>
            <a:lstStyle/>
            <a:p>
              <a:pPr algn="ctr"/>
              <a:r>
                <a:rPr lang="zh-CN" altLang="en-US" sz="28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18" name="文本框 17"/>
            <p:cNvSpPr txBox="1"/>
            <p:nvPr/>
          </p:nvSpPr>
          <p:spPr>
            <a:xfrm>
              <a:off x="5252714" y="1023250"/>
              <a:ext cx="1686560" cy="275590"/>
            </a:xfrm>
            <a:prstGeom prst="rect">
              <a:avLst/>
            </a:prstGeom>
            <a:noFill/>
          </p:spPr>
          <p:txBody>
            <a:bodyPr wrap="none" rtlCol="0">
              <a:spAutoFit/>
            </a:bodyPr>
            <a:lstStyle/>
            <a:p>
              <a:pPr algn="ctr"/>
              <a:r>
                <a:rPr lang="en-US" altLang="zh-CN" sz="12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200" spc="150" dirty="0">
                <a:solidFill>
                  <a:schemeClr val="bg1"/>
                </a:solidFill>
                <a:latin typeface="思源黑体 CN Heavy" panose="020B0A00000000000000" pitchFamily="34" charset="-122"/>
                <a:ea typeface="思源黑体 CN Heavy" panose="020B0A00000000000000" pitchFamily="34" charset="-122"/>
              </a:endParaRPr>
            </a:p>
          </p:txBody>
        </p:sp>
        <p:cxnSp>
          <p:nvCxnSpPr>
            <p:cNvPr id="21" name="直接连接符 20"/>
            <p:cNvCxnSpPr/>
            <p:nvPr/>
          </p:nvCxnSpPr>
          <p:spPr>
            <a:xfrm>
              <a:off x="4998000" y="592707"/>
              <a:ext cx="2196000" cy="0"/>
            </a:xfrm>
            <a:prstGeom prst="line">
              <a:avLst/>
            </a:prstGeom>
            <a:ln w="38100">
              <a:gradFill>
                <a:gsLst>
                  <a:gs pos="0">
                    <a:srgbClr val="FFD567"/>
                  </a:gs>
                  <a:gs pos="10000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998000" y="1354707"/>
              <a:ext cx="2196000" cy="0"/>
            </a:xfrm>
            <a:prstGeom prst="line">
              <a:avLst/>
            </a:prstGeom>
            <a:ln w="38100">
              <a:gradFill>
                <a:gsLst>
                  <a:gs pos="100000">
                    <a:srgbClr val="FFD567"/>
                  </a:gs>
                  <a:gs pos="0">
                    <a:srgbClr val="FFD567">
                      <a:lumMod val="50000"/>
                      <a:lumOff val="50000"/>
                    </a:srgbClr>
                  </a:gs>
                </a:gsLst>
                <a:lin ang="0" scaled="0"/>
              </a:gradFill>
            </a:ln>
          </p:spPr>
          <p:style>
            <a:lnRef idx="1">
              <a:schemeClr val="accent1"/>
            </a:lnRef>
            <a:fillRef idx="0">
              <a:schemeClr val="accent1"/>
            </a:fillRef>
            <a:effectRef idx="0">
              <a:schemeClr val="accent1"/>
            </a:effectRef>
            <a:fontRef idx="minor">
              <a:schemeClr val="tx1"/>
            </a:fontRef>
          </p:style>
        </p:cxnSp>
      </p:grpSp>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733" y="236659"/>
            <a:ext cx="1004734" cy="66937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79533" y="236659"/>
            <a:ext cx="1004734" cy="669370"/>
          </a:xfrm>
          <a:prstGeom prst="rect">
            <a:avLst/>
          </a:prstGeom>
        </p:spPr>
      </p:pic>
      <p:sp>
        <p:nvSpPr>
          <p:cNvPr id="8" name="矩形: 圆角 7"/>
          <p:cNvSpPr/>
          <p:nvPr/>
        </p:nvSpPr>
        <p:spPr>
          <a:xfrm>
            <a:off x="731250" y="1387102"/>
            <a:ext cx="5258120" cy="2730464"/>
          </a:xfrm>
          <a:prstGeom prst="roundRect">
            <a:avLst>
              <a:gd name="adj" fmla="val 5434"/>
            </a:avLst>
          </a:prstGeom>
          <a:blipFill dpi="0" rotWithShape="1">
            <a:blip r:embed="rId4"/>
            <a:srcRect/>
            <a:tile tx="1320800" ty="-6350" sx="100000" sy="100000" flip="none" algn="ctr"/>
          </a:blipFill>
          <a:ln w="254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p:cNvSpPr/>
          <p:nvPr/>
        </p:nvSpPr>
        <p:spPr>
          <a:xfrm>
            <a:off x="723899" y="4401091"/>
            <a:ext cx="5259600" cy="1904459"/>
          </a:xfrm>
          <a:prstGeom prst="roundRect">
            <a:avLst>
              <a:gd name="adj" fmla="val 13666"/>
            </a:avLst>
          </a:prstGeom>
          <a:noFill/>
          <a:ln w="254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837113" y="4705257"/>
            <a:ext cx="5152257" cy="1538893"/>
            <a:chOff x="731251" y="4952174"/>
            <a:chExt cx="5152257" cy="1538893"/>
          </a:xfrm>
        </p:grpSpPr>
        <p:sp>
          <p:nvSpPr>
            <p:cNvPr id="33" name="文本框 32"/>
            <p:cNvSpPr txBox="1"/>
            <p:nvPr/>
          </p:nvSpPr>
          <p:spPr>
            <a:xfrm>
              <a:off x="731251" y="5561427"/>
              <a:ext cx="5152257" cy="9296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l"/>
              <a:r>
                <a:rPr lang="zh-CN" altLang="en-US" dirty="0">
                  <a:solidFill>
                    <a:schemeClr val="bg1"/>
                  </a:solidFill>
                </a:rPr>
                <a:t>中國銀行理財產品投資者數量超</a:t>
              </a:r>
              <a:r>
                <a:rPr lang="en-US" altLang="zh-CN" dirty="0">
                  <a:solidFill>
                    <a:schemeClr val="bg1"/>
                  </a:solidFill>
                </a:rPr>
                <a:t>6000</a:t>
              </a:r>
              <a:r>
                <a:rPr lang="zh-CN" altLang="en-US" dirty="0">
                  <a:solidFill>
                    <a:schemeClr val="bg1"/>
                  </a:solidFill>
                </a:rPr>
                <a:t>萬</a:t>
              </a:r>
              <a:r>
                <a:rPr lang="en-US" altLang="zh-CN" dirty="0">
                  <a:solidFill>
                    <a:schemeClr val="bg1"/>
                  </a:solidFill>
                </a:rPr>
                <a:t>.2021</a:t>
              </a:r>
              <a:r>
                <a:rPr lang="zh-CN" altLang="en-US" dirty="0">
                  <a:solidFill>
                    <a:schemeClr val="bg1"/>
                  </a:solidFill>
                </a:rPr>
                <a:t>年上半年，我國銀行理財市場截至</a:t>
              </a:r>
              <a:r>
                <a:rPr lang="en-US" altLang="zh-CN" dirty="0">
                  <a:solidFill>
                    <a:schemeClr val="bg1"/>
                  </a:solidFill>
                </a:rPr>
                <a:t>6</a:t>
              </a:r>
              <a:r>
                <a:rPr lang="zh-CN" altLang="en-US" dirty="0">
                  <a:solidFill>
                    <a:schemeClr val="bg1"/>
                  </a:solidFill>
                </a:rPr>
                <a:t>月底，理財產品存續規模達</a:t>
              </a:r>
              <a:r>
                <a:rPr lang="en-US" altLang="zh-CN" dirty="0">
                  <a:solidFill>
                    <a:schemeClr val="bg1"/>
                  </a:solidFill>
                </a:rPr>
                <a:t>25.80</a:t>
              </a:r>
              <a:r>
                <a:rPr lang="zh-CN" altLang="en-US" dirty="0">
                  <a:solidFill>
                    <a:schemeClr val="bg1"/>
                  </a:solidFill>
                </a:rPr>
                <a:t>萬億元</a:t>
              </a:r>
            </a:p>
          </p:txBody>
        </p:sp>
        <p:grpSp>
          <p:nvGrpSpPr>
            <p:cNvPr id="10" name="组合 9"/>
            <p:cNvGrpSpPr/>
            <p:nvPr/>
          </p:nvGrpSpPr>
          <p:grpSpPr>
            <a:xfrm>
              <a:off x="738020" y="4952174"/>
              <a:ext cx="1478280" cy="476310"/>
              <a:chOff x="1917406" y="2951974"/>
              <a:chExt cx="1479170" cy="476310"/>
            </a:xfrm>
          </p:grpSpPr>
          <p:sp>
            <p:nvSpPr>
              <p:cNvPr id="34" name="文本框 33"/>
              <p:cNvSpPr txBox="1"/>
              <p:nvPr/>
            </p:nvSpPr>
            <p:spPr>
              <a:xfrm>
                <a:off x="1917406" y="2951974"/>
                <a:ext cx="147917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37" name="直接连接符 36"/>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sp>
        <p:nvSpPr>
          <p:cNvPr id="41" name="矩形: 圆角 40"/>
          <p:cNvSpPr/>
          <p:nvPr/>
        </p:nvSpPr>
        <p:spPr>
          <a:xfrm>
            <a:off x="6238555" y="1387102"/>
            <a:ext cx="5258120" cy="2730464"/>
          </a:xfrm>
          <a:prstGeom prst="roundRect">
            <a:avLst>
              <a:gd name="adj" fmla="val 5434"/>
            </a:avLst>
          </a:prstGeom>
          <a:blipFill dpi="0" rotWithShape="1">
            <a:blip r:embed="rId5"/>
            <a:srcRect/>
            <a:tile tx="-114300" ty="495300" sx="100000" sy="100000" flip="none" algn="ctr"/>
          </a:blipFill>
          <a:ln w="254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矩形: 圆角 43"/>
          <p:cNvSpPr/>
          <p:nvPr/>
        </p:nvSpPr>
        <p:spPr>
          <a:xfrm>
            <a:off x="6238555" y="4401091"/>
            <a:ext cx="5259600" cy="1904459"/>
          </a:xfrm>
          <a:prstGeom prst="roundRect">
            <a:avLst>
              <a:gd name="adj" fmla="val 13666"/>
            </a:avLst>
          </a:prstGeom>
          <a:noFill/>
          <a:ln w="25400">
            <a:solidFill>
              <a:srgbClr val="FFD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5" name="组合 44"/>
          <p:cNvGrpSpPr/>
          <p:nvPr/>
        </p:nvGrpSpPr>
        <p:grpSpPr>
          <a:xfrm>
            <a:off x="6351769" y="4705257"/>
            <a:ext cx="5152257" cy="1538893"/>
            <a:chOff x="731251" y="4952174"/>
            <a:chExt cx="5152257" cy="1538893"/>
          </a:xfrm>
        </p:grpSpPr>
        <p:sp>
          <p:nvSpPr>
            <p:cNvPr id="46" name="文本框 45"/>
            <p:cNvSpPr txBox="1"/>
            <p:nvPr/>
          </p:nvSpPr>
          <p:spPr>
            <a:xfrm>
              <a:off x="731251" y="5561427"/>
              <a:ext cx="5152257" cy="929640"/>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l"/>
              <a:r>
                <a:rPr lang="en-US" altLang="zh-CN" dirty="0">
                  <a:solidFill>
                    <a:schemeClr val="bg1"/>
                  </a:solidFill>
                </a:rPr>
                <a:t>2022</a:t>
              </a:r>
              <a:r>
                <a:rPr lang="zh-CN" altLang="en-US" dirty="0">
                  <a:solidFill>
                    <a:schemeClr val="bg1"/>
                  </a:solidFill>
                </a:rPr>
                <a:t>年前六個月理財產品累計兌付客戶收益</a:t>
              </a:r>
              <a:r>
                <a:rPr lang="en-US" altLang="zh-CN" dirty="0">
                  <a:solidFill>
                    <a:schemeClr val="bg1"/>
                  </a:solidFill>
                </a:rPr>
                <a:t>4137.51</a:t>
              </a:r>
              <a:r>
                <a:rPr lang="zh-CN" altLang="en-US" dirty="0">
                  <a:solidFill>
                    <a:schemeClr val="bg1"/>
                  </a:solidFill>
                </a:rPr>
                <a:t>億元</a:t>
              </a:r>
              <a:r>
                <a:rPr lang="en-US" altLang="zh-CN" dirty="0">
                  <a:solidFill>
                    <a:schemeClr val="bg1"/>
                  </a:solidFill>
                </a:rPr>
                <a:t>,</a:t>
              </a:r>
              <a:r>
                <a:rPr lang="zh-CN" altLang="en-US" dirty="0">
                  <a:solidFill>
                    <a:schemeClr val="bg1"/>
                  </a:solidFill>
                </a:rPr>
                <a:t>截至目前，理財行業中存續的現金管理類理財產品共有</a:t>
              </a:r>
              <a:r>
                <a:rPr lang="en-US" altLang="zh-CN" dirty="0">
                  <a:solidFill>
                    <a:schemeClr val="bg1"/>
                  </a:solidFill>
                </a:rPr>
                <a:t>514</a:t>
              </a:r>
              <a:r>
                <a:rPr lang="zh-CN" altLang="en-US" dirty="0">
                  <a:solidFill>
                    <a:schemeClr val="bg1"/>
                  </a:solidFill>
                </a:rPr>
                <a:t>款，其中，淨值型產品有</a:t>
              </a:r>
              <a:r>
                <a:rPr lang="en-US" altLang="zh-CN" dirty="0">
                  <a:solidFill>
                    <a:schemeClr val="bg1"/>
                  </a:solidFill>
                </a:rPr>
                <a:t>353</a:t>
              </a:r>
              <a:r>
                <a:rPr lang="zh-CN" altLang="en-US" dirty="0">
                  <a:solidFill>
                    <a:schemeClr val="bg1"/>
                  </a:solidFill>
                </a:rPr>
                <a:t>款，占比</a:t>
              </a:r>
              <a:r>
                <a:rPr lang="en-US" altLang="zh-CN" dirty="0">
                  <a:solidFill>
                    <a:schemeClr val="bg1"/>
                  </a:solidFill>
                </a:rPr>
                <a:t>69%</a:t>
              </a:r>
              <a:endParaRPr lang="zh-CN" altLang="en-US" dirty="0">
                <a:solidFill>
                  <a:schemeClr val="bg1"/>
                </a:solidFill>
              </a:endParaRPr>
            </a:p>
          </p:txBody>
        </p:sp>
        <p:grpSp>
          <p:nvGrpSpPr>
            <p:cNvPr id="48" name="组合 47"/>
            <p:cNvGrpSpPr/>
            <p:nvPr/>
          </p:nvGrpSpPr>
          <p:grpSpPr>
            <a:xfrm>
              <a:off x="738020" y="4952174"/>
              <a:ext cx="1478280" cy="476310"/>
              <a:chOff x="1917406" y="2951974"/>
              <a:chExt cx="1479170" cy="476310"/>
            </a:xfrm>
          </p:grpSpPr>
          <p:sp>
            <p:nvSpPr>
              <p:cNvPr id="49" name="文本框 48"/>
              <p:cNvSpPr txBox="1"/>
              <p:nvPr/>
            </p:nvSpPr>
            <p:spPr>
              <a:xfrm>
                <a:off x="1917406" y="2951974"/>
                <a:ext cx="147917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市場分析</a:t>
                </a:r>
              </a:p>
            </p:txBody>
          </p:sp>
          <p:cxnSp>
            <p:nvCxnSpPr>
              <p:cNvPr id="50" name="直接连接符 49"/>
              <p:cNvCxnSpPr/>
              <p:nvPr/>
            </p:nvCxnSpPr>
            <p:spPr>
              <a:xfrm>
                <a:off x="2042939" y="34282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4MDk4M2FhMDRmMmQyMDdjYzQ2N2EwNGM3YmI3NWYifQ=="/>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592,&quot;width&quot;:4608}"/>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a:srcRect/>
          <a:tile tx="0" ty="0" sx="100000" sy="100000" flip="none" algn="ctr"/>
        </a:blipFill>
        <a:ln>
          <a:solidFill>
            <a:schemeClr val="bg1"/>
          </a:solidFill>
        </a:ln>
        <a:effectLst>
          <a:outerShdw blurRad="381000" dist="190500" dir="3000000" algn="tl" rotWithShape="0">
            <a:schemeClr val="bg1">
              <a:alpha val="40000"/>
            </a:scheme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2678</Words>
  <Application>Microsoft Office PowerPoint</Application>
  <PresentationFormat>寬螢幕</PresentationFormat>
  <Paragraphs>161</Paragraphs>
  <Slides>21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21</vt:i4>
      </vt:variant>
    </vt:vector>
  </HeadingPairs>
  <TitlesOfParts>
    <vt:vector size="26" baseType="lpstr">
      <vt:lpstr>Wingdings</vt:lpstr>
      <vt:lpstr>Arial</vt:lpstr>
      <vt:lpstr>思源黑体 CN Heavy</vt:lpstr>
      <vt:lpstr>思源黑体 CN Light</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堃豪 吳</cp:lastModifiedBy>
  <cp:revision>146</cp:revision>
  <dcterms:created xsi:type="dcterms:W3CDTF">2022-09-10T14:12:00Z</dcterms:created>
  <dcterms:modified xsi:type="dcterms:W3CDTF">2022-10-01T09:43:48Z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96E8261DADD94D0D84C2943F03256ECF</vt:lpwstr>
  </property>
  <property fmtid="{D5CDD505-2E9C-101B-9397-08002B2CF9AE}" pid="3" name="KSOProductBuildVer">
    <vt:lpwstr>2052-11.1.0.12358</vt:lpwstr>
  </property>
</Properties>
</file>