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0.svg" ContentType="image/svg+xml"/>
  <Override PartName="/ppt/media/image12.svg" ContentType="image/svg+xml"/>
  <Override PartName="/ppt/media/image16.svg" ContentType="image/svg+xml"/>
  <Override PartName="/ppt/media/image18.svg" ContentType="image/svg+xml"/>
  <Override PartName="/ppt/media/image21.svg" ContentType="image/svg+xml"/>
  <Override PartName="/ppt/media/image23.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79" r:id="rId6"/>
    <p:sldId id="263" r:id="rId7"/>
    <p:sldId id="265" r:id="rId8"/>
    <p:sldId id="264" r:id="rId9"/>
    <p:sldId id="280" r:id="rId10"/>
    <p:sldId id="269" r:id="rId11"/>
    <p:sldId id="270" r:id="rId12"/>
    <p:sldId id="271" r:id="rId13"/>
    <p:sldId id="278" r:id="rId14"/>
    <p:sldId id="281" r:id="rId15"/>
    <p:sldId id="283" r:id="rId16"/>
    <p:sldId id="273" r:id="rId17"/>
    <p:sldId id="274" r:id="rId18"/>
    <p:sldId id="282" r:id="rId19"/>
    <p:sldId id="275" r:id="rId20"/>
    <p:sldId id="276" r:id="rId21"/>
    <p:sldId id="277" r:id="rId22"/>
    <p:sldId id="262" r:id="rId23"/>
    <p:sldId id="297" r:id="rId24"/>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F67ED"/>
    <a:srgbClr val="F2A071"/>
    <a:srgbClr val="F2F2F2"/>
    <a:srgbClr val="6284F0"/>
    <a:srgbClr val="C2AE82"/>
    <a:srgbClr val="82AB83"/>
    <a:srgbClr val="DECA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17" autoAdjust="0"/>
    <p:restoredTop sz="93898" autoAdjust="0"/>
  </p:normalViewPr>
  <p:slideViewPr>
    <p:cSldViewPr snapToGrid="0" showGuides="1">
      <p:cViewPr>
        <p:scale>
          <a:sx n="50" d="100"/>
          <a:sy n="50" d="100"/>
        </p:scale>
        <p:origin x="1512" y="354"/>
      </p:cViewPr>
      <p:guideLst>
        <p:guide orient="horz" pos="2137"/>
        <p:guide pos="3817"/>
        <p:guide pos="438"/>
        <p:guide pos="7242"/>
        <p:guide orient="horz" pos="346"/>
        <p:guide orient="horz" pos="3974"/>
        <p:guide/>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gs" Target="tags/tag2.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3C69FE-8F80-47DA-B481-2A98D40C44F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A37CE-83EF-40BF-AEAC-AE5BE340399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2A37CE-83EF-40BF-AEAC-AE5BE340399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2A37CE-83EF-40BF-AEAC-AE5BE340399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52A37CE-83EF-40BF-AEAC-AE5BE340399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4D4E3BB-DBB9-4A6A-8DA6-8553647FC5D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508AF81-8758-4436-B127-1814B3957788}"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D4E3BB-DBB9-4A6A-8DA6-8553647FC5D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08AF81-8758-4436-B127-1814B395778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svg"/><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6.svg"/><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8.svg"/><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4.png"/><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lin.ee/7sUARXb" TargetMode="External"/><Relationship Id="rId4" Type="http://schemas.openxmlformats.org/officeDocument/2006/relationships/image" Target="../media/image25.jpeg"/><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任意多边形: 形状 25"/>
          <p:cNvSpPr/>
          <p:nvPr/>
        </p:nvSpPr>
        <p:spPr>
          <a:xfrm>
            <a:off x="120315" y="0"/>
            <a:ext cx="5638800" cy="6858000"/>
          </a:xfrm>
          <a:custGeom>
            <a:avLst/>
            <a:gdLst>
              <a:gd name="connsiteX0" fmla="*/ 0 w 5638800"/>
              <a:gd name="connsiteY0" fmla="*/ 0 h 6858000"/>
              <a:gd name="connsiteX1" fmla="*/ 2209800 w 5638800"/>
              <a:gd name="connsiteY1" fmla="*/ 0 h 6858000"/>
              <a:gd name="connsiteX2" fmla="*/ 5638800 w 5638800"/>
              <a:gd name="connsiteY2" fmla="*/ 3429000 h 6858000"/>
              <a:gd name="connsiteX3" fmla="*/ 2209800 w 5638800"/>
              <a:gd name="connsiteY3" fmla="*/ 6858000 h 6858000"/>
              <a:gd name="connsiteX4" fmla="*/ 0 w 56388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8800" h="6858000">
                <a:moveTo>
                  <a:pt x="0" y="0"/>
                </a:moveTo>
                <a:lnTo>
                  <a:pt x="2209800" y="0"/>
                </a:lnTo>
                <a:cubicBezTo>
                  <a:pt x="4103584" y="0"/>
                  <a:pt x="5638800" y="1535216"/>
                  <a:pt x="5638800" y="3429000"/>
                </a:cubicBezTo>
                <a:cubicBezTo>
                  <a:pt x="5638800" y="5322784"/>
                  <a:pt x="4103584" y="6858000"/>
                  <a:pt x="2209800" y="6858000"/>
                </a:cubicBezTo>
                <a:lnTo>
                  <a:pt x="0" y="6858000"/>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任意多边形: 形状 24"/>
          <p:cNvSpPr/>
          <p:nvPr/>
        </p:nvSpPr>
        <p:spPr>
          <a:xfrm>
            <a:off x="0" y="0"/>
            <a:ext cx="5486400" cy="6858000"/>
          </a:xfrm>
          <a:custGeom>
            <a:avLst/>
            <a:gdLst>
              <a:gd name="connsiteX0" fmla="*/ 0 w 5486400"/>
              <a:gd name="connsiteY0" fmla="*/ 0 h 6858000"/>
              <a:gd name="connsiteX1" fmla="*/ 2057400 w 5486400"/>
              <a:gd name="connsiteY1" fmla="*/ 0 h 6858000"/>
              <a:gd name="connsiteX2" fmla="*/ 5486400 w 5486400"/>
              <a:gd name="connsiteY2" fmla="*/ 3429000 h 6858000"/>
              <a:gd name="connsiteX3" fmla="*/ 2057400 w 5486400"/>
              <a:gd name="connsiteY3" fmla="*/ 6858000 h 6858000"/>
              <a:gd name="connsiteX4" fmla="*/ 0 w 54864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6858000">
                <a:moveTo>
                  <a:pt x="0" y="0"/>
                </a:moveTo>
                <a:lnTo>
                  <a:pt x="2057400" y="0"/>
                </a:lnTo>
                <a:cubicBezTo>
                  <a:pt x="3951184" y="0"/>
                  <a:pt x="5486400" y="1535216"/>
                  <a:pt x="5486400" y="3429000"/>
                </a:cubicBezTo>
                <a:cubicBezTo>
                  <a:pt x="5486400" y="5322784"/>
                  <a:pt x="3951184" y="6858000"/>
                  <a:pt x="2057400" y="6858000"/>
                </a:cubicBez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5759115" y="1831687"/>
            <a:ext cx="5899485" cy="1014730"/>
          </a:xfrm>
          <a:prstGeom prst="rect">
            <a:avLst/>
          </a:prstGeom>
          <a:noFill/>
        </p:spPr>
        <p:txBody>
          <a:bodyPr wrap="square" rtlCol="0">
            <a:spAutoFit/>
          </a:bodyPr>
          <a:lstStyle/>
          <a:p>
            <a:pPr algn="r"/>
            <a:r>
              <a:rPr lang="zh-CN" altLang="en-US" sz="6000" spc="300" dirty="0">
                <a:solidFill>
                  <a:srgbClr val="3F67ED"/>
                </a:solidFill>
                <a:latin typeface="+mj-ea"/>
                <a:ea typeface="+mj-ea"/>
              </a:rPr>
              <a:t>信貸產品介紹</a:t>
            </a:r>
            <a:endParaRPr lang="zh-CN" altLang="en-US" sz="6000" spc="300" dirty="0">
              <a:solidFill>
                <a:srgbClr val="3F67ED"/>
              </a:solidFill>
              <a:latin typeface="+mj-ea"/>
              <a:ea typeface="+mj-ea"/>
            </a:endParaRPr>
          </a:p>
        </p:txBody>
      </p:sp>
      <p:sp>
        <p:nvSpPr>
          <p:cNvPr id="9" name="文本框 8"/>
          <p:cNvSpPr txBox="1"/>
          <p:nvPr/>
        </p:nvSpPr>
        <p:spPr>
          <a:xfrm>
            <a:off x="6181725" y="2924676"/>
            <a:ext cx="5314950" cy="398780"/>
          </a:xfrm>
          <a:prstGeom prst="rect">
            <a:avLst/>
          </a:prstGeom>
          <a:noFill/>
        </p:spPr>
        <p:txBody>
          <a:bodyPr wrap="square" rtlCol="0">
            <a:spAutoFit/>
          </a:bodyPr>
          <a:lstStyle/>
          <a:p>
            <a:pPr algn="r"/>
            <a:r>
              <a:rPr lang="en-US" altLang="zh-CN" sz="2000" dirty="0">
                <a:solidFill>
                  <a:srgbClr val="3F67ED"/>
                </a:solidFill>
                <a:latin typeface="+mj-ea"/>
                <a:ea typeface="+mj-ea"/>
              </a:rPr>
              <a:t>INTRODUCTION TO FINANCIAL CREDIT  </a:t>
            </a:r>
            <a:endParaRPr lang="zh-CN" altLang="en-US" sz="2000" dirty="0">
              <a:solidFill>
                <a:srgbClr val="3F67ED"/>
              </a:solidFill>
              <a:latin typeface="+mj-ea"/>
              <a:ea typeface="+mj-ea"/>
            </a:endParaRPr>
          </a:p>
        </p:txBody>
      </p:sp>
      <p:cxnSp>
        <p:nvCxnSpPr>
          <p:cNvPr id="18" name="直接连接符 17"/>
          <p:cNvCxnSpPr/>
          <p:nvPr/>
        </p:nvCxnSpPr>
        <p:spPr>
          <a:xfrm>
            <a:off x="10723125" y="3432702"/>
            <a:ext cx="720000" cy="0"/>
          </a:xfrm>
          <a:prstGeom prst="line">
            <a:avLst/>
          </a:prstGeom>
          <a:ln w="88900">
            <a:solidFill>
              <a:srgbClr val="3F67ED"/>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9408675" y="1064573"/>
            <a:ext cx="2249925" cy="829945"/>
          </a:xfrm>
          <a:prstGeom prst="rect">
            <a:avLst/>
          </a:prstGeom>
          <a:noFill/>
        </p:spPr>
        <p:txBody>
          <a:bodyPr wrap="square" rtlCol="0">
            <a:spAutoFit/>
          </a:bodyPr>
          <a:lstStyle/>
          <a:p>
            <a:pPr algn="r"/>
            <a:r>
              <a:rPr lang="zh-CN" altLang="en-US" sz="4800" spc="300" dirty="0">
                <a:solidFill>
                  <a:srgbClr val="3F67ED"/>
                </a:solidFill>
                <a:latin typeface="+mj-ea"/>
                <a:ea typeface="+mj-ea"/>
              </a:rPr>
              <a:t>金融</a:t>
            </a:r>
            <a:endParaRPr lang="zh-CN" altLang="en-US" sz="4800" spc="300" dirty="0">
              <a:solidFill>
                <a:srgbClr val="3F67ED"/>
              </a:solidFill>
              <a:latin typeface="+mj-ea"/>
              <a:ea typeface="+mj-ea"/>
            </a:endParaRPr>
          </a:p>
        </p:txBody>
      </p:sp>
      <p:sp>
        <p:nvSpPr>
          <p:cNvPr id="17" name="文本框 16"/>
          <p:cNvSpPr txBox="1"/>
          <p:nvPr/>
        </p:nvSpPr>
        <p:spPr>
          <a:xfrm>
            <a:off x="6181725" y="3538126"/>
            <a:ext cx="5314950" cy="737235"/>
          </a:xfrm>
          <a:prstGeom prst="rect">
            <a:avLst/>
          </a:prstGeom>
          <a:noFill/>
        </p:spPr>
        <p:txBody>
          <a:bodyPr wrap="square" rtlCol="0">
            <a:spAutoFit/>
          </a:bodyPr>
          <a:lstStyle/>
          <a:p>
            <a:pPr algn="r">
              <a:lnSpc>
                <a:spcPct val="150000"/>
              </a:lnSpc>
            </a:pPr>
            <a:r>
              <a:rPr lang="en-US" altLang="zh-CN" sz="1400" dirty="0">
                <a:solidFill>
                  <a:schemeClr val="tx1">
                    <a:lumMod val="65000"/>
                    <a:lumOff val="35000"/>
                  </a:schemeClr>
                </a:solidFill>
                <a:latin typeface="+mn-ea"/>
              </a:rPr>
              <a:t>Lorem ipsum dolor sit amet, consectetuer adipiscing elit. Maecenas porttitor congue massa.  </a:t>
            </a:r>
            <a:endParaRPr lang="zh-CN" altLang="en-US" sz="1400" dirty="0">
              <a:solidFill>
                <a:schemeClr val="tx1">
                  <a:lumMod val="65000"/>
                  <a:lumOff val="35000"/>
                </a:schemeClr>
              </a:solidFill>
              <a:latin typeface="+mn-ea"/>
            </a:endParaRPr>
          </a:p>
        </p:txBody>
      </p:sp>
      <p:pic>
        <p:nvPicPr>
          <p:cNvPr id="59" name="图片 58"/>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1173228" y="1568092"/>
            <a:ext cx="7889595" cy="5289908"/>
          </a:xfrm>
          <a:custGeom>
            <a:avLst/>
            <a:gdLst>
              <a:gd name="connsiteX0" fmla="*/ 728265 w 7889595"/>
              <a:gd name="connsiteY0" fmla="*/ 2968164 h 5289908"/>
              <a:gd name="connsiteX1" fmla="*/ 728265 w 7889595"/>
              <a:gd name="connsiteY1" fmla="*/ 3415429 h 5289908"/>
              <a:gd name="connsiteX2" fmla="*/ 1535900 w 7889595"/>
              <a:gd name="connsiteY2" fmla="*/ 3415429 h 5289908"/>
              <a:gd name="connsiteX3" fmla="*/ 1535900 w 7889595"/>
              <a:gd name="connsiteY3" fmla="*/ 2968164 h 5289908"/>
              <a:gd name="connsiteX4" fmla="*/ 629669 w 7889595"/>
              <a:gd name="connsiteY4" fmla="*/ 2019766 h 5289908"/>
              <a:gd name="connsiteX5" fmla="*/ 629669 w 7889595"/>
              <a:gd name="connsiteY5" fmla="*/ 2939923 h 5289908"/>
              <a:gd name="connsiteX6" fmla="*/ 2222448 w 7889595"/>
              <a:gd name="connsiteY6" fmla="*/ 2939923 h 5289908"/>
              <a:gd name="connsiteX7" fmla="*/ 2222448 w 7889595"/>
              <a:gd name="connsiteY7" fmla="*/ 2019766 h 5289908"/>
              <a:gd name="connsiteX8" fmla="*/ 5053283 w 7889595"/>
              <a:gd name="connsiteY8" fmla="*/ 367823 h 5289908"/>
              <a:gd name="connsiteX9" fmla="*/ 5053283 w 7889595"/>
              <a:gd name="connsiteY9" fmla="*/ 2169415 h 5289908"/>
              <a:gd name="connsiteX10" fmla="*/ 5684011 w 7889595"/>
              <a:gd name="connsiteY10" fmla="*/ 2169415 h 5289908"/>
              <a:gd name="connsiteX11" fmla="*/ 5684011 w 7889595"/>
              <a:gd name="connsiteY11" fmla="*/ 367823 h 5289908"/>
              <a:gd name="connsiteX12" fmla="*/ 0 w 7889595"/>
              <a:gd name="connsiteY12" fmla="*/ 0 h 5289908"/>
              <a:gd name="connsiteX13" fmla="*/ 7889595 w 7889595"/>
              <a:gd name="connsiteY13" fmla="*/ 0 h 5289908"/>
              <a:gd name="connsiteX14" fmla="*/ 7889595 w 7889595"/>
              <a:gd name="connsiteY14" fmla="*/ 5289908 h 5289908"/>
              <a:gd name="connsiteX15" fmla="*/ 6538381 w 7889595"/>
              <a:gd name="connsiteY15" fmla="*/ 5289908 h 5289908"/>
              <a:gd name="connsiteX16" fmla="*/ 6538381 w 7889595"/>
              <a:gd name="connsiteY16" fmla="*/ 4044381 h 5289908"/>
              <a:gd name="connsiteX17" fmla="*/ 5769291 w 7889595"/>
              <a:gd name="connsiteY17" fmla="*/ 4044381 h 5289908"/>
              <a:gd name="connsiteX18" fmla="*/ 5538890 w 7889595"/>
              <a:gd name="connsiteY18" fmla="*/ 4044381 h 5289908"/>
              <a:gd name="connsiteX19" fmla="*/ 5408344 w 7889595"/>
              <a:gd name="connsiteY19" fmla="*/ 4044381 h 5289908"/>
              <a:gd name="connsiteX20" fmla="*/ 5408344 w 7889595"/>
              <a:gd name="connsiteY20" fmla="*/ 5073340 h 5289908"/>
              <a:gd name="connsiteX21" fmla="*/ 5538890 w 7889595"/>
              <a:gd name="connsiteY21" fmla="*/ 5073340 h 5289908"/>
              <a:gd name="connsiteX22" fmla="*/ 5538890 w 7889595"/>
              <a:gd name="connsiteY22" fmla="*/ 5289908 h 5289908"/>
              <a:gd name="connsiteX23" fmla="*/ 5378514 w 7889595"/>
              <a:gd name="connsiteY23" fmla="*/ 5289908 h 5289908"/>
              <a:gd name="connsiteX24" fmla="*/ 5378514 w 7889595"/>
              <a:gd name="connsiteY24" fmla="*/ 4740633 h 5289908"/>
              <a:gd name="connsiteX25" fmla="*/ 4132987 w 7889595"/>
              <a:gd name="connsiteY25" fmla="*/ 4740633 h 5289908"/>
              <a:gd name="connsiteX26" fmla="*/ 4132987 w 7889595"/>
              <a:gd name="connsiteY26" fmla="*/ 5289908 h 5289908"/>
              <a:gd name="connsiteX27" fmla="*/ 0 w 7889595"/>
              <a:gd name="connsiteY27" fmla="*/ 5289908 h 528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89595" h="5289908">
                <a:moveTo>
                  <a:pt x="728265" y="2968164"/>
                </a:moveTo>
                <a:lnTo>
                  <a:pt x="728265" y="3415429"/>
                </a:lnTo>
                <a:lnTo>
                  <a:pt x="1535900" y="3415429"/>
                </a:lnTo>
                <a:lnTo>
                  <a:pt x="1535900" y="2968164"/>
                </a:lnTo>
                <a:close/>
                <a:moveTo>
                  <a:pt x="629669" y="2019766"/>
                </a:moveTo>
                <a:lnTo>
                  <a:pt x="629669" y="2939923"/>
                </a:lnTo>
                <a:lnTo>
                  <a:pt x="2222448" y="2939923"/>
                </a:lnTo>
                <a:lnTo>
                  <a:pt x="2222448" y="2019766"/>
                </a:lnTo>
                <a:close/>
                <a:moveTo>
                  <a:pt x="5053283" y="367823"/>
                </a:moveTo>
                <a:lnTo>
                  <a:pt x="5053283" y="2169415"/>
                </a:lnTo>
                <a:lnTo>
                  <a:pt x="5684011" y="2169415"/>
                </a:lnTo>
                <a:lnTo>
                  <a:pt x="5684011" y="367823"/>
                </a:lnTo>
                <a:close/>
                <a:moveTo>
                  <a:pt x="0" y="0"/>
                </a:moveTo>
                <a:lnTo>
                  <a:pt x="7889595" y="0"/>
                </a:lnTo>
                <a:lnTo>
                  <a:pt x="7889595" y="5289908"/>
                </a:lnTo>
                <a:lnTo>
                  <a:pt x="6538381" y="5289908"/>
                </a:lnTo>
                <a:lnTo>
                  <a:pt x="6538381" y="4044381"/>
                </a:lnTo>
                <a:lnTo>
                  <a:pt x="5769291" y="4044381"/>
                </a:lnTo>
                <a:lnTo>
                  <a:pt x="5538890" y="4044381"/>
                </a:lnTo>
                <a:lnTo>
                  <a:pt x="5408344" y="4044381"/>
                </a:lnTo>
                <a:lnTo>
                  <a:pt x="5408344" y="5073340"/>
                </a:lnTo>
                <a:lnTo>
                  <a:pt x="5538890" y="5073340"/>
                </a:lnTo>
                <a:lnTo>
                  <a:pt x="5538890" y="5289908"/>
                </a:lnTo>
                <a:lnTo>
                  <a:pt x="5378514" y="5289908"/>
                </a:lnTo>
                <a:lnTo>
                  <a:pt x="5378514" y="4740633"/>
                </a:lnTo>
                <a:lnTo>
                  <a:pt x="4132987" y="4740633"/>
                </a:lnTo>
                <a:lnTo>
                  <a:pt x="4132987" y="5289908"/>
                </a:lnTo>
                <a:lnTo>
                  <a:pt x="0" y="5289908"/>
                </a:lnTo>
                <a:close/>
              </a:path>
            </a:pathLst>
          </a:custGeom>
        </p:spPr>
      </p:pic>
      <p:sp>
        <p:nvSpPr>
          <p:cNvPr id="21" name="圆: 空心 20"/>
          <p:cNvSpPr/>
          <p:nvPr/>
        </p:nvSpPr>
        <p:spPr>
          <a:xfrm>
            <a:off x="6025425" y="5612473"/>
            <a:ext cx="1245527" cy="1245527"/>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grpSp>
        <p:nvGrpSpPr>
          <p:cNvPr id="6" name="组合 5"/>
          <p:cNvGrpSpPr/>
          <p:nvPr/>
        </p:nvGrpSpPr>
        <p:grpSpPr>
          <a:xfrm>
            <a:off x="6055442" y="589634"/>
            <a:ext cx="2143683" cy="380715"/>
            <a:chOff x="721442" y="-820066"/>
            <a:chExt cx="2143683" cy="380715"/>
          </a:xfrm>
        </p:grpSpPr>
        <p:sp>
          <p:nvSpPr>
            <p:cNvPr id="24" name="椭圆 23"/>
            <p:cNvSpPr/>
            <p:nvPr/>
          </p:nvSpPr>
          <p:spPr>
            <a:xfrm>
              <a:off x="72144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29" name="椭圆 28"/>
            <p:cNvSpPr/>
            <p:nvPr/>
          </p:nvSpPr>
          <p:spPr>
            <a:xfrm>
              <a:off x="97590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0" name="椭圆 29"/>
            <p:cNvSpPr/>
            <p:nvPr/>
          </p:nvSpPr>
          <p:spPr>
            <a:xfrm>
              <a:off x="123036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1" name="椭圆 30"/>
            <p:cNvSpPr/>
            <p:nvPr/>
          </p:nvSpPr>
          <p:spPr>
            <a:xfrm>
              <a:off x="148482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2" name="椭圆 31"/>
            <p:cNvSpPr/>
            <p:nvPr/>
          </p:nvSpPr>
          <p:spPr>
            <a:xfrm>
              <a:off x="173928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3" name="椭圆 32"/>
            <p:cNvSpPr/>
            <p:nvPr/>
          </p:nvSpPr>
          <p:spPr>
            <a:xfrm>
              <a:off x="199374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4" name="椭圆 33"/>
            <p:cNvSpPr/>
            <p:nvPr/>
          </p:nvSpPr>
          <p:spPr>
            <a:xfrm>
              <a:off x="224820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5" name="椭圆 34"/>
            <p:cNvSpPr/>
            <p:nvPr/>
          </p:nvSpPr>
          <p:spPr>
            <a:xfrm>
              <a:off x="2502662"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6" name="椭圆 35"/>
            <p:cNvSpPr/>
            <p:nvPr/>
          </p:nvSpPr>
          <p:spPr>
            <a:xfrm>
              <a:off x="2757125" y="-820066"/>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8" name="椭圆 37"/>
            <p:cNvSpPr/>
            <p:nvPr/>
          </p:nvSpPr>
          <p:spPr>
            <a:xfrm>
              <a:off x="72144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9" name="椭圆 38"/>
            <p:cNvSpPr/>
            <p:nvPr/>
          </p:nvSpPr>
          <p:spPr>
            <a:xfrm>
              <a:off x="97590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0" name="椭圆 39"/>
            <p:cNvSpPr/>
            <p:nvPr/>
          </p:nvSpPr>
          <p:spPr>
            <a:xfrm>
              <a:off x="123036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1" name="椭圆 40"/>
            <p:cNvSpPr/>
            <p:nvPr/>
          </p:nvSpPr>
          <p:spPr>
            <a:xfrm>
              <a:off x="148482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2" name="椭圆 41"/>
            <p:cNvSpPr/>
            <p:nvPr/>
          </p:nvSpPr>
          <p:spPr>
            <a:xfrm>
              <a:off x="173928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3" name="椭圆 42"/>
            <p:cNvSpPr/>
            <p:nvPr/>
          </p:nvSpPr>
          <p:spPr>
            <a:xfrm>
              <a:off x="199374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4" name="椭圆 43"/>
            <p:cNvSpPr/>
            <p:nvPr/>
          </p:nvSpPr>
          <p:spPr>
            <a:xfrm>
              <a:off x="224820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5" name="椭圆 44"/>
            <p:cNvSpPr/>
            <p:nvPr/>
          </p:nvSpPr>
          <p:spPr>
            <a:xfrm>
              <a:off x="2502662"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46" name="椭圆 45"/>
            <p:cNvSpPr/>
            <p:nvPr/>
          </p:nvSpPr>
          <p:spPr>
            <a:xfrm>
              <a:off x="2757125" y="-547351"/>
              <a:ext cx="108000" cy="108000"/>
            </a:xfrm>
            <a:prstGeom prst="ellipse">
              <a:avLst/>
            </a:prstGeom>
            <a:solidFill>
              <a:srgbClr val="F2A071">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grpSp>
      <p:grpSp>
        <p:nvGrpSpPr>
          <p:cNvPr id="37" name="组合 36"/>
          <p:cNvGrpSpPr/>
          <p:nvPr/>
        </p:nvGrpSpPr>
        <p:grpSpPr>
          <a:xfrm>
            <a:off x="7026426" y="4879600"/>
            <a:ext cx="4446186" cy="432000"/>
            <a:chOff x="7050489" y="4566781"/>
            <a:chExt cx="4446186" cy="432000"/>
          </a:xfrm>
        </p:grpSpPr>
        <p:grpSp>
          <p:nvGrpSpPr>
            <p:cNvPr id="47" name="组合 46"/>
            <p:cNvGrpSpPr/>
            <p:nvPr/>
          </p:nvGrpSpPr>
          <p:grpSpPr>
            <a:xfrm>
              <a:off x="7050489" y="4566781"/>
              <a:ext cx="2088000" cy="432000"/>
              <a:chOff x="9408675" y="4542718"/>
              <a:chExt cx="2088000" cy="432000"/>
            </a:xfrm>
          </p:grpSpPr>
          <p:sp>
            <p:nvSpPr>
              <p:cNvPr id="51" name="矩形: 圆角 50"/>
              <p:cNvSpPr/>
              <p:nvPr/>
            </p:nvSpPr>
            <p:spPr>
              <a:xfrm>
                <a:off x="9408675" y="4542718"/>
                <a:ext cx="2088000" cy="432000"/>
              </a:xfrm>
              <a:prstGeom prst="roundRect">
                <a:avLst>
                  <a:gd name="adj" fmla="val 50000"/>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9790053" y="4589441"/>
                <a:ext cx="1325245" cy="337185"/>
              </a:xfrm>
              <a:prstGeom prst="rect">
                <a:avLst/>
              </a:prstGeom>
              <a:noFill/>
            </p:spPr>
            <p:txBody>
              <a:bodyPr wrap="none" rtlCol="0">
                <a:spAutoFit/>
              </a:bodyPr>
              <a:lstStyle/>
              <a:p>
                <a:pPr algn="ctr"/>
                <a:r>
                  <a:rPr lang="zh-CN" altLang="en-US" sz="1600" dirty="0">
                    <a:solidFill>
                      <a:schemeClr val="bg1"/>
                    </a:solidFill>
                  </a:rPr>
                  <a:t>彙報人：</a:t>
                </a:r>
                <a:r>
                  <a:rPr lang="en-US" altLang="zh-CN" sz="1600" dirty="0">
                    <a:solidFill>
                      <a:schemeClr val="bg1"/>
                    </a:solidFill>
                  </a:rPr>
                  <a:t>XXX</a:t>
                </a:r>
                <a:endParaRPr lang="zh-CN" altLang="en-US" sz="1600" dirty="0">
                  <a:solidFill>
                    <a:schemeClr val="bg1"/>
                  </a:solidFill>
                </a:endParaRPr>
              </a:p>
            </p:txBody>
          </p:sp>
        </p:grpSp>
        <p:grpSp>
          <p:nvGrpSpPr>
            <p:cNvPr id="48" name="组合 47"/>
            <p:cNvGrpSpPr/>
            <p:nvPr/>
          </p:nvGrpSpPr>
          <p:grpSpPr>
            <a:xfrm>
              <a:off x="9408675" y="4566781"/>
              <a:ext cx="2088000" cy="432000"/>
              <a:chOff x="9408675" y="5270521"/>
              <a:chExt cx="2088000" cy="432000"/>
            </a:xfrm>
          </p:grpSpPr>
          <p:sp>
            <p:nvSpPr>
              <p:cNvPr id="49" name="矩形: 圆角 48"/>
              <p:cNvSpPr/>
              <p:nvPr/>
            </p:nvSpPr>
            <p:spPr>
              <a:xfrm>
                <a:off x="9408675" y="5270521"/>
                <a:ext cx="2088000" cy="432000"/>
              </a:xfrm>
              <a:prstGeom prst="roundRect">
                <a:avLst>
                  <a:gd name="adj" fmla="val 50000"/>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9567486" y="5317244"/>
                <a:ext cx="1770380" cy="337185"/>
              </a:xfrm>
              <a:prstGeom prst="rect">
                <a:avLst/>
              </a:prstGeom>
              <a:noFill/>
            </p:spPr>
            <p:txBody>
              <a:bodyPr wrap="none" rtlCol="0">
                <a:spAutoFit/>
              </a:bodyPr>
              <a:lstStyle/>
              <a:p>
                <a:pPr algn="ctr"/>
                <a:r>
                  <a:rPr lang="zh-CN" altLang="en-US" sz="1600" dirty="0">
                    <a:solidFill>
                      <a:schemeClr val="bg1"/>
                    </a:solidFill>
                  </a:rPr>
                  <a:t>時間：</a:t>
                </a:r>
                <a:r>
                  <a:rPr lang="en-US" altLang="zh-CN" sz="1600" dirty="0">
                    <a:solidFill>
                      <a:schemeClr val="bg1"/>
                    </a:solidFill>
                  </a:rPr>
                  <a:t>20XX.XX.XX</a:t>
                </a:r>
                <a:endParaRPr lang="zh-CN" altLang="en-US" sz="1600" dirty="0">
                  <a:solidFill>
                    <a:schemeClr val="bg1"/>
                  </a:solidFill>
                </a:endParaRPr>
              </a:p>
            </p:txBody>
          </p:sp>
        </p:grpSp>
      </p:grpSp>
      <p:pic>
        <p:nvPicPr>
          <p:cNvPr id="2" name="图片 1" descr="www.uugai.com-833136"/>
          <p:cNvPicPr>
            <a:picLocks noChangeAspect="1"/>
          </p:cNvPicPr>
          <p:nvPr/>
        </p:nvPicPr>
        <p:blipFill>
          <a:blip r:embed="rId2"/>
          <a:stretch>
            <a:fillRect/>
          </a:stretch>
        </p:blipFill>
        <p:spPr>
          <a:xfrm>
            <a:off x="6819265" y="-486410"/>
            <a:ext cx="3810000" cy="381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p:cNvSpPr/>
          <p:nvPr/>
        </p:nvSpPr>
        <p:spPr>
          <a:xfrm rot="2700000">
            <a:off x="1248640" y="984810"/>
            <a:ext cx="2494071" cy="2494071"/>
          </a:xfrm>
          <a:custGeom>
            <a:avLst/>
            <a:gdLst>
              <a:gd name="connsiteX0" fmla="*/ 0 w 2603434"/>
              <a:gd name="connsiteY0" fmla="*/ 1914644 h 2603434"/>
              <a:gd name="connsiteX1" fmla="*/ 1372 w 2603434"/>
              <a:gd name="connsiteY1" fmla="*/ 1913273 h 2603434"/>
              <a:gd name="connsiteX2" fmla="*/ 1914645 w 2603434"/>
              <a:gd name="connsiteY2" fmla="*/ 0 h 2603434"/>
              <a:gd name="connsiteX3" fmla="*/ 2603434 w 2603434"/>
              <a:gd name="connsiteY3" fmla="*/ 688789 h 2603434"/>
              <a:gd name="connsiteX4" fmla="*/ 690161 w 2603434"/>
              <a:gd name="connsiteY4" fmla="*/ 2602062 h 2603434"/>
              <a:gd name="connsiteX5" fmla="*/ 688790 w 2603434"/>
              <a:gd name="connsiteY5" fmla="*/ 2603434 h 2603434"/>
              <a:gd name="connsiteX6" fmla="*/ 687418 w 2603434"/>
              <a:gd name="connsiteY6" fmla="*/ 2602062 h 2603434"/>
              <a:gd name="connsiteX7" fmla="*/ 1372 w 2603434"/>
              <a:gd name="connsiteY7" fmla="*/ 2602062 h 2603434"/>
              <a:gd name="connsiteX8" fmla="*/ 1372 w 2603434"/>
              <a:gd name="connsiteY8" fmla="*/ 1916016 h 260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3434" h="2603434">
                <a:moveTo>
                  <a:pt x="0" y="1914644"/>
                </a:moveTo>
                <a:lnTo>
                  <a:pt x="1372" y="1913273"/>
                </a:lnTo>
                <a:lnTo>
                  <a:pt x="1914645" y="0"/>
                </a:lnTo>
                <a:lnTo>
                  <a:pt x="2603434" y="688789"/>
                </a:lnTo>
                <a:lnTo>
                  <a:pt x="690161" y="2602062"/>
                </a:lnTo>
                <a:lnTo>
                  <a:pt x="688790" y="2603434"/>
                </a:lnTo>
                <a:lnTo>
                  <a:pt x="687418" y="2602062"/>
                </a:lnTo>
                <a:lnTo>
                  <a:pt x="1372" y="2602062"/>
                </a:lnTo>
                <a:lnTo>
                  <a:pt x="1372" y="1916016"/>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38"/>
          <p:cNvSpPr/>
          <p:nvPr/>
        </p:nvSpPr>
        <p:spPr>
          <a:xfrm rot="2700000">
            <a:off x="3837215" y="984810"/>
            <a:ext cx="2494071" cy="2494071"/>
          </a:xfrm>
          <a:custGeom>
            <a:avLst/>
            <a:gdLst>
              <a:gd name="connsiteX0" fmla="*/ 0 w 2603434"/>
              <a:gd name="connsiteY0" fmla="*/ 1914644 h 2603434"/>
              <a:gd name="connsiteX1" fmla="*/ 1372 w 2603434"/>
              <a:gd name="connsiteY1" fmla="*/ 1913273 h 2603434"/>
              <a:gd name="connsiteX2" fmla="*/ 1914645 w 2603434"/>
              <a:gd name="connsiteY2" fmla="*/ 0 h 2603434"/>
              <a:gd name="connsiteX3" fmla="*/ 2603434 w 2603434"/>
              <a:gd name="connsiteY3" fmla="*/ 688789 h 2603434"/>
              <a:gd name="connsiteX4" fmla="*/ 690161 w 2603434"/>
              <a:gd name="connsiteY4" fmla="*/ 2602062 h 2603434"/>
              <a:gd name="connsiteX5" fmla="*/ 688790 w 2603434"/>
              <a:gd name="connsiteY5" fmla="*/ 2603434 h 2603434"/>
              <a:gd name="connsiteX6" fmla="*/ 687418 w 2603434"/>
              <a:gd name="connsiteY6" fmla="*/ 2602062 h 2603434"/>
              <a:gd name="connsiteX7" fmla="*/ 1372 w 2603434"/>
              <a:gd name="connsiteY7" fmla="*/ 2602062 h 2603434"/>
              <a:gd name="connsiteX8" fmla="*/ 1372 w 2603434"/>
              <a:gd name="connsiteY8" fmla="*/ 1916016 h 260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3434" h="2603434">
                <a:moveTo>
                  <a:pt x="0" y="1914644"/>
                </a:moveTo>
                <a:lnTo>
                  <a:pt x="1372" y="1913273"/>
                </a:lnTo>
                <a:lnTo>
                  <a:pt x="1914645" y="0"/>
                </a:lnTo>
                <a:lnTo>
                  <a:pt x="2603434" y="688789"/>
                </a:lnTo>
                <a:lnTo>
                  <a:pt x="690161" y="2602062"/>
                </a:lnTo>
                <a:lnTo>
                  <a:pt x="688790" y="2603434"/>
                </a:lnTo>
                <a:lnTo>
                  <a:pt x="687418" y="2602062"/>
                </a:lnTo>
                <a:lnTo>
                  <a:pt x="1372" y="2602062"/>
                </a:lnTo>
                <a:lnTo>
                  <a:pt x="1372" y="1916016"/>
                </a:lnTo>
                <a:close/>
              </a:path>
            </a:pathLst>
          </a:cu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p:cNvSpPr/>
          <p:nvPr/>
        </p:nvSpPr>
        <p:spPr>
          <a:xfrm rot="2700000">
            <a:off x="6425790" y="984810"/>
            <a:ext cx="2494071" cy="2494071"/>
          </a:xfrm>
          <a:custGeom>
            <a:avLst/>
            <a:gdLst>
              <a:gd name="connsiteX0" fmla="*/ 0 w 2603434"/>
              <a:gd name="connsiteY0" fmla="*/ 1914644 h 2603434"/>
              <a:gd name="connsiteX1" fmla="*/ 1372 w 2603434"/>
              <a:gd name="connsiteY1" fmla="*/ 1913273 h 2603434"/>
              <a:gd name="connsiteX2" fmla="*/ 1914645 w 2603434"/>
              <a:gd name="connsiteY2" fmla="*/ 0 h 2603434"/>
              <a:gd name="connsiteX3" fmla="*/ 2603434 w 2603434"/>
              <a:gd name="connsiteY3" fmla="*/ 688789 h 2603434"/>
              <a:gd name="connsiteX4" fmla="*/ 690161 w 2603434"/>
              <a:gd name="connsiteY4" fmla="*/ 2602062 h 2603434"/>
              <a:gd name="connsiteX5" fmla="*/ 688790 w 2603434"/>
              <a:gd name="connsiteY5" fmla="*/ 2603434 h 2603434"/>
              <a:gd name="connsiteX6" fmla="*/ 687418 w 2603434"/>
              <a:gd name="connsiteY6" fmla="*/ 2602062 h 2603434"/>
              <a:gd name="connsiteX7" fmla="*/ 1372 w 2603434"/>
              <a:gd name="connsiteY7" fmla="*/ 2602062 h 2603434"/>
              <a:gd name="connsiteX8" fmla="*/ 1372 w 2603434"/>
              <a:gd name="connsiteY8" fmla="*/ 1916016 h 260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3434" h="2603434">
                <a:moveTo>
                  <a:pt x="0" y="1914644"/>
                </a:moveTo>
                <a:lnTo>
                  <a:pt x="1372" y="1913273"/>
                </a:lnTo>
                <a:lnTo>
                  <a:pt x="1914645" y="0"/>
                </a:lnTo>
                <a:lnTo>
                  <a:pt x="2603434" y="688789"/>
                </a:lnTo>
                <a:lnTo>
                  <a:pt x="690161" y="2602062"/>
                </a:lnTo>
                <a:lnTo>
                  <a:pt x="688790" y="2603434"/>
                </a:lnTo>
                <a:lnTo>
                  <a:pt x="687418" y="2602062"/>
                </a:lnTo>
                <a:lnTo>
                  <a:pt x="1372" y="2602062"/>
                </a:lnTo>
                <a:lnTo>
                  <a:pt x="1372" y="1916016"/>
                </a:lnTo>
                <a:close/>
              </a:path>
            </a:pathLst>
          </a:custGeom>
          <a:solidFill>
            <a:srgbClr val="3F67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p:cNvSpPr/>
          <p:nvPr/>
        </p:nvSpPr>
        <p:spPr>
          <a:xfrm rot="2700000">
            <a:off x="9014366" y="984810"/>
            <a:ext cx="2494071" cy="2494071"/>
          </a:xfrm>
          <a:custGeom>
            <a:avLst/>
            <a:gdLst>
              <a:gd name="connsiteX0" fmla="*/ 0 w 2603434"/>
              <a:gd name="connsiteY0" fmla="*/ 1914644 h 2603434"/>
              <a:gd name="connsiteX1" fmla="*/ 1372 w 2603434"/>
              <a:gd name="connsiteY1" fmla="*/ 1913273 h 2603434"/>
              <a:gd name="connsiteX2" fmla="*/ 1914645 w 2603434"/>
              <a:gd name="connsiteY2" fmla="*/ 0 h 2603434"/>
              <a:gd name="connsiteX3" fmla="*/ 1914645 w 2603434"/>
              <a:gd name="connsiteY3" fmla="*/ 0 h 2603434"/>
              <a:gd name="connsiteX4" fmla="*/ 1914645 w 2603434"/>
              <a:gd name="connsiteY4" fmla="*/ 688789 h 2603434"/>
              <a:gd name="connsiteX5" fmla="*/ 2603434 w 2603434"/>
              <a:gd name="connsiteY5" fmla="*/ 688789 h 2603434"/>
              <a:gd name="connsiteX6" fmla="*/ 690161 w 2603434"/>
              <a:gd name="connsiteY6" fmla="*/ 2602062 h 2603434"/>
              <a:gd name="connsiteX7" fmla="*/ 688790 w 2603434"/>
              <a:gd name="connsiteY7" fmla="*/ 2603434 h 2603434"/>
              <a:gd name="connsiteX8" fmla="*/ 687418 w 2603434"/>
              <a:gd name="connsiteY8" fmla="*/ 2602062 h 2603434"/>
              <a:gd name="connsiteX9" fmla="*/ 1372 w 2603434"/>
              <a:gd name="connsiteY9" fmla="*/ 2602062 h 2603434"/>
              <a:gd name="connsiteX10" fmla="*/ 1372 w 2603434"/>
              <a:gd name="connsiteY10" fmla="*/ 1916016 h 260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3434" h="2603434">
                <a:moveTo>
                  <a:pt x="0" y="1914644"/>
                </a:moveTo>
                <a:lnTo>
                  <a:pt x="1372" y="1913273"/>
                </a:lnTo>
                <a:lnTo>
                  <a:pt x="1914645" y="0"/>
                </a:lnTo>
                <a:lnTo>
                  <a:pt x="1914645" y="0"/>
                </a:lnTo>
                <a:lnTo>
                  <a:pt x="1914645" y="688789"/>
                </a:lnTo>
                <a:lnTo>
                  <a:pt x="2603434" y="688789"/>
                </a:lnTo>
                <a:lnTo>
                  <a:pt x="690161" y="2602062"/>
                </a:lnTo>
                <a:lnTo>
                  <a:pt x="688790" y="2603434"/>
                </a:lnTo>
                <a:lnTo>
                  <a:pt x="687418" y="2602062"/>
                </a:lnTo>
                <a:lnTo>
                  <a:pt x="1372" y="2602062"/>
                </a:lnTo>
                <a:lnTo>
                  <a:pt x="1372" y="1916016"/>
                </a:lnTo>
                <a:close/>
              </a:path>
            </a:pathLst>
          </a:cu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2" name="图形 41"/>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052125" y="1871845"/>
            <a:ext cx="720000" cy="720000"/>
          </a:xfrm>
          <a:prstGeom prst="rect">
            <a:avLst/>
          </a:prstGeom>
        </p:spPr>
      </p:pic>
      <p:pic>
        <p:nvPicPr>
          <p:cNvPr id="43" name="图形 4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55733" y="1871845"/>
            <a:ext cx="720000" cy="720000"/>
          </a:xfrm>
          <a:prstGeom prst="rect">
            <a:avLst/>
          </a:prstGeom>
        </p:spPr>
      </p:pic>
      <p:pic>
        <p:nvPicPr>
          <p:cNvPr id="50" name="图形 4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59341" y="1970028"/>
            <a:ext cx="720000" cy="523634"/>
          </a:xfrm>
          <a:prstGeom prst="rect">
            <a:avLst/>
          </a:prstGeom>
        </p:spPr>
      </p:pic>
      <p:pic>
        <p:nvPicPr>
          <p:cNvPr id="51" name="图形 5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62950" y="1871845"/>
            <a:ext cx="720000" cy="720000"/>
          </a:xfrm>
          <a:prstGeom prst="rect">
            <a:avLst/>
          </a:prstGeom>
        </p:spPr>
      </p:pic>
      <p:grpSp>
        <p:nvGrpSpPr>
          <p:cNvPr id="5" name="组合 4"/>
          <p:cNvGrpSpPr/>
          <p:nvPr/>
        </p:nvGrpSpPr>
        <p:grpSpPr>
          <a:xfrm>
            <a:off x="1253650" y="4433588"/>
            <a:ext cx="2484050" cy="2084846"/>
            <a:chOff x="1253650" y="4241084"/>
            <a:chExt cx="2484050" cy="2084846"/>
          </a:xfrm>
        </p:grpSpPr>
        <p:sp>
          <p:nvSpPr>
            <p:cNvPr id="53" name="文本框 52"/>
            <p:cNvSpPr txBox="1"/>
            <p:nvPr/>
          </p:nvSpPr>
          <p:spPr>
            <a:xfrm>
              <a:off x="1787789" y="4241084"/>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快易貸</a:t>
              </a:r>
              <a:endParaRPr lang="zh-CN" altLang="en-US" dirty="0"/>
            </a:p>
          </p:txBody>
        </p:sp>
        <p:sp>
          <p:nvSpPr>
            <p:cNvPr id="54" name="文本框 53"/>
            <p:cNvSpPr txBox="1"/>
            <p:nvPr/>
          </p:nvSpPr>
          <p:spPr>
            <a:xfrm>
              <a:off x="1253650" y="4619050"/>
              <a:ext cx="2484050" cy="1706880"/>
            </a:xfrm>
            <a:prstGeom prst="rect">
              <a:avLst/>
            </a:prstGeom>
            <a:noFill/>
          </p:spPr>
          <p:txBody>
            <a:bodyPr wrap="square" rtlCol="0">
              <a:spAutoFit/>
            </a:bodyPr>
            <a:lstStyle/>
            <a:p>
              <a:pPr algn="ctr">
                <a:lnSpc>
                  <a:spcPct val="150000"/>
                </a:lnSpc>
              </a:pPr>
              <a:r>
                <a:rPr lang="zh-CN" altLang="en-US" sz="1400" spc="150" dirty="0">
                  <a:solidFill>
                    <a:schemeClr val="tx1">
                      <a:lumMod val="65000"/>
                      <a:lumOff val="35000"/>
                    </a:schemeClr>
                  </a:solidFill>
                  <a:latin typeface="+mn-ea"/>
                </a:rPr>
                <a:t>本產品由興業銀行煙臺分行提供服務</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該產品亮點</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免抵押</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以稅定貸</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最高額度</a:t>
              </a:r>
              <a:r>
                <a:rPr lang="en-US" altLang="zh-CN" sz="1400" spc="150" dirty="0">
                  <a:solidFill>
                    <a:schemeClr val="tx1">
                      <a:lumMod val="65000"/>
                      <a:lumOff val="35000"/>
                    </a:schemeClr>
                  </a:solidFill>
                  <a:latin typeface="+mn-ea"/>
                </a:rPr>
                <a:t>200</a:t>
              </a:r>
              <a:r>
                <a:rPr lang="zh-CN" altLang="en-US" sz="1400" spc="150" dirty="0">
                  <a:solidFill>
                    <a:schemeClr val="tx1">
                      <a:lumMod val="65000"/>
                      <a:lumOff val="35000"/>
                    </a:schemeClr>
                  </a:solidFill>
                  <a:latin typeface="+mn-ea"/>
                </a:rPr>
                <a:t>萬</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速度快</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智能系統</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線上審批</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線上提款。</a:t>
              </a:r>
              <a:endParaRPr lang="zh-CN" altLang="en-US" sz="1400" spc="150" dirty="0">
                <a:solidFill>
                  <a:schemeClr val="tx1">
                    <a:lumMod val="65000"/>
                    <a:lumOff val="35000"/>
                  </a:schemeClr>
                </a:solidFill>
                <a:latin typeface="+mn-ea"/>
              </a:endParaRPr>
            </a:p>
          </p:txBody>
        </p:sp>
      </p:grpSp>
      <p:grpSp>
        <p:nvGrpSpPr>
          <p:cNvPr id="55" name="组合 54"/>
          <p:cNvGrpSpPr/>
          <p:nvPr/>
        </p:nvGrpSpPr>
        <p:grpSpPr>
          <a:xfrm>
            <a:off x="2135675" y="3314629"/>
            <a:ext cx="720000" cy="720000"/>
            <a:chOff x="1520864" y="3398769"/>
            <a:chExt cx="720000" cy="720000"/>
          </a:xfrm>
        </p:grpSpPr>
        <p:sp>
          <p:nvSpPr>
            <p:cNvPr id="56" name="泪滴形 55"/>
            <p:cNvSpPr/>
            <p:nvPr/>
          </p:nvSpPr>
          <p:spPr>
            <a:xfrm rot="7971283">
              <a:off x="1520864" y="3398769"/>
              <a:ext cx="720000" cy="720000"/>
            </a:xfrm>
            <a:prstGeom prst="teardrop">
              <a:avLst/>
            </a:prstGeom>
            <a:solidFill>
              <a:srgbClr val="3F67ED"/>
            </a:solid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p:cNvSpPr/>
            <p:nvPr/>
          </p:nvSpPr>
          <p:spPr>
            <a:xfrm>
              <a:off x="1790864" y="3668769"/>
              <a:ext cx="180000" cy="1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9" name="文本框 58"/>
          <p:cNvSpPr txBox="1"/>
          <p:nvPr/>
        </p:nvSpPr>
        <p:spPr>
          <a:xfrm>
            <a:off x="4222476" y="4433588"/>
            <a:ext cx="17068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全額抵押貸</a:t>
            </a:r>
            <a:endParaRPr lang="zh-CN" altLang="en-US" dirty="0"/>
          </a:p>
        </p:txBody>
      </p:sp>
      <p:sp>
        <p:nvSpPr>
          <p:cNvPr id="60" name="文本框 59"/>
          <p:cNvSpPr txBox="1"/>
          <p:nvPr/>
        </p:nvSpPr>
        <p:spPr>
          <a:xfrm>
            <a:off x="3842225" y="4811554"/>
            <a:ext cx="2484050" cy="1383665"/>
          </a:xfrm>
          <a:prstGeom prst="rect">
            <a:avLst/>
          </a:prstGeom>
          <a:noFill/>
        </p:spPr>
        <p:txBody>
          <a:bodyPr wrap="square" rtlCol="0">
            <a:spAutoFit/>
          </a:bodyPr>
          <a:lstStyle/>
          <a:p>
            <a:pPr algn="ctr">
              <a:lnSpc>
                <a:spcPct val="150000"/>
              </a:lnSpc>
            </a:pPr>
            <a:r>
              <a:rPr lang="zh-CN" altLang="en-US" sz="1400" dirty="0">
                <a:solidFill>
                  <a:schemeClr val="tx1">
                    <a:lumMod val="65000"/>
                    <a:lumOff val="35000"/>
                  </a:schemeClr>
                </a:solidFill>
              </a:rPr>
              <a:t>本產品由山東萊山齊豐村鎮銀行提供服務。該產品亮點：額度高，抵押率</a:t>
            </a:r>
            <a:r>
              <a:rPr lang="en-US" altLang="zh-CN" sz="1400" dirty="0">
                <a:solidFill>
                  <a:schemeClr val="tx1">
                    <a:lumMod val="65000"/>
                    <a:lumOff val="35000"/>
                  </a:schemeClr>
                </a:solidFill>
              </a:rPr>
              <a:t>100%</a:t>
            </a:r>
            <a:r>
              <a:rPr lang="zh-CN" altLang="en-US" sz="1400" dirty="0">
                <a:solidFill>
                  <a:schemeClr val="tx1">
                    <a:lumMod val="65000"/>
                    <a:lumOff val="35000"/>
                  </a:schemeClr>
                </a:solidFill>
              </a:rPr>
              <a:t>；快速，當天放款</a:t>
            </a:r>
            <a:endParaRPr lang="zh-CN" altLang="en-US" sz="1400" spc="150" dirty="0">
              <a:solidFill>
                <a:schemeClr val="tx1">
                  <a:lumMod val="65000"/>
                  <a:lumOff val="35000"/>
                </a:schemeClr>
              </a:solidFill>
            </a:endParaRPr>
          </a:p>
        </p:txBody>
      </p:sp>
      <p:grpSp>
        <p:nvGrpSpPr>
          <p:cNvPr id="61" name="组合 60"/>
          <p:cNvGrpSpPr/>
          <p:nvPr/>
        </p:nvGrpSpPr>
        <p:grpSpPr>
          <a:xfrm>
            <a:off x="4724250" y="3314629"/>
            <a:ext cx="720000" cy="720000"/>
            <a:chOff x="1520864" y="3398769"/>
            <a:chExt cx="720000" cy="720000"/>
          </a:xfrm>
        </p:grpSpPr>
        <p:sp>
          <p:nvSpPr>
            <p:cNvPr id="62" name="泪滴形 61"/>
            <p:cNvSpPr/>
            <p:nvPr/>
          </p:nvSpPr>
          <p:spPr>
            <a:xfrm rot="7971283">
              <a:off x="1520864" y="3398769"/>
              <a:ext cx="720000" cy="720000"/>
            </a:xfrm>
            <a:prstGeom prst="teardrop">
              <a:avLst/>
            </a:prstGeom>
            <a:solidFill>
              <a:srgbClr val="F2A071"/>
            </a:solidFill>
            <a:ln>
              <a:solidFill>
                <a:srgbClr val="F2A0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p:cNvSpPr/>
            <p:nvPr/>
          </p:nvSpPr>
          <p:spPr>
            <a:xfrm>
              <a:off x="1790864" y="3668769"/>
              <a:ext cx="180000" cy="1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nvGrpSpPr>
        <p:grpSpPr>
          <a:xfrm>
            <a:off x="6430800" y="4433588"/>
            <a:ext cx="2484050" cy="2084846"/>
            <a:chOff x="6430800" y="4241084"/>
            <a:chExt cx="2484050" cy="2084846"/>
          </a:xfrm>
        </p:grpSpPr>
        <p:sp>
          <p:nvSpPr>
            <p:cNvPr id="65" name="文本框 64"/>
            <p:cNvSpPr txBox="1"/>
            <p:nvPr/>
          </p:nvSpPr>
          <p:spPr>
            <a:xfrm>
              <a:off x="6964939" y="4241084"/>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信用貸</a:t>
              </a:r>
              <a:endParaRPr lang="zh-CN" altLang="en-US" dirty="0"/>
            </a:p>
          </p:txBody>
        </p:sp>
        <p:sp>
          <p:nvSpPr>
            <p:cNvPr id="66" name="文本框 65"/>
            <p:cNvSpPr txBox="1"/>
            <p:nvPr/>
          </p:nvSpPr>
          <p:spPr>
            <a:xfrm>
              <a:off x="6430800" y="4619050"/>
              <a:ext cx="2484050" cy="1706880"/>
            </a:xfrm>
            <a:prstGeom prst="rect">
              <a:avLst/>
            </a:prstGeom>
            <a:noFill/>
          </p:spPr>
          <p:txBody>
            <a:bodyPr wrap="square" rtlCol="0">
              <a:spAutoFit/>
            </a:bodyPr>
            <a:lstStyle>
              <a:defPPr>
                <a:defRPr lang="zh-CN"/>
              </a:defPPr>
              <a:lvl1pPr algn="ctr">
                <a:lnSpc>
                  <a:spcPct val="150000"/>
                </a:lnSpc>
                <a:defRPr sz="1400">
                  <a:solidFill>
                    <a:schemeClr val="tx1">
                      <a:lumMod val="65000"/>
                      <a:lumOff val="35000"/>
                    </a:schemeClr>
                  </a:solidFill>
                </a:defRPr>
              </a:lvl1pPr>
            </a:lstStyle>
            <a:p>
              <a:r>
                <a:rPr lang="zh-CN" altLang="en-US" dirty="0"/>
                <a:t>本產品由山東萊山齊豐村鎮銀行提供服務</a:t>
              </a:r>
              <a:r>
                <a:rPr lang="en-US" altLang="zh-CN" dirty="0"/>
                <a:t>.</a:t>
              </a:r>
              <a:r>
                <a:rPr lang="zh-CN" altLang="en-US" dirty="0"/>
                <a:t>產品亮點</a:t>
              </a:r>
              <a:r>
                <a:rPr lang="en-US" altLang="zh-CN" dirty="0"/>
                <a:t>:</a:t>
              </a:r>
              <a:r>
                <a:rPr lang="zh-CN" altLang="en-US" dirty="0"/>
                <a:t>人人可貸</a:t>
              </a:r>
              <a:r>
                <a:rPr lang="en-US" altLang="zh-CN" dirty="0"/>
                <a:t>100</a:t>
              </a:r>
              <a:r>
                <a:rPr lang="zh-CN" altLang="en-US" dirty="0"/>
                <a:t>萬</a:t>
              </a:r>
              <a:r>
                <a:rPr lang="en-US" altLang="zh-CN" dirty="0"/>
                <a:t>,</a:t>
              </a:r>
              <a:r>
                <a:rPr lang="zh-CN" altLang="en-US" dirty="0"/>
                <a:t>年年不還本</a:t>
              </a:r>
              <a:r>
                <a:rPr lang="en-US" altLang="zh-CN" dirty="0"/>
                <a:t>;</a:t>
              </a:r>
              <a:r>
                <a:rPr lang="zh-CN" altLang="en-US" dirty="0"/>
                <a:t>次授信</a:t>
              </a:r>
              <a:r>
                <a:rPr lang="en-US" altLang="zh-CN" dirty="0"/>
                <a:t>,</a:t>
              </a:r>
              <a:r>
                <a:rPr lang="zh-CN" altLang="en-US" dirty="0"/>
                <a:t>永久續貸</a:t>
              </a:r>
              <a:r>
                <a:rPr lang="en-US" altLang="zh-CN" dirty="0"/>
                <a:t>;</a:t>
              </a:r>
              <a:r>
                <a:rPr lang="zh-CN" altLang="en-US" dirty="0"/>
                <a:t>隨用隨還</a:t>
              </a:r>
              <a:r>
                <a:rPr lang="en-US" altLang="zh-CN" dirty="0"/>
                <a:t>,</a:t>
              </a:r>
              <a:r>
                <a:rPr lang="zh-CN" altLang="en-US" dirty="0"/>
                <a:t>自主放款；線上申請、極速審批</a:t>
              </a:r>
              <a:r>
                <a:rPr lang="en-US" altLang="zh-CN" dirty="0"/>
                <a:t>.</a:t>
              </a:r>
              <a:endParaRPr lang="zh-CN" altLang="en-US" dirty="0"/>
            </a:p>
          </p:txBody>
        </p:sp>
      </p:grpSp>
      <p:grpSp>
        <p:nvGrpSpPr>
          <p:cNvPr id="67" name="组合 66"/>
          <p:cNvGrpSpPr/>
          <p:nvPr/>
        </p:nvGrpSpPr>
        <p:grpSpPr>
          <a:xfrm>
            <a:off x="7312825" y="3314629"/>
            <a:ext cx="720000" cy="720000"/>
            <a:chOff x="1520864" y="3398769"/>
            <a:chExt cx="720000" cy="720000"/>
          </a:xfrm>
        </p:grpSpPr>
        <p:sp>
          <p:nvSpPr>
            <p:cNvPr id="68" name="泪滴形 67"/>
            <p:cNvSpPr/>
            <p:nvPr/>
          </p:nvSpPr>
          <p:spPr>
            <a:xfrm rot="7971283">
              <a:off x="1520864" y="3398769"/>
              <a:ext cx="720000" cy="720000"/>
            </a:xfrm>
            <a:prstGeom prst="teardrop">
              <a:avLst/>
            </a:prstGeom>
            <a:solidFill>
              <a:srgbClr val="3F67ED"/>
            </a:solid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71"/>
            <p:cNvSpPr/>
            <p:nvPr/>
          </p:nvSpPr>
          <p:spPr>
            <a:xfrm>
              <a:off x="1790864" y="3668769"/>
              <a:ext cx="180000" cy="1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9019376" y="4433588"/>
            <a:ext cx="2484050" cy="2084846"/>
            <a:chOff x="9019376" y="4433588"/>
            <a:chExt cx="2484050" cy="2084846"/>
          </a:xfrm>
        </p:grpSpPr>
        <p:sp>
          <p:nvSpPr>
            <p:cNvPr id="95" name="文本框 94"/>
            <p:cNvSpPr txBox="1"/>
            <p:nvPr/>
          </p:nvSpPr>
          <p:spPr>
            <a:xfrm>
              <a:off x="9553515" y="4433588"/>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合同貸</a:t>
              </a:r>
              <a:endParaRPr lang="zh-CN" altLang="en-US" dirty="0"/>
            </a:p>
          </p:txBody>
        </p:sp>
        <p:sp>
          <p:nvSpPr>
            <p:cNvPr id="96" name="文本框 95"/>
            <p:cNvSpPr txBox="1"/>
            <p:nvPr/>
          </p:nvSpPr>
          <p:spPr>
            <a:xfrm>
              <a:off x="9019376" y="4811554"/>
              <a:ext cx="2484050" cy="1706880"/>
            </a:xfrm>
            <a:prstGeom prst="rect">
              <a:avLst/>
            </a:prstGeom>
            <a:noFill/>
          </p:spPr>
          <p:txBody>
            <a:bodyPr wrap="square" rtlCol="0">
              <a:spAutoFit/>
            </a:bodyPr>
            <a:lstStyle/>
            <a:p>
              <a:pPr algn="ctr">
                <a:lnSpc>
                  <a:spcPct val="150000"/>
                </a:lnSpc>
              </a:pPr>
              <a:r>
                <a:rPr lang="zh-CN" altLang="en-US" sz="1400" dirty="0">
                  <a:solidFill>
                    <a:schemeClr val="tx1">
                      <a:lumMod val="65000"/>
                      <a:lumOff val="35000"/>
                    </a:schemeClr>
                  </a:solidFill>
                </a:rPr>
                <a:t>本產品由興業銀行煙臺分行提供服務。</a:t>
              </a:r>
              <a:r>
                <a:rPr lang="zh-CN" altLang="en-US" sz="1400" dirty="0">
                  <a:solidFill>
                    <a:schemeClr val="tx1">
                      <a:lumMod val="65000"/>
                      <a:lumOff val="35000"/>
                    </a:schemeClr>
                  </a:solidFill>
                  <a:latin typeface="+mn-ea"/>
                </a:rPr>
                <a:t>無需資產抵押，有符合條件的政府訂單即可，最高提款金額可達</a:t>
              </a:r>
              <a:r>
                <a:rPr lang="en-US" altLang="zh-CN" sz="1400" dirty="0">
                  <a:solidFill>
                    <a:schemeClr val="tx1">
                      <a:lumMod val="65000"/>
                      <a:lumOff val="35000"/>
                    </a:schemeClr>
                  </a:solidFill>
                  <a:latin typeface="+mn-ea"/>
                </a:rPr>
                <a:t>500</a:t>
              </a:r>
              <a:r>
                <a:rPr lang="zh-CN" altLang="en-US" sz="1400" dirty="0">
                  <a:solidFill>
                    <a:schemeClr val="tx1">
                      <a:lumMod val="65000"/>
                      <a:lumOff val="35000"/>
                    </a:schemeClr>
                  </a:solidFill>
                  <a:latin typeface="+mn-ea"/>
                </a:rPr>
                <a:t>萬元或訂單金額</a:t>
              </a:r>
              <a:r>
                <a:rPr lang="en-US" altLang="zh-CN" sz="1400" dirty="0">
                  <a:solidFill>
                    <a:schemeClr val="tx1">
                      <a:lumMod val="65000"/>
                      <a:lumOff val="35000"/>
                    </a:schemeClr>
                  </a:solidFill>
                  <a:latin typeface="+mn-ea"/>
                </a:rPr>
                <a:t>70%</a:t>
              </a:r>
              <a:endParaRPr lang="zh-CN" altLang="en-US" sz="1100" spc="150" dirty="0">
                <a:solidFill>
                  <a:schemeClr val="tx1">
                    <a:lumMod val="65000"/>
                    <a:lumOff val="35000"/>
                  </a:schemeClr>
                </a:solidFill>
                <a:latin typeface="+mn-ea"/>
              </a:endParaRPr>
            </a:p>
          </p:txBody>
        </p:sp>
      </p:grpSp>
      <p:grpSp>
        <p:nvGrpSpPr>
          <p:cNvPr id="97" name="组合 96"/>
          <p:cNvGrpSpPr/>
          <p:nvPr/>
        </p:nvGrpSpPr>
        <p:grpSpPr>
          <a:xfrm>
            <a:off x="9901401" y="3314629"/>
            <a:ext cx="720000" cy="720000"/>
            <a:chOff x="1520864" y="3398769"/>
            <a:chExt cx="720000" cy="720000"/>
          </a:xfrm>
        </p:grpSpPr>
        <p:sp>
          <p:nvSpPr>
            <p:cNvPr id="98" name="泪滴形 97"/>
            <p:cNvSpPr/>
            <p:nvPr/>
          </p:nvSpPr>
          <p:spPr>
            <a:xfrm rot="7971283">
              <a:off x="1520864" y="3398769"/>
              <a:ext cx="720000" cy="720000"/>
            </a:xfrm>
            <a:prstGeom prst="teardrop">
              <a:avLst/>
            </a:prstGeom>
            <a:solidFill>
              <a:srgbClr val="F2A071"/>
            </a:solidFill>
            <a:ln>
              <a:solidFill>
                <a:srgbClr val="F2A0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椭圆 98"/>
            <p:cNvSpPr/>
            <p:nvPr/>
          </p:nvSpPr>
          <p:spPr>
            <a:xfrm>
              <a:off x="1790864" y="3668769"/>
              <a:ext cx="180000" cy="1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0" name="组合 99"/>
          <p:cNvGrpSpPr/>
          <p:nvPr/>
        </p:nvGrpSpPr>
        <p:grpSpPr>
          <a:xfrm>
            <a:off x="-944481" y="222329"/>
            <a:ext cx="3534300" cy="692074"/>
            <a:chOff x="-944481" y="222329"/>
            <a:chExt cx="3534300" cy="692074"/>
          </a:xfrm>
        </p:grpSpPr>
        <p:sp>
          <p:nvSpPr>
            <p:cNvPr id="101" name="矩形: 圆角 100"/>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2" name="矩形: 圆角 101"/>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3" name="文本框 102"/>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產品介紹</a:t>
              </a:r>
              <a:endParaRPr lang="zh-CN" altLang="en-US" sz="2400" spc="300" dirty="0">
                <a:solidFill>
                  <a:srgbClr val="3F67ED"/>
                </a:solidFill>
                <a:latin typeface="+mj-ea"/>
                <a:ea typeface="+mj-ea"/>
              </a:endParaRPr>
            </a:p>
          </p:txBody>
        </p:sp>
        <p:sp>
          <p:nvSpPr>
            <p:cNvPr id="104" name="文本框 103"/>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02</a:t>
              </a:r>
              <a:endParaRPr lang="zh-CN" altLang="en-US" sz="3200" dirty="0">
                <a:solidFill>
                  <a:srgbClr val="3F67ED"/>
                </a:solidFill>
                <a:latin typeface="+mj-lt"/>
              </a:endParaRPr>
            </a:p>
          </p:txBody>
        </p:sp>
      </p:grpSp>
      <p:sp>
        <p:nvSpPr>
          <p:cNvPr id="105" name="圆: 空心 104"/>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圆角 43"/>
          <p:cNvSpPr/>
          <p:nvPr/>
        </p:nvSpPr>
        <p:spPr>
          <a:xfrm>
            <a:off x="1094620" y="1539000"/>
            <a:ext cx="4010779" cy="3780000"/>
          </a:xfrm>
          <a:prstGeom prst="roundRect">
            <a:avLst>
              <a:gd name="adj" fmla="val 3570"/>
            </a:avLst>
          </a:prstGeom>
          <a:solidFill>
            <a:schemeClr val="bg1"/>
          </a:solidFill>
          <a:ln>
            <a:solidFill>
              <a:schemeClr val="bg1">
                <a:lumMod val="95000"/>
              </a:schemeClr>
            </a:solidFill>
          </a:ln>
          <a:effectLst>
            <a:outerShdw blurRad="63500" sx="102000" sy="102000" algn="ctr"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文本框 44"/>
          <p:cNvSpPr txBox="1"/>
          <p:nvPr/>
        </p:nvSpPr>
        <p:spPr>
          <a:xfrm>
            <a:off x="2494218" y="2075437"/>
            <a:ext cx="12115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300" normalizeH="0" noProof="0" dirty="0">
                <a:ln>
                  <a:noFill/>
                </a:ln>
                <a:solidFill>
                  <a:srgbClr val="3F67ED"/>
                </a:solidFill>
                <a:effectLst/>
                <a:uLnTx/>
                <a:uFillTx/>
                <a:latin typeface="思源黑体 CN Heavy" panose="020B0A00000000000000" pitchFamily="34" charset="-122"/>
                <a:ea typeface="思源黑体 CN Heavy" panose="020B0A00000000000000" pitchFamily="34" charset="-122"/>
              </a:rPr>
              <a:t>快易貸</a:t>
            </a:r>
            <a:endParaRPr kumimoji="0" lang="zh-CN" altLang="en-US" sz="2400" b="0" i="0" u="none" strike="noStrike" kern="1200" cap="none" spc="300" normalizeH="0" noProof="0" dirty="0">
              <a:ln>
                <a:noFill/>
              </a:ln>
              <a:solidFill>
                <a:srgbClr val="3F67ED"/>
              </a:solidFill>
              <a:effectLst/>
              <a:uLnTx/>
              <a:uFillTx/>
              <a:latin typeface="思源黑体 CN Heavy" panose="020B0A00000000000000" pitchFamily="34" charset="-122"/>
              <a:ea typeface="思源黑体 CN Heavy" panose="020B0A00000000000000" pitchFamily="34" charset="-122"/>
            </a:endParaRPr>
          </a:p>
        </p:txBody>
      </p:sp>
      <p:sp>
        <p:nvSpPr>
          <p:cNvPr id="46" name="文本框 45"/>
          <p:cNvSpPr txBox="1"/>
          <p:nvPr/>
        </p:nvSpPr>
        <p:spPr>
          <a:xfrm>
            <a:off x="1194251" y="2523562"/>
            <a:ext cx="3811517" cy="1383665"/>
          </a:xfrm>
          <a:prstGeom prst="rect">
            <a:avLst/>
          </a:prstGeom>
          <a:noFill/>
        </p:spPr>
        <p:txBody>
          <a:bodyPr wrap="square" rtlCol="0">
            <a:spAutoFit/>
          </a:bodyPr>
          <a:lstStyle>
            <a:defPPr>
              <a:defRPr lang="zh-CN"/>
            </a:defPPr>
            <a:lvl1pPr>
              <a:lnSpc>
                <a:spcPct val="150000"/>
              </a:lnSpc>
              <a:defRPr sz="1200">
                <a:latin typeface="思源黑体 CN Light" panose="020B0300000000000000" charset="-122"/>
                <a:ea typeface="思源黑体 CN Light" panose="020B0300000000000000" charset="-122"/>
              </a:defRPr>
            </a:lvl1pPr>
          </a:lstStyle>
          <a:p>
            <a:pPr algn="ctr"/>
            <a:r>
              <a:rPr lang="zh-CN" altLang="en-US" sz="1400" spc="150" dirty="0">
                <a:solidFill>
                  <a:schemeClr val="tx1">
                    <a:lumMod val="65000"/>
                    <a:lumOff val="35000"/>
                  </a:schemeClr>
                </a:solidFill>
                <a:latin typeface="+mn-ea"/>
                <a:ea typeface="+mn-ea"/>
              </a:rPr>
              <a:t>本產品由興業銀行煙臺分行提供服務</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該產品亮點</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免抵押</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以稅定貸</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最高額度</a:t>
            </a:r>
            <a:r>
              <a:rPr lang="en-US" altLang="zh-CN" sz="1400" spc="150" dirty="0">
                <a:solidFill>
                  <a:schemeClr val="tx1">
                    <a:lumMod val="65000"/>
                    <a:lumOff val="35000"/>
                  </a:schemeClr>
                </a:solidFill>
                <a:latin typeface="+mn-ea"/>
                <a:ea typeface="+mn-ea"/>
              </a:rPr>
              <a:t>200</a:t>
            </a:r>
            <a:r>
              <a:rPr lang="zh-CN" altLang="en-US" sz="1400" spc="150" dirty="0">
                <a:solidFill>
                  <a:schemeClr val="tx1">
                    <a:lumMod val="65000"/>
                    <a:lumOff val="35000"/>
                  </a:schemeClr>
                </a:solidFill>
                <a:latin typeface="+mn-ea"/>
                <a:ea typeface="+mn-ea"/>
              </a:rPr>
              <a:t>萬</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速度快</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智能系統</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線上審批</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線上提款</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對象廣</a:t>
            </a:r>
            <a:r>
              <a:rPr lang="en-US" altLang="zh-CN" sz="1400" spc="150" dirty="0">
                <a:solidFill>
                  <a:schemeClr val="tx1">
                    <a:lumMod val="65000"/>
                    <a:lumOff val="35000"/>
                  </a:schemeClr>
                </a:solidFill>
                <a:latin typeface="+mn-ea"/>
                <a:ea typeface="+mn-ea"/>
              </a:rPr>
              <a:t>,</a:t>
            </a:r>
            <a:r>
              <a:rPr lang="zh-CN" altLang="en-US" sz="1400" spc="150" dirty="0">
                <a:solidFill>
                  <a:schemeClr val="tx1">
                    <a:lumMod val="65000"/>
                    <a:lumOff val="35000"/>
                  </a:schemeClr>
                </a:solidFill>
                <a:latin typeface="+mn-ea"/>
                <a:ea typeface="+mn-ea"/>
              </a:rPr>
              <a:t>誠信納稅企業均可。</a:t>
            </a:r>
            <a:endParaRPr lang="zh-CN" altLang="en-US" sz="1400" spc="150" dirty="0">
              <a:solidFill>
                <a:schemeClr val="tx1">
                  <a:lumMod val="65000"/>
                  <a:lumOff val="35000"/>
                </a:schemeClr>
              </a:solidFill>
              <a:latin typeface="+mn-ea"/>
              <a:ea typeface="+mn-ea"/>
            </a:endParaRPr>
          </a:p>
        </p:txBody>
      </p:sp>
      <p:sp>
        <p:nvSpPr>
          <p:cNvPr id="47" name="椭圆 46"/>
          <p:cNvSpPr/>
          <p:nvPr/>
        </p:nvSpPr>
        <p:spPr>
          <a:xfrm>
            <a:off x="2740009" y="1276960"/>
            <a:ext cx="720000" cy="720000"/>
          </a:xfrm>
          <a:prstGeom prst="ellipse">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图形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870506" y="1407457"/>
            <a:ext cx="459006" cy="459006"/>
          </a:xfrm>
          <a:prstGeom prst="rect">
            <a:avLst/>
          </a:prstGeom>
        </p:spPr>
      </p:pic>
      <p:sp>
        <p:nvSpPr>
          <p:cNvPr id="11" name="椭圆 10"/>
          <p:cNvSpPr/>
          <p:nvPr/>
        </p:nvSpPr>
        <p:spPr>
          <a:xfrm>
            <a:off x="6033037" y="823820"/>
            <a:ext cx="5580000" cy="5580000"/>
          </a:xfrm>
          <a:prstGeom prst="ellips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0" name="图片 6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168557" y="1627600"/>
            <a:ext cx="5308960" cy="3539306"/>
          </a:xfrm>
          <a:custGeom>
            <a:avLst/>
            <a:gdLst>
              <a:gd name="connsiteX0" fmla="*/ 0 w 7771428"/>
              <a:gd name="connsiteY0" fmla="*/ 0 h 5180952"/>
              <a:gd name="connsiteX1" fmla="*/ 1140611 w 7771428"/>
              <a:gd name="connsiteY1" fmla="*/ 0 h 5180952"/>
              <a:gd name="connsiteX2" fmla="*/ 1140611 w 7771428"/>
              <a:gd name="connsiteY2" fmla="*/ 946342 h 5180952"/>
              <a:gd name="connsiteX3" fmla="*/ 6096445 w 7771428"/>
              <a:gd name="connsiteY3" fmla="*/ 946342 h 5180952"/>
              <a:gd name="connsiteX4" fmla="*/ 6096445 w 7771428"/>
              <a:gd name="connsiteY4" fmla="*/ 0 h 5180952"/>
              <a:gd name="connsiteX5" fmla="*/ 7771428 w 7771428"/>
              <a:gd name="connsiteY5" fmla="*/ 0 h 5180952"/>
              <a:gd name="connsiteX6" fmla="*/ 7771428 w 7771428"/>
              <a:gd name="connsiteY6" fmla="*/ 5180952 h 5180952"/>
              <a:gd name="connsiteX7" fmla="*/ 0 w 7771428"/>
              <a:gd name="connsiteY7" fmla="*/ 5180952 h 518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1428" h="5180952">
                <a:moveTo>
                  <a:pt x="0" y="0"/>
                </a:moveTo>
                <a:lnTo>
                  <a:pt x="1140611" y="0"/>
                </a:lnTo>
                <a:lnTo>
                  <a:pt x="1140611" y="946342"/>
                </a:lnTo>
                <a:lnTo>
                  <a:pt x="6096445" y="946342"/>
                </a:lnTo>
                <a:lnTo>
                  <a:pt x="6096445" y="0"/>
                </a:lnTo>
                <a:lnTo>
                  <a:pt x="7771428" y="0"/>
                </a:lnTo>
                <a:lnTo>
                  <a:pt x="7771428" y="5180952"/>
                </a:lnTo>
                <a:lnTo>
                  <a:pt x="0" y="5180952"/>
                </a:lnTo>
                <a:close/>
              </a:path>
            </a:pathLst>
          </a:custGeom>
        </p:spPr>
      </p:pic>
      <p:pic>
        <p:nvPicPr>
          <p:cNvPr id="94" name="图片 93"/>
          <p:cNvPicPr>
            <a:picLocks noChangeAspect="1"/>
          </p:cNvPicPr>
          <p:nvPr/>
        </p:nvPicPr>
        <p:blipFill>
          <a:blip r:embed="rId4">
            <a:extLst>
              <a:ext uri="{28A0092B-C50C-407E-A947-70E740481C1C}">
                <a14:useLocalDpi xmlns:a14="http://schemas.microsoft.com/office/drawing/2010/main" val="0"/>
              </a:ext>
            </a:extLst>
          </a:blip>
          <a:srcRect l="65951" t="1500" r="21095" b="63182"/>
          <a:stretch>
            <a:fillRect/>
          </a:stretch>
        </p:blipFill>
        <p:spPr>
          <a:xfrm flipH="1">
            <a:off x="2343085" y="4329490"/>
            <a:ext cx="1356434" cy="2370725"/>
          </a:xfrm>
          <a:custGeom>
            <a:avLst/>
            <a:gdLst>
              <a:gd name="connsiteX0" fmla="*/ 0 w 770019"/>
              <a:gd name="connsiteY0" fmla="*/ 0 h 1345811"/>
              <a:gd name="connsiteX1" fmla="*/ 770019 w 770019"/>
              <a:gd name="connsiteY1" fmla="*/ 0 h 1345811"/>
              <a:gd name="connsiteX2" fmla="*/ 770019 w 770019"/>
              <a:gd name="connsiteY2" fmla="*/ 1345811 h 1345811"/>
              <a:gd name="connsiteX3" fmla="*/ 0 w 770019"/>
              <a:gd name="connsiteY3" fmla="*/ 1345811 h 1345811"/>
            </a:gdLst>
            <a:ahLst/>
            <a:cxnLst>
              <a:cxn ang="0">
                <a:pos x="connsiteX0" y="connsiteY0"/>
              </a:cxn>
              <a:cxn ang="0">
                <a:pos x="connsiteX1" y="connsiteY1"/>
              </a:cxn>
              <a:cxn ang="0">
                <a:pos x="connsiteX2" y="connsiteY2"/>
              </a:cxn>
              <a:cxn ang="0">
                <a:pos x="connsiteX3" y="connsiteY3"/>
              </a:cxn>
            </a:cxnLst>
            <a:rect l="l" t="t" r="r" b="b"/>
            <a:pathLst>
              <a:path w="770019" h="1345811">
                <a:moveTo>
                  <a:pt x="0" y="0"/>
                </a:moveTo>
                <a:lnTo>
                  <a:pt x="770019" y="0"/>
                </a:lnTo>
                <a:lnTo>
                  <a:pt x="770019" y="1345811"/>
                </a:lnTo>
                <a:lnTo>
                  <a:pt x="0" y="1345811"/>
                </a:lnTo>
                <a:close/>
              </a:path>
            </a:pathLst>
          </a:custGeom>
        </p:spPr>
      </p:pic>
      <p:grpSp>
        <p:nvGrpSpPr>
          <p:cNvPr id="71" name="组合 70"/>
          <p:cNvGrpSpPr/>
          <p:nvPr/>
        </p:nvGrpSpPr>
        <p:grpSpPr>
          <a:xfrm>
            <a:off x="-944481" y="222329"/>
            <a:ext cx="3534300" cy="692074"/>
            <a:chOff x="-944481" y="222329"/>
            <a:chExt cx="3534300" cy="692074"/>
          </a:xfrm>
        </p:grpSpPr>
        <p:sp>
          <p:nvSpPr>
            <p:cNvPr id="73" name="矩形: 圆角 72"/>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 name="矩形: 圆角 73"/>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 name="文本框 74"/>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產品介紹</a:t>
              </a:r>
              <a:endParaRPr lang="zh-CN" altLang="en-US" sz="2400" spc="300" dirty="0">
                <a:solidFill>
                  <a:srgbClr val="3F67ED"/>
                </a:solidFill>
                <a:latin typeface="+mj-ea"/>
                <a:ea typeface="+mj-ea"/>
              </a:endParaRPr>
            </a:p>
          </p:txBody>
        </p:sp>
        <p:sp>
          <p:nvSpPr>
            <p:cNvPr id="76" name="文本框 75"/>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02</a:t>
              </a:r>
              <a:endParaRPr lang="zh-CN" altLang="en-US" sz="3200" dirty="0">
                <a:solidFill>
                  <a:srgbClr val="3F67ED"/>
                </a:solidFill>
                <a:latin typeface="+mj-lt"/>
              </a:endParaRPr>
            </a:p>
          </p:txBody>
        </p:sp>
      </p:grpSp>
      <p:sp>
        <p:nvSpPr>
          <p:cNvPr id="77" name="圆: 空心 76"/>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1">
            <a:extLst>
              <a:ext uri="{28A0092B-C50C-407E-A947-70E740481C1C}">
                <a14:useLocalDpi xmlns:a14="http://schemas.microsoft.com/office/drawing/2010/main" val="0"/>
              </a:ext>
            </a:extLst>
          </a:blip>
          <a:srcRect l="26384"/>
          <a:stretch>
            <a:fillRect/>
          </a:stretch>
        </p:blipFill>
        <p:spPr>
          <a:xfrm>
            <a:off x="4499270" y="-231628"/>
            <a:ext cx="8546077" cy="7739333"/>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sp>
        <p:nvSpPr>
          <p:cNvPr id="3" name="矩形 2"/>
          <p:cNvSpPr/>
          <p:nvPr/>
        </p:nvSpPr>
        <p:spPr>
          <a:xfrm rot="5400000">
            <a:off x="8592000" y="3312000"/>
            <a:ext cx="6912000" cy="2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709453" y="-46954"/>
            <a:ext cx="7496912" cy="6326802"/>
            <a:chOff x="2347544" y="-46954"/>
            <a:chExt cx="7496912" cy="6326802"/>
          </a:xfrm>
        </p:grpSpPr>
        <p:sp>
          <p:nvSpPr>
            <p:cNvPr id="55" name="任意多边形: 形状 54"/>
            <p:cNvSpPr/>
            <p:nvPr/>
          </p:nvSpPr>
          <p:spPr>
            <a:xfrm rot="16200000">
              <a:off x="2932599" y="-632009"/>
              <a:ext cx="6326802" cy="7496912"/>
            </a:xfrm>
            <a:custGeom>
              <a:avLst/>
              <a:gdLst>
                <a:gd name="connsiteX0" fmla="*/ 6326802 w 6326802"/>
                <a:gd name="connsiteY0" fmla="*/ 0 h 7496912"/>
                <a:gd name="connsiteX1" fmla="*/ 6326802 w 6326802"/>
                <a:gd name="connsiteY1" fmla="*/ 7496912 h 7496912"/>
                <a:gd name="connsiteX2" fmla="*/ 3748456 w 6326802"/>
                <a:gd name="connsiteY2" fmla="*/ 7496912 h 7496912"/>
                <a:gd name="connsiteX3" fmla="*/ 0 w 6326802"/>
                <a:gd name="connsiteY3" fmla="*/ 3748456 h 7496912"/>
                <a:gd name="connsiteX4" fmla="*/ 3748456 w 632680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6802" h="7496912">
                  <a:moveTo>
                    <a:pt x="6326802" y="0"/>
                  </a:moveTo>
                  <a:lnTo>
                    <a:pt x="6326802" y="7496912"/>
                  </a:lnTo>
                  <a:lnTo>
                    <a:pt x="3748456" y="7496912"/>
                  </a:lnTo>
                  <a:cubicBezTo>
                    <a:pt x="1678241" y="7496912"/>
                    <a:pt x="0" y="5818671"/>
                    <a:pt x="0" y="3748456"/>
                  </a:cubicBezTo>
                  <a:cubicBezTo>
                    <a:pt x="0" y="1678241"/>
                    <a:pt x="1678241" y="0"/>
                    <a:pt x="3748456" y="0"/>
                  </a:cubicBez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任意多边形: 形状 55"/>
            <p:cNvSpPr/>
            <p:nvPr/>
          </p:nvSpPr>
          <p:spPr>
            <a:xfrm rot="16200000">
              <a:off x="2972404" y="-671814"/>
              <a:ext cx="6247192" cy="7496912"/>
            </a:xfrm>
            <a:custGeom>
              <a:avLst/>
              <a:gdLst>
                <a:gd name="connsiteX0" fmla="*/ 6247192 w 6247192"/>
                <a:gd name="connsiteY0" fmla="*/ 0 h 7496912"/>
                <a:gd name="connsiteX1" fmla="*/ 6247192 w 6247192"/>
                <a:gd name="connsiteY1" fmla="*/ 7496912 h 7496912"/>
                <a:gd name="connsiteX2" fmla="*/ 3748456 w 6247192"/>
                <a:gd name="connsiteY2" fmla="*/ 7496912 h 7496912"/>
                <a:gd name="connsiteX3" fmla="*/ 0 w 6247192"/>
                <a:gd name="connsiteY3" fmla="*/ 3748456 h 7496912"/>
                <a:gd name="connsiteX4" fmla="*/ 3748456 w 624719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192" h="7496912">
                  <a:moveTo>
                    <a:pt x="6247192" y="0"/>
                  </a:moveTo>
                  <a:lnTo>
                    <a:pt x="6247192" y="7496912"/>
                  </a:lnTo>
                  <a:lnTo>
                    <a:pt x="3748456" y="7496912"/>
                  </a:lnTo>
                  <a:cubicBezTo>
                    <a:pt x="1678241" y="7496912"/>
                    <a:pt x="0" y="5818671"/>
                    <a:pt x="0" y="3748456"/>
                  </a:cubicBezTo>
                  <a:cubicBezTo>
                    <a:pt x="0" y="1678241"/>
                    <a:pt x="1678241" y="0"/>
                    <a:pt x="374845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8" name="直接连接符 17"/>
            <p:cNvCxnSpPr/>
            <p:nvPr/>
          </p:nvCxnSpPr>
          <p:spPr>
            <a:xfrm>
              <a:off x="5520000" y="3939034"/>
              <a:ext cx="1076743"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4129647" y="523220"/>
              <a:ext cx="3932706" cy="3153410"/>
            </a:xfrm>
            <a:prstGeom prst="rect">
              <a:avLst/>
            </a:prstGeom>
            <a:noFill/>
          </p:spPr>
          <p:txBody>
            <a:bodyPr wrap="square" rtlCol="0">
              <a:spAutoFit/>
            </a:bodyPr>
            <a:lstStyle/>
            <a:p>
              <a:pPr algn="ctr"/>
              <a:r>
                <a:rPr lang="en-US" altLang="zh-CN" sz="19900" dirty="0">
                  <a:solidFill>
                    <a:srgbClr val="3F67ED"/>
                  </a:solidFill>
                  <a:latin typeface="+mj-lt"/>
                </a:rPr>
                <a:t>03</a:t>
              </a:r>
              <a:endParaRPr lang="zh-CN" altLang="en-US" sz="19900" dirty="0">
                <a:solidFill>
                  <a:srgbClr val="3F67ED"/>
                </a:solidFill>
                <a:latin typeface="+mj-lt"/>
              </a:endParaRPr>
            </a:p>
          </p:txBody>
        </p:sp>
        <p:sp>
          <p:nvSpPr>
            <p:cNvPr id="28" name="文本框 27"/>
            <p:cNvSpPr txBox="1"/>
            <p:nvPr/>
          </p:nvSpPr>
          <p:spPr>
            <a:xfrm>
              <a:off x="4785356" y="3162300"/>
              <a:ext cx="2621280" cy="829945"/>
            </a:xfrm>
            <a:prstGeom prst="rect">
              <a:avLst/>
            </a:prstGeom>
            <a:noFill/>
          </p:spPr>
          <p:txBody>
            <a:bodyPr wrap="none" rtlCol="0">
              <a:spAutoFit/>
            </a:bodyPr>
            <a:lstStyle/>
            <a:p>
              <a:pPr algn="ctr"/>
              <a:r>
                <a:rPr lang="zh-CN" altLang="en-US" sz="4800" dirty="0">
                  <a:solidFill>
                    <a:srgbClr val="3F67ED"/>
                  </a:solidFill>
                  <a:latin typeface="+mj-ea"/>
                  <a:ea typeface="+mj-ea"/>
                </a:rPr>
                <a:t>申請方式</a:t>
              </a:r>
              <a:endParaRPr lang="zh-CN" altLang="en-US" sz="4800" dirty="0">
                <a:solidFill>
                  <a:srgbClr val="3F67ED"/>
                </a:solidFill>
                <a:latin typeface="+mj-ea"/>
                <a:ea typeface="+mj-ea"/>
              </a:endParaRPr>
            </a:p>
          </p:txBody>
        </p:sp>
        <p:sp>
          <p:nvSpPr>
            <p:cNvPr id="6" name="文本框 5"/>
            <p:cNvSpPr txBox="1"/>
            <p:nvPr/>
          </p:nvSpPr>
          <p:spPr>
            <a:xfrm>
              <a:off x="3570400" y="4203182"/>
              <a:ext cx="5051200" cy="783590"/>
            </a:xfrm>
            <a:prstGeom prst="rect">
              <a:avLst/>
            </a:prstGeom>
            <a:noFill/>
          </p:spPr>
          <p:txBody>
            <a:bodyPr wrap="square" rtlCol="0">
              <a:spAutoFit/>
            </a:bodyPr>
            <a:lstStyle/>
            <a:p>
              <a:pPr algn="ctr">
                <a:lnSpc>
                  <a:spcPct val="150000"/>
                </a:lnSpc>
              </a:pPr>
              <a:r>
                <a:rPr lang="en-US" altLang="zh-CN" sz="1400" dirty="0">
                  <a:solidFill>
                    <a:schemeClr val="tx1">
                      <a:lumMod val="65000"/>
                      <a:lumOff val="35000"/>
                    </a:schemeClr>
                  </a:solidFill>
                  <a:latin typeface="+mn-ea"/>
                </a:rPr>
                <a:t>Lorem ipsum dolor sit </a:t>
              </a:r>
              <a:r>
                <a:rPr lang="en-US" altLang="zh-CN" sz="1400" dirty="0" err="1">
                  <a:solidFill>
                    <a:schemeClr val="tx1">
                      <a:lumMod val="65000"/>
                      <a:lumOff val="35000"/>
                    </a:schemeClr>
                  </a:solidFill>
                  <a:latin typeface="+mn-ea"/>
                </a:rPr>
                <a:t>amet</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consectetuer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adipiscing</a:t>
              </a:r>
              <a:r>
                <a:rPr lang="en-US" altLang="zh-CN" sz="1400" dirty="0">
                  <a:solidFill>
                    <a:schemeClr val="tx1">
                      <a:lumMod val="65000"/>
                      <a:lumOff val="35000"/>
                    </a:schemeClr>
                  </a:solidFill>
                  <a:latin typeface="+mn-ea"/>
                </a:rPr>
                <a:t> </a:t>
              </a:r>
              <a:r>
                <a:rPr lang="en-US" altLang="zh-CN" sz="1600" dirty="0" err="1">
                  <a:solidFill>
                    <a:schemeClr val="tx1">
                      <a:lumMod val="65000"/>
                      <a:lumOff val="35000"/>
                    </a:schemeClr>
                  </a:solidFill>
                  <a:latin typeface="+mn-ea"/>
                </a:rPr>
                <a:t>elit</a:t>
              </a:r>
              <a:r>
                <a:rPr lang="en-US" altLang="zh-CN" sz="1400" dirty="0">
                  <a:solidFill>
                    <a:schemeClr val="tx1">
                      <a:lumMod val="65000"/>
                      <a:lumOff val="35000"/>
                    </a:schemeClr>
                  </a:solidFill>
                  <a:latin typeface="+mn-ea"/>
                </a:rPr>
                <a:t>. Maecenas </a:t>
              </a:r>
              <a:r>
                <a:rPr lang="en-US" altLang="zh-CN" sz="1400" dirty="0" err="1">
                  <a:solidFill>
                    <a:schemeClr val="tx1">
                      <a:lumMod val="65000"/>
                      <a:lumOff val="35000"/>
                    </a:schemeClr>
                  </a:solidFill>
                  <a:latin typeface="+mn-ea"/>
                </a:rPr>
                <a:t>porttitor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congue</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massa</a:t>
              </a:r>
              <a:r>
                <a:rPr lang="en-US" altLang="zh-CN" sz="1400" dirty="0">
                  <a:solidFill>
                    <a:schemeClr val="tx1">
                      <a:lumMod val="65000"/>
                      <a:lumOff val="35000"/>
                    </a:schemeClr>
                  </a:solidFill>
                  <a:latin typeface="+mn-ea"/>
                </a:rPr>
                <a:t>.  </a:t>
              </a:r>
              <a:endParaRPr lang="zh-CN" altLang="en-US" sz="1400" dirty="0">
                <a:solidFill>
                  <a:schemeClr val="tx1">
                    <a:lumMod val="65000"/>
                    <a:lumOff val="35000"/>
                  </a:schemeClr>
                </a:solidFill>
                <a:latin typeface="+mn-ea"/>
              </a:endParaRPr>
            </a:p>
          </p:txBody>
        </p:sp>
      </p:grpSp>
      <p:grpSp>
        <p:nvGrpSpPr>
          <p:cNvPr id="2" name="组合 1"/>
          <p:cNvGrpSpPr/>
          <p:nvPr/>
        </p:nvGrpSpPr>
        <p:grpSpPr>
          <a:xfrm>
            <a:off x="168441" y="5866569"/>
            <a:ext cx="3813204" cy="802780"/>
            <a:chOff x="7810913" y="5806808"/>
            <a:chExt cx="3825606" cy="805391"/>
          </a:xfrm>
        </p:grpSpPr>
        <p:sp>
          <p:nvSpPr>
            <p:cNvPr id="11" name="矩形 10"/>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2" name="矩形 11"/>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 name="矩形 13"/>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 name="矩形 14"/>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 name="矩形 15"/>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 name="矩形 16"/>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 name="矩形 18"/>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 name="矩形 19"/>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 name="矩形 20"/>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2" name="矩形 21"/>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3" name="矩形 22"/>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4" name="矩形 23"/>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5" name="矩形 24"/>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6" name="矩形 25"/>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7" name="矩形 26"/>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9" name="矩形 28"/>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0" name="矩形 29"/>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1" name="矩形 30"/>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2" name="矩形 31"/>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3" name="矩形 32"/>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4" name="矩形 33"/>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5" name="矩形 34"/>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6" name="矩形 35"/>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7" name="矩形 36"/>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8" name="矩形 37"/>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9" name="矩形 38"/>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0" name="矩形 39"/>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1" name="矩形 40"/>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2" name="矩形 41"/>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3" name="矩形 42"/>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4" name="矩形 43"/>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5" name="矩形 44"/>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6" name="矩形 45"/>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7" name="矩形 46"/>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8" name="矩形 47"/>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9" name="矩形 48"/>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0" name="矩形 49"/>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1" name="矩形 50"/>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2" name="矩形 51"/>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3" name="矩形 52"/>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4" name="矩形 53"/>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7" name="矩形 56"/>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8" name="矩形 57"/>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0" name="矩形 5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1" name="矩形 6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2" name="矩形 6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3" name="矩形 6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4" name="矩形 6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65" name="矩形 6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6" name="矩形 6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7" name="矩形 6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8" name="矩形 6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9" name="矩形 6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0" name="矩形 6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1" name="矩形 7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2" name="矩形 7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3" name="矩形 7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4" name="矩形 7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5" name="矩形 7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6" name="矩形 7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7" name="矩形 7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8" name="矩形 7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9" name="矩形 7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80" name="矩形 7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grpSp>
        <p:nvGrpSpPr>
          <p:cNvPr id="81" name="组合 80"/>
          <p:cNvGrpSpPr/>
          <p:nvPr/>
        </p:nvGrpSpPr>
        <p:grpSpPr>
          <a:xfrm>
            <a:off x="8020463" y="-917842"/>
            <a:ext cx="3825606" cy="805391"/>
            <a:chOff x="8249063" y="472808"/>
            <a:chExt cx="3825606" cy="805391"/>
          </a:xfrm>
        </p:grpSpPr>
        <p:sp>
          <p:nvSpPr>
            <p:cNvPr id="82" name="矩形 81"/>
            <p:cNvSpPr/>
            <p:nvPr/>
          </p:nvSpPr>
          <p:spPr>
            <a:xfrm>
              <a:off x="8249063"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3" name="矩形 82"/>
            <p:cNvSpPr/>
            <p:nvPr/>
          </p:nvSpPr>
          <p:spPr>
            <a:xfrm>
              <a:off x="8500748"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4" name="矩形 83"/>
            <p:cNvSpPr/>
            <p:nvPr/>
          </p:nvSpPr>
          <p:spPr>
            <a:xfrm>
              <a:off x="8752432"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5" name="矩形 84"/>
            <p:cNvSpPr/>
            <p:nvPr/>
          </p:nvSpPr>
          <p:spPr>
            <a:xfrm>
              <a:off x="9004117"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6" name="矩形 85"/>
            <p:cNvSpPr/>
            <p:nvPr/>
          </p:nvSpPr>
          <p:spPr>
            <a:xfrm>
              <a:off x="9255801"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7" name="矩形 86"/>
            <p:cNvSpPr/>
            <p:nvPr/>
          </p:nvSpPr>
          <p:spPr>
            <a:xfrm>
              <a:off x="9507486"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8" name="矩形 87"/>
            <p:cNvSpPr/>
            <p:nvPr/>
          </p:nvSpPr>
          <p:spPr>
            <a:xfrm>
              <a:off x="9759171"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9" name="矩形 88"/>
            <p:cNvSpPr/>
            <p:nvPr/>
          </p:nvSpPr>
          <p:spPr>
            <a:xfrm>
              <a:off x="10010855"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0" name="矩形 89"/>
            <p:cNvSpPr/>
            <p:nvPr/>
          </p:nvSpPr>
          <p:spPr>
            <a:xfrm>
              <a:off x="10262540"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1" name="矩形 90"/>
            <p:cNvSpPr/>
            <p:nvPr/>
          </p:nvSpPr>
          <p:spPr>
            <a:xfrm>
              <a:off x="10514224"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2" name="矩形 91"/>
            <p:cNvSpPr/>
            <p:nvPr/>
          </p:nvSpPr>
          <p:spPr>
            <a:xfrm>
              <a:off x="10765909"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3" name="矩形 92"/>
            <p:cNvSpPr/>
            <p:nvPr/>
          </p:nvSpPr>
          <p:spPr>
            <a:xfrm>
              <a:off x="11017594"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4" name="矩形 93"/>
            <p:cNvSpPr/>
            <p:nvPr/>
          </p:nvSpPr>
          <p:spPr>
            <a:xfrm>
              <a:off x="11269278"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5" name="矩形 94"/>
            <p:cNvSpPr/>
            <p:nvPr/>
          </p:nvSpPr>
          <p:spPr>
            <a:xfrm>
              <a:off x="11520963"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6" name="矩形 95"/>
            <p:cNvSpPr/>
            <p:nvPr/>
          </p:nvSpPr>
          <p:spPr>
            <a:xfrm>
              <a:off x="11772647"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7" name="矩形 96"/>
            <p:cNvSpPr/>
            <p:nvPr/>
          </p:nvSpPr>
          <p:spPr>
            <a:xfrm>
              <a:off x="12024332"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8" name="矩形 97"/>
            <p:cNvSpPr/>
            <p:nvPr/>
          </p:nvSpPr>
          <p:spPr>
            <a:xfrm>
              <a:off x="8249063"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9" name="矩形 98"/>
            <p:cNvSpPr/>
            <p:nvPr/>
          </p:nvSpPr>
          <p:spPr>
            <a:xfrm>
              <a:off x="8500748"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0" name="矩形 99"/>
            <p:cNvSpPr/>
            <p:nvPr/>
          </p:nvSpPr>
          <p:spPr>
            <a:xfrm>
              <a:off x="8752432"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1" name="矩形 100"/>
            <p:cNvSpPr/>
            <p:nvPr/>
          </p:nvSpPr>
          <p:spPr>
            <a:xfrm>
              <a:off x="9004117"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2" name="矩形 101"/>
            <p:cNvSpPr/>
            <p:nvPr/>
          </p:nvSpPr>
          <p:spPr>
            <a:xfrm>
              <a:off x="9255801"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3" name="矩形 102"/>
            <p:cNvSpPr/>
            <p:nvPr/>
          </p:nvSpPr>
          <p:spPr>
            <a:xfrm>
              <a:off x="9507486"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4" name="矩形 103"/>
            <p:cNvSpPr/>
            <p:nvPr/>
          </p:nvSpPr>
          <p:spPr>
            <a:xfrm>
              <a:off x="9759171"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5" name="矩形 104"/>
            <p:cNvSpPr/>
            <p:nvPr/>
          </p:nvSpPr>
          <p:spPr>
            <a:xfrm>
              <a:off x="10010855"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6" name="矩形 105"/>
            <p:cNvSpPr/>
            <p:nvPr/>
          </p:nvSpPr>
          <p:spPr>
            <a:xfrm>
              <a:off x="10262540"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7" name="矩形 106"/>
            <p:cNvSpPr/>
            <p:nvPr/>
          </p:nvSpPr>
          <p:spPr>
            <a:xfrm>
              <a:off x="10514224"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8" name="矩形 107"/>
            <p:cNvSpPr/>
            <p:nvPr/>
          </p:nvSpPr>
          <p:spPr>
            <a:xfrm>
              <a:off x="10765909"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9" name="矩形 108"/>
            <p:cNvSpPr/>
            <p:nvPr/>
          </p:nvSpPr>
          <p:spPr>
            <a:xfrm>
              <a:off x="11017594"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0" name="矩形 109"/>
            <p:cNvSpPr/>
            <p:nvPr/>
          </p:nvSpPr>
          <p:spPr>
            <a:xfrm>
              <a:off x="11269278"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1" name="矩形 110"/>
            <p:cNvSpPr/>
            <p:nvPr/>
          </p:nvSpPr>
          <p:spPr>
            <a:xfrm>
              <a:off x="11520963"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2" name="矩形 111"/>
            <p:cNvSpPr/>
            <p:nvPr/>
          </p:nvSpPr>
          <p:spPr>
            <a:xfrm>
              <a:off x="11772647"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3" name="矩形 112"/>
            <p:cNvSpPr/>
            <p:nvPr/>
          </p:nvSpPr>
          <p:spPr>
            <a:xfrm>
              <a:off x="12024332"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4" name="矩形 113"/>
            <p:cNvSpPr/>
            <p:nvPr/>
          </p:nvSpPr>
          <p:spPr>
            <a:xfrm>
              <a:off x="8249063"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5" name="矩形 114"/>
            <p:cNvSpPr/>
            <p:nvPr/>
          </p:nvSpPr>
          <p:spPr>
            <a:xfrm>
              <a:off x="8500748"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6" name="矩形 115"/>
            <p:cNvSpPr/>
            <p:nvPr/>
          </p:nvSpPr>
          <p:spPr>
            <a:xfrm>
              <a:off x="8752432"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7" name="矩形 116"/>
            <p:cNvSpPr/>
            <p:nvPr/>
          </p:nvSpPr>
          <p:spPr>
            <a:xfrm>
              <a:off x="9004117"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8" name="矩形 117"/>
            <p:cNvSpPr/>
            <p:nvPr/>
          </p:nvSpPr>
          <p:spPr>
            <a:xfrm>
              <a:off x="9255801"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9" name="矩形 118"/>
            <p:cNvSpPr/>
            <p:nvPr/>
          </p:nvSpPr>
          <p:spPr>
            <a:xfrm>
              <a:off x="9507486"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0" name="矩形 119"/>
            <p:cNvSpPr/>
            <p:nvPr/>
          </p:nvSpPr>
          <p:spPr>
            <a:xfrm>
              <a:off x="9759171"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1" name="矩形 120"/>
            <p:cNvSpPr/>
            <p:nvPr/>
          </p:nvSpPr>
          <p:spPr>
            <a:xfrm>
              <a:off x="10010855"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2" name="矩形 121"/>
            <p:cNvSpPr/>
            <p:nvPr/>
          </p:nvSpPr>
          <p:spPr>
            <a:xfrm>
              <a:off x="10262540"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3" name="矩形 122"/>
            <p:cNvSpPr/>
            <p:nvPr/>
          </p:nvSpPr>
          <p:spPr>
            <a:xfrm>
              <a:off x="10514224"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4" name="矩形 123"/>
            <p:cNvSpPr/>
            <p:nvPr/>
          </p:nvSpPr>
          <p:spPr>
            <a:xfrm>
              <a:off x="10765909"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5" name="矩形 124"/>
            <p:cNvSpPr/>
            <p:nvPr/>
          </p:nvSpPr>
          <p:spPr>
            <a:xfrm>
              <a:off x="11017594"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6" name="矩形 125"/>
            <p:cNvSpPr/>
            <p:nvPr/>
          </p:nvSpPr>
          <p:spPr>
            <a:xfrm>
              <a:off x="11269278"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7" name="矩形 126"/>
            <p:cNvSpPr/>
            <p:nvPr/>
          </p:nvSpPr>
          <p:spPr>
            <a:xfrm>
              <a:off x="11520963"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8" name="矩形 127"/>
            <p:cNvSpPr/>
            <p:nvPr/>
          </p:nvSpPr>
          <p:spPr>
            <a:xfrm>
              <a:off x="11772647"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9" name="矩形 128"/>
            <p:cNvSpPr/>
            <p:nvPr/>
          </p:nvSpPr>
          <p:spPr>
            <a:xfrm>
              <a:off x="12024332"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DengXian" panose="02010600030101010101" charset="-122"/>
                <a:ea typeface="DengXian" panose="02010600030101010101" charset="-122"/>
                <a:cs typeface="+mn-cs"/>
              </a:endParaRPr>
            </a:p>
          </p:txBody>
        </p:sp>
        <p:sp>
          <p:nvSpPr>
            <p:cNvPr id="130" name="矩形 129"/>
            <p:cNvSpPr/>
            <p:nvPr/>
          </p:nvSpPr>
          <p:spPr>
            <a:xfrm>
              <a:off x="8249063"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1" name="矩形 130"/>
            <p:cNvSpPr/>
            <p:nvPr/>
          </p:nvSpPr>
          <p:spPr>
            <a:xfrm>
              <a:off x="8500748"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2" name="矩形 131"/>
            <p:cNvSpPr/>
            <p:nvPr/>
          </p:nvSpPr>
          <p:spPr>
            <a:xfrm>
              <a:off x="8752432"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3" name="矩形 132"/>
            <p:cNvSpPr/>
            <p:nvPr/>
          </p:nvSpPr>
          <p:spPr>
            <a:xfrm>
              <a:off x="9004117"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4" name="矩形 133"/>
            <p:cNvSpPr/>
            <p:nvPr/>
          </p:nvSpPr>
          <p:spPr>
            <a:xfrm>
              <a:off x="9255801"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5" name="矩形 134"/>
            <p:cNvSpPr/>
            <p:nvPr/>
          </p:nvSpPr>
          <p:spPr>
            <a:xfrm>
              <a:off x="9507486"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6" name="矩形 135"/>
            <p:cNvSpPr/>
            <p:nvPr/>
          </p:nvSpPr>
          <p:spPr>
            <a:xfrm>
              <a:off x="9759171"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7" name="矩形 136"/>
            <p:cNvSpPr/>
            <p:nvPr/>
          </p:nvSpPr>
          <p:spPr>
            <a:xfrm>
              <a:off x="10010855"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8" name="矩形 137"/>
            <p:cNvSpPr/>
            <p:nvPr/>
          </p:nvSpPr>
          <p:spPr>
            <a:xfrm>
              <a:off x="10262540"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9" name="矩形 138"/>
            <p:cNvSpPr/>
            <p:nvPr/>
          </p:nvSpPr>
          <p:spPr>
            <a:xfrm>
              <a:off x="10514224"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0" name="矩形 139"/>
            <p:cNvSpPr/>
            <p:nvPr/>
          </p:nvSpPr>
          <p:spPr>
            <a:xfrm>
              <a:off x="10765909"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1" name="矩形 140"/>
            <p:cNvSpPr/>
            <p:nvPr/>
          </p:nvSpPr>
          <p:spPr>
            <a:xfrm>
              <a:off x="11017594"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2" name="矩形 141"/>
            <p:cNvSpPr/>
            <p:nvPr/>
          </p:nvSpPr>
          <p:spPr>
            <a:xfrm>
              <a:off x="11269278"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3" name="矩形 142"/>
            <p:cNvSpPr/>
            <p:nvPr/>
          </p:nvSpPr>
          <p:spPr>
            <a:xfrm>
              <a:off x="11520963"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4" name="矩形 143"/>
            <p:cNvSpPr/>
            <p:nvPr/>
          </p:nvSpPr>
          <p:spPr>
            <a:xfrm>
              <a:off x="11772647"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5" name="矩形 144"/>
            <p:cNvSpPr/>
            <p:nvPr/>
          </p:nvSpPr>
          <p:spPr>
            <a:xfrm>
              <a:off x="12024332"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grpSp>
      <p:grpSp>
        <p:nvGrpSpPr>
          <p:cNvPr id="146" name="组合 145"/>
          <p:cNvGrpSpPr/>
          <p:nvPr/>
        </p:nvGrpSpPr>
        <p:grpSpPr>
          <a:xfrm rot="5400000">
            <a:off x="9474934" y="1631455"/>
            <a:ext cx="3813204" cy="802780"/>
            <a:chOff x="7810913" y="5806808"/>
            <a:chExt cx="3825606" cy="805391"/>
          </a:xfrm>
        </p:grpSpPr>
        <p:sp>
          <p:nvSpPr>
            <p:cNvPr id="147" name="矩形 146"/>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8" name="矩形 147"/>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9" name="矩形 148"/>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0" name="矩形 149"/>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1" name="矩形 150"/>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2" name="矩形 151"/>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3" name="矩形 152"/>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4" name="矩形 153"/>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5" name="矩形 154"/>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6" name="矩形 155"/>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7" name="矩形 156"/>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8" name="矩形 157"/>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9" name="矩形 158"/>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0" name="矩形 159"/>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1" name="矩形 160"/>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2" name="矩形 161"/>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3" name="矩形 162"/>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4" name="矩形 163"/>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5" name="矩形 164"/>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6" name="矩形 165"/>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7" name="矩形 166"/>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8" name="矩形 167"/>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9" name="矩形 168"/>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0" name="矩形 169"/>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1" name="矩形 170"/>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2" name="矩形 171"/>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3" name="矩形 172"/>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4" name="矩形 173"/>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5" name="矩形 174"/>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6" name="矩形 175"/>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7" name="矩形 176"/>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8" name="矩形 177"/>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9" name="矩形 178"/>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0" name="矩形 179"/>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1" name="矩形 180"/>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2" name="矩形 181"/>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3" name="矩形 182"/>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4" name="矩形 183"/>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5" name="矩形 184"/>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6" name="矩形 185"/>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7" name="矩形 186"/>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8" name="矩形 187"/>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9" name="矩形 188"/>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0" name="矩形 18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1" name="矩形 19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2" name="矩形 19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3" name="矩形 19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4" name="矩形 19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195" name="矩形 19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6" name="矩形 19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7" name="矩形 19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8" name="矩形 19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9" name="矩形 19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0" name="矩形 19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1" name="矩形 20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2" name="矩形 20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3" name="矩形 20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4" name="矩形 20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5" name="矩形 20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6" name="矩形 20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7" name="矩形 20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8" name="矩形 20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9" name="矩形 20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0" name="矩形 20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圆角 44"/>
          <p:cNvSpPr/>
          <p:nvPr/>
        </p:nvSpPr>
        <p:spPr>
          <a:xfrm>
            <a:off x="5760636" y="1388076"/>
            <a:ext cx="1800000" cy="432000"/>
          </a:xfrm>
          <a:prstGeom prst="round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5528747" y="1842015"/>
            <a:ext cx="5750794" cy="370840"/>
          </a:xfrm>
          <a:prstGeom prst="rect">
            <a:avLst/>
          </a:prstGeom>
          <a:noFill/>
        </p:spPr>
        <p:txBody>
          <a:bodyPr wrap="square" rtlCol="0">
            <a:spAutoFit/>
          </a:bodyPr>
          <a:lstStyle>
            <a:defPPr>
              <a:defRPr lang="zh-CN"/>
            </a:defPPr>
            <a:lvl1pPr algn="ctr">
              <a:defRPr sz="1400" spc="300">
                <a:solidFill>
                  <a:srgbClr val="012FA7"/>
                </a:solidFill>
                <a:latin typeface="思源黑体 CN Light" panose="020B0300000000000000" charset="-122"/>
                <a:ea typeface="思源黑体 CN Light" panose="020B0300000000000000" charset="-122"/>
              </a:defRPr>
            </a:lvl1pPr>
          </a:lstStyle>
          <a:p>
            <a:pPr algn="l">
              <a:lnSpc>
                <a:spcPct val="130000"/>
              </a:lnSpc>
            </a:pPr>
            <a:r>
              <a:rPr lang="zh-CN" altLang="en-US" dirty="0">
                <a:solidFill>
                  <a:schemeClr val="tx1">
                    <a:lumMod val="65000"/>
                    <a:lumOff val="35000"/>
                  </a:schemeClr>
                </a:solidFill>
              </a:rPr>
              <a:t>通過登錄公司官網，在官網上可以通過註冊直接進行申請</a:t>
            </a:r>
            <a:endParaRPr lang="zh-CN" altLang="en-US" dirty="0">
              <a:solidFill>
                <a:schemeClr val="tx1">
                  <a:lumMod val="65000"/>
                  <a:lumOff val="35000"/>
                </a:schemeClr>
              </a:solidFill>
            </a:endParaRPr>
          </a:p>
        </p:txBody>
      </p:sp>
      <p:sp>
        <p:nvSpPr>
          <p:cNvPr id="47" name="文本框 46"/>
          <p:cNvSpPr txBox="1"/>
          <p:nvPr/>
        </p:nvSpPr>
        <p:spPr>
          <a:xfrm>
            <a:off x="5662468" y="1373244"/>
            <a:ext cx="1996336" cy="460375"/>
          </a:xfrm>
          <a:prstGeom prst="rect">
            <a:avLst/>
          </a:prstGeom>
          <a:noFill/>
        </p:spPr>
        <p:txBody>
          <a:bodyPr wrap="squar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r>
              <a:rPr lang="zh-CN" altLang="en-US" sz="2400" dirty="0">
                <a:solidFill>
                  <a:schemeClr val="bg1"/>
                </a:solidFill>
              </a:rPr>
              <a:t>網頁申請</a:t>
            </a:r>
            <a:endParaRPr lang="zh-CN" altLang="en-US" sz="2400" dirty="0">
              <a:solidFill>
                <a:schemeClr val="bg1"/>
              </a:solidFill>
            </a:endParaRPr>
          </a:p>
        </p:txBody>
      </p:sp>
      <p:sp>
        <p:nvSpPr>
          <p:cNvPr id="48" name="圆: 空心 47"/>
          <p:cNvSpPr/>
          <p:nvPr/>
        </p:nvSpPr>
        <p:spPr>
          <a:xfrm>
            <a:off x="734897" y="5360444"/>
            <a:ext cx="900000" cy="900000"/>
          </a:xfrm>
          <a:prstGeom prst="donut">
            <a:avLst>
              <a:gd name="adj" fmla="val 2362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49" name="椭圆 48"/>
          <p:cNvSpPr/>
          <p:nvPr/>
        </p:nvSpPr>
        <p:spPr>
          <a:xfrm>
            <a:off x="1313519" y="1489504"/>
            <a:ext cx="4320000" cy="4320000"/>
          </a:xfrm>
          <a:prstGeom prst="ellipse">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nvSpPr>
        <p:spPr>
          <a:xfrm>
            <a:off x="0" y="2684604"/>
            <a:ext cx="3600000" cy="3600000"/>
          </a:xfrm>
          <a:prstGeom prst="ellipse">
            <a:avLst/>
          </a:prstGeom>
          <a:solidFill>
            <a:schemeClr val="bg1"/>
          </a:solid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a:off x="6100247" y="2653115"/>
            <a:ext cx="5004000" cy="1080000"/>
            <a:chOff x="6375093" y="2805515"/>
            <a:chExt cx="5004000" cy="1080000"/>
          </a:xfrm>
        </p:grpSpPr>
        <p:sp>
          <p:nvSpPr>
            <p:cNvPr id="71" name="矩形: 圆角 70"/>
            <p:cNvSpPr/>
            <p:nvPr/>
          </p:nvSpPr>
          <p:spPr>
            <a:xfrm>
              <a:off x="6375093" y="2805515"/>
              <a:ext cx="5004000" cy="1080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圆角 72"/>
            <p:cNvSpPr/>
            <p:nvPr/>
          </p:nvSpPr>
          <p:spPr>
            <a:xfrm>
              <a:off x="6450873" y="2851051"/>
              <a:ext cx="4852440" cy="988929"/>
            </a:xfrm>
            <a:prstGeom prst="roundRect">
              <a:avLst/>
            </a:prstGeom>
            <a:no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p:cNvSpPr txBox="1"/>
            <p:nvPr/>
          </p:nvSpPr>
          <p:spPr>
            <a:xfrm>
              <a:off x="6534486" y="3030653"/>
              <a:ext cx="4685215" cy="650240"/>
            </a:xfrm>
            <a:prstGeom prst="rect">
              <a:avLst/>
            </a:prstGeom>
            <a:noFill/>
          </p:spPr>
          <p:txBody>
            <a:bodyPr wrap="square" rtlCol="0">
              <a:spAutoFit/>
            </a:bodyPr>
            <a:lstStyle>
              <a:defPPr>
                <a:defRPr lang="zh-CN"/>
              </a:defPPr>
              <a:lvl1pPr algn="ctr">
                <a:defRPr sz="1400" spc="300">
                  <a:solidFill>
                    <a:srgbClr val="012FA7"/>
                  </a:solidFill>
                  <a:latin typeface="思源黑体 CN Light" panose="020B0300000000000000" charset="-122"/>
                  <a:ea typeface="思源黑体 CN Light" panose="020B0300000000000000" charset="-122"/>
                </a:defRPr>
              </a:lvl1pPr>
            </a:lstStyle>
            <a:p>
              <a:pPr algn="l">
                <a:lnSpc>
                  <a:spcPct val="130000"/>
                </a:lnSpc>
              </a:pPr>
              <a:r>
                <a:rPr lang="zh-CN" altLang="en-US" dirty="0">
                  <a:solidFill>
                    <a:schemeClr val="tx1">
                      <a:lumMod val="65000"/>
                      <a:lumOff val="35000"/>
                    </a:schemeClr>
                  </a:solidFill>
                </a:rPr>
                <a:t>選擇合適的貸款平臺</a:t>
              </a:r>
              <a:r>
                <a:rPr lang="en-US" altLang="zh-CN" dirty="0">
                  <a:solidFill>
                    <a:schemeClr val="tx1">
                      <a:lumMod val="65000"/>
                      <a:lumOff val="35000"/>
                    </a:schemeClr>
                  </a:solidFill>
                </a:rPr>
                <a:t>,</a:t>
              </a:r>
              <a:r>
                <a:rPr lang="zh-CN" altLang="en-US" dirty="0">
                  <a:solidFill>
                    <a:schemeClr val="tx1">
                      <a:lumMod val="65000"/>
                      <a:lumOff val="35000"/>
                    </a:schemeClr>
                  </a:solidFill>
                </a:rPr>
                <a:t>然後下載這個平臺的</a:t>
              </a:r>
              <a:r>
                <a:rPr lang="en-US" altLang="zh-CN" dirty="0">
                  <a:solidFill>
                    <a:schemeClr val="tx1">
                      <a:lumMod val="65000"/>
                      <a:lumOff val="35000"/>
                    </a:schemeClr>
                  </a:solidFill>
                </a:rPr>
                <a:t>APP</a:t>
              </a:r>
              <a:r>
                <a:rPr lang="zh-CN" altLang="en-US" dirty="0">
                  <a:solidFill>
                    <a:schemeClr val="tx1">
                      <a:lumMod val="65000"/>
                      <a:lumOff val="35000"/>
                    </a:schemeClr>
                  </a:solidFill>
                </a:rPr>
                <a:t>或者關注公眾號</a:t>
              </a:r>
              <a:r>
                <a:rPr lang="en-US" altLang="zh-CN" dirty="0">
                  <a:solidFill>
                    <a:schemeClr val="tx1">
                      <a:lumMod val="65000"/>
                      <a:lumOff val="35000"/>
                    </a:schemeClr>
                  </a:solidFill>
                </a:rPr>
                <a:t>;</a:t>
              </a:r>
              <a:endParaRPr lang="zh-CN" altLang="en-US" dirty="0">
                <a:solidFill>
                  <a:schemeClr val="tx1">
                    <a:lumMod val="65000"/>
                    <a:lumOff val="35000"/>
                  </a:schemeClr>
                </a:solidFill>
              </a:endParaRPr>
            </a:p>
          </p:txBody>
        </p:sp>
      </p:grpSp>
      <p:sp>
        <p:nvSpPr>
          <p:cNvPr id="76" name="矩形: 圆角 75"/>
          <p:cNvSpPr/>
          <p:nvPr/>
        </p:nvSpPr>
        <p:spPr>
          <a:xfrm>
            <a:off x="6100247" y="3815165"/>
            <a:ext cx="5004000" cy="1080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圆角 76"/>
          <p:cNvSpPr/>
          <p:nvPr/>
        </p:nvSpPr>
        <p:spPr>
          <a:xfrm>
            <a:off x="6176027" y="3860701"/>
            <a:ext cx="4852440" cy="988929"/>
          </a:xfrm>
          <a:prstGeom prst="roundRect">
            <a:avLst/>
          </a:prstGeom>
          <a:no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p:cNvSpPr txBox="1"/>
          <p:nvPr/>
        </p:nvSpPr>
        <p:spPr>
          <a:xfrm>
            <a:off x="6259640" y="3985833"/>
            <a:ext cx="4685215" cy="737235"/>
          </a:xfrm>
          <a:prstGeom prst="rect">
            <a:avLst/>
          </a:prstGeom>
          <a:noFill/>
        </p:spPr>
        <p:txBody>
          <a:bodyPr wrap="square" rtlCol="0">
            <a:spAutoFit/>
          </a:bodyPr>
          <a:lstStyle>
            <a:defPPr>
              <a:defRPr lang="zh-CN"/>
            </a:defPPr>
            <a:lvl1pPr>
              <a:defRPr sz="1400" spc="150">
                <a:solidFill>
                  <a:schemeClr val="tx1">
                    <a:lumMod val="50000"/>
                    <a:lumOff val="50000"/>
                  </a:schemeClr>
                </a:solidFill>
                <a:latin typeface="思源黑体 CN Light" panose="020B0300000000000000" charset="-122"/>
                <a:ea typeface="思源黑体 CN Light" panose="020B0300000000000000" charset="-122"/>
              </a:defRPr>
            </a:lvl1pPr>
          </a:lstStyle>
          <a:p>
            <a:r>
              <a:rPr lang="zh-CN" altLang="en-US" dirty="0">
                <a:solidFill>
                  <a:schemeClr val="tx1">
                    <a:lumMod val="65000"/>
                    <a:lumOff val="35000"/>
                  </a:schemeClr>
                </a:solidFill>
                <a:latin typeface="+mn-ea"/>
                <a:ea typeface="+mn-ea"/>
              </a:rPr>
              <a:t>用實名制手機號進行註冊</a:t>
            </a:r>
            <a:r>
              <a:rPr lang="en-US" altLang="zh-CN" dirty="0">
                <a:solidFill>
                  <a:schemeClr val="tx1">
                    <a:lumMod val="65000"/>
                    <a:lumOff val="35000"/>
                  </a:schemeClr>
                </a:solidFill>
                <a:latin typeface="+mn-ea"/>
                <a:ea typeface="+mn-ea"/>
              </a:rPr>
              <a:t>,</a:t>
            </a:r>
            <a:r>
              <a:rPr lang="zh-CN" altLang="en-US" dirty="0">
                <a:solidFill>
                  <a:schemeClr val="tx1">
                    <a:lumMod val="65000"/>
                    <a:lumOff val="35000"/>
                  </a:schemeClr>
                </a:solidFill>
                <a:latin typeface="+mn-ea"/>
                <a:ea typeface="+mn-ea"/>
              </a:rPr>
              <a:t>然後線上填寫基本的個人資料</a:t>
            </a:r>
            <a:r>
              <a:rPr lang="en-US" altLang="zh-CN" dirty="0">
                <a:solidFill>
                  <a:schemeClr val="tx1">
                    <a:lumMod val="65000"/>
                    <a:lumOff val="35000"/>
                  </a:schemeClr>
                </a:solidFill>
                <a:latin typeface="+mn-ea"/>
                <a:ea typeface="+mn-ea"/>
              </a:rPr>
              <a:t>,</a:t>
            </a:r>
            <a:r>
              <a:rPr lang="zh-CN" altLang="en-US" dirty="0">
                <a:solidFill>
                  <a:schemeClr val="tx1">
                    <a:lumMod val="65000"/>
                    <a:lumOff val="35000"/>
                  </a:schemeClr>
                </a:solidFill>
                <a:latin typeface="+mn-ea"/>
                <a:ea typeface="+mn-ea"/>
              </a:rPr>
              <a:t>再按提示上傳本人有效身份證</a:t>
            </a:r>
            <a:r>
              <a:rPr lang="en-US" altLang="zh-CN" dirty="0">
                <a:solidFill>
                  <a:schemeClr val="tx1">
                    <a:lumMod val="65000"/>
                    <a:lumOff val="35000"/>
                  </a:schemeClr>
                </a:solidFill>
                <a:latin typeface="+mn-ea"/>
                <a:ea typeface="+mn-ea"/>
              </a:rPr>
              <a:t>,</a:t>
            </a:r>
            <a:r>
              <a:rPr lang="zh-CN" altLang="en-US" dirty="0">
                <a:solidFill>
                  <a:schemeClr val="tx1">
                    <a:lumMod val="65000"/>
                    <a:lumOff val="35000"/>
                  </a:schemeClr>
                </a:solidFill>
                <a:latin typeface="+mn-ea"/>
                <a:ea typeface="+mn-ea"/>
              </a:rPr>
              <a:t>並綁定一張名下的銀行卡進行實名認證</a:t>
            </a:r>
            <a:r>
              <a:rPr lang="en-US" altLang="zh-CN" dirty="0">
                <a:solidFill>
                  <a:schemeClr val="tx1">
                    <a:lumMod val="65000"/>
                    <a:lumOff val="35000"/>
                  </a:schemeClr>
                </a:solidFill>
                <a:latin typeface="+mn-ea"/>
                <a:ea typeface="+mn-ea"/>
              </a:rPr>
              <a:t>,</a:t>
            </a:r>
            <a:r>
              <a:rPr lang="zh-CN" altLang="en-US" dirty="0">
                <a:solidFill>
                  <a:schemeClr val="tx1">
                    <a:lumMod val="65000"/>
                    <a:lumOff val="35000"/>
                  </a:schemeClr>
                </a:solidFill>
                <a:latin typeface="+mn-ea"/>
                <a:ea typeface="+mn-ea"/>
              </a:rPr>
              <a:t>有的還會讓刷臉認證等</a:t>
            </a:r>
            <a:endParaRPr lang="zh-CN" altLang="en-US" dirty="0">
              <a:solidFill>
                <a:schemeClr val="tx1">
                  <a:lumMod val="65000"/>
                  <a:lumOff val="35000"/>
                </a:schemeClr>
              </a:solidFill>
              <a:latin typeface="+mn-ea"/>
              <a:ea typeface="+mn-ea"/>
            </a:endParaRPr>
          </a:p>
        </p:txBody>
      </p:sp>
      <p:sp>
        <p:nvSpPr>
          <p:cNvPr id="80" name="矩形: 圆角 79"/>
          <p:cNvSpPr/>
          <p:nvPr/>
        </p:nvSpPr>
        <p:spPr>
          <a:xfrm>
            <a:off x="6100247" y="4977215"/>
            <a:ext cx="5004000" cy="1080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圆角 81"/>
          <p:cNvSpPr/>
          <p:nvPr/>
        </p:nvSpPr>
        <p:spPr>
          <a:xfrm>
            <a:off x="6176027" y="5022751"/>
            <a:ext cx="4852440" cy="988929"/>
          </a:xfrm>
          <a:prstGeom prst="roundRect">
            <a:avLst/>
          </a:prstGeom>
          <a:no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文本框 82"/>
          <p:cNvSpPr txBox="1"/>
          <p:nvPr/>
        </p:nvSpPr>
        <p:spPr>
          <a:xfrm>
            <a:off x="6259640" y="5147883"/>
            <a:ext cx="4685215" cy="737235"/>
          </a:xfrm>
          <a:prstGeom prst="rect">
            <a:avLst/>
          </a:prstGeom>
          <a:noFill/>
        </p:spPr>
        <p:txBody>
          <a:bodyPr wrap="square" rtlCol="0">
            <a:spAutoFit/>
          </a:bodyPr>
          <a:lstStyle>
            <a:defPPr>
              <a:defRPr lang="zh-CN"/>
            </a:defPPr>
            <a:lvl1pPr>
              <a:defRPr sz="1400" spc="150">
                <a:solidFill>
                  <a:schemeClr val="tx1">
                    <a:lumMod val="65000"/>
                    <a:lumOff val="35000"/>
                  </a:schemeClr>
                </a:solidFill>
                <a:latin typeface="+mn-ea"/>
              </a:defRPr>
            </a:lvl1pPr>
          </a:lstStyle>
          <a:p>
            <a:r>
              <a:rPr lang="zh-CN" altLang="en-US" dirty="0"/>
              <a:t>等系統初審給</a:t>
            </a:r>
            <a:r>
              <a:rPr lang="zh-CN" altLang="en-US"/>
              <a:t>貸款額度</a:t>
            </a:r>
            <a:r>
              <a:rPr lang="en-US" altLang="zh-CN" dirty="0"/>
              <a:t>,</a:t>
            </a:r>
            <a:r>
              <a:rPr lang="zh-CN" altLang="en-US" dirty="0"/>
              <a:t>給出的額度是最高可</a:t>
            </a:r>
            <a:r>
              <a:rPr lang="zh-CN" altLang="en-US"/>
              <a:t>貸額度</a:t>
            </a:r>
            <a:r>
              <a:rPr lang="en-US" altLang="zh-CN" dirty="0"/>
              <a:t>,</a:t>
            </a:r>
            <a:r>
              <a:rPr lang="zh-CN" altLang="en-US" dirty="0"/>
              <a:t>在額度內可以提交借款申請就</a:t>
            </a:r>
            <a:r>
              <a:rPr lang="zh-CN" altLang="en-US"/>
              <a:t>行了</a:t>
            </a:r>
            <a:r>
              <a:rPr lang="en-US" altLang="zh-CN" dirty="0"/>
              <a:t>,</a:t>
            </a:r>
            <a:r>
              <a:rPr lang="zh-CN" altLang="en-US" dirty="0"/>
              <a:t>最後還要讓系統再審核</a:t>
            </a:r>
            <a:r>
              <a:rPr lang="zh-CN" altLang="en-US"/>
              <a:t>一遍</a:t>
            </a:r>
            <a:r>
              <a:rPr lang="en-US" altLang="zh-CN" dirty="0"/>
              <a:t>,</a:t>
            </a:r>
            <a:r>
              <a:rPr lang="zh-CN" altLang="en-US" dirty="0"/>
              <a:t>通過了就會放款到綁定的銀行卡裏</a:t>
            </a:r>
            <a:endParaRPr lang="zh-CN" altLang="en-US" dirty="0"/>
          </a:p>
        </p:txBody>
      </p:sp>
      <p:sp>
        <p:nvSpPr>
          <p:cNvPr id="84" name="椭圆 83"/>
          <p:cNvSpPr/>
          <p:nvPr/>
        </p:nvSpPr>
        <p:spPr>
          <a:xfrm>
            <a:off x="4348475" y="5247215"/>
            <a:ext cx="540000" cy="54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椭圆 84"/>
          <p:cNvSpPr/>
          <p:nvPr/>
        </p:nvSpPr>
        <p:spPr>
          <a:xfrm>
            <a:off x="5358125" y="4085165"/>
            <a:ext cx="540000" cy="54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p:cNvSpPr/>
          <p:nvPr/>
        </p:nvSpPr>
        <p:spPr>
          <a:xfrm>
            <a:off x="5186675" y="2923115"/>
            <a:ext cx="540000" cy="54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7" name="图形 8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48125" y="4175165"/>
            <a:ext cx="360000" cy="360000"/>
          </a:xfrm>
          <a:prstGeom prst="rect">
            <a:avLst/>
          </a:prstGeom>
        </p:spPr>
      </p:pic>
      <p:pic>
        <p:nvPicPr>
          <p:cNvPr id="88" name="图形 8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8475" y="5337215"/>
            <a:ext cx="360000" cy="360000"/>
          </a:xfrm>
          <a:prstGeom prst="rect">
            <a:avLst/>
          </a:prstGeom>
        </p:spPr>
      </p:pic>
      <p:pic>
        <p:nvPicPr>
          <p:cNvPr id="89" name="图形 8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76675" y="3013115"/>
            <a:ext cx="360000" cy="360000"/>
          </a:xfrm>
          <a:prstGeom prst="rect">
            <a:avLst/>
          </a:prstGeom>
        </p:spPr>
      </p:pic>
      <p:grpSp>
        <p:nvGrpSpPr>
          <p:cNvPr id="90" name="组合 89"/>
          <p:cNvGrpSpPr/>
          <p:nvPr/>
        </p:nvGrpSpPr>
        <p:grpSpPr>
          <a:xfrm>
            <a:off x="-944481" y="222329"/>
            <a:ext cx="3534300" cy="692074"/>
            <a:chOff x="-944481" y="222329"/>
            <a:chExt cx="3534300" cy="692074"/>
          </a:xfrm>
        </p:grpSpPr>
        <p:sp>
          <p:nvSpPr>
            <p:cNvPr id="91" name="矩形: 圆角 90"/>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2" name="矩形: 圆角 91"/>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3" name="文本框 92"/>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申請方式</a:t>
              </a:r>
              <a:endParaRPr lang="zh-CN" altLang="en-US" sz="2400" spc="300" dirty="0">
                <a:solidFill>
                  <a:srgbClr val="3F67ED"/>
                </a:solidFill>
                <a:latin typeface="+mj-ea"/>
                <a:ea typeface="+mj-ea"/>
              </a:endParaRPr>
            </a:p>
          </p:txBody>
        </p:sp>
        <p:sp>
          <p:nvSpPr>
            <p:cNvPr id="100" name="文本框 99"/>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03</a:t>
              </a:r>
              <a:endParaRPr lang="zh-CN" altLang="en-US" sz="3200" dirty="0">
                <a:solidFill>
                  <a:srgbClr val="3F67ED"/>
                </a:solidFill>
                <a:latin typeface="+mj-lt"/>
              </a:endParaRPr>
            </a:p>
          </p:txBody>
        </p:sp>
      </p:grpSp>
      <p:sp>
        <p:nvSpPr>
          <p:cNvPr id="101" name="圆: 空心 100"/>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pic>
        <p:nvPicPr>
          <p:cNvPr id="32" name="图片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24" y="3337753"/>
            <a:ext cx="3440553" cy="229370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任意多边形: 形状 181"/>
          <p:cNvSpPr/>
          <p:nvPr/>
        </p:nvSpPr>
        <p:spPr>
          <a:xfrm rot="1852099">
            <a:off x="-488203" y="-94723"/>
            <a:ext cx="6425553" cy="3596964"/>
          </a:xfrm>
          <a:custGeom>
            <a:avLst/>
            <a:gdLst>
              <a:gd name="connsiteX0" fmla="*/ 0 w 6425553"/>
              <a:gd name="connsiteY0" fmla="*/ 1733951 h 3596964"/>
              <a:gd name="connsiteX1" fmla="*/ 2900860 w 6425553"/>
              <a:gd name="connsiteY1" fmla="*/ 0 h 3596964"/>
              <a:gd name="connsiteX2" fmla="*/ 4627071 w 6425553"/>
              <a:gd name="connsiteY2" fmla="*/ 0 h 3596964"/>
              <a:gd name="connsiteX3" fmla="*/ 6425553 w 6425553"/>
              <a:gd name="connsiteY3" fmla="*/ 1798482 h 3596964"/>
              <a:gd name="connsiteX4" fmla="*/ 6425552 w 6425553"/>
              <a:gd name="connsiteY4" fmla="*/ 1798482 h 3596964"/>
              <a:gd name="connsiteX5" fmla="*/ 4627070 w 6425553"/>
              <a:gd name="connsiteY5" fmla="*/ 3596964 h 3596964"/>
              <a:gd name="connsiteX6" fmla="*/ 1113592 w 6425553"/>
              <a:gd name="connsiteY6" fmla="*/ 3596963 h 359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25553" h="3596964">
                <a:moveTo>
                  <a:pt x="0" y="1733951"/>
                </a:moveTo>
                <a:lnTo>
                  <a:pt x="2900860" y="0"/>
                </a:lnTo>
                <a:lnTo>
                  <a:pt x="4627071" y="0"/>
                </a:lnTo>
                <a:cubicBezTo>
                  <a:pt x="5620345" y="0"/>
                  <a:pt x="6425553" y="805208"/>
                  <a:pt x="6425553" y="1798482"/>
                </a:cubicBezTo>
                <a:lnTo>
                  <a:pt x="6425552" y="1798482"/>
                </a:lnTo>
                <a:cubicBezTo>
                  <a:pt x="6425552" y="2791756"/>
                  <a:pt x="5620344" y="3596964"/>
                  <a:pt x="4627070" y="3596964"/>
                </a:cubicBezTo>
                <a:lnTo>
                  <a:pt x="1113592" y="3596963"/>
                </a:lnTo>
                <a:close/>
              </a:path>
            </a:pathLst>
          </a:custGeom>
          <a:solidFill>
            <a:schemeClr val="bg2"/>
          </a:solidFill>
          <a:ln w="635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2" name="组合 31"/>
          <p:cNvGrpSpPr/>
          <p:nvPr/>
        </p:nvGrpSpPr>
        <p:grpSpPr>
          <a:xfrm>
            <a:off x="5512305" y="520973"/>
            <a:ext cx="2881890" cy="4482555"/>
            <a:chOff x="3048108" y="1454422"/>
            <a:chExt cx="2881890" cy="4482555"/>
          </a:xfrm>
        </p:grpSpPr>
        <p:sp>
          <p:nvSpPr>
            <p:cNvPr id="35" name="椭圆 34"/>
            <p:cNvSpPr/>
            <p:nvPr/>
          </p:nvSpPr>
          <p:spPr>
            <a:xfrm rot="5370115">
              <a:off x="5833917" y="14580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36" name="椭圆 35"/>
            <p:cNvSpPr/>
            <p:nvPr/>
          </p:nvSpPr>
          <p:spPr>
            <a:xfrm rot="5370115">
              <a:off x="5823019" y="18453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37" name="椭圆 36"/>
            <p:cNvSpPr/>
            <p:nvPr/>
          </p:nvSpPr>
          <p:spPr>
            <a:xfrm rot="5370115">
              <a:off x="5812122" y="22325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38" name="椭圆 37"/>
            <p:cNvSpPr/>
            <p:nvPr/>
          </p:nvSpPr>
          <p:spPr>
            <a:xfrm rot="5370115">
              <a:off x="5801224" y="26198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39" name="椭圆 38"/>
            <p:cNvSpPr/>
            <p:nvPr/>
          </p:nvSpPr>
          <p:spPr>
            <a:xfrm rot="5370115">
              <a:off x="5790326" y="30070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40" name="椭圆 39"/>
            <p:cNvSpPr/>
            <p:nvPr/>
          </p:nvSpPr>
          <p:spPr>
            <a:xfrm rot="5370115">
              <a:off x="5779427" y="339432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41" name="椭圆 40"/>
            <p:cNvSpPr/>
            <p:nvPr/>
          </p:nvSpPr>
          <p:spPr>
            <a:xfrm rot="5370115">
              <a:off x="5768530" y="37815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42" name="椭圆 41"/>
            <p:cNvSpPr/>
            <p:nvPr/>
          </p:nvSpPr>
          <p:spPr>
            <a:xfrm rot="5370115">
              <a:off x="5757632" y="41688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43" name="椭圆 42"/>
            <p:cNvSpPr/>
            <p:nvPr/>
          </p:nvSpPr>
          <p:spPr>
            <a:xfrm rot="5370115">
              <a:off x="5746735" y="45560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0" name="椭圆 49"/>
            <p:cNvSpPr/>
            <p:nvPr/>
          </p:nvSpPr>
          <p:spPr>
            <a:xfrm rot="5370115">
              <a:off x="5735838" y="49433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1" name="椭圆 50"/>
            <p:cNvSpPr/>
            <p:nvPr/>
          </p:nvSpPr>
          <p:spPr>
            <a:xfrm rot="5370115">
              <a:off x="5724940" y="53305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2" name="椭圆 51"/>
            <p:cNvSpPr/>
            <p:nvPr/>
          </p:nvSpPr>
          <p:spPr>
            <a:xfrm rot="5370115">
              <a:off x="5714042" y="571784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3" name="椭圆 52"/>
            <p:cNvSpPr/>
            <p:nvPr/>
          </p:nvSpPr>
          <p:spPr>
            <a:xfrm rot="5370115">
              <a:off x="5452550" y="14756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4" name="椭圆 53"/>
            <p:cNvSpPr/>
            <p:nvPr/>
          </p:nvSpPr>
          <p:spPr>
            <a:xfrm rot="5370115">
              <a:off x="5441652" y="18628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5" name="椭圆 54"/>
            <p:cNvSpPr/>
            <p:nvPr/>
          </p:nvSpPr>
          <p:spPr>
            <a:xfrm rot="5370115">
              <a:off x="5430755" y="22501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6" name="椭圆 55"/>
            <p:cNvSpPr/>
            <p:nvPr/>
          </p:nvSpPr>
          <p:spPr>
            <a:xfrm rot="5370115">
              <a:off x="5419858" y="26373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7" name="椭圆 56"/>
            <p:cNvSpPr/>
            <p:nvPr/>
          </p:nvSpPr>
          <p:spPr>
            <a:xfrm rot="5370115">
              <a:off x="5408960" y="30246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8" name="椭圆 57"/>
            <p:cNvSpPr/>
            <p:nvPr/>
          </p:nvSpPr>
          <p:spPr>
            <a:xfrm rot="5370115">
              <a:off x="5398063" y="3411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59" name="椭圆 58"/>
            <p:cNvSpPr/>
            <p:nvPr/>
          </p:nvSpPr>
          <p:spPr>
            <a:xfrm rot="5370115">
              <a:off x="5387165" y="379915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0" name="椭圆 59"/>
            <p:cNvSpPr/>
            <p:nvPr/>
          </p:nvSpPr>
          <p:spPr>
            <a:xfrm rot="5370115">
              <a:off x="5376267" y="41864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1" name="椭圆 60"/>
            <p:cNvSpPr/>
            <p:nvPr/>
          </p:nvSpPr>
          <p:spPr>
            <a:xfrm rot="5370115">
              <a:off x="5365369" y="457366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2" name="椭圆 61"/>
            <p:cNvSpPr/>
            <p:nvPr/>
          </p:nvSpPr>
          <p:spPr>
            <a:xfrm rot="5370115">
              <a:off x="5354471" y="496091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3" name="椭圆 62"/>
            <p:cNvSpPr/>
            <p:nvPr/>
          </p:nvSpPr>
          <p:spPr>
            <a:xfrm rot="5370115">
              <a:off x="5343574" y="534816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4" name="椭圆 63"/>
            <p:cNvSpPr/>
            <p:nvPr/>
          </p:nvSpPr>
          <p:spPr>
            <a:xfrm rot="5370115">
              <a:off x="5332676" y="573542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5" name="椭圆 64"/>
            <p:cNvSpPr/>
            <p:nvPr/>
          </p:nvSpPr>
          <p:spPr>
            <a:xfrm rot="5370115">
              <a:off x="5071184" y="149321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6" name="椭圆 65"/>
            <p:cNvSpPr/>
            <p:nvPr/>
          </p:nvSpPr>
          <p:spPr>
            <a:xfrm rot="5370115">
              <a:off x="5060287" y="188046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7" name="椭圆 66"/>
            <p:cNvSpPr/>
            <p:nvPr/>
          </p:nvSpPr>
          <p:spPr>
            <a:xfrm rot="5370115">
              <a:off x="5049388" y="2267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68" name="椭圆 67"/>
            <p:cNvSpPr/>
            <p:nvPr/>
          </p:nvSpPr>
          <p:spPr>
            <a:xfrm rot="5370115">
              <a:off x="5038489" y="265497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72" name="椭圆 71"/>
            <p:cNvSpPr/>
            <p:nvPr/>
          </p:nvSpPr>
          <p:spPr>
            <a:xfrm rot="5370115">
              <a:off x="5027591" y="30422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79" name="椭圆 78"/>
            <p:cNvSpPr/>
            <p:nvPr/>
          </p:nvSpPr>
          <p:spPr>
            <a:xfrm rot="5370115">
              <a:off x="5016696" y="342948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81" name="椭圆 80"/>
            <p:cNvSpPr/>
            <p:nvPr/>
          </p:nvSpPr>
          <p:spPr>
            <a:xfrm rot="5370115">
              <a:off x="5005798" y="38167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0" name="椭圆 89"/>
            <p:cNvSpPr/>
            <p:nvPr/>
          </p:nvSpPr>
          <p:spPr>
            <a:xfrm rot="5370115">
              <a:off x="4994900" y="42039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1" name="椭圆 90"/>
            <p:cNvSpPr/>
            <p:nvPr/>
          </p:nvSpPr>
          <p:spPr>
            <a:xfrm rot="5370115">
              <a:off x="4984002" y="459124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2" name="椭圆 91"/>
            <p:cNvSpPr/>
            <p:nvPr/>
          </p:nvSpPr>
          <p:spPr>
            <a:xfrm rot="5370115">
              <a:off x="4973105" y="49784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3" name="椭圆 92"/>
            <p:cNvSpPr/>
            <p:nvPr/>
          </p:nvSpPr>
          <p:spPr>
            <a:xfrm rot="5370115">
              <a:off x="4962207" y="536574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5" name="椭圆 94"/>
            <p:cNvSpPr/>
            <p:nvPr/>
          </p:nvSpPr>
          <p:spPr>
            <a:xfrm rot="5370115">
              <a:off x="4951309" y="575300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6" name="椭圆 95"/>
            <p:cNvSpPr/>
            <p:nvPr/>
          </p:nvSpPr>
          <p:spPr>
            <a:xfrm rot="5370115">
              <a:off x="4689816" y="15107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7" name="椭圆 96"/>
            <p:cNvSpPr/>
            <p:nvPr/>
          </p:nvSpPr>
          <p:spPr>
            <a:xfrm rot="5370115">
              <a:off x="4678919" y="189804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8" name="椭圆 97"/>
            <p:cNvSpPr/>
            <p:nvPr/>
          </p:nvSpPr>
          <p:spPr>
            <a:xfrm rot="5370115">
              <a:off x="4668022" y="228530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99" name="椭圆 98"/>
            <p:cNvSpPr/>
            <p:nvPr/>
          </p:nvSpPr>
          <p:spPr>
            <a:xfrm rot="5370115">
              <a:off x="4657123" y="267255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0" name="椭圆 99"/>
            <p:cNvSpPr/>
            <p:nvPr/>
          </p:nvSpPr>
          <p:spPr>
            <a:xfrm rot="5370115">
              <a:off x="4646226" y="30598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1" name="椭圆 100"/>
            <p:cNvSpPr/>
            <p:nvPr/>
          </p:nvSpPr>
          <p:spPr>
            <a:xfrm rot="5370115">
              <a:off x="4635328" y="344706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2" name="椭圆 101"/>
            <p:cNvSpPr/>
            <p:nvPr/>
          </p:nvSpPr>
          <p:spPr>
            <a:xfrm rot="5370115">
              <a:off x="4624430" y="383431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3" name="椭圆 102"/>
            <p:cNvSpPr/>
            <p:nvPr/>
          </p:nvSpPr>
          <p:spPr>
            <a:xfrm rot="5370115">
              <a:off x="4613534" y="422156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4" name="椭圆 103"/>
            <p:cNvSpPr/>
            <p:nvPr/>
          </p:nvSpPr>
          <p:spPr>
            <a:xfrm rot="5370115">
              <a:off x="4602635" y="460881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5" name="椭圆 104"/>
            <p:cNvSpPr/>
            <p:nvPr/>
          </p:nvSpPr>
          <p:spPr>
            <a:xfrm rot="5370115">
              <a:off x="4591738" y="49960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6" name="椭圆 105"/>
            <p:cNvSpPr/>
            <p:nvPr/>
          </p:nvSpPr>
          <p:spPr>
            <a:xfrm rot="5370115">
              <a:off x="4580840" y="53833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7" name="椭圆 106"/>
            <p:cNvSpPr/>
            <p:nvPr/>
          </p:nvSpPr>
          <p:spPr>
            <a:xfrm rot="5370115">
              <a:off x="4569943" y="577057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8" name="椭圆 107"/>
            <p:cNvSpPr/>
            <p:nvPr/>
          </p:nvSpPr>
          <p:spPr>
            <a:xfrm rot="5370115">
              <a:off x="4308450" y="15283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9" name="椭圆 108"/>
            <p:cNvSpPr/>
            <p:nvPr/>
          </p:nvSpPr>
          <p:spPr>
            <a:xfrm rot="5370115">
              <a:off x="4297552" y="19156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0" name="椭圆 109"/>
            <p:cNvSpPr/>
            <p:nvPr/>
          </p:nvSpPr>
          <p:spPr>
            <a:xfrm rot="5370115">
              <a:off x="4286654" y="230288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1" name="椭圆 110"/>
            <p:cNvSpPr/>
            <p:nvPr/>
          </p:nvSpPr>
          <p:spPr>
            <a:xfrm rot="5370115">
              <a:off x="4275757" y="26901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2" name="椭圆 111"/>
            <p:cNvSpPr/>
            <p:nvPr/>
          </p:nvSpPr>
          <p:spPr>
            <a:xfrm rot="5370115">
              <a:off x="4264860" y="30773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3" name="椭圆 112"/>
            <p:cNvSpPr/>
            <p:nvPr/>
          </p:nvSpPr>
          <p:spPr>
            <a:xfrm rot="5370115">
              <a:off x="4253962" y="346463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4" name="椭圆 113"/>
            <p:cNvSpPr/>
            <p:nvPr/>
          </p:nvSpPr>
          <p:spPr>
            <a:xfrm rot="5370115">
              <a:off x="4243065" y="38518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5" name="椭圆 114"/>
            <p:cNvSpPr/>
            <p:nvPr/>
          </p:nvSpPr>
          <p:spPr>
            <a:xfrm rot="5370115">
              <a:off x="4232166" y="423914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6" name="椭圆 115"/>
            <p:cNvSpPr/>
            <p:nvPr/>
          </p:nvSpPr>
          <p:spPr>
            <a:xfrm rot="5370115">
              <a:off x="4221270" y="46263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7" name="椭圆 116"/>
            <p:cNvSpPr/>
            <p:nvPr/>
          </p:nvSpPr>
          <p:spPr>
            <a:xfrm rot="5370115">
              <a:off x="4210371" y="50136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8" name="椭圆 117"/>
            <p:cNvSpPr/>
            <p:nvPr/>
          </p:nvSpPr>
          <p:spPr>
            <a:xfrm rot="5370115">
              <a:off x="4199473" y="5400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9" name="椭圆 118"/>
            <p:cNvSpPr/>
            <p:nvPr/>
          </p:nvSpPr>
          <p:spPr>
            <a:xfrm rot="5370115">
              <a:off x="4188576" y="578815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0" name="椭圆 119"/>
            <p:cNvSpPr/>
            <p:nvPr/>
          </p:nvSpPr>
          <p:spPr>
            <a:xfrm rot="5370115">
              <a:off x="3927082" y="15459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1" name="椭圆 120"/>
            <p:cNvSpPr/>
            <p:nvPr/>
          </p:nvSpPr>
          <p:spPr>
            <a:xfrm rot="5370115">
              <a:off x="3916185" y="193320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2" name="椭圆 121"/>
            <p:cNvSpPr/>
            <p:nvPr/>
          </p:nvSpPr>
          <p:spPr>
            <a:xfrm rot="5370115">
              <a:off x="3905288" y="23204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3" name="椭圆 122"/>
            <p:cNvSpPr/>
            <p:nvPr/>
          </p:nvSpPr>
          <p:spPr>
            <a:xfrm rot="5370115">
              <a:off x="3894390" y="27077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4" name="椭圆 123"/>
            <p:cNvSpPr/>
            <p:nvPr/>
          </p:nvSpPr>
          <p:spPr>
            <a:xfrm rot="5370115">
              <a:off x="3883493" y="309496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5" name="椭圆 124"/>
            <p:cNvSpPr/>
            <p:nvPr/>
          </p:nvSpPr>
          <p:spPr>
            <a:xfrm rot="5370115">
              <a:off x="3872595" y="34822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6" name="椭圆 125"/>
            <p:cNvSpPr/>
            <p:nvPr/>
          </p:nvSpPr>
          <p:spPr>
            <a:xfrm rot="5370115">
              <a:off x="3861697" y="38694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7" name="椭圆 126"/>
            <p:cNvSpPr/>
            <p:nvPr/>
          </p:nvSpPr>
          <p:spPr>
            <a:xfrm rot="5370115">
              <a:off x="3850800" y="4256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8" name="椭圆 127"/>
            <p:cNvSpPr/>
            <p:nvPr/>
          </p:nvSpPr>
          <p:spPr>
            <a:xfrm rot="5370115">
              <a:off x="3839902" y="464397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9" name="椭圆 128"/>
            <p:cNvSpPr/>
            <p:nvPr/>
          </p:nvSpPr>
          <p:spPr>
            <a:xfrm rot="5370115">
              <a:off x="3829005" y="50312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0" name="椭圆 129"/>
            <p:cNvSpPr/>
            <p:nvPr/>
          </p:nvSpPr>
          <p:spPr>
            <a:xfrm rot="5370115">
              <a:off x="3818106" y="54184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1" name="椭圆 130"/>
            <p:cNvSpPr/>
            <p:nvPr/>
          </p:nvSpPr>
          <p:spPr>
            <a:xfrm rot="5370115">
              <a:off x="3807207" y="58057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2" name="椭圆 131"/>
            <p:cNvSpPr/>
            <p:nvPr/>
          </p:nvSpPr>
          <p:spPr>
            <a:xfrm rot="5370115">
              <a:off x="3545716" y="15635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3" name="椭圆 132"/>
            <p:cNvSpPr/>
            <p:nvPr/>
          </p:nvSpPr>
          <p:spPr>
            <a:xfrm rot="5370115">
              <a:off x="3534818" y="195078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4" name="椭圆 133"/>
            <p:cNvSpPr/>
            <p:nvPr/>
          </p:nvSpPr>
          <p:spPr>
            <a:xfrm rot="5370115">
              <a:off x="3523920" y="23380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5" name="椭圆 134"/>
            <p:cNvSpPr/>
            <p:nvPr/>
          </p:nvSpPr>
          <p:spPr>
            <a:xfrm rot="5370115">
              <a:off x="3513022" y="27252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6" name="椭圆 135"/>
            <p:cNvSpPr/>
            <p:nvPr/>
          </p:nvSpPr>
          <p:spPr>
            <a:xfrm rot="5370115">
              <a:off x="3502124" y="311254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7" name="椭圆 136"/>
            <p:cNvSpPr/>
            <p:nvPr/>
          </p:nvSpPr>
          <p:spPr>
            <a:xfrm rot="5370115">
              <a:off x="3491228" y="34997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8" name="椭圆 137"/>
            <p:cNvSpPr/>
            <p:nvPr/>
          </p:nvSpPr>
          <p:spPr>
            <a:xfrm rot="5370115">
              <a:off x="3480330" y="38870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9" name="椭圆 138"/>
            <p:cNvSpPr/>
            <p:nvPr/>
          </p:nvSpPr>
          <p:spPr>
            <a:xfrm rot="5370115">
              <a:off x="3469431" y="427430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0" name="椭圆 139"/>
            <p:cNvSpPr/>
            <p:nvPr/>
          </p:nvSpPr>
          <p:spPr>
            <a:xfrm rot="5370115">
              <a:off x="3458533" y="46615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1" name="椭圆 140"/>
            <p:cNvSpPr/>
            <p:nvPr/>
          </p:nvSpPr>
          <p:spPr>
            <a:xfrm rot="5370115">
              <a:off x="3447637" y="50488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2" name="椭圆 141"/>
            <p:cNvSpPr/>
            <p:nvPr/>
          </p:nvSpPr>
          <p:spPr>
            <a:xfrm rot="5370115">
              <a:off x="3436739" y="54360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3" name="椭圆 142"/>
            <p:cNvSpPr/>
            <p:nvPr/>
          </p:nvSpPr>
          <p:spPr>
            <a:xfrm rot="5370115">
              <a:off x="3425841" y="58233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4" name="椭圆 143"/>
            <p:cNvSpPr/>
            <p:nvPr/>
          </p:nvSpPr>
          <p:spPr>
            <a:xfrm rot="5370115">
              <a:off x="3164350" y="15811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5" name="椭圆 144"/>
            <p:cNvSpPr/>
            <p:nvPr/>
          </p:nvSpPr>
          <p:spPr>
            <a:xfrm rot="5370115">
              <a:off x="3153452" y="196836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6" name="椭圆 145"/>
            <p:cNvSpPr/>
            <p:nvPr/>
          </p:nvSpPr>
          <p:spPr>
            <a:xfrm rot="5370115">
              <a:off x="3142551" y="23556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7" name="椭圆 146"/>
            <p:cNvSpPr/>
            <p:nvPr/>
          </p:nvSpPr>
          <p:spPr>
            <a:xfrm rot="5370115">
              <a:off x="3131656" y="27428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8" name="椭圆 147"/>
            <p:cNvSpPr/>
            <p:nvPr/>
          </p:nvSpPr>
          <p:spPr>
            <a:xfrm rot="5370115">
              <a:off x="3120759" y="31301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9" name="椭圆 148"/>
            <p:cNvSpPr/>
            <p:nvPr/>
          </p:nvSpPr>
          <p:spPr>
            <a:xfrm rot="5370115">
              <a:off x="3109859" y="35173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0" name="椭圆 149"/>
            <p:cNvSpPr/>
            <p:nvPr/>
          </p:nvSpPr>
          <p:spPr>
            <a:xfrm rot="5370115">
              <a:off x="3098964" y="390463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1" name="椭圆 150"/>
            <p:cNvSpPr/>
            <p:nvPr/>
          </p:nvSpPr>
          <p:spPr>
            <a:xfrm rot="5370115">
              <a:off x="3088065" y="42918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2" name="椭圆 151"/>
            <p:cNvSpPr/>
            <p:nvPr/>
          </p:nvSpPr>
          <p:spPr>
            <a:xfrm rot="5370115">
              <a:off x="3077167" y="467913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3" name="椭圆 152"/>
            <p:cNvSpPr/>
            <p:nvPr/>
          </p:nvSpPr>
          <p:spPr>
            <a:xfrm rot="5370115">
              <a:off x="3066268" y="50663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4" name="椭圆 153"/>
            <p:cNvSpPr/>
            <p:nvPr/>
          </p:nvSpPr>
          <p:spPr>
            <a:xfrm rot="5370115">
              <a:off x="3055371" y="54536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5" name="椭圆 154"/>
            <p:cNvSpPr/>
            <p:nvPr/>
          </p:nvSpPr>
          <p:spPr>
            <a:xfrm rot="5370115">
              <a:off x="3044473" y="58408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grpSp>
      <p:sp>
        <p:nvSpPr>
          <p:cNvPr id="165" name="圆: 空心 164"/>
          <p:cNvSpPr/>
          <p:nvPr/>
        </p:nvSpPr>
        <p:spPr>
          <a:xfrm>
            <a:off x="6562353" y="1577130"/>
            <a:ext cx="3236303" cy="3236303"/>
          </a:xfrm>
          <a:prstGeom prst="donut">
            <a:avLst>
              <a:gd name="adj" fmla="val 16150"/>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66" name="组合 165"/>
          <p:cNvGrpSpPr/>
          <p:nvPr/>
        </p:nvGrpSpPr>
        <p:grpSpPr>
          <a:xfrm>
            <a:off x="4859804" y="3189281"/>
            <a:ext cx="3060000" cy="3060000"/>
            <a:chOff x="4326404" y="3738965"/>
            <a:chExt cx="3240000" cy="1980000"/>
          </a:xfrm>
        </p:grpSpPr>
        <p:sp>
          <p:nvSpPr>
            <p:cNvPr id="167" name="矩形: 圆角 166"/>
            <p:cNvSpPr/>
            <p:nvPr/>
          </p:nvSpPr>
          <p:spPr>
            <a:xfrm>
              <a:off x="4326404" y="3738965"/>
              <a:ext cx="3240000" cy="1980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矩形: 圆角 167"/>
            <p:cNvSpPr/>
            <p:nvPr/>
          </p:nvSpPr>
          <p:spPr>
            <a:xfrm>
              <a:off x="4463010" y="3822447"/>
              <a:ext cx="2966788" cy="1813037"/>
            </a:xfrm>
            <a:prstGeom prst="roundRect">
              <a:avLst/>
            </a:prstGeom>
            <a:no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9" name="组合 168"/>
            <p:cNvGrpSpPr/>
            <p:nvPr/>
          </p:nvGrpSpPr>
          <p:grpSpPr>
            <a:xfrm>
              <a:off x="4816639" y="4080467"/>
              <a:ext cx="2602431" cy="1083640"/>
              <a:chOff x="1453349" y="4573644"/>
              <a:chExt cx="2602431" cy="1083640"/>
            </a:xfrm>
          </p:grpSpPr>
          <p:sp>
            <p:nvSpPr>
              <p:cNvPr id="170" name="文本框 169"/>
              <p:cNvSpPr txBox="1"/>
              <p:nvPr/>
            </p:nvSpPr>
            <p:spPr>
              <a:xfrm>
                <a:off x="1453349" y="4874553"/>
                <a:ext cx="2602431" cy="782731"/>
              </a:xfrm>
              <a:prstGeom prst="rect">
                <a:avLst/>
              </a:prstGeom>
              <a:noFill/>
            </p:spPr>
            <p:txBody>
              <a:bodyPr wrap="square" rtlCol="0">
                <a:spAutoFit/>
              </a:bodyPr>
              <a:lstStyle>
                <a:defPPr>
                  <a:defRPr lang="zh-CN"/>
                </a:defPPr>
                <a:lvl1pPr algn="ctr">
                  <a:defRPr sz="1400" spc="300">
                    <a:solidFill>
                      <a:srgbClr val="012FA7"/>
                    </a:solidFill>
                    <a:latin typeface="思源黑体 CN Light" panose="020B0300000000000000" charset="-122"/>
                    <a:ea typeface="思源黑体 CN Light" panose="020B0300000000000000" charset="-122"/>
                  </a:defRPr>
                </a:lvl1pPr>
              </a:lstStyle>
              <a:p>
                <a:pPr algn="l">
                  <a:lnSpc>
                    <a:spcPct val="130000"/>
                  </a:lnSpc>
                </a:pPr>
                <a:r>
                  <a:rPr lang="zh-CN" altLang="en-US" dirty="0">
                    <a:solidFill>
                      <a:schemeClr val="tx1">
                        <a:lumMod val="50000"/>
                        <a:lumOff val="50000"/>
                      </a:schemeClr>
                    </a:solidFill>
                  </a:rPr>
                  <a:t>通過登錄公司平臺的官網</a:t>
                </a:r>
                <a:r>
                  <a:rPr lang="en-US" altLang="zh-CN" dirty="0">
                    <a:solidFill>
                      <a:schemeClr val="tx1">
                        <a:lumMod val="50000"/>
                        <a:lumOff val="50000"/>
                      </a:schemeClr>
                    </a:solidFill>
                  </a:rPr>
                  <a:t>,</a:t>
                </a:r>
                <a:r>
                  <a:rPr lang="zh-CN" altLang="en-US" dirty="0">
                    <a:solidFill>
                      <a:schemeClr val="tx1">
                        <a:lumMod val="50000"/>
                        <a:lumOff val="50000"/>
                      </a:schemeClr>
                    </a:solidFill>
                  </a:rPr>
                  <a:t>在官網上進行資訊登記</a:t>
                </a:r>
                <a:r>
                  <a:rPr lang="en-US" altLang="zh-CN" dirty="0">
                    <a:solidFill>
                      <a:schemeClr val="tx1">
                        <a:lumMod val="50000"/>
                        <a:lumOff val="50000"/>
                      </a:schemeClr>
                    </a:solidFill>
                  </a:rPr>
                  <a:t>,</a:t>
                </a:r>
                <a:r>
                  <a:rPr lang="zh-CN" altLang="en-US" dirty="0">
                    <a:solidFill>
                      <a:schemeClr val="tx1">
                        <a:lumMod val="50000"/>
                        <a:lumOff val="50000"/>
                      </a:schemeClr>
                    </a:solidFill>
                  </a:rPr>
                  <a:t>然後提交申請等待通過</a:t>
                </a:r>
                <a:r>
                  <a:rPr lang="en-US" altLang="zh-CN" dirty="0">
                    <a:solidFill>
                      <a:schemeClr val="tx1">
                        <a:lumMod val="50000"/>
                        <a:lumOff val="50000"/>
                      </a:schemeClr>
                    </a:solidFill>
                  </a:rPr>
                  <a:t>.</a:t>
                </a:r>
                <a:endParaRPr lang="zh-CN" altLang="en-US" dirty="0">
                  <a:solidFill>
                    <a:schemeClr val="tx1">
                      <a:lumMod val="50000"/>
                      <a:lumOff val="50000"/>
                    </a:schemeClr>
                  </a:solidFill>
                </a:endParaRPr>
              </a:p>
            </p:txBody>
          </p:sp>
          <p:sp>
            <p:nvSpPr>
              <p:cNvPr id="171" name="文本框 170"/>
              <p:cNvSpPr txBox="1"/>
              <p:nvPr/>
            </p:nvSpPr>
            <p:spPr>
              <a:xfrm>
                <a:off x="1453349" y="4573644"/>
                <a:ext cx="2055127" cy="297890"/>
              </a:xfrm>
              <a:prstGeom prst="rect">
                <a:avLst/>
              </a:prstGeom>
              <a:noFill/>
            </p:spPr>
            <p:txBody>
              <a:bodyPr wrap="squar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pPr algn="l"/>
                <a:r>
                  <a:rPr lang="zh-CN" altLang="en-US" sz="2400" dirty="0">
                    <a:solidFill>
                      <a:srgbClr val="3F67ED"/>
                    </a:solidFill>
                  </a:rPr>
                  <a:t>網頁申請</a:t>
                </a:r>
                <a:endParaRPr lang="zh-CN" altLang="en-US" sz="2400" dirty="0">
                  <a:solidFill>
                    <a:srgbClr val="3F67ED"/>
                  </a:solidFill>
                </a:endParaRPr>
              </a:p>
            </p:txBody>
          </p:sp>
        </p:grpSp>
      </p:grpSp>
      <p:grpSp>
        <p:nvGrpSpPr>
          <p:cNvPr id="172" name="组合 171"/>
          <p:cNvGrpSpPr/>
          <p:nvPr/>
        </p:nvGrpSpPr>
        <p:grpSpPr>
          <a:xfrm>
            <a:off x="8441204" y="3189281"/>
            <a:ext cx="3060000" cy="3060000"/>
            <a:chOff x="4326404" y="3738965"/>
            <a:chExt cx="3240000" cy="1980000"/>
          </a:xfrm>
        </p:grpSpPr>
        <p:sp>
          <p:nvSpPr>
            <p:cNvPr id="173" name="矩形: 圆角 172"/>
            <p:cNvSpPr/>
            <p:nvPr/>
          </p:nvSpPr>
          <p:spPr>
            <a:xfrm>
              <a:off x="4326404" y="3738965"/>
              <a:ext cx="3240000" cy="1980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矩形: 圆角 173"/>
            <p:cNvSpPr/>
            <p:nvPr/>
          </p:nvSpPr>
          <p:spPr>
            <a:xfrm>
              <a:off x="4463010" y="3822447"/>
              <a:ext cx="2966788" cy="1813037"/>
            </a:xfrm>
            <a:prstGeom prst="roundRect">
              <a:avLst/>
            </a:prstGeom>
            <a:noFill/>
            <a:ln>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5" name="组合 174"/>
            <p:cNvGrpSpPr/>
            <p:nvPr/>
          </p:nvGrpSpPr>
          <p:grpSpPr>
            <a:xfrm>
              <a:off x="4816639" y="4080467"/>
              <a:ext cx="2602431" cy="1083640"/>
              <a:chOff x="1453349" y="4573644"/>
              <a:chExt cx="2602431" cy="1083640"/>
            </a:xfrm>
          </p:grpSpPr>
          <p:sp>
            <p:nvSpPr>
              <p:cNvPr id="176" name="文本框 175"/>
              <p:cNvSpPr txBox="1"/>
              <p:nvPr/>
            </p:nvSpPr>
            <p:spPr>
              <a:xfrm>
                <a:off x="1453349" y="4874553"/>
                <a:ext cx="2602431" cy="782731"/>
              </a:xfrm>
              <a:prstGeom prst="rect">
                <a:avLst/>
              </a:prstGeom>
              <a:noFill/>
            </p:spPr>
            <p:txBody>
              <a:bodyPr wrap="square" rtlCol="0">
                <a:spAutoFit/>
              </a:bodyPr>
              <a:lstStyle>
                <a:defPPr>
                  <a:defRPr lang="zh-CN"/>
                </a:defPPr>
                <a:lvl1pPr algn="ctr">
                  <a:defRPr sz="1400" spc="300">
                    <a:solidFill>
                      <a:srgbClr val="012FA7"/>
                    </a:solidFill>
                    <a:latin typeface="思源黑体 CN Light" panose="020B0300000000000000" charset="-122"/>
                    <a:ea typeface="思源黑体 CN Light" panose="020B0300000000000000" charset="-122"/>
                  </a:defRPr>
                </a:lvl1pPr>
              </a:lstStyle>
              <a:p>
                <a:pPr algn="l">
                  <a:lnSpc>
                    <a:spcPct val="130000"/>
                  </a:lnSpc>
                </a:pPr>
                <a:r>
                  <a:rPr lang="zh-CN" altLang="en-US" dirty="0">
                    <a:solidFill>
                      <a:schemeClr val="tx1">
                        <a:lumMod val="50000"/>
                        <a:lumOff val="50000"/>
                      </a:schemeClr>
                    </a:solidFill>
                  </a:rPr>
                  <a:t>通過公司手機</a:t>
                </a:r>
                <a:r>
                  <a:rPr lang="en-US" altLang="zh-CN" dirty="0">
                    <a:solidFill>
                      <a:schemeClr val="tx1">
                        <a:lumMod val="50000"/>
                        <a:lumOff val="50000"/>
                      </a:schemeClr>
                    </a:solidFill>
                  </a:rPr>
                  <a:t>APP</a:t>
                </a:r>
                <a:r>
                  <a:rPr lang="zh-CN" altLang="en-US" dirty="0">
                    <a:solidFill>
                      <a:schemeClr val="tx1">
                        <a:lumMod val="50000"/>
                        <a:lumOff val="50000"/>
                      </a:schemeClr>
                    </a:solidFill>
                  </a:rPr>
                  <a:t>或公眾號進行申請</a:t>
                </a:r>
                <a:r>
                  <a:rPr lang="en-US" altLang="zh-CN" dirty="0">
                    <a:solidFill>
                      <a:schemeClr val="tx1">
                        <a:lumMod val="50000"/>
                        <a:lumOff val="50000"/>
                      </a:schemeClr>
                    </a:solidFill>
                  </a:rPr>
                  <a:t>,</a:t>
                </a:r>
                <a:r>
                  <a:rPr lang="zh-CN" altLang="en-US" dirty="0">
                    <a:solidFill>
                      <a:schemeClr val="tx1">
                        <a:lumMod val="50000"/>
                        <a:lumOff val="50000"/>
                      </a:schemeClr>
                    </a:solidFill>
                  </a:rPr>
                  <a:t>在上面進行資訊登記填寫，然後等待公司審核通過</a:t>
                </a:r>
                <a:r>
                  <a:rPr lang="en-US" altLang="zh-CN" dirty="0">
                    <a:solidFill>
                      <a:schemeClr val="tx1">
                        <a:lumMod val="50000"/>
                        <a:lumOff val="50000"/>
                      </a:schemeClr>
                    </a:solidFill>
                  </a:rPr>
                  <a:t>.</a:t>
                </a:r>
                <a:endParaRPr lang="zh-CN" altLang="en-US" dirty="0">
                  <a:solidFill>
                    <a:schemeClr val="tx1">
                      <a:lumMod val="50000"/>
                      <a:lumOff val="50000"/>
                    </a:schemeClr>
                  </a:solidFill>
                </a:endParaRPr>
              </a:p>
            </p:txBody>
          </p:sp>
          <p:sp>
            <p:nvSpPr>
              <p:cNvPr id="177" name="文本框 176"/>
              <p:cNvSpPr txBox="1"/>
              <p:nvPr/>
            </p:nvSpPr>
            <p:spPr>
              <a:xfrm>
                <a:off x="1453349" y="4573644"/>
                <a:ext cx="2130060" cy="297890"/>
              </a:xfrm>
              <a:prstGeom prst="rect">
                <a:avLst/>
              </a:prstGeom>
              <a:noFill/>
            </p:spPr>
            <p:txBody>
              <a:bodyPr wrap="square" rtlCol="0">
                <a:spAutoFit/>
              </a:bodyPr>
              <a:lstStyle>
                <a:defPPr>
                  <a:defRPr lang="zh-CN"/>
                </a:defPPr>
                <a:lvl1pPr>
                  <a:defRPr sz="2400" spc="300">
                    <a:solidFill>
                      <a:srgbClr val="3F67ED"/>
                    </a:solidFill>
                    <a:latin typeface="思源黑体 CN Heavy" panose="020B0A00000000000000" pitchFamily="34" charset="-122"/>
                    <a:ea typeface="思源黑体 CN Heavy" panose="020B0A00000000000000" pitchFamily="34" charset="-122"/>
                  </a:defRPr>
                </a:lvl1pPr>
              </a:lstStyle>
              <a:p>
                <a:r>
                  <a:rPr lang="en-US" altLang="zh-CN" dirty="0"/>
                  <a:t>APP</a:t>
                </a:r>
                <a:r>
                  <a:rPr lang="zh-CN" altLang="en-US" dirty="0"/>
                  <a:t>申請</a:t>
                </a:r>
                <a:endParaRPr lang="zh-CN" altLang="en-US" dirty="0"/>
              </a:p>
            </p:txBody>
          </p:sp>
        </p:grpSp>
      </p:grpSp>
      <p:sp>
        <p:nvSpPr>
          <p:cNvPr id="178" name="圆: 空心 177"/>
          <p:cNvSpPr/>
          <p:nvPr/>
        </p:nvSpPr>
        <p:spPr>
          <a:xfrm>
            <a:off x="9448404" y="697352"/>
            <a:ext cx="1011049" cy="1011049"/>
          </a:xfrm>
          <a:prstGeom prst="donut">
            <a:avLst>
              <a:gd name="adj" fmla="val 23687"/>
            </a:avLst>
          </a:prstGeom>
          <a:solidFill>
            <a:srgbClr val="F2A0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9" name="圆: 空心 178"/>
          <p:cNvSpPr/>
          <p:nvPr/>
        </p:nvSpPr>
        <p:spPr>
          <a:xfrm>
            <a:off x="10696097" y="1982006"/>
            <a:ext cx="526086" cy="526086"/>
          </a:xfrm>
          <a:prstGeom prst="donut">
            <a:avLst>
              <a:gd name="adj" fmla="val 23687"/>
            </a:avLst>
          </a:prstGeom>
          <a:solidFill>
            <a:srgbClr val="F2A07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80" name="图形 17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224019" y="3548552"/>
            <a:ext cx="288000" cy="288000"/>
          </a:xfrm>
          <a:prstGeom prst="rect">
            <a:avLst/>
          </a:prstGeom>
        </p:spPr>
      </p:pic>
      <p:pic>
        <p:nvPicPr>
          <p:cNvPr id="181" name="图形 18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6183" y="3548552"/>
            <a:ext cx="396000" cy="288000"/>
          </a:xfrm>
          <a:prstGeom prst="rect">
            <a:avLst/>
          </a:prstGeom>
        </p:spPr>
      </p:pic>
      <p:pic>
        <p:nvPicPr>
          <p:cNvPr id="183" name="图片 182"/>
          <p:cNvPicPr>
            <a:picLocks noChangeAspect="1"/>
          </p:cNvPicPr>
          <p:nvPr/>
        </p:nvPicPr>
        <p:blipFill>
          <a:blip r:embed="rId5">
            <a:extLst>
              <a:ext uri="{28A0092B-C50C-407E-A947-70E740481C1C}">
                <a14:useLocalDpi xmlns:a14="http://schemas.microsoft.com/office/drawing/2010/main" val="0"/>
              </a:ext>
            </a:extLst>
          </a:blip>
          <a:srcRect r="44249"/>
          <a:stretch>
            <a:fillRect/>
          </a:stretch>
        </p:blipFill>
        <p:spPr>
          <a:xfrm>
            <a:off x="1682093" y="-38100"/>
            <a:ext cx="3422958" cy="4607460"/>
          </a:xfrm>
          <a:custGeom>
            <a:avLst/>
            <a:gdLst>
              <a:gd name="connsiteX0" fmla="*/ 0 w 3064457"/>
              <a:gd name="connsiteY0" fmla="*/ 0 h 4124901"/>
              <a:gd name="connsiteX1" fmla="*/ 3064457 w 3064457"/>
              <a:gd name="connsiteY1" fmla="*/ 0 h 4124901"/>
              <a:gd name="connsiteX2" fmla="*/ 3064457 w 3064457"/>
              <a:gd name="connsiteY2" fmla="*/ 4124901 h 4124901"/>
              <a:gd name="connsiteX3" fmla="*/ 0 w 3064457"/>
              <a:gd name="connsiteY3" fmla="*/ 4124901 h 4124901"/>
            </a:gdLst>
            <a:ahLst/>
            <a:cxnLst>
              <a:cxn ang="0">
                <a:pos x="connsiteX0" y="connsiteY0"/>
              </a:cxn>
              <a:cxn ang="0">
                <a:pos x="connsiteX1" y="connsiteY1"/>
              </a:cxn>
              <a:cxn ang="0">
                <a:pos x="connsiteX2" y="connsiteY2"/>
              </a:cxn>
              <a:cxn ang="0">
                <a:pos x="connsiteX3" y="connsiteY3"/>
              </a:cxn>
            </a:cxnLst>
            <a:rect l="l" t="t" r="r" b="b"/>
            <a:pathLst>
              <a:path w="3064457" h="4124901">
                <a:moveTo>
                  <a:pt x="0" y="0"/>
                </a:moveTo>
                <a:lnTo>
                  <a:pt x="3064457" y="0"/>
                </a:lnTo>
                <a:lnTo>
                  <a:pt x="3064457" y="4124901"/>
                </a:lnTo>
                <a:lnTo>
                  <a:pt x="0" y="4124901"/>
                </a:lnTo>
                <a:close/>
              </a:path>
            </a:pathLst>
          </a:custGeom>
        </p:spPr>
      </p:pic>
      <p:pic>
        <p:nvPicPr>
          <p:cNvPr id="184" name="图片 183"/>
          <p:cNvPicPr>
            <a:picLocks noChangeAspect="1"/>
          </p:cNvPicPr>
          <p:nvPr/>
        </p:nvPicPr>
        <p:blipFill>
          <a:blip r:embed="rId6">
            <a:extLst>
              <a:ext uri="{28A0092B-C50C-407E-A947-70E740481C1C}">
                <a14:useLocalDpi xmlns:a14="http://schemas.microsoft.com/office/drawing/2010/main" val="0"/>
              </a:ext>
            </a:extLst>
          </a:blip>
          <a:srcRect l="26384"/>
          <a:stretch>
            <a:fillRect/>
          </a:stretch>
        </p:blipFill>
        <p:spPr>
          <a:xfrm flipH="1">
            <a:off x="134568" y="2456839"/>
            <a:ext cx="5303705" cy="4803038"/>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grpSp>
        <p:nvGrpSpPr>
          <p:cNvPr id="185" name="组合 184"/>
          <p:cNvGrpSpPr/>
          <p:nvPr/>
        </p:nvGrpSpPr>
        <p:grpSpPr>
          <a:xfrm>
            <a:off x="-944481" y="222329"/>
            <a:ext cx="3534300" cy="692074"/>
            <a:chOff x="-944481" y="222329"/>
            <a:chExt cx="3534300" cy="692074"/>
          </a:xfrm>
        </p:grpSpPr>
        <p:sp>
          <p:nvSpPr>
            <p:cNvPr id="186" name="矩形: 圆角 185"/>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7" name="矩形: 圆角 186"/>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8" name="文本框 187"/>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申請方式</a:t>
              </a:r>
              <a:endParaRPr lang="zh-CN" altLang="en-US" sz="2400" spc="300" dirty="0">
                <a:solidFill>
                  <a:srgbClr val="3F67ED"/>
                </a:solidFill>
                <a:latin typeface="+mj-ea"/>
                <a:ea typeface="+mj-ea"/>
              </a:endParaRPr>
            </a:p>
          </p:txBody>
        </p:sp>
        <p:sp>
          <p:nvSpPr>
            <p:cNvPr id="189" name="文本框 188"/>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03</a:t>
              </a:r>
              <a:endParaRPr lang="zh-CN" altLang="en-US" sz="3200" dirty="0">
                <a:solidFill>
                  <a:srgbClr val="3F67ED"/>
                </a:solidFill>
                <a:latin typeface="+mj-lt"/>
              </a:endParaRPr>
            </a:p>
          </p:txBody>
        </p:sp>
      </p:grpSp>
      <p:sp>
        <p:nvSpPr>
          <p:cNvPr id="190" name="圆: 空心 189"/>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任意多边形: 形状 205"/>
          <p:cNvSpPr/>
          <p:nvPr/>
        </p:nvSpPr>
        <p:spPr>
          <a:xfrm>
            <a:off x="0" y="1130582"/>
            <a:ext cx="6088800" cy="2520000"/>
          </a:xfrm>
          <a:custGeom>
            <a:avLst/>
            <a:gdLst>
              <a:gd name="connsiteX0" fmla="*/ 40800 w 6088800"/>
              <a:gd name="connsiteY0" fmla="*/ 0 h 2520000"/>
              <a:gd name="connsiteX1" fmla="*/ 4828800 w 6088800"/>
              <a:gd name="connsiteY1" fmla="*/ 0 h 2520000"/>
              <a:gd name="connsiteX2" fmla="*/ 6088800 w 6088800"/>
              <a:gd name="connsiteY2" fmla="*/ 1260000 h 2520000"/>
              <a:gd name="connsiteX3" fmla="*/ 4828800 w 6088800"/>
              <a:gd name="connsiteY3" fmla="*/ 2520000 h 2520000"/>
              <a:gd name="connsiteX4" fmla="*/ 40800 w 6088800"/>
              <a:gd name="connsiteY4" fmla="*/ 2520000 h 2520000"/>
              <a:gd name="connsiteX5" fmla="*/ 0 w 6088800"/>
              <a:gd name="connsiteY5" fmla="*/ 2517940 h 2520000"/>
              <a:gd name="connsiteX6" fmla="*/ 0 w 6088800"/>
              <a:gd name="connsiteY6" fmla="*/ 2060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800" h="2520000">
                <a:moveTo>
                  <a:pt x="40800" y="0"/>
                </a:moveTo>
                <a:lnTo>
                  <a:pt x="4828800" y="0"/>
                </a:lnTo>
                <a:cubicBezTo>
                  <a:pt x="5524679" y="0"/>
                  <a:pt x="6088800" y="564121"/>
                  <a:pt x="6088800" y="1260000"/>
                </a:cubicBezTo>
                <a:cubicBezTo>
                  <a:pt x="6088800" y="1955879"/>
                  <a:pt x="5524679" y="2520000"/>
                  <a:pt x="4828800" y="2520000"/>
                </a:cubicBezTo>
                <a:lnTo>
                  <a:pt x="40800" y="2520000"/>
                </a:lnTo>
                <a:lnTo>
                  <a:pt x="0" y="2517940"/>
                </a:lnTo>
                <a:lnTo>
                  <a:pt x="0" y="2060"/>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flipH="1">
            <a:off x="6103200" y="1130582"/>
            <a:ext cx="6088800" cy="2520000"/>
          </a:xfrm>
          <a:custGeom>
            <a:avLst/>
            <a:gdLst>
              <a:gd name="connsiteX0" fmla="*/ 40800 w 6088800"/>
              <a:gd name="connsiteY0" fmla="*/ 0 h 2520000"/>
              <a:gd name="connsiteX1" fmla="*/ 4828800 w 6088800"/>
              <a:gd name="connsiteY1" fmla="*/ 0 h 2520000"/>
              <a:gd name="connsiteX2" fmla="*/ 6088800 w 6088800"/>
              <a:gd name="connsiteY2" fmla="*/ 1260000 h 2520000"/>
              <a:gd name="connsiteX3" fmla="*/ 4828800 w 6088800"/>
              <a:gd name="connsiteY3" fmla="*/ 2520000 h 2520000"/>
              <a:gd name="connsiteX4" fmla="*/ 40800 w 6088800"/>
              <a:gd name="connsiteY4" fmla="*/ 2520000 h 2520000"/>
              <a:gd name="connsiteX5" fmla="*/ 0 w 6088800"/>
              <a:gd name="connsiteY5" fmla="*/ 2517940 h 2520000"/>
              <a:gd name="connsiteX6" fmla="*/ 0 w 6088800"/>
              <a:gd name="connsiteY6" fmla="*/ 2060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800" h="2520000">
                <a:moveTo>
                  <a:pt x="40800" y="0"/>
                </a:moveTo>
                <a:lnTo>
                  <a:pt x="4828800" y="0"/>
                </a:lnTo>
                <a:cubicBezTo>
                  <a:pt x="5524679" y="0"/>
                  <a:pt x="6088800" y="564121"/>
                  <a:pt x="6088800" y="1260000"/>
                </a:cubicBezTo>
                <a:cubicBezTo>
                  <a:pt x="6088800" y="1955879"/>
                  <a:pt x="5524679" y="2520000"/>
                  <a:pt x="4828800" y="2520000"/>
                </a:cubicBezTo>
                <a:lnTo>
                  <a:pt x="40800" y="2520000"/>
                </a:lnTo>
                <a:lnTo>
                  <a:pt x="0" y="2517940"/>
                </a:lnTo>
                <a:lnTo>
                  <a:pt x="0" y="2060"/>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8" name="任意多边形: 形状 207"/>
          <p:cNvSpPr/>
          <p:nvPr/>
        </p:nvSpPr>
        <p:spPr>
          <a:xfrm>
            <a:off x="0" y="3669543"/>
            <a:ext cx="6088800" cy="2520000"/>
          </a:xfrm>
          <a:custGeom>
            <a:avLst/>
            <a:gdLst>
              <a:gd name="connsiteX0" fmla="*/ 40800 w 6088800"/>
              <a:gd name="connsiteY0" fmla="*/ 0 h 2520000"/>
              <a:gd name="connsiteX1" fmla="*/ 4828800 w 6088800"/>
              <a:gd name="connsiteY1" fmla="*/ 0 h 2520000"/>
              <a:gd name="connsiteX2" fmla="*/ 6088800 w 6088800"/>
              <a:gd name="connsiteY2" fmla="*/ 1260000 h 2520000"/>
              <a:gd name="connsiteX3" fmla="*/ 4828800 w 6088800"/>
              <a:gd name="connsiteY3" fmla="*/ 2520000 h 2520000"/>
              <a:gd name="connsiteX4" fmla="*/ 40800 w 6088800"/>
              <a:gd name="connsiteY4" fmla="*/ 2520000 h 2520000"/>
              <a:gd name="connsiteX5" fmla="*/ 0 w 6088800"/>
              <a:gd name="connsiteY5" fmla="*/ 2517940 h 2520000"/>
              <a:gd name="connsiteX6" fmla="*/ 0 w 6088800"/>
              <a:gd name="connsiteY6" fmla="*/ 2060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800" h="2520000">
                <a:moveTo>
                  <a:pt x="40800" y="0"/>
                </a:moveTo>
                <a:lnTo>
                  <a:pt x="4828800" y="0"/>
                </a:lnTo>
                <a:cubicBezTo>
                  <a:pt x="5524679" y="0"/>
                  <a:pt x="6088800" y="564121"/>
                  <a:pt x="6088800" y="1260000"/>
                </a:cubicBezTo>
                <a:cubicBezTo>
                  <a:pt x="6088800" y="1955879"/>
                  <a:pt x="5524679" y="2520000"/>
                  <a:pt x="4828800" y="2520000"/>
                </a:cubicBezTo>
                <a:lnTo>
                  <a:pt x="40800" y="2520000"/>
                </a:lnTo>
                <a:lnTo>
                  <a:pt x="0" y="2517940"/>
                </a:lnTo>
                <a:lnTo>
                  <a:pt x="0" y="2060"/>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9" name="任意多边形: 形状 208"/>
          <p:cNvSpPr/>
          <p:nvPr/>
        </p:nvSpPr>
        <p:spPr>
          <a:xfrm flipH="1">
            <a:off x="6103200" y="3669543"/>
            <a:ext cx="6088800" cy="2520000"/>
          </a:xfrm>
          <a:custGeom>
            <a:avLst/>
            <a:gdLst>
              <a:gd name="connsiteX0" fmla="*/ 40800 w 6088800"/>
              <a:gd name="connsiteY0" fmla="*/ 0 h 2520000"/>
              <a:gd name="connsiteX1" fmla="*/ 4828800 w 6088800"/>
              <a:gd name="connsiteY1" fmla="*/ 0 h 2520000"/>
              <a:gd name="connsiteX2" fmla="*/ 6088800 w 6088800"/>
              <a:gd name="connsiteY2" fmla="*/ 1260000 h 2520000"/>
              <a:gd name="connsiteX3" fmla="*/ 4828800 w 6088800"/>
              <a:gd name="connsiteY3" fmla="*/ 2520000 h 2520000"/>
              <a:gd name="connsiteX4" fmla="*/ 40800 w 6088800"/>
              <a:gd name="connsiteY4" fmla="*/ 2520000 h 2520000"/>
              <a:gd name="connsiteX5" fmla="*/ 0 w 6088800"/>
              <a:gd name="connsiteY5" fmla="*/ 2517940 h 2520000"/>
              <a:gd name="connsiteX6" fmla="*/ 0 w 6088800"/>
              <a:gd name="connsiteY6" fmla="*/ 2060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8800" h="2520000">
                <a:moveTo>
                  <a:pt x="40800" y="0"/>
                </a:moveTo>
                <a:lnTo>
                  <a:pt x="4828800" y="0"/>
                </a:lnTo>
                <a:cubicBezTo>
                  <a:pt x="5524679" y="0"/>
                  <a:pt x="6088800" y="564121"/>
                  <a:pt x="6088800" y="1260000"/>
                </a:cubicBezTo>
                <a:cubicBezTo>
                  <a:pt x="6088800" y="1955879"/>
                  <a:pt x="5524679" y="2520000"/>
                  <a:pt x="4828800" y="2520000"/>
                </a:cubicBezTo>
                <a:lnTo>
                  <a:pt x="40800" y="2520000"/>
                </a:lnTo>
                <a:lnTo>
                  <a:pt x="0" y="2517940"/>
                </a:lnTo>
                <a:lnTo>
                  <a:pt x="0" y="2060"/>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210" name="组合 209"/>
          <p:cNvGrpSpPr/>
          <p:nvPr/>
        </p:nvGrpSpPr>
        <p:grpSpPr>
          <a:xfrm>
            <a:off x="633940" y="1400582"/>
            <a:ext cx="5286410" cy="1980000"/>
            <a:chOff x="633940" y="1400582"/>
            <a:chExt cx="5286410" cy="1980000"/>
          </a:xfrm>
        </p:grpSpPr>
        <p:grpSp>
          <p:nvGrpSpPr>
            <p:cNvPr id="211" name="组合 210"/>
            <p:cNvGrpSpPr/>
            <p:nvPr/>
          </p:nvGrpSpPr>
          <p:grpSpPr>
            <a:xfrm>
              <a:off x="3940350" y="1400582"/>
              <a:ext cx="1980000" cy="1980000"/>
              <a:chOff x="2054400" y="1400582"/>
              <a:chExt cx="1980000" cy="1980000"/>
            </a:xfrm>
          </p:grpSpPr>
          <p:sp>
            <p:nvSpPr>
              <p:cNvPr id="216" name="椭圆 215"/>
              <p:cNvSpPr/>
              <p:nvPr/>
            </p:nvSpPr>
            <p:spPr>
              <a:xfrm>
                <a:off x="2054400" y="1400582"/>
                <a:ext cx="1980000" cy="19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椭圆 216"/>
              <p:cNvSpPr/>
              <p:nvPr/>
            </p:nvSpPr>
            <p:spPr>
              <a:xfrm>
                <a:off x="2144400" y="1490582"/>
                <a:ext cx="1800000" cy="18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2" name="文本框 211"/>
            <p:cNvSpPr txBox="1"/>
            <p:nvPr/>
          </p:nvSpPr>
          <p:spPr>
            <a:xfrm>
              <a:off x="4406475" y="1882751"/>
              <a:ext cx="1047750" cy="1014730"/>
            </a:xfrm>
            <a:prstGeom prst="rect">
              <a:avLst/>
            </a:prstGeom>
            <a:noFill/>
          </p:spPr>
          <p:txBody>
            <a:bodyPr wrap="square" rtlCol="0">
              <a:spAutoFit/>
            </a:bodyPr>
            <a:lstStyle/>
            <a:p>
              <a:pPr algn="ctr"/>
              <a:r>
                <a:rPr lang="en-US" altLang="zh-CN" sz="6000" dirty="0">
                  <a:solidFill>
                    <a:schemeClr val="tx1">
                      <a:lumMod val="75000"/>
                      <a:lumOff val="25000"/>
                    </a:schemeClr>
                  </a:solidFill>
                  <a:latin typeface="+mj-ea"/>
                  <a:ea typeface="+mj-ea"/>
                </a:rPr>
                <a:t>S</a:t>
              </a:r>
              <a:endParaRPr lang="zh-CN" altLang="en-US" sz="6000" dirty="0">
                <a:solidFill>
                  <a:schemeClr val="tx1">
                    <a:lumMod val="75000"/>
                    <a:lumOff val="25000"/>
                  </a:schemeClr>
                </a:solidFill>
                <a:latin typeface="+mj-ea"/>
                <a:ea typeface="+mj-ea"/>
              </a:endParaRPr>
            </a:p>
          </p:txBody>
        </p:sp>
        <p:grpSp>
          <p:nvGrpSpPr>
            <p:cNvPr id="213" name="组合 212"/>
            <p:cNvGrpSpPr/>
            <p:nvPr/>
          </p:nvGrpSpPr>
          <p:grpSpPr>
            <a:xfrm>
              <a:off x="633940" y="1668859"/>
              <a:ext cx="3182971" cy="1475601"/>
              <a:chOff x="633940" y="1497365"/>
              <a:chExt cx="3182971" cy="1475601"/>
            </a:xfrm>
          </p:grpSpPr>
          <p:sp>
            <p:nvSpPr>
              <p:cNvPr id="214" name="文本框 213"/>
              <p:cNvSpPr txBox="1"/>
              <p:nvPr/>
            </p:nvSpPr>
            <p:spPr>
              <a:xfrm flipH="1">
                <a:off x="633940" y="1912516"/>
                <a:ext cx="3182971" cy="1060450"/>
              </a:xfrm>
              <a:prstGeom prst="rect">
                <a:avLst/>
              </a:prstGeom>
              <a:noFill/>
            </p:spPr>
            <p:txBody>
              <a:bodyPr wrap="square" rtlCol="0">
                <a:spAutoFit/>
              </a:bodyPr>
              <a:lstStyle/>
              <a:p>
                <a:pPr algn="r">
                  <a:lnSpc>
                    <a:spcPct val="150000"/>
                  </a:lnSpc>
                </a:pPr>
                <a:r>
                  <a:rPr lang="zh-CN" altLang="en-US" sz="1400" dirty="0">
                    <a:solidFill>
                      <a:schemeClr val="bg1"/>
                    </a:solidFill>
                  </a:rPr>
                  <a:t>填寫申請人個人資料，主要包括通過網銀查詢、房產證核實、在現場查詢、貸款審批等</a:t>
                </a:r>
                <a:endParaRPr lang="zh-CN" altLang="en-US" sz="1400" dirty="0">
                  <a:solidFill>
                    <a:schemeClr val="bg1"/>
                  </a:solidFill>
                </a:endParaRPr>
              </a:p>
            </p:txBody>
          </p:sp>
          <p:sp>
            <p:nvSpPr>
              <p:cNvPr id="215" name="文本框 214"/>
              <p:cNvSpPr txBox="1"/>
              <p:nvPr/>
            </p:nvSpPr>
            <p:spPr>
              <a:xfrm>
                <a:off x="1595491" y="1497365"/>
                <a:ext cx="2221420" cy="460375"/>
              </a:xfrm>
              <a:prstGeom prst="rect">
                <a:avLst/>
              </a:prstGeom>
              <a:noFill/>
            </p:spPr>
            <p:txBody>
              <a:bodyPr wrap="square" rtlCol="0">
                <a:spAutoFit/>
              </a:bodyPr>
              <a:lstStyle/>
              <a:p>
                <a:pPr algn="r"/>
                <a:r>
                  <a:rPr lang="zh-CN" altLang="en-US" sz="2400" spc="200" dirty="0">
                    <a:solidFill>
                      <a:schemeClr val="bg1"/>
                    </a:solidFill>
                    <a:latin typeface="+mj-ea"/>
                    <a:ea typeface="+mj-ea"/>
                  </a:rPr>
                  <a:t>申請方式</a:t>
                </a:r>
                <a:endParaRPr lang="zh-CN" altLang="en-US" sz="2400" spc="200" dirty="0">
                  <a:solidFill>
                    <a:schemeClr val="bg1"/>
                  </a:solidFill>
                  <a:latin typeface="+mj-ea"/>
                  <a:ea typeface="+mj-ea"/>
                </a:endParaRPr>
              </a:p>
            </p:txBody>
          </p:sp>
        </p:grpSp>
      </p:grpSp>
      <p:grpSp>
        <p:nvGrpSpPr>
          <p:cNvPr id="218" name="组合 217"/>
          <p:cNvGrpSpPr/>
          <p:nvPr/>
        </p:nvGrpSpPr>
        <p:grpSpPr>
          <a:xfrm>
            <a:off x="633940" y="3939543"/>
            <a:ext cx="5286410" cy="1980000"/>
            <a:chOff x="633940" y="1400582"/>
            <a:chExt cx="5286410" cy="1980000"/>
          </a:xfrm>
        </p:grpSpPr>
        <p:grpSp>
          <p:nvGrpSpPr>
            <p:cNvPr id="219" name="组合 218"/>
            <p:cNvGrpSpPr/>
            <p:nvPr/>
          </p:nvGrpSpPr>
          <p:grpSpPr>
            <a:xfrm>
              <a:off x="3940350" y="1400582"/>
              <a:ext cx="1980000" cy="1980000"/>
              <a:chOff x="2054400" y="1400582"/>
              <a:chExt cx="1980000" cy="1980000"/>
            </a:xfrm>
          </p:grpSpPr>
          <p:sp>
            <p:nvSpPr>
              <p:cNvPr id="224" name="椭圆 223"/>
              <p:cNvSpPr/>
              <p:nvPr/>
            </p:nvSpPr>
            <p:spPr>
              <a:xfrm>
                <a:off x="2054400" y="1400582"/>
                <a:ext cx="1980000" cy="19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椭圆 224"/>
              <p:cNvSpPr/>
              <p:nvPr/>
            </p:nvSpPr>
            <p:spPr>
              <a:xfrm>
                <a:off x="2144400" y="1490582"/>
                <a:ext cx="1800000" cy="18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0" name="文本框 219"/>
            <p:cNvSpPr txBox="1"/>
            <p:nvPr/>
          </p:nvSpPr>
          <p:spPr>
            <a:xfrm>
              <a:off x="4406475" y="1882751"/>
              <a:ext cx="1047750" cy="1014730"/>
            </a:xfrm>
            <a:prstGeom prst="rect">
              <a:avLst/>
            </a:prstGeom>
            <a:noFill/>
          </p:spPr>
          <p:txBody>
            <a:bodyPr wrap="square" rtlCol="0">
              <a:spAutoFit/>
            </a:bodyPr>
            <a:lstStyle/>
            <a:p>
              <a:pPr algn="ctr"/>
              <a:r>
                <a:rPr lang="en-US" altLang="zh-CN" sz="6000" dirty="0">
                  <a:solidFill>
                    <a:schemeClr val="tx1">
                      <a:lumMod val="75000"/>
                      <a:lumOff val="25000"/>
                    </a:schemeClr>
                  </a:solidFill>
                  <a:latin typeface="+mj-ea"/>
                  <a:ea typeface="+mj-ea"/>
                </a:rPr>
                <a:t>O</a:t>
              </a:r>
              <a:endParaRPr lang="zh-CN" altLang="en-US" sz="6000" dirty="0">
                <a:solidFill>
                  <a:schemeClr val="tx1">
                    <a:lumMod val="75000"/>
                    <a:lumOff val="25000"/>
                  </a:schemeClr>
                </a:solidFill>
                <a:latin typeface="+mj-ea"/>
                <a:ea typeface="+mj-ea"/>
              </a:endParaRPr>
            </a:p>
          </p:txBody>
        </p:sp>
        <p:grpSp>
          <p:nvGrpSpPr>
            <p:cNvPr id="221" name="组合 220"/>
            <p:cNvGrpSpPr/>
            <p:nvPr/>
          </p:nvGrpSpPr>
          <p:grpSpPr>
            <a:xfrm>
              <a:off x="633940" y="1668859"/>
              <a:ext cx="3182971" cy="1475601"/>
              <a:chOff x="633940" y="1497365"/>
              <a:chExt cx="3182971" cy="1475601"/>
            </a:xfrm>
          </p:grpSpPr>
          <p:sp>
            <p:nvSpPr>
              <p:cNvPr id="222" name="文本框 221"/>
              <p:cNvSpPr txBox="1"/>
              <p:nvPr/>
            </p:nvSpPr>
            <p:spPr>
              <a:xfrm flipH="1">
                <a:off x="633940" y="1912516"/>
                <a:ext cx="3182971" cy="1060450"/>
              </a:xfrm>
              <a:prstGeom prst="rect">
                <a:avLst/>
              </a:prstGeom>
              <a:noFill/>
            </p:spPr>
            <p:txBody>
              <a:bodyPr wrap="square" rtlCol="0">
                <a:spAutoFit/>
              </a:bodyPr>
              <a:lstStyle>
                <a:defPPr>
                  <a:defRPr lang="zh-CN"/>
                </a:defPPr>
                <a:lvl1pPr algn="r">
                  <a:lnSpc>
                    <a:spcPct val="150000"/>
                  </a:lnSpc>
                  <a:defRPr sz="1400">
                    <a:solidFill>
                      <a:schemeClr val="bg1"/>
                    </a:solidFill>
                  </a:defRPr>
                </a:lvl1pPr>
              </a:lstStyle>
              <a:p>
                <a:r>
                  <a:rPr lang="zh-CN" altLang="en-US" dirty="0"/>
                  <a:t>獲得貸款審批。貸款已審批通過，就能進入放款流程</a:t>
                </a:r>
                <a:r>
                  <a:rPr lang="en-US" altLang="zh-CN" dirty="0"/>
                  <a:t>;</a:t>
                </a:r>
                <a:r>
                  <a:rPr lang="zh-CN" altLang="en-US" dirty="0"/>
                  <a:t>貸款合同簽訂</a:t>
                </a:r>
                <a:r>
                  <a:rPr lang="en-US" altLang="zh-CN" dirty="0"/>
                  <a:t>,</a:t>
                </a:r>
                <a:r>
                  <a:rPr lang="zh-CN" altLang="en-US" dirty="0"/>
                  <a:t>按照合同約定，辦理抵押登記手續等。</a:t>
                </a:r>
                <a:endParaRPr lang="zh-CN" altLang="en-US" dirty="0"/>
              </a:p>
            </p:txBody>
          </p:sp>
          <p:sp>
            <p:nvSpPr>
              <p:cNvPr id="223" name="文本框 222"/>
              <p:cNvSpPr txBox="1"/>
              <p:nvPr/>
            </p:nvSpPr>
            <p:spPr>
              <a:xfrm>
                <a:off x="1595491" y="1497365"/>
                <a:ext cx="2221420" cy="460375"/>
              </a:xfrm>
              <a:prstGeom prst="rect">
                <a:avLst/>
              </a:prstGeom>
              <a:noFill/>
            </p:spPr>
            <p:txBody>
              <a:bodyPr wrap="square" rtlCol="0">
                <a:spAutoFit/>
              </a:bodyPr>
              <a:lstStyle>
                <a:defPPr>
                  <a:defRPr lang="zh-CN"/>
                </a:defPPr>
                <a:lvl1pPr algn="r">
                  <a:defRPr sz="2000" spc="200">
                    <a:solidFill>
                      <a:schemeClr val="bg1"/>
                    </a:solidFill>
                    <a:latin typeface="+mj-ea"/>
                    <a:ea typeface="+mj-ea"/>
                  </a:defRPr>
                </a:lvl1pPr>
              </a:lstStyle>
              <a:p>
                <a:r>
                  <a:rPr lang="zh-CN" altLang="en-US" sz="2400" dirty="0"/>
                  <a:t>申請方式</a:t>
                </a:r>
                <a:endParaRPr lang="zh-CN" altLang="en-US" sz="2400" dirty="0"/>
              </a:p>
            </p:txBody>
          </p:sp>
        </p:grpSp>
      </p:grpSp>
      <p:grpSp>
        <p:nvGrpSpPr>
          <p:cNvPr id="226" name="组合 225"/>
          <p:cNvGrpSpPr/>
          <p:nvPr/>
        </p:nvGrpSpPr>
        <p:grpSpPr>
          <a:xfrm flipH="1">
            <a:off x="6425140" y="1400582"/>
            <a:ext cx="5286410" cy="1980000"/>
            <a:chOff x="633940" y="1400582"/>
            <a:chExt cx="5286410" cy="1980000"/>
          </a:xfrm>
        </p:grpSpPr>
        <p:grpSp>
          <p:nvGrpSpPr>
            <p:cNvPr id="227" name="组合 226"/>
            <p:cNvGrpSpPr/>
            <p:nvPr/>
          </p:nvGrpSpPr>
          <p:grpSpPr>
            <a:xfrm>
              <a:off x="3940350" y="1400582"/>
              <a:ext cx="1980000" cy="1980000"/>
              <a:chOff x="2054400" y="1400582"/>
              <a:chExt cx="1980000" cy="1980000"/>
            </a:xfrm>
          </p:grpSpPr>
          <p:sp>
            <p:nvSpPr>
              <p:cNvPr id="232" name="椭圆 231"/>
              <p:cNvSpPr/>
              <p:nvPr/>
            </p:nvSpPr>
            <p:spPr>
              <a:xfrm>
                <a:off x="2054400" y="1400582"/>
                <a:ext cx="1980000" cy="19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椭圆 232"/>
              <p:cNvSpPr/>
              <p:nvPr/>
            </p:nvSpPr>
            <p:spPr>
              <a:xfrm>
                <a:off x="2144400" y="1490582"/>
                <a:ext cx="1800000" cy="18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8" name="文本框 227"/>
            <p:cNvSpPr txBox="1"/>
            <p:nvPr/>
          </p:nvSpPr>
          <p:spPr>
            <a:xfrm>
              <a:off x="4406475" y="1882751"/>
              <a:ext cx="1047750" cy="1014730"/>
            </a:xfrm>
            <a:prstGeom prst="rect">
              <a:avLst/>
            </a:prstGeom>
            <a:noFill/>
          </p:spPr>
          <p:txBody>
            <a:bodyPr wrap="square" rtlCol="0">
              <a:spAutoFit/>
            </a:bodyPr>
            <a:lstStyle/>
            <a:p>
              <a:pPr algn="ctr"/>
              <a:r>
                <a:rPr lang="en-US" altLang="zh-CN" sz="6000" dirty="0">
                  <a:solidFill>
                    <a:schemeClr val="tx1">
                      <a:lumMod val="75000"/>
                      <a:lumOff val="25000"/>
                    </a:schemeClr>
                  </a:solidFill>
                  <a:latin typeface="+mj-ea"/>
                  <a:ea typeface="+mj-ea"/>
                </a:rPr>
                <a:t>W</a:t>
              </a:r>
              <a:endParaRPr lang="zh-CN" altLang="en-US" sz="6000" dirty="0">
                <a:solidFill>
                  <a:schemeClr val="tx1">
                    <a:lumMod val="75000"/>
                    <a:lumOff val="25000"/>
                  </a:schemeClr>
                </a:solidFill>
                <a:latin typeface="+mj-ea"/>
                <a:ea typeface="+mj-ea"/>
              </a:endParaRPr>
            </a:p>
          </p:txBody>
        </p:sp>
        <p:grpSp>
          <p:nvGrpSpPr>
            <p:cNvPr id="229" name="组合 228"/>
            <p:cNvGrpSpPr/>
            <p:nvPr/>
          </p:nvGrpSpPr>
          <p:grpSpPr>
            <a:xfrm>
              <a:off x="633940" y="1668859"/>
              <a:ext cx="3182971" cy="1152386"/>
              <a:chOff x="633940" y="1497365"/>
              <a:chExt cx="3182971" cy="1152386"/>
            </a:xfrm>
          </p:grpSpPr>
          <p:sp>
            <p:nvSpPr>
              <p:cNvPr id="230" name="文本框 229"/>
              <p:cNvSpPr txBox="1"/>
              <p:nvPr/>
            </p:nvSpPr>
            <p:spPr>
              <a:xfrm flipH="1">
                <a:off x="633940" y="1912516"/>
                <a:ext cx="3182971" cy="737235"/>
              </a:xfrm>
              <a:prstGeom prst="rect">
                <a:avLst/>
              </a:prstGeom>
              <a:noFill/>
            </p:spPr>
            <p:txBody>
              <a:bodyPr wrap="square" rtlCol="0">
                <a:spAutoFit/>
              </a:bodyPr>
              <a:lstStyle/>
              <a:p>
                <a:pPr>
                  <a:lnSpc>
                    <a:spcPct val="150000"/>
                  </a:lnSpc>
                </a:pPr>
                <a:r>
                  <a:rPr lang="zh-CN" altLang="en-US" sz="1400" dirty="0">
                    <a:solidFill>
                      <a:schemeClr val="bg1"/>
                    </a:solidFill>
                  </a:rPr>
                  <a:t>遞交貸款申請，客戶經理上門考察個人資質及風險可能性。</a:t>
                </a:r>
                <a:endParaRPr lang="zh-CN" altLang="en-US" sz="1100" dirty="0">
                  <a:solidFill>
                    <a:schemeClr val="bg1"/>
                  </a:solidFill>
                </a:endParaRPr>
              </a:p>
            </p:txBody>
          </p:sp>
          <p:sp>
            <p:nvSpPr>
              <p:cNvPr id="231" name="文本框 230"/>
              <p:cNvSpPr txBox="1"/>
              <p:nvPr/>
            </p:nvSpPr>
            <p:spPr>
              <a:xfrm>
                <a:off x="1595491" y="1497365"/>
                <a:ext cx="2221420" cy="460375"/>
              </a:xfrm>
              <a:prstGeom prst="rect">
                <a:avLst/>
              </a:prstGeom>
              <a:noFill/>
            </p:spPr>
            <p:txBody>
              <a:bodyPr wrap="square" rtlCol="0">
                <a:spAutoFit/>
              </a:bodyPr>
              <a:lstStyle/>
              <a:p>
                <a:r>
                  <a:rPr lang="zh-CN" altLang="en-US" sz="2400" spc="200" dirty="0">
                    <a:solidFill>
                      <a:schemeClr val="bg1"/>
                    </a:solidFill>
                    <a:latin typeface="+mj-ea"/>
                    <a:ea typeface="+mj-ea"/>
                  </a:rPr>
                  <a:t>申請方式</a:t>
                </a:r>
                <a:endParaRPr lang="zh-CN" altLang="en-US" sz="2400" spc="200" dirty="0">
                  <a:solidFill>
                    <a:schemeClr val="bg1"/>
                  </a:solidFill>
                  <a:latin typeface="+mj-ea"/>
                  <a:ea typeface="+mj-ea"/>
                </a:endParaRPr>
              </a:p>
            </p:txBody>
          </p:sp>
        </p:grpSp>
      </p:grpSp>
      <p:grpSp>
        <p:nvGrpSpPr>
          <p:cNvPr id="234" name="组合 233"/>
          <p:cNvGrpSpPr/>
          <p:nvPr/>
        </p:nvGrpSpPr>
        <p:grpSpPr>
          <a:xfrm flipH="1">
            <a:off x="6425140" y="3939543"/>
            <a:ext cx="5286410" cy="1980000"/>
            <a:chOff x="633940" y="1400582"/>
            <a:chExt cx="5286410" cy="1980000"/>
          </a:xfrm>
        </p:grpSpPr>
        <p:grpSp>
          <p:nvGrpSpPr>
            <p:cNvPr id="235" name="组合 234"/>
            <p:cNvGrpSpPr/>
            <p:nvPr/>
          </p:nvGrpSpPr>
          <p:grpSpPr>
            <a:xfrm>
              <a:off x="3940350" y="1400582"/>
              <a:ext cx="1980000" cy="1980000"/>
              <a:chOff x="2054400" y="1400582"/>
              <a:chExt cx="1980000" cy="1980000"/>
            </a:xfrm>
          </p:grpSpPr>
          <p:sp>
            <p:nvSpPr>
              <p:cNvPr id="240" name="椭圆 239"/>
              <p:cNvSpPr/>
              <p:nvPr/>
            </p:nvSpPr>
            <p:spPr>
              <a:xfrm>
                <a:off x="2054400" y="1400582"/>
                <a:ext cx="1980000" cy="19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椭圆 240"/>
              <p:cNvSpPr/>
              <p:nvPr/>
            </p:nvSpPr>
            <p:spPr>
              <a:xfrm>
                <a:off x="2144400" y="1490582"/>
                <a:ext cx="1800000" cy="18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6" name="文本框 235"/>
            <p:cNvSpPr txBox="1"/>
            <p:nvPr/>
          </p:nvSpPr>
          <p:spPr>
            <a:xfrm>
              <a:off x="4406475" y="1882751"/>
              <a:ext cx="1047750" cy="1014730"/>
            </a:xfrm>
            <a:prstGeom prst="rect">
              <a:avLst/>
            </a:prstGeom>
            <a:noFill/>
          </p:spPr>
          <p:txBody>
            <a:bodyPr wrap="square" rtlCol="0">
              <a:spAutoFit/>
            </a:bodyPr>
            <a:lstStyle/>
            <a:p>
              <a:pPr algn="ctr"/>
              <a:r>
                <a:rPr lang="en-US" altLang="zh-CN" sz="6000" dirty="0">
                  <a:solidFill>
                    <a:schemeClr val="tx1">
                      <a:lumMod val="75000"/>
                      <a:lumOff val="25000"/>
                    </a:schemeClr>
                  </a:solidFill>
                  <a:latin typeface="+mj-ea"/>
                  <a:ea typeface="+mj-ea"/>
                </a:rPr>
                <a:t>T</a:t>
              </a:r>
              <a:endParaRPr lang="zh-CN" altLang="en-US" sz="6000" dirty="0">
                <a:solidFill>
                  <a:schemeClr val="tx1">
                    <a:lumMod val="75000"/>
                    <a:lumOff val="25000"/>
                  </a:schemeClr>
                </a:solidFill>
                <a:latin typeface="+mj-ea"/>
                <a:ea typeface="+mj-ea"/>
              </a:endParaRPr>
            </a:p>
          </p:txBody>
        </p:sp>
        <p:grpSp>
          <p:nvGrpSpPr>
            <p:cNvPr id="237" name="组合 236"/>
            <p:cNvGrpSpPr/>
            <p:nvPr/>
          </p:nvGrpSpPr>
          <p:grpSpPr>
            <a:xfrm>
              <a:off x="633940" y="1668859"/>
              <a:ext cx="3182971" cy="1475601"/>
              <a:chOff x="633940" y="1497365"/>
              <a:chExt cx="3182971" cy="1475601"/>
            </a:xfrm>
          </p:grpSpPr>
          <p:sp>
            <p:nvSpPr>
              <p:cNvPr id="238" name="文本框 237"/>
              <p:cNvSpPr txBox="1"/>
              <p:nvPr/>
            </p:nvSpPr>
            <p:spPr>
              <a:xfrm flipH="1">
                <a:off x="633940" y="1912516"/>
                <a:ext cx="3182971" cy="1060450"/>
              </a:xfrm>
              <a:prstGeom prst="rect">
                <a:avLst/>
              </a:prstGeom>
              <a:noFill/>
            </p:spPr>
            <p:txBody>
              <a:bodyPr wrap="square" rtlCol="0">
                <a:spAutoFit/>
              </a:bodyPr>
              <a:lstStyle>
                <a:defPPr>
                  <a:defRPr lang="zh-CN"/>
                </a:defPPr>
                <a:lvl1pPr>
                  <a:lnSpc>
                    <a:spcPct val="150000"/>
                  </a:lnSpc>
                  <a:defRPr sz="1400">
                    <a:solidFill>
                      <a:schemeClr val="bg1"/>
                    </a:solidFill>
                  </a:defRPr>
                </a:lvl1pPr>
              </a:lstStyle>
              <a:p>
                <a:r>
                  <a:rPr lang="zh-CN" altLang="en-US" dirty="0"/>
                  <a:t>貸款發放。經貸款機構按照合同約定發放貸款</a:t>
                </a:r>
                <a:r>
                  <a:rPr lang="en-US" altLang="zh-CN" dirty="0"/>
                  <a:t>;</a:t>
                </a:r>
                <a:r>
                  <a:rPr lang="zh-CN" altLang="en-US" dirty="0"/>
                  <a:t>貸款歸還</a:t>
                </a:r>
                <a:r>
                  <a:rPr lang="en-US" altLang="zh-CN" dirty="0"/>
                  <a:t>,</a:t>
                </a:r>
                <a:r>
                  <a:rPr lang="zh-CN" altLang="en-US" dirty="0"/>
                  <a:t>貸款到賬</a:t>
                </a:r>
                <a:r>
                  <a:rPr lang="en-US" altLang="zh-CN" dirty="0"/>
                  <a:t>,</a:t>
                </a:r>
                <a:r>
                  <a:rPr lang="zh-CN" altLang="en-US" dirty="0"/>
                  <a:t>貸款人按時足額歸還貸款本息。</a:t>
                </a:r>
                <a:endParaRPr lang="zh-CN" altLang="en-US" dirty="0"/>
              </a:p>
            </p:txBody>
          </p:sp>
          <p:sp>
            <p:nvSpPr>
              <p:cNvPr id="239" name="文本框 238"/>
              <p:cNvSpPr txBox="1"/>
              <p:nvPr/>
            </p:nvSpPr>
            <p:spPr>
              <a:xfrm>
                <a:off x="1595491" y="1497365"/>
                <a:ext cx="2221420" cy="460375"/>
              </a:xfrm>
              <a:prstGeom prst="rect">
                <a:avLst/>
              </a:prstGeom>
              <a:noFill/>
            </p:spPr>
            <p:txBody>
              <a:bodyPr wrap="square" rtlCol="0">
                <a:spAutoFit/>
              </a:bodyPr>
              <a:lstStyle>
                <a:defPPr>
                  <a:defRPr lang="zh-CN"/>
                </a:defPPr>
                <a:lvl1pPr>
                  <a:defRPr sz="2000" spc="200">
                    <a:solidFill>
                      <a:schemeClr val="bg1"/>
                    </a:solidFill>
                    <a:latin typeface="+mj-ea"/>
                    <a:ea typeface="+mj-ea"/>
                  </a:defRPr>
                </a:lvl1pPr>
              </a:lstStyle>
              <a:p>
                <a:r>
                  <a:rPr lang="zh-CN" altLang="en-US" sz="2400" dirty="0"/>
                  <a:t>申請方式</a:t>
                </a:r>
                <a:endParaRPr lang="zh-CN" altLang="en-US" sz="2400" dirty="0"/>
              </a:p>
            </p:txBody>
          </p:sp>
        </p:grpSp>
      </p:grpSp>
      <p:pic>
        <p:nvPicPr>
          <p:cNvPr id="243" name="图片 242"/>
          <p:cNvPicPr>
            <a:picLocks noChangeAspect="1"/>
          </p:cNvPicPr>
          <p:nvPr/>
        </p:nvPicPr>
        <p:blipFill>
          <a:blip r:embed="rId1">
            <a:extLst>
              <a:ext uri="{28A0092B-C50C-407E-A947-70E740481C1C}">
                <a14:useLocalDpi xmlns:a14="http://schemas.microsoft.com/office/drawing/2010/main" val="0"/>
              </a:ext>
            </a:extLst>
          </a:blip>
          <a:srcRect l="3179" t="39859" r="79356" b="33553"/>
          <a:stretch>
            <a:fillRect/>
          </a:stretch>
        </p:blipFill>
        <p:spPr>
          <a:xfrm>
            <a:off x="5639508" y="3157187"/>
            <a:ext cx="1195611" cy="1166789"/>
          </a:xfrm>
          <a:custGeom>
            <a:avLst/>
            <a:gdLst>
              <a:gd name="connsiteX0" fmla="*/ 0 w 1261342"/>
              <a:gd name="connsiteY0" fmla="*/ 0 h 1230935"/>
              <a:gd name="connsiteX1" fmla="*/ 1261342 w 1261342"/>
              <a:gd name="connsiteY1" fmla="*/ 0 h 1230935"/>
              <a:gd name="connsiteX2" fmla="*/ 1261342 w 1261342"/>
              <a:gd name="connsiteY2" fmla="*/ 1230935 h 1230935"/>
              <a:gd name="connsiteX3" fmla="*/ 0 w 1261342"/>
              <a:gd name="connsiteY3" fmla="*/ 1230935 h 1230935"/>
            </a:gdLst>
            <a:ahLst/>
            <a:cxnLst>
              <a:cxn ang="0">
                <a:pos x="connsiteX0" y="connsiteY0"/>
              </a:cxn>
              <a:cxn ang="0">
                <a:pos x="connsiteX1" y="connsiteY1"/>
              </a:cxn>
              <a:cxn ang="0">
                <a:pos x="connsiteX2" y="connsiteY2"/>
              </a:cxn>
              <a:cxn ang="0">
                <a:pos x="connsiteX3" y="connsiteY3"/>
              </a:cxn>
            </a:cxnLst>
            <a:rect l="l" t="t" r="r" b="b"/>
            <a:pathLst>
              <a:path w="1261342" h="1230935">
                <a:moveTo>
                  <a:pt x="0" y="0"/>
                </a:moveTo>
                <a:lnTo>
                  <a:pt x="1261342" y="0"/>
                </a:lnTo>
                <a:lnTo>
                  <a:pt x="1261342" y="1230935"/>
                </a:lnTo>
                <a:lnTo>
                  <a:pt x="0" y="1230935"/>
                </a:lnTo>
                <a:close/>
              </a:path>
            </a:pathLst>
          </a:custGeom>
        </p:spPr>
      </p:pic>
      <p:grpSp>
        <p:nvGrpSpPr>
          <p:cNvPr id="244" name="组合 243"/>
          <p:cNvGrpSpPr/>
          <p:nvPr/>
        </p:nvGrpSpPr>
        <p:grpSpPr>
          <a:xfrm>
            <a:off x="-944481" y="222329"/>
            <a:ext cx="3534300" cy="692074"/>
            <a:chOff x="-944481" y="222329"/>
            <a:chExt cx="3534300" cy="692074"/>
          </a:xfrm>
        </p:grpSpPr>
        <p:sp>
          <p:nvSpPr>
            <p:cNvPr id="245" name="矩形: 圆角 244"/>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6" name="矩形: 圆角 245"/>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7" name="文本框 246"/>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申請方式</a:t>
              </a:r>
              <a:endParaRPr lang="zh-CN" altLang="en-US" sz="2400" spc="300" dirty="0">
                <a:solidFill>
                  <a:srgbClr val="3F67ED"/>
                </a:solidFill>
                <a:latin typeface="+mj-ea"/>
                <a:ea typeface="+mj-ea"/>
              </a:endParaRPr>
            </a:p>
          </p:txBody>
        </p:sp>
        <p:sp>
          <p:nvSpPr>
            <p:cNvPr id="248" name="文本框 247"/>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03</a:t>
              </a:r>
              <a:endParaRPr lang="zh-CN" altLang="en-US" sz="3200" dirty="0">
                <a:solidFill>
                  <a:srgbClr val="3F67ED"/>
                </a:solidFill>
                <a:latin typeface="+mj-lt"/>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1">
            <a:extLst>
              <a:ext uri="{28A0092B-C50C-407E-A947-70E740481C1C}">
                <a14:useLocalDpi xmlns:a14="http://schemas.microsoft.com/office/drawing/2010/main" val="0"/>
              </a:ext>
            </a:extLst>
          </a:blip>
          <a:srcRect l="26384"/>
          <a:stretch>
            <a:fillRect/>
          </a:stretch>
        </p:blipFill>
        <p:spPr>
          <a:xfrm>
            <a:off x="4499270" y="-231628"/>
            <a:ext cx="8546077" cy="7739333"/>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sp>
        <p:nvSpPr>
          <p:cNvPr id="3" name="矩形 2"/>
          <p:cNvSpPr/>
          <p:nvPr/>
        </p:nvSpPr>
        <p:spPr>
          <a:xfrm rot="5400000">
            <a:off x="8592000" y="3312000"/>
            <a:ext cx="6912000" cy="2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709453" y="-46954"/>
            <a:ext cx="7496912" cy="6326802"/>
            <a:chOff x="2347544" y="-46954"/>
            <a:chExt cx="7496912" cy="6326802"/>
          </a:xfrm>
        </p:grpSpPr>
        <p:sp>
          <p:nvSpPr>
            <p:cNvPr id="55" name="任意多边形: 形状 54"/>
            <p:cNvSpPr/>
            <p:nvPr/>
          </p:nvSpPr>
          <p:spPr>
            <a:xfrm rot="16200000">
              <a:off x="2932599" y="-632009"/>
              <a:ext cx="6326802" cy="7496912"/>
            </a:xfrm>
            <a:custGeom>
              <a:avLst/>
              <a:gdLst>
                <a:gd name="connsiteX0" fmla="*/ 6326802 w 6326802"/>
                <a:gd name="connsiteY0" fmla="*/ 0 h 7496912"/>
                <a:gd name="connsiteX1" fmla="*/ 6326802 w 6326802"/>
                <a:gd name="connsiteY1" fmla="*/ 7496912 h 7496912"/>
                <a:gd name="connsiteX2" fmla="*/ 3748456 w 6326802"/>
                <a:gd name="connsiteY2" fmla="*/ 7496912 h 7496912"/>
                <a:gd name="connsiteX3" fmla="*/ 0 w 6326802"/>
                <a:gd name="connsiteY3" fmla="*/ 3748456 h 7496912"/>
                <a:gd name="connsiteX4" fmla="*/ 3748456 w 632680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6802" h="7496912">
                  <a:moveTo>
                    <a:pt x="6326802" y="0"/>
                  </a:moveTo>
                  <a:lnTo>
                    <a:pt x="6326802" y="7496912"/>
                  </a:lnTo>
                  <a:lnTo>
                    <a:pt x="3748456" y="7496912"/>
                  </a:lnTo>
                  <a:cubicBezTo>
                    <a:pt x="1678241" y="7496912"/>
                    <a:pt x="0" y="5818671"/>
                    <a:pt x="0" y="3748456"/>
                  </a:cubicBezTo>
                  <a:cubicBezTo>
                    <a:pt x="0" y="1678241"/>
                    <a:pt x="1678241" y="0"/>
                    <a:pt x="3748456" y="0"/>
                  </a:cubicBez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任意多边形: 形状 55"/>
            <p:cNvSpPr/>
            <p:nvPr/>
          </p:nvSpPr>
          <p:spPr>
            <a:xfrm rot="16200000">
              <a:off x="2972404" y="-671814"/>
              <a:ext cx="6247192" cy="7496912"/>
            </a:xfrm>
            <a:custGeom>
              <a:avLst/>
              <a:gdLst>
                <a:gd name="connsiteX0" fmla="*/ 6247192 w 6247192"/>
                <a:gd name="connsiteY0" fmla="*/ 0 h 7496912"/>
                <a:gd name="connsiteX1" fmla="*/ 6247192 w 6247192"/>
                <a:gd name="connsiteY1" fmla="*/ 7496912 h 7496912"/>
                <a:gd name="connsiteX2" fmla="*/ 3748456 w 6247192"/>
                <a:gd name="connsiteY2" fmla="*/ 7496912 h 7496912"/>
                <a:gd name="connsiteX3" fmla="*/ 0 w 6247192"/>
                <a:gd name="connsiteY3" fmla="*/ 3748456 h 7496912"/>
                <a:gd name="connsiteX4" fmla="*/ 3748456 w 624719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192" h="7496912">
                  <a:moveTo>
                    <a:pt x="6247192" y="0"/>
                  </a:moveTo>
                  <a:lnTo>
                    <a:pt x="6247192" y="7496912"/>
                  </a:lnTo>
                  <a:lnTo>
                    <a:pt x="3748456" y="7496912"/>
                  </a:lnTo>
                  <a:cubicBezTo>
                    <a:pt x="1678241" y="7496912"/>
                    <a:pt x="0" y="5818671"/>
                    <a:pt x="0" y="3748456"/>
                  </a:cubicBezTo>
                  <a:cubicBezTo>
                    <a:pt x="0" y="1678241"/>
                    <a:pt x="1678241" y="0"/>
                    <a:pt x="374845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8" name="直接连接符 17"/>
            <p:cNvCxnSpPr/>
            <p:nvPr/>
          </p:nvCxnSpPr>
          <p:spPr>
            <a:xfrm>
              <a:off x="5520000" y="3939034"/>
              <a:ext cx="1076743"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4129647" y="523220"/>
              <a:ext cx="3932706" cy="3153410"/>
            </a:xfrm>
            <a:prstGeom prst="rect">
              <a:avLst/>
            </a:prstGeom>
            <a:noFill/>
          </p:spPr>
          <p:txBody>
            <a:bodyPr wrap="square" rtlCol="0">
              <a:spAutoFit/>
            </a:bodyPr>
            <a:lstStyle/>
            <a:p>
              <a:pPr algn="ctr"/>
              <a:r>
                <a:rPr lang="en-US" altLang="zh-CN" sz="19900" dirty="0">
                  <a:solidFill>
                    <a:srgbClr val="3F67ED"/>
                  </a:solidFill>
                  <a:latin typeface="+mj-lt"/>
                </a:rPr>
                <a:t>04</a:t>
              </a:r>
              <a:endParaRPr lang="zh-CN" altLang="en-US" sz="19900" dirty="0">
                <a:solidFill>
                  <a:srgbClr val="3F67ED"/>
                </a:solidFill>
                <a:latin typeface="+mj-lt"/>
              </a:endParaRPr>
            </a:p>
          </p:txBody>
        </p:sp>
        <p:sp>
          <p:nvSpPr>
            <p:cNvPr id="28" name="文本框 27"/>
            <p:cNvSpPr txBox="1"/>
            <p:nvPr/>
          </p:nvSpPr>
          <p:spPr>
            <a:xfrm>
              <a:off x="4785354" y="3162300"/>
              <a:ext cx="2621280" cy="829945"/>
            </a:xfrm>
            <a:prstGeom prst="rect">
              <a:avLst/>
            </a:prstGeom>
            <a:noFill/>
          </p:spPr>
          <p:txBody>
            <a:bodyPr wrap="none" rtlCol="0">
              <a:spAutoFit/>
            </a:bodyPr>
            <a:lstStyle/>
            <a:p>
              <a:pPr algn="ctr"/>
              <a:r>
                <a:rPr lang="zh-CN" altLang="en-US" sz="4800" dirty="0">
                  <a:solidFill>
                    <a:srgbClr val="3F67ED"/>
                  </a:solidFill>
                  <a:latin typeface="+mj-ea"/>
                  <a:ea typeface="+mj-ea"/>
                </a:rPr>
                <a:t>更多服務</a:t>
              </a:r>
              <a:endParaRPr lang="zh-CN" altLang="en-US" sz="4800" dirty="0">
                <a:solidFill>
                  <a:srgbClr val="3F67ED"/>
                </a:solidFill>
                <a:latin typeface="+mj-ea"/>
                <a:ea typeface="+mj-ea"/>
              </a:endParaRPr>
            </a:p>
          </p:txBody>
        </p:sp>
        <p:sp>
          <p:nvSpPr>
            <p:cNvPr id="6" name="文本框 5"/>
            <p:cNvSpPr txBox="1"/>
            <p:nvPr/>
          </p:nvSpPr>
          <p:spPr>
            <a:xfrm>
              <a:off x="3570400" y="4203182"/>
              <a:ext cx="5051200" cy="783590"/>
            </a:xfrm>
            <a:prstGeom prst="rect">
              <a:avLst/>
            </a:prstGeom>
            <a:noFill/>
          </p:spPr>
          <p:txBody>
            <a:bodyPr wrap="square" rtlCol="0">
              <a:spAutoFit/>
            </a:bodyPr>
            <a:lstStyle/>
            <a:p>
              <a:pPr algn="ctr">
                <a:lnSpc>
                  <a:spcPct val="150000"/>
                </a:lnSpc>
              </a:pPr>
              <a:r>
                <a:rPr lang="en-US" altLang="zh-CN" sz="1400" dirty="0">
                  <a:solidFill>
                    <a:schemeClr val="tx1">
                      <a:lumMod val="65000"/>
                      <a:lumOff val="35000"/>
                    </a:schemeClr>
                  </a:solidFill>
                  <a:latin typeface="+mn-ea"/>
                </a:rPr>
                <a:t>Lorem ipsum dolor sit </a:t>
              </a:r>
              <a:r>
                <a:rPr lang="en-US" altLang="zh-CN" sz="1400" dirty="0" err="1">
                  <a:solidFill>
                    <a:schemeClr val="tx1">
                      <a:lumMod val="65000"/>
                      <a:lumOff val="35000"/>
                    </a:schemeClr>
                  </a:solidFill>
                  <a:latin typeface="+mn-ea"/>
                </a:rPr>
                <a:t>amet</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consectetuer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adipiscing</a:t>
              </a:r>
              <a:r>
                <a:rPr lang="en-US" altLang="zh-CN" sz="1400" dirty="0">
                  <a:solidFill>
                    <a:schemeClr val="tx1">
                      <a:lumMod val="65000"/>
                      <a:lumOff val="35000"/>
                    </a:schemeClr>
                  </a:solidFill>
                  <a:latin typeface="+mn-ea"/>
                </a:rPr>
                <a:t> </a:t>
              </a:r>
              <a:r>
                <a:rPr lang="en-US" altLang="zh-CN" sz="1600" dirty="0" err="1">
                  <a:solidFill>
                    <a:schemeClr val="tx1">
                      <a:lumMod val="65000"/>
                      <a:lumOff val="35000"/>
                    </a:schemeClr>
                  </a:solidFill>
                  <a:latin typeface="+mn-ea"/>
                </a:rPr>
                <a:t>elit</a:t>
              </a:r>
              <a:r>
                <a:rPr lang="en-US" altLang="zh-CN" sz="1400" dirty="0">
                  <a:solidFill>
                    <a:schemeClr val="tx1">
                      <a:lumMod val="65000"/>
                      <a:lumOff val="35000"/>
                    </a:schemeClr>
                  </a:solidFill>
                  <a:latin typeface="+mn-ea"/>
                </a:rPr>
                <a:t>. Maecenas </a:t>
              </a:r>
              <a:r>
                <a:rPr lang="en-US" altLang="zh-CN" sz="1400" dirty="0" err="1">
                  <a:solidFill>
                    <a:schemeClr val="tx1">
                      <a:lumMod val="65000"/>
                      <a:lumOff val="35000"/>
                    </a:schemeClr>
                  </a:solidFill>
                  <a:latin typeface="+mn-ea"/>
                </a:rPr>
                <a:t>porttitor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congue</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massa</a:t>
              </a:r>
              <a:r>
                <a:rPr lang="en-US" altLang="zh-CN" sz="1400" dirty="0">
                  <a:solidFill>
                    <a:schemeClr val="tx1">
                      <a:lumMod val="65000"/>
                      <a:lumOff val="35000"/>
                    </a:schemeClr>
                  </a:solidFill>
                  <a:latin typeface="+mn-ea"/>
                </a:rPr>
                <a:t>.  </a:t>
              </a:r>
              <a:endParaRPr lang="zh-CN" altLang="en-US" sz="1400" dirty="0">
                <a:solidFill>
                  <a:schemeClr val="tx1">
                    <a:lumMod val="65000"/>
                    <a:lumOff val="35000"/>
                  </a:schemeClr>
                </a:solidFill>
                <a:latin typeface="+mn-ea"/>
              </a:endParaRPr>
            </a:p>
          </p:txBody>
        </p:sp>
      </p:grpSp>
      <p:grpSp>
        <p:nvGrpSpPr>
          <p:cNvPr id="2" name="组合 1"/>
          <p:cNvGrpSpPr/>
          <p:nvPr/>
        </p:nvGrpSpPr>
        <p:grpSpPr>
          <a:xfrm>
            <a:off x="168441" y="5866569"/>
            <a:ext cx="3813204" cy="802780"/>
            <a:chOff x="7810913" y="5806808"/>
            <a:chExt cx="3825606" cy="805391"/>
          </a:xfrm>
        </p:grpSpPr>
        <p:sp>
          <p:nvSpPr>
            <p:cNvPr id="11" name="矩形 10"/>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2" name="矩形 11"/>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 name="矩形 13"/>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 name="矩形 14"/>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 name="矩形 15"/>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 name="矩形 16"/>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 name="矩形 18"/>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 name="矩形 19"/>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 name="矩形 20"/>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2" name="矩形 21"/>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3" name="矩形 22"/>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4" name="矩形 23"/>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5" name="矩形 24"/>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6" name="矩形 25"/>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7" name="矩形 26"/>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9" name="矩形 28"/>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0" name="矩形 29"/>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1" name="矩形 30"/>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2" name="矩形 31"/>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3" name="矩形 32"/>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4" name="矩形 33"/>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5" name="矩形 34"/>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6" name="矩形 35"/>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7" name="矩形 36"/>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8" name="矩形 37"/>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9" name="矩形 38"/>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0" name="矩形 39"/>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1" name="矩形 40"/>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2" name="矩形 41"/>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3" name="矩形 42"/>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4" name="矩形 43"/>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5" name="矩形 44"/>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6" name="矩形 45"/>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7" name="矩形 46"/>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8" name="矩形 47"/>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9" name="矩形 48"/>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0" name="矩形 49"/>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1" name="矩形 50"/>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2" name="矩形 51"/>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3" name="矩形 52"/>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4" name="矩形 53"/>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7" name="矩形 56"/>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8" name="矩形 57"/>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0" name="矩形 5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1" name="矩形 6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2" name="矩形 6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3" name="矩形 6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4" name="矩形 6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65" name="矩形 6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6" name="矩形 6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7" name="矩形 6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8" name="矩形 6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9" name="矩形 6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0" name="矩形 6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1" name="矩形 7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2" name="矩形 7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3" name="矩形 7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4" name="矩形 7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5" name="矩形 7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6" name="矩形 7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7" name="矩形 7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8" name="矩形 7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9" name="矩形 7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80" name="矩形 7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grpSp>
        <p:nvGrpSpPr>
          <p:cNvPr id="146" name="组合 145"/>
          <p:cNvGrpSpPr/>
          <p:nvPr/>
        </p:nvGrpSpPr>
        <p:grpSpPr>
          <a:xfrm rot="5400000">
            <a:off x="9474934" y="1631455"/>
            <a:ext cx="3813204" cy="802780"/>
            <a:chOff x="7810913" y="5806808"/>
            <a:chExt cx="3825606" cy="805391"/>
          </a:xfrm>
        </p:grpSpPr>
        <p:sp>
          <p:nvSpPr>
            <p:cNvPr id="147" name="矩形 146"/>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8" name="矩形 147"/>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9" name="矩形 148"/>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0" name="矩形 149"/>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1" name="矩形 150"/>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2" name="矩形 151"/>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3" name="矩形 152"/>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4" name="矩形 153"/>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5" name="矩形 154"/>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6" name="矩形 155"/>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7" name="矩形 156"/>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8" name="矩形 157"/>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9" name="矩形 158"/>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0" name="矩形 159"/>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1" name="矩形 160"/>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2" name="矩形 161"/>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3" name="矩形 162"/>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4" name="矩形 163"/>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5" name="矩形 164"/>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6" name="矩形 165"/>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7" name="矩形 166"/>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8" name="矩形 167"/>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9" name="矩形 168"/>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0" name="矩形 169"/>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1" name="矩形 170"/>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2" name="矩形 171"/>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3" name="矩形 172"/>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4" name="矩形 173"/>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5" name="矩形 174"/>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6" name="矩形 175"/>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7" name="矩形 176"/>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8" name="矩形 177"/>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9" name="矩形 178"/>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0" name="矩形 179"/>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1" name="矩形 180"/>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2" name="矩形 181"/>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3" name="矩形 182"/>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4" name="矩形 183"/>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5" name="矩形 184"/>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6" name="矩形 185"/>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7" name="矩形 186"/>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8" name="矩形 187"/>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9" name="矩形 188"/>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0" name="矩形 18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1" name="矩形 19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2" name="矩形 19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3" name="矩形 19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4" name="矩形 19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195" name="矩形 19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6" name="矩形 19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7" name="矩形 19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8" name="矩形 19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9" name="矩形 19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0" name="矩形 19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1" name="矩形 20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2" name="矩形 20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3" name="矩形 20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4" name="矩形 20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5" name="矩形 20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6" name="矩形 20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7" name="矩形 20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8" name="矩形 20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9" name="矩形 20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0" name="矩形 20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 空心 5"/>
          <p:cNvSpPr/>
          <p:nvPr/>
        </p:nvSpPr>
        <p:spPr>
          <a:xfrm>
            <a:off x="10336097" y="1436144"/>
            <a:ext cx="900000" cy="900000"/>
          </a:xfrm>
          <a:prstGeom prst="donut">
            <a:avLst>
              <a:gd name="adj" fmla="val 23625"/>
            </a:avLst>
          </a:prstGeom>
          <a:solidFill>
            <a:srgbClr val="F2A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7" name="圆: 空心 6"/>
          <p:cNvSpPr/>
          <p:nvPr/>
        </p:nvSpPr>
        <p:spPr>
          <a:xfrm>
            <a:off x="6640397" y="1398044"/>
            <a:ext cx="900000" cy="900000"/>
          </a:xfrm>
          <a:prstGeom prst="donut">
            <a:avLst>
              <a:gd name="adj" fmla="val 23625"/>
            </a:avLst>
          </a:prstGeom>
          <a:solidFill>
            <a:srgbClr val="F2A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8" name="矩形: 圆角 7"/>
          <p:cNvSpPr/>
          <p:nvPr/>
        </p:nvSpPr>
        <p:spPr>
          <a:xfrm>
            <a:off x="695325" y="2565293"/>
            <a:ext cx="2448000" cy="576000"/>
          </a:xfrm>
          <a:prstGeom prst="roundRect">
            <a:avLst>
              <a:gd name="adj" fmla="val 50000"/>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 name="任意多边形: 形状 9"/>
          <p:cNvSpPr/>
          <p:nvPr/>
        </p:nvSpPr>
        <p:spPr>
          <a:xfrm>
            <a:off x="4476749" y="1820986"/>
            <a:ext cx="3424238" cy="5056064"/>
          </a:xfrm>
          <a:custGeom>
            <a:avLst/>
            <a:gdLst>
              <a:gd name="connsiteX0" fmla="*/ 1712119 w 3424238"/>
              <a:gd name="connsiteY0" fmla="*/ 0 h 5056064"/>
              <a:gd name="connsiteX1" fmla="*/ 3424238 w 3424238"/>
              <a:gd name="connsiteY1" fmla="*/ 1712119 h 5056064"/>
              <a:gd name="connsiteX2" fmla="*/ 3424237 w 3424238"/>
              <a:gd name="connsiteY2" fmla="*/ 5056064 h 5056064"/>
              <a:gd name="connsiteX3" fmla="*/ 0 w 3424238"/>
              <a:gd name="connsiteY3" fmla="*/ 5056064 h 5056064"/>
              <a:gd name="connsiteX4" fmla="*/ 0 w 3424238"/>
              <a:gd name="connsiteY4" fmla="*/ 1712119 h 5056064"/>
              <a:gd name="connsiteX5" fmla="*/ 1712119 w 3424238"/>
              <a:gd name="connsiteY5" fmla="*/ 0 h 505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4238" h="5056064">
                <a:moveTo>
                  <a:pt x="1712119" y="0"/>
                </a:moveTo>
                <a:cubicBezTo>
                  <a:pt x="2657696" y="0"/>
                  <a:pt x="3424238" y="766542"/>
                  <a:pt x="3424238" y="1712119"/>
                </a:cubicBezTo>
                <a:lnTo>
                  <a:pt x="3424237" y="5056064"/>
                </a:lnTo>
                <a:lnTo>
                  <a:pt x="0" y="5056064"/>
                </a:lnTo>
                <a:lnTo>
                  <a:pt x="0" y="1712119"/>
                </a:lnTo>
                <a:cubicBezTo>
                  <a:pt x="0" y="766542"/>
                  <a:pt x="766542" y="0"/>
                  <a:pt x="1712119" y="0"/>
                </a:cubicBez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 name="任意多边形: 形状 10"/>
          <p:cNvSpPr/>
          <p:nvPr/>
        </p:nvSpPr>
        <p:spPr>
          <a:xfrm>
            <a:off x="4636743" y="1967768"/>
            <a:ext cx="3104250" cy="4909282"/>
          </a:xfrm>
          <a:custGeom>
            <a:avLst/>
            <a:gdLst>
              <a:gd name="connsiteX0" fmla="*/ 1552125 w 3104250"/>
              <a:gd name="connsiteY0" fmla="*/ 0 h 4909282"/>
              <a:gd name="connsiteX1" fmla="*/ 3104250 w 3104250"/>
              <a:gd name="connsiteY1" fmla="*/ 1552125 h 4909282"/>
              <a:gd name="connsiteX2" fmla="*/ 3104249 w 3104250"/>
              <a:gd name="connsiteY2" fmla="*/ 4909282 h 4909282"/>
              <a:gd name="connsiteX3" fmla="*/ 0 w 3104250"/>
              <a:gd name="connsiteY3" fmla="*/ 4909282 h 4909282"/>
              <a:gd name="connsiteX4" fmla="*/ 0 w 3104250"/>
              <a:gd name="connsiteY4" fmla="*/ 1552125 h 4909282"/>
              <a:gd name="connsiteX5" fmla="*/ 1552125 w 3104250"/>
              <a:gd name="connsiteY5" fmla="*/ 0 h 490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4250" h="4909282">
                <a:moveTo>
                  <a:pt x="1552125" y="0"/>
                </a:moveTo>
                <a:cubicBezTo>
                  <a:pt x="2409340" y="0"/>
                  <a:pt x="3104250" y="694910"/>
                  <a:pt x="3104250" y="1552125"/>
                </a:cubicBezTo>
                <a:lnTo>
                  <a:pt x="3104249" y="4909282"/>
                </a:lnTo>
                <a:lnTo>
                  <a:pt x="0" y="4909282"/>
                </a:lnTo>
                <a:lnTo>
                  <a:pt x="0" y="1552125"/>
                </a:lnTo>
                <a:cubicBezTo>
                  <a:pt x="0" y="694910"/>
                  <a:pt x="694910" y="0"/>
                  <a:pt x="1552125"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 name="椭圆 11"/>
          <p:cNvSpPr/>
          <p:nvPr/>
        </p:nvSpPr>
        <p:spPr>
          <a:xfrm>
            <a:off x="4748868" y="2121436"/>
            <a:ext cx="2880000" cy="28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文本框 12"/>
          <p:cNvSpPr txBox="1"/>
          <p:nvPr/>
        </p:nvSpPr>
        <p:spPr>
          <a:xfrm>
            <a:off x="4705586" y="5696774"/>
            <a:ext cx="2966564" cy="953135"/>
          </a:xfrm>
          <a:prstGeom prst="rect">
            <a:avLst/>
          </a:prstGeom>
          <a:noFill/>
        </p:spPr>
        <p:txBody>
          <a:bodyPr wrap="square" rtlCol="0">
            <a:spAutoFit/>
          </a:bodyPr>
          <a:lstStyle>
            <a:defPPr>
              <a:defRPr lang="zh-CN"/>
            </a:defPPr>
            <a:lvl1pPr algn="ctr">
              <a:defRPr sz="1400" spc="300">
                <a:solidFill>
                  <a:srgbClr val="012FA7"/>
                </a:solidFill>
                <a:latin typeface="思源黑体 CN Light" panose="020B0300000000000000" charset="-122"/>
                <a:ea typeface="思源黑体 CN Light" panose="020B0300000000000000" charset="-122"/>
              </a:defRPr>
            </a:lvl1pPr>
          </a:lstStyle>
          <a:p>
            <a:r>
              <a:rPr lang="zh-CN" altLang="en-US" spc="150" dirty="0">
                <a:solidFill>
                  <a:schemeClr val="bg1"/>
                </a:solidFill>
              </a:rPr>
              <a:t>金融服務，是指經營金融保險的業務活動。包括貸款服務、直接收費金融服務、保險服務和金融商品轉讓</a:t>
            </a:r>
            <a:endParaRPr lang="zh-CN" altLang="en-US" spc="150" dirty="0">
              <a:solidFill>
                <a:schemeClr val="bg1"/>
              </a:solidFill>
            </a:endParaRPr>
          </a:p>
        </p:txBody>
      </p:sp>
      <p:sp>
        <p:nvSpPr>
          <p:cNvPr id="14" name="文本框 13"/>
          <p:cNvSpPr txBox="1"/>
          <p:nvPr/>
        </p:nvSpPr>
        <p:spPr>
          <a:xfrm>
            <a:off x="5360302" y="5195279"/>
            <a:ext cx="1554480" cy="460375"/>
          </a:xfrm>
          <a:prstGeom prst="rect">
            <a:avLst/>
          </a:prstGeom>
          <a:noFill/>
        </p:spPr>
        <p:txBody>
          <a:bodyPr wrap="non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r>
              <a:rPr lang="zh-CN" altLang="en-US" sz="2400" dirty="0">
                <a:solidFill>
                  <a:schemeClr val="bg1"/>
                </a:solidFill>
              </a:rPr>
              <a:t>金融服務</a:t>
            </a:r>
            <a:endParaRPr lang="zh-CN" altLang="en-US" sz="2400" dirty="0">
              <a:solidFill>
                <a:schemeClr val="bg1"/>
              </a:solidFill>
            </a:endParaRPr>
          </a:p>
        </p:txBody>
      </p:sp>
      <p:sp>
        <p:nvSpPr>
          <p:cNvPr id="15" name="任意多边形: 形状 14"/>
          <p:cNvSpPr/>
          <p:nvPr/>
        </p:nvSpPr>
        <p:spPr>
          <a:xfrm rot="5400000">
            <a:off x="4631587" y="4396227"/>
            <a:ext cx="900000" cy="457201"/>
          </a:xfrm>
          <a:custGeom>
            <a:avLst/>
            <a:gdLst>
              <a:gd name="connsiteX0" fmla="*/ 450000 w 900000"/>
              <a:gd name="connsiteY0" fmla="*/ 0 h 457201"/>
              <a:gd name="connsiteX1" fmla="*/ 900000 w 900000"/>
              <a:gd name="connsiteY1" fmla="*/ 450000 h 457201"/>
              <a:gd name="connsiteX2" fmla="*/ 899274 w 900000"/>
              <a:gd name="connsiteY2" fmla="*/ 457201 h 457201"/>
              <a:gd name="connsiteX3" fmla="*/ 726 w 900000"/>
              <a:gd name="connsiteY3" fmla="*/ 457201 h 457201"/>
              <a:gd name="connsiteX4" fmla="*/ 0 w 900000"/>
              <a:gd name="connsiteY4" fmla="*/ 450000 h 457201"/>
              <a:gd name="connsiteX5" fmla="*/ 450000 w 900000"/>
              <a:gd name="connsiteY5"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000" h="457201">
                <a:moveTo>
                  <a:pt x="450000" y="0"/>
                </a:moveTo>
                <a:cubicBezTo>
                  <a:pt x="698528" y="0"/>
                  <a:pt x="900000" y="201472"/>
                  <a:pt x="900000" y="450000"/>
                </a:cubicBezTo>
                <a:lnTo>
                  <a:pt x="899274" y="457201"/>
                </a:lnTo>
                <a:lnTo>
                  <a:pt x="726" y="457201"/>
                </a:lnTo>
                <a:lnTo>
                  <a:pt x="0" y="450000"/>
                </a:lnTo>
                <a:cubicBezTo>
                  <a:pt x="0" y="201472"/>
                  <a:pt x="201472" y="0"/>
                  <a:pt x="450000" y="0"/>
                </a:cubicBezTo>
                <a:close/>
              </a:path>
            </a:pathLst>
          </a:custGeom>
          <a:solidFill>
            <a:srgbClr val="D9D9D9"/>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16" name="图形 1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918537" y="4480827"/>
            <a:ext cx="288000" cy="288000"/>
          </a:xfrm>
          <a:prstGeom prst="rect">
            <a:avLst/>
          </a:prstGeom>
        </p:spPr>
      </p:pic>
      <p:sp>
        <p:nvSpPr>
          <p:cNvPr id="17" name="任意多边形: 形状 16"/>
          <p:cNvSpPr/>
          <p:nvPr/>
        </p:nvSpPr>
        <p:spPr>
          <a:xfrm>
            <a:off x="8086724" y="1820986"/>
            <a:ext cx="3424238" cy="5056064"/>
          </a:xfrm>
          <a:custGeom>
            <a:avLst/>
            <a:gdLst>
              <a:gd name="connsiteX0" fmla="*/ 1712119 w 3424238"/>
              <a:gd name="connsiteY0" fmla="*/ 0 h 5056064"/>
              <a:gd name="connsiteX1" fmla="*/ 3424238 w 3424238"/>
              <a:gd name="connsiteY1" fmla="*/ 1712119 h 5056064"/>
              <a:gd name="connsiteX2" fmla="*/ 3424237 w 3424238"/>
              <a:gd name="connsiteY2" fmla="*/ 5056064 h 5056064"/>
              <a:gd name="connsiteX3" fmla="*/ 0 w 3424238"/>
              <a:gd name="connsiteY3" fmla="*/ 5056064 h 5056064"/>
              <a:gd name="connsiteX4" fmla="*/ 0 w 3424238"/>
              <a:gd name="connsiteY4" fmla="*/ 1712119 h 5056064"/>
              <a:gd name="connsiteX5" fmla="*/ 1712119 w 3424238"/>
              <a:gd name="connsiteY5" fmla="*/ 0 h 505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4238" h="5056064">
                <a:moveTo>
                  <a:pt x="1712119" y="0"/>
                </a:moveTo>
                <a:cubicBezTo>
                  <a:pt x="2657696" y="0"/>
                  <a:pt x="3424238" y="766542"/>
                  <a:pt x="3424238" y="1712119"/>
                </a:cubicBezTo>
                <a:lnTo>
                  <a:pt x="3424237" y="5056064"/>
                </a:lnTo>
                <a:lnTo>
                  <a:pt x="0" y="5056064"/>
                </a:lnTo>
                <a:lnTo>
                  <a:pt x="0" y="1712119"/>
                </a:lnTo>
                <a:cubicBezTo>
                  <a:pt x="0" y="766542"/>
                  <a:pt x="766542" y="0"/>
                  <a:pt x="1712119" y="0"/>
                </a:cubicBez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8" name="任意多边形: 形状 17"/>
          <p:cNvSpPr/>
          <p:nvPr/>
        </p:nvSpPr>
        <p:spPr>
          <a:xfrm>
            <a:off x="8246718" y="1967768"/>
            <a:ext cx="3104250" cy="4909282"/>
          </a:xfrm>
          <a:custGeom>
            <a:avLst/>
            <a:gdLst>
              <a:gd name="connsiteX0" fmla="*/ 1552125 w 3104250"/>
              <a:gd name="connsiteY0" fmla="*/ 0 h 4909282"/>
              <a:gd name="connsiteX1" fmla="*/ 3104250 w 3104250"/>
              <a:gd name="connsiteY1" fmla="*/ 1552125 h 4909282"/>
              <a:gd name="connsiteX2" fmla="*/ 3104249 w 3104250"/>
              <a:gd name="connsiteY2" fmla="*/ 4909282 h 4909282"/>
              <a:gd name="connsiteX3" fmla="*/ 0 w 3104250"/>
              <a:gd name="connsiteY3" fmla="*/ 4909282 h 4909282"/>
              <a:gd name="connsiteX4" fmla="*/ 0 w 3104250"/>
              <a:gd name="connsiteY4" fmla="*/ 1552125 h 4909282"/>
              <a:gd name="connsiteX5" fmla="*/ 1552125 w 3104250"/>
              <a:gd name="connsiteY5" fmla="*/ 0 h 490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4250" h="4909282">
                <a:moveTo>
                  <a:pt x="1552125" y="0"/>
                </a:moveTo>
                <a:cubicBezTo>
                  <a:pt x="2409340" y="0"/>
                  <a:pt x="3104250" y="694910"/>
                  <a:pt x="3104250" y="1552125"/>
                </a:cubicBezTo>
                <a:lnTo>
                  <a:pt x="3104249" y="4909282"/>
                </a:lnTo>
                <a:lnTo>
                  <a:pt x="0" y="4909282"/>
                </a:lnTo>
                <a:lnTo>
                  <a:pt x="0" y="1552125"/>
                </a:lnTo>
                <a:cubicBezTo>
                  <a:pt x="0" y="694910"/>
                  <a:pt x="694910" y="0"/>
                  <a:pt x="1552125"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9" name="椭圆 18"/>
          <p:cNvSpPr/>
          <p:nvPr/>
        </p:nvSpPr>
        <p:spPr>
          <a:xfrm>
            <a:off x="8358843" y="2121436"/>
            <a:ext cx="2880000" cy="28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0" name="文本框 19"/>
          <p:cNvSpPr txBox="1"/>
          <p:nvPr/>
        </p:nvSpPr>
        <p:spPr>
          <a:xfrm>
            <a:off x="8315561" y="5696774"/>
            <a:ext cx="2966564" cy="737235"/>
          </a:xfrm>
          <a:prstGeom prst="rect">
            <a:avLst/>
          </a:prstGeom>
          <a:noFill/>
        </p:spPr>
        <p:txBody>
          <a:bodyPr wrap="square" rtlCol="0">
            <a:spAutoFit/>
          </a:bodyPr>
          <a:lstStyle>
            <a:defPPr>
              <a:defRPr lang="zh-CN"/>
            </a:defPPr>
            <a:lvl1pPr algn="ctr">
              <a:defRPr sz="1400" spc="150">
                <a:solidFill>
                  <a:schemeClr val="bg1"/>
                </a:solidFill>
                <a:latin typeface="思源黑体 CN Light" panose="020B0300000000000000" charset="-122"/>
                <a:ea typeface="思源黑体 CN Light" panose="020B0300000000000000" charset="-122"/>
              </a:defRPr>
            </a:lvl1pPr>
          </a:lstStyle>
          <a:p>
            <a:r>
              <a:rPr lang="zh-CN" altLang="en-US" dirty="0"/>
              <a:t>直接收費金融服務，是指為貨幣資金融通及其他金融業務提供相關服務並且收取費用的業務活動。</a:t>
            </a:r>
            <a:endParaRPr lang="zh-CN" altLang="en-US" dirty="0"/>
          </a:p>
        </p:txBody>
      </p:sp>
      <p:sp>
        <p:nvSpPr>
          <p:cNvPr id="21" name="文本框 20"/>
          <p:cNvSpPr txBox="1"/>
          <p:nvPr/>
        </p:nvSpPr>
        <p:spPr>
          <a:xfrm>
            <a:off x="8627377" y="5195279"/>
            <a:ext cx="2240280" cy="460375"/>
          </a:xfrm>
          <a:prstGeom prst="rect">
            <a:avLst/>
          </a:prstGeom>
          <a:noFill/>
        </p:spPr>
        <p:txBody>
          <a:bodyPr wrap="non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r>
              <a:rPr lang="zh-CN" altLang="en-US" sz="2400" dirty="0">
                <a:solidFill>
                  <a:schemeClr val="bg1"/>
                </a:solidFill>
              </a:rPr>
              <a:t>收費金融服務</a:t>
            </a:r>
            <a:endParaRPr lang="zh-CN" altLang="en-US" sz="2400" dirty="0">
              <a:solidFill>
                <a:schemeClr val="bg1"/>
              </a:solidFill>
            </a:endParaRPr>
          </a:p>
        </p:txBody>
      </p:sp>
      <p:sp>
        <p:nvSpPr>
          <p:cNvPr id="22" name="任意多边形: 形状 21"/>
          <p:cNvSpPr/>
          <p:nvPr/>
        </p:nvSpPr>
        <p:spPr>
          <a:xfrm rot="5400000">
            <a:off x="8241562" y="4396227"/>
            <a:ext cx="900000" cy="457201"/>
          </a:xfrm>
          <a:custGeom>
            <a:avLst/>
            <a:gdLst>
              <a:gd name="connsiteX0" fmla="*/ 450000 w 900000"/>
              <a:gd name="connsiteY0" fmla="*/ 0 h 457201"/>
              <a:gd name="connsiteX1" fmla="*/ 900000 w 900000"/>
              <a:gd name="connsiteY1" fmla="*/ 450000 h 457201"/>
              <a:gd name="connsiteX2" fmla="*/ 899274 w 900000"/>
              <a:gd name="connsiteY2" fmla="*/ 457201 h 457201"/>
              <a:gd name="connsiteX3" fmla="*/ 726 w 900000"/>
              <a:gd name="connsiteY3" fmla="*/ 457201 h 457201"/>
              <a:gd name="connsiteX4" fmla="*/ 0 w 900000"/>
              <a:gd name="connsiteY4" fmla="*/ 450000 h 457201"/>
              <a:gd name="connsiteX5" fmla="*/ 450000 w 900000"/>
              <a:gd name="connsiteY5"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000" h="457201">
                <a:moveTo>
                  <a:pt x="450000" y="0"/>
                </a:moveTo>
                <a:cubicBezTo>
                  <a:pt x="698528" y="0"/>
                  <a:pt x="900000" y="201472"/>
                  <a:pt x="900000" y="450000"/>
                </a:cubicBezTo>
                <a:lnTo>
                  <a:pt x="899274" y="457201"/>
                </a:lnTo>
                <a:lnTo>
                  <a:pt x="726" y="457201"/>
                </a:lnTo>
                <a:lnTo>
                  <a:pt x="0" y="450000"/>
                </a:lnTo>
                <a:cubicBezTo>
                  <a:pt x="0" y="201472"/>
                  <a:pt x="201472" y="0"/>
                  <a:pt x="450000" y="0"/>
                </a:cubicBezTo>
                <a:close/>
              </a:path>
            </a:pathLst>
          </a:custGeom>
          <a:solidFill>
            <a:srgbClr val="D9D9D9"/>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23" name="图形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28512" y="4480827"/>
            <a:ext cx="288000" cy="288000"/>
          </a:xfrm>
          <a:prstGeom prst="rect">
            <a:avLst/>
          </a:prstGeom>
        </p:spPr>
      </p:pic>
      <p:sp>
        <p:nvSpPr>
          <p:cNvPr id="24" name="文本框 23"/>
          <p:cNvSpPr txBox="1"/>
          <p:nvPr/>
        </p:nvSpPr>
        <p:spPr>
          <a:xfrm>
            <a:off x="716778" y="3239324"/>
            <a:ext cx="3647845" cy="2158365"/>
          </a:xfrm>
          <a:prstGeom prst="rect">
            <a:avLst/>
          </a:prstGeom>
          <a:noFill/>
        </p:spPr>
        <p:txBody>
          <a:bodyPr wrap="square" rtlCol="0">
            <a:spAutoFit/>
          </a:bodyPr>
          <a:lstStyle>
            <a:defPPr>
              <a:defRPr lang="zh-CN"/>
            </a:defPPr>
            <a:lvl1pPr algn="ctr">
              <a:lnSpc>
                <a:spcPct val="130000"/>
              </a:lnSpc>
              <a:defRPr sz="1400" spc="300">
                <a:solidFill>
                  <a:schemeClr val="tx1">
                    <a:lumMod val="50000"/>
                    <a:lumOff val="50000"/>
                  </a:schemeClr>
                </a:solidFill>
                <a:latin typeface="思源黑体 CN Light" panose="020B0300000000000000" charset="-122"/>
                <a:ea typeface="思源黑体 CN Light" panose="020B0300000000000000" charset="-122"/>
              </a:defRPr>
            </a:lvl1pPr>
          </a:lstStyle>
          <a:p>
            <a:pPr algn="l">
              <a:lnSpc>
                <a:spcPct val="120000"/>
              </a:lnSpc>
            </a:pPr>
            <a:r>
              <a:rPr lang="zh-CN" altLang="en-US" spc="150" dirty="0">
                <a:solidFill>
                  <a:schemeClr val="tx1">
                    <a:lumMod val="65000"/>
                    <a:lumOff val="35000"/>
                  </a:schemeClr>
                </a:solidFill>
              </a:rPr>
              <a:t>貸款服務是指各種佔用、拆借資金取得的收入，包括金融商品持有期間利息收入、信用卡透支利息收入、買入返售金融商品利息收入、融資融券收取的利息收入，以及融資性售後回租、押匯、罰息、票據貼現、轉貸等業務取得的利息及利息性質的收入，按照貸款服務繳納增值稅</a:t>
            </a:r>
            <a:r>
              <a:rPr lang="en-US" altLang="zh-CN" spc="150" dirty="0">
                <a:solidFill>
                  <a:schemeClr val="tx1">
                    <a:lumMod val="65000"/>
                    <a:lumOff val="35000"/>
                  </a:schemeClr>
                </a:solidFill>
              </a:rPr>
              <a:t>.</a:t>
            </a:r>
            <a:endParaRPr lang="zh-CN" altLang="en-US" spc="150" dirty="0">
              <a:solidFill>
                <a:schemeClr val="tx1">
                  <a:lumMod val="65000"/>
                  <a:lumOff val="35000"/>
                </a:schemeClr>
              </a:solidFill>
            </a:endParaRPr>
          </a:p>
        </p:txBody>
      </p:sp>
      <p:sp>
        <p:nvSpPr>
          <p:cNvPr id="25" name="文本框 24"/>
          <p:cNvSpPr txBox="1"/>
          <p:nvPr/>
        </p:nvSpPr>
        <p:spPr>
          <a:xfrm>
            <a:off x="1134495" y="2660561"/>
            <a:ext cx="1554480" cy="460375"/>
          </a:xfrm>
          <a:prstGeom prst="rect">
            <a:avLst/>
          </a:prstGeom>
          <a:noFill/>
        </p:spPr>
        <p:txBody>
          <a:bodyPr wrap="non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pPr algn="l"/>
            <a:r>
              <a:rPr lang="zh-CN" altLang="en-US" sz="2400" dirty="0">
                <a:solidFill>
                  <a:schemeClr val="bg1"/>
                </a:solidFill>
              </a:rPr>
              <a:t>更多服務</a:t>
            </a:r>
            <a:endParaRPr lang="zh-CN" altLang="en-US" sz="2400" dirty="0">
              <a:solidFill>
                <a:schemeClr val="bg1"/>
              </a:solidFill>
            </a:endParaRPr>
          </a:p>
        </p:txBody>
      </p:sp>
      <p:sp>
        <p:nvSpPr>
          <p:cNvPr id="27" name="矩形 26"/>
          <p:cNvSpPr/>
          <p:nvPr/>
        </p:nvSpPr>
        <p:spPr>
          <a:xfrm>
            <a:off x="859124" y="5560985"/>
            <a:ext cx="360000" cy="180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41" name="图片 40"/>
          <p:cNvPicPr>
            <a:picLocks noChangeAspect="1"/>
          </p:cNvPicPr>
          <p:nvPr/>
        </p:nvPicPr>
        <p:blipFill>
          <a:blip r:embed="rId5">
            <a:extLst>
              <a:ext uri="{28A0092B-C50C-407E-A947-70E740481C1C}">
                <a14:useLocalDpi xmlns:a14="http://schemas.microsoft.com/office/drawing/2010/main" val="0"/>
              </a:ext>
            </a:extLst>
          </a:blip>
          <a:srcRect l="3179" t="39859" r="79356" b="33553"/>
          <a:stretch>
            <a:fillRect/>
          </a:stretch>
        </p:blipFill>
        <p:spPr>
          <a:xfrm>
            <a:off x="5316460" y="2611752"/>
            <a:ext cx="2093882" cy="2043405"/>
          </a:xfrm>
          <a:custGeom>
            <a:avLst/>
            <a:gdLst>
              <a:gd name="connsiteX0" fmla="*/ 0 w 1261342"/>
              <a:gd name="connsiteY0" fmla="*/ 0 h 1230935"/>
              <a:gd name="connsiteX1" fmla="*/ 1261342 w 1261342"/>
              <a:gd name="connsiteY1" fmla="*/ 0 h 1230935"/>
              <a:gd name="connsiteX2" fmla="*/ 1261342 w 1261342"/>
              <a:gd name="connsiteY2" fmla="*/ 1230935 h 1230935"/>
              <a:gd name="connsiteX3" fmla="*/ 0 w 1261342"/>
              <a:gd name="connsiteY3" fmla="*/ 1230935 h 1230935"/>
            </a:gdLst>
            <a:ahLst/>
            <a:cxnLst>
              <a:cxn ang="0">
                <a:pos x="connsiteX0" y="connsiteY0"/>
              </a:cxn>
              <a:cxn ang="0">
                <a:pos x="connsiteX1" y="connsiteY1"/>
              </a:cxn>
              <a:cxn ang="0">
                <a:pos x="connsiteX2" y="connsiteY2"/>
              </a:cxn>
              <a:cxn ang="0">
                <a:pos x="connsiteX3" y="connsiteY3"/>
              </a:cxn>
            </a:cxnLst>
            <a:rect l="l" t="t" r="r" b="b"/>
            <a:pathLst>
              <a:path w="1261342" h="1230935">
                <a:moveTo>
                  <a:pt x="0" y="0"/>
                </a:moveTo>
                <a:lnTo>
                  <a:pt x="1261342" y="0"/>
                </a:lnTo>
                <a:lnTo>
                  <a:pt x="1261342" y="1230935"/>
                </a:lnTo>
                <a:lnTo>
                  <a:pt x="0" y="1230935"/>
                </a:lnTo>
                <a:close/>
              </a:path>
            </a:pathLst>
          </a:custGeom>
        </p:spPr>
      </p:pic>
      <p:pic>
        <p:nvPicPr>
          <p:cNvPr id="44" name="图片 43"/>
          <p:cNvPicPr>
            <a:picLocks noChangeAspect="1"/>
          </p:cNvPicPr>
          <p:nvPr/>
        </p:nvPicPr>
        <p:blipFill>
          <a:blip r:embed="rId5">
            <a:extLst>
              <a:ext uri="{28A0092B-C50C-407E-A947-70E740481C1C}">
                <a14:useLocalDpi xmlns:a14="http://schemas.microsoft.com/office/drawing/2010/main" val="0"/>
              </a:ext>
            </a:extLst>
          </a:blip>
          <a:srcRect l="42459" t="37723" r="41637" b="38065"/>
          <a:stretch>
            <a:fillRect/>
          </a:stretch>
        </p:blipFill>
        <p:spPr>
          <a:xfrm>
            <a:off x="8658120" y="2507222"/>
            <a:ext cx="2200995" cy="2147935"/>
          </a:xfrm>
          <a:custGeom>
            <a:avLst/>
            <a:gdLst>
              <a:gd name="connsiteX0" fmla="*/ 0 w 1437254"/>
              <a:gd name="connsiteY0" fmla="*/ 0 h 1402606"/>
              <a:gd name="connsiteX1" fmla="*/ 1437254 w 1437254"/>
              <a:gd name="connsiteY1" fmla="*/ 0 h 1402606"/>
              <a:gd name="connsiteX2" fmla="*/ 1437254 w 1437254"/>
              <a:gd name="connsiteY2" fmla="*/ 1402606 h 1402606"/>
              <a:gd name="connsiteX3" fmla="*/ 0 w 1437254"/>
              <a:gd name="connsiteY3" fmla="*/ 1402606 h 1402606"/>
            </a:gdLst>
            <a:ahLst/>
            <a:cxnLst>
              <a:cxn ang="0">
                <a:pos x="connsiteX0" y="connsiteY0"/>
              </a:cxn>
              <a:cxn ang="0">
                <a:pos x="connsiteX1" y="connsiteY1"/>
              </a:cxn>
              <a:cxn ang="0">
                <a:pos x="connsiteX2" y="connsiteY2"/>
              </a:cxn>
              <a:cxn ang="0">
                <a:pos x="connsiteX3" y="connsiteY3"/>
              </a:cxn>
            </a:cxnLst>
            <a:rect l="l" t="t" r="r" b="b"/>
            <a:pathLst>
              <a:path w="1437254" h="1402606">
                <a:moveTo>
                  <a:pt x="0" y="0"/>
                </a:moveTo>
                <a:lnTo>
                  <a:pt x="1437254" y="0"/>
                </a:lnTo>
                <a:lnTo>
                  <a:pt x="1437254" y="1402606"/>
                </a:lnTo>
                <a:lnTo>
                  <a:pt x="0" y="1402606"/>
                </a:lnTo>
                <a:close/>
              </a:path>
            </a:pathLst>
          </a:custGeom>
        </p:spPr>
      </p:pic>
      <p:grpSp>
        <p:nvGrpSpPr>
          <p:cNvPr id="45" name="组合 44"/>
          <p:cNvGrpSpPr/>
          <p:nvPr/>
        </p:nvGrpSpPr>
        <p:grpSpPr>
          <a:xfrm>
            <a:off x="-944481" y="222329"/>
            <a:ext cx="3534300" cy="692074"/>
            <a:chOff x="-944481" y="222329"/>
            <a:chExt cx="3534300" cy="692074"/>
          </a:xfrm>
        </p:grpSpPr>
        <p:sp>
          <p:nvSpPr>
            <p:cNvPr id="46" name="矩形: 圆角 45"/>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矩形: 圆角 46"/>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文本框 47"/>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更多服務</a:t>
              </a:r>
              <a:endParaRPr lang="zh-CN" altLang="en-US" sz="2400" spc="300" dirty="0">
                <a:solidFill>
                  <a:srgbClr val="3F67ED"/>
                </a:solidFill>
                <a:latin typeface="+mj-ea"/>
                <a:ea typeface="+mj-ea"/>
              </a:endParaRPr>
            </a:p>
          </p:txBody>
        </p:sp>
        <p:sp>
          <p:nvSpPr>
            <p:cNvPr id="49" name="文本框 48"/>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04</a:t>
              </a:r>
              <a:endParaRPr lang="zh-CN" altLang="en-US" sz="3200" dirty="0">
                <a:solidFill>
                  <a:srgbClr val="3F67ED"/>
                </a:solidFill>
                <a:latin typeface="+mj-lt"/>
              </a:endParaRPr>
            </a:p>
          </p:txBody>
        </p:sp>
      </p:grpSp>
      <p:sp>
        <p:nvSpPr>
          <p:cNvPr id="50" name="圆: 空心 49"/>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0" y="2571797"/>
            <a:ext cx="12192000" cy="123314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5" name="组合 34"/>
          <p:cNvGrpSpPr/>
          <p:nvPr/>
        </p:nvGrpSpPr>
        <p:grpSpPr>
          <a:xfrm>
            <a:off x="1495958" y="4973420"/>
            <a:ext cx="2714092" cy="1574035"/>
            <a:chOff x="1718285" y="4821020"/>
            <a:chExt cx="2714092" cy="1574035"/>
          </a:xfrm>
        </p:grpSpPr>
        <p:sp>
          <p:nvSpPr>
            <p:cNvPr id="36" name="文本框 35"/>
            <p:cNvSpPr txBox="1"/>
            <p:nvPr/>
          </p:nvSpPr>
          <p:spPr>
            <a:xfrm>
              <a:off x="2087127" y="4821020"/>
              <a:ext cx="15544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3F67ED"/>
                  </a:solidFill>
                  <a:latin typeface="思源黑体 CN Heavy" panose="020B0A00000000000000" pitchFamily="34" charset="-122"/>
                  <a:ea typeface="思源黑体 CN Heavy" panose="020B0A00000000000000" pitchFamily="34" charset="-122"/>
                </a:rPr>
                <a:t>保險</a:t>
              </a:r>
              <a:r>
                <a:rPr kumimoji="0" lang="zh-CN" altLang="en-US" sz="2400" b="0" i="0" u="none" strike="noStrike" kern="1200" cap="none" spc="300" normalizeH="0" noProof="0" dirty="0">
                  <a:ln>
                    <a:noFill/>
                  </a:ln>
                  <a:solidFill>
                    <a:srgbClr val="3F67ED"/>
                  </a:solidFill>
                  <a:effectLst/>
                  <a:uLnTx/>
                  <a:uFillTx/>
                  <a:latin typeface="思源黑体 CN Heavy" panose="020B0A00000000000000" pitchFamily="34" charset="-122"/>
                  <a:ea typeface="思源黑体 CN Heavy" panose="020B0A00000000000000" pitchFamily="34" charset="-122"/>
                  <a:cs typeface="+mn-cs"/>
                </a:rPr>
                <a:t>服務</a:t>
              </a:r>
              <a:endParaRPr kumimoji="0" lang="zh-CN" altLang="en-US" sz="2400" b="0" i="0" u="none" strike="noStrike" kern="1200" cap="none" spc="300" normalizeH="0" noProof="0" dirty="0">
                <a:ln>
                  <a:noFill/>
                </a:ln>
                <a:solidFill>
                  <a:srgbClr val="3F67ED"/>
                </a:solidFill>
                <a:effectLst/>
                <a:uLnTx/>
                <a:uFillTx/>
                <a:latin typeface="思源黑体 CN Heavy" panose="020B0A00000000000000" pitchFamily="34" charset="-122"/>
                <a:ea typeface="思源黑体 CN Heavy" panose="020B0A00000000000000" pitchFamily="34" charset="-122"/>
                <a:cs typeface="+mn-cs"/>
              </a:endParaRPr>
            </a:p>
          </p:txBody>
        </p:sp>
        <p:sp>
          <p:nvSpPr>
            <p:cNvPr id="37" name="文本框 36"/>
            <p:cNvSpPr txBox="1"/>
            <p:nvPr/>
          </p:nvSpPr>
          <p:spPr>
            <a:xfrm>
              <a:off x="1718285" y="5226655"/>
              <a:ext cx="2714092" cy="1168400"/>
            </a:xfrm>
            <a:prstGeom prst="rect">
              <a:avLst/>
            </a:prstGeom>
            <a:noFill/>
          </p:spPr>
          <p:txBody>
            <a:bodyPr wrap="square" rtlCol="0">
              <a:spAutoFit/>
            </a:bodyPr>
            <a:lstStyle>
              <a:defPPr>
                <a:defRPr lang="zh-CN"/>
              </a:defPPr>
              <a:lvl1pPr>
                <a:lnSpc>
                  <a:spcPct val="150000"/>
                </a:lnSpc>
                <a:defRPr sz="1200">
                  <a:latin typeface="思源黑体 CN Light" panose="020B0300000000000000" charset="-122"/>
                  <a:ea typeface="思源黑体 CN Light" panose="020B0300000000000000" charset="-122"/>
                </a:defRPr>
              </a:lvl1pPr>
            </a:lstStyle>
            <a:p>
              <a:pPr algn="ctr">
                <a:lnSpc>
                  <a:spcPct val="100000"/>
                </a:lnSpc>
              </a:pPr>
              <a:r>
                <a:rPr lang="zh-CN" altLang="en-US" sz="1400" dirty="0">
                  <a:solidFill>
                    <a:schemeClr val="tx1">
                      <a:lumMod val="65000"/>
                      <a:lumOff val="35000"/>
                    </a:schemeClr>
                  </a:solidFill>
                </a:rPr>
                <a:t>是指投保人根據合同約定</a:t>
              </a:r>
              <a:r>
                <a:rPr lang="en-US" altLang="zh-CN" sz="1400" dirty="0">
                  <a:solidFill>
                    <a:schemeClr val="tx1">
                      <a:lumMod val="65000"/>
                      <a:lumOff val="35000"/>
                    </a:schemeClr>
                  </a:solidFill>
                </a:rPr>
                <a:t>,</a:t>
              </a:r>
              <a:r>
                <a:rPr lang="zh-CN" altLang="en-US" sz="1400" dirty="0">
                  <a:solidFill>
                    <a:schemeClr val="tx1">
                      <a:lumMod val="65000"/>
                      <a:lumOff val="35000"/>
                    </a:schemeClr>
                  </a:solidFill>
                </a:rPr>
                <a:t>向保險人支付保險費</a:t>
              </a:r>
              <a:r>
                <a:rPr lang="en-US" altLang="zh-CN" sz="1400" dirty="0">
                  <a:solidFill>
                    <a:schemeClr val="tx1">
                      <a:lumMod val="65000"/>
                      <a:lumOff val="35000"/>
                    </a:schemeClr>
                  </a:solidFill>
                </a:rPr>
                <a:t>,</a:t>
              </a:r>
              <a:r>
                <a:rPr lang="zh-CN" altLang="en-US" sz="1400" spc="100" dirty="0">
                  <a:solidFill>
                    <a:schemeClr val="tx1">
                      <a:lumMod val="65000"/>
                      <a:lumOff val="35000"/>
                    </a:schemeClr>
                  </a:solidFill>
                </a:rPr>
                <a:t>保險人</a:t>
              </a:r>
              <a:r>
                <a:rPr lang="zh-CN" altLang="en-US" sz="1400" dirty="0">
                  <a:solidFill>
                    <a:schemeClr val="tx1">
                      <a:lumMod val="65000"/>
                      <a:lumOff val="35000"/>
                    </a:schemeClr>
                  </a:solidFill>
                </a:rPr>
                <a:t>對於合同約定的可能發生的事故因其發生所造成的財產損失承擔賠償保險金責任商業保險行為</a:t>
              </a:r>
              <a:endParaRPr lang="zh-CN" altLang="en-US" sz="1600" spc="150" dirty="0">
                <a:solidFill>
                  <a:schemeClr val="tx1">
                    <a:lumMod val="65000"/>
                    <a:lumOff val="35000"/>
                  </a:schemeClr>
                </a:solidFill>
              </a:endParaRPr>
            </a:p>
          </p:txBody>
        </p:sp>
      </p:grpSp>
      <p:sp>
        <p:nvSpPr>
          <p:cNvPr id="38" name="矩形 37"/>
          <p:cNvSpPr/>
          <p:nvPr/>
        </p:nvSpPr>
        <p:spPr>
          <a:xfrm>
            <a:off x="1534442" y="1249602"/>
            <a:ext cx="2520000" cy="3240000"/>
          </a:xfrm>
          <a:prstGeom prst="rect">
            <a:avLst/>
          </a:prstGeom>
          <a:solidFill>
            <a:schemeClr val="bg1"/>
          </a:solidFill>
          <a:ln>
            <a:noFill/>
          </a:ln>
          <a:effectLst>
            <a:outerShdw blurRad="203200" dist="38100" sx="102000" sy="102000" algn="ctr"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矩形 38"/>
          <p:cNvSpPr/>
          <p:nvPr/>
        </p:nvSpPr>
        <p:spPr>
          <a:xfrm>
            <a:off x="4873874" y="1249602"/>
            <a:ext cx="2520000" cy="3240000"/>
          </a:xfrm>
          <a:prstGeom prst="rect">
            <a:avLst/>
          </a:prstGeom>
          <a:solidFill>
            <a:schemeClr val="bg1"/>
          </a:solidFill>
          <a:ln>
            <a:noFill/>
          </a:ln>
          <a:effectLst>
            <a:outerShdw blurRad="203200" dist="38100" sx="102000" sy="102000" algn="ctr"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矩形 39"/>
          <p:cNvSpPr/>
          <p:nvPr/>
        </p:nvSpPr>
        <p:spPr>
          <a:xfrm>
            <a:off x="8213306" y="1249602"/>
            <a:ext cx="2520000" cy="3240000"/>
          </a:xfrm>
          <a:prstGeom prst="rect">
            <a:avLst/>
          </a:prstGeom>
          <a:solidFill>
            <a:schemeClr val="bg1"/>
          </a:solidFill>
          <a:ln>
            <a:noFill/>
          </a:ln>
          <a:effectLst>
            <a:outerShdw blurRad="203200" dist="38100" sx="102000" sy="102000" algn="ctr"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2" name="组合 41"/>
          <p:cNvGrpSpPr/>
          <p:nvPr/>
        </p:nvGrpSpPr>
        <p:grpSpPr>
          <a:xfrm>
            <a:off x="4892924" y="5014364"/>
            <a:ext cx="2545759" cy="1362571"/>
            <a:chOff x="4873874" y="4652414"/>
            <a:chExt cx="2545759" cy="1362571"/>
          </a:xfrm>
        </p:grpSpPr>
        <p:sp>
          <p:nvSpPr>
            <p:cNvPr id="43" name="文本框 42"/>
            <p:cNvSpPr txBox="1"/>
            <p:nvPr/>
          </p:nvSpPr>
          <p:spPr>
            <a:xfrm>
              <a:off x="5026612" y="4652414"/>
              <a:ext cx="2240280" cy="460375"/>
            </a:xfrm>
            <a:prstGeom prst="rect">
              <a:avLst/>
            </a:prstGeom>
            <a:noFill/>
          </p:spPr>
          <p:txBody>
            <a:bodyPr wrap="none" rtlCol="0">
              <a:spAutoFit/>
            </a:bodyPr>
            <a:lstStyle/>
            <a:p>
              <a:pPr lvl="0" algn="ctr">
                <a:defRPr/>
              </a:pPr>
              <a:r>
                <a:rPr lang="zh-CN" altLang="en-US" sz="2400" spc="300" dirty="0">
                  <a:solidFill>
                    <a:srgbClr val="3F67ED"/>
                  </a:solidFill>
                  <a:latin typeface="思源黑体 CN Heavy" panose="020B0A00000000000000" pitchFamily="34" charset="-122"/>
                  <a:ea typeface="思源黑体 CN Heavy" panose="020B0A00000000000000" pitchFamily="34" charset="-122"/>
                </a:rPr>
                <a:t>金融商品轉讓</a:t>
              </a:r>
              <a:endParaRPr kumimoji="0" lang="zh-CN" altLang="en-US" sz="2400" b="0" i="0" u="none" strike="noStrike" kern="1200" cap="none" spc="300" normalizeH="0" noProof="0" dirty="0">
                <a:ln>
                  <a:noFill/>
                </a:ln>
                <a:solidFill>
                  <a:srgbClr val="3F67ED"/>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5" name="文本框 44"/>
            <p:cNvSpPr txBox="1"/>
            <p:nvPr/>
          </p:nvSpPr>
          <p:spPr>
            <a:xfrm>
              <a:off x="4873874" y="5085345"/>
              <a:ext cx="2545759" cy="929640"/>
            </a:xfrm>
            <a:prstGeom prst="rect">
              <a:avLst/>
            </a:prstGeom>
            <a:noFill/>
          </p:spPr>
          <p:txBody>
            <a:bodyPr wrap="square" rtlCol="0">
              <a:spAutoFit/>
            </a:bodyPr>
            <a:lstStyle>
              <a:defPPr>
                <a:defRPr lang="zh-CN"/>
              </a:defPPr>
              <a:lvl1pPr>
                <a:lnSpc>
                  <a:spcPct val="150000"/>
                </a:lnSpc>
                <a:defRPr sz="1200">
                  <a:latin typeface="思源黑体 CN Light" panose="020B0300000000000000" charset="-122"/>
                  <a:ea typeface="思源黑体 CN Light" panose="020B0300000000000000" charset="-122"/>
                </a:defRPr>
              </a:lvl1pPr>
            </a:lstStyle>
            <a:p>
              <a:pPr algn="ctr">
                <a:lnSpc>
                  <a:spcPct val="130000"/>
                </a:lnSpc>
              </a:pPr>
              <a:r>
                <a:rPr lang="zh-CN" altLang="en-US" sz="1400" dirty="0">
                  <a:solidFill>
                    <a:schemeClr val="tx1">
                      <a:lumMod val="65000"/>
                      <a:lumOff val="35000"/>
                    </a:schemeClr>
                  </a:solidFill>
                </a:rPr>
                <a:t>是指轉讓外匯、有價證券、非貨物期貨和其他金融商品所有權的業務活動</a:t>
              </a:r>
              <a:endParaRPr lang="zh-CN" altLang="en-US" sz="1400" spc="150" dirty="0">
                <a:solidFill>
                  <a:schemeClr val="tx1">
                    <a:lumMod val="65000"/>
                    <a:lumOff val="35000"/>
                  </a:schemeClr>
                </a:solidFill>
              </a:endParaRPr>
            </a:p>
          </p:txBody>
        </p:sp>
      </p:grpSp>
      <p:grpSp>
        <p:nvGrpSpPr>
          <p:cNvPr id="46" name="组合 45"/>
          <p:cNvGrpSpPr/>
          <p:nvPr/>
        </p:nvGrpSpPr>
        <p:grpSpPr>
          <a:xfrm>
            <a:off x="8207624" y="5014364"/>
            <a:ext cx="2545759" cy="1372418"/>
            <a:chOff x="8169524" y="4804814"/>
            <a:chExt cx="2545759" cy="1372418"/>
          </a:xfrm>
        </p:grpSpPr>
        <p:sp>
          <p:nvSpPr>
            <p:cNvPr id="47" name="文本框 46"/>
            <p:cNvSpPr txBox="1"/>
            <p:nvPr/>
          </p:nvSpPr>
          <p:spPr>
            <a:xfrm>
              <a:off x="8665161" y="4804814"/>
              <a:ext cx="15544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3F67ED"/>
                  </a:solidFill>
                  <a:latin typeface="思源黑体 CN Heavy" panose="020B0A00000000000000" pitchFamily="34" charset="-122"/>
                  <a:ea typeface="思源黑体 CN Heavy" panose="020B0A00000000000000" pitchFamily="34" charset="-122"/>
                </a:rPr>
                <a:t>金融服務</a:t>
              </a:r>
              <a:endParaRPr kumimoji="0" lang="zh-CN" altLang="en-US" sz="2400" b="0" i="0" u="none" strike="noStrike" kern="1200" cap="none" spc="300" normalizeH="0" noProof="0" dirty="0">
                <a:ln>
                  <a:noFill/>
                </a:ln>
                <a:solidFill>
                  <a:srgbClr val="3F67ED"/>
                </a:solidFill>
                <a:effectLst/>
                <a:uLnTx/>
                <a:uFillTx/>
                <a:latin typeface="思源黑体 CN Heavy" panose="020B0A00000000000000" pitchFamily="34" charset="-122"/>
                <a:ea typeface="思源黑体 CN Heavy" panose="020B0A00000000000000" pitchFamily="34" charset="-122"/>
                <a:cs typeface="+mn-cs"/>
              </a:endParaRPr>
            </a:p>
          </p:txBody>
        </p:sp>
        <p:sp>
          <p:nvSpPr>
            <p:cNvPr id="48" name="文本框 47"/>
            <p:cNvSpPr txBox="1"/>
            <p:nvPr/>
          </p:nvSpPr>
          <p:spPr>
            <a:xfrm>
              <a:off x="8169524" y="5224097"/>
              <a:ext cx="2545759" cy="953135"/>
            </a:xfrm>
            <a:prstGeom prst="rect">
              <a:avLst/>
            </a:prstGeom>
            <a:noFill/>
          </p:spPr>
          <p:txBody>
            <a:bodyPr wrap="square" rtlCol="0">
              <a:spAutoFit/>
            </a:bodyPr>
            <a:lstStyle>
              <a:defPPr>
                <a:defRPr lang="zh-CN"/>
              </a:defPPr>
              <a:lvl1pPr algn="ctr">
                <a:lnSpc>
                  <a:spcPct val="130000"/>
                </a:lnSpc>
                <a:defRPr sz="1400">
                  <a:solidFill>
                    <a:schemeClr val="tx1">
                      <a:lumMod val="65000"/>
                      <a:lumOff val="35000"/>
                    </a:schemeClr>
                  </a:solidFill>
                  <a:latin typeface="思源黑体 CN Light" panose="020B0300000000000000" charset="-122"/>
                  <a:ea typeface="思源黑体 CN Light" panose="020B0300000000000000" charset="-122"/>
                </a:defRPr>
              </a:lvl1pPr>
            </a:lstStyle>
            <a:p>
              <a:pPr>
                <a:lnSpc>
                  <a:spcPct val="100000"/>
                </a:lnSpc>
              </a:pPr>
              <a:r>
                <a:rPr lang="zh-CN" altLang="en-US" spc="100" dirty="0"/>
                <a:t>是指經營金融保險的業務活動</a:t>
              </a:r>
              <a:r>
                <a:rPr lang="en-US" altLang="zh-CN" spc="100" dirty="0"/>
                <a:t>.</a:t>
              </a:r>
              <a:r>
                <a:rPr lang="zh-CN" altLang="en-US" spc="100" dirty="0"/>
                <a:t>包括貸款服務、直接收費金融服務</a:t>
              </a:r>
              <a:r>
                <a:rPr lang="en-US" altLang="zh-CN" spc="100" dirty="0"/>
                <a:t>,</a:t>
              </a:r>
              <a:r>
                <a:rPr lang="zh-CN" altLang="en-US" spc="100" dirty="0"/>
                <a:t>保險服務和金融商品轉讓</a:t>
              </a:r>
              <a:endParaRPr lang="zh-CN" altLang="en-US" spc="100" dirty="0"/>
            </a:p>
          </p:txBody>
        </p:sp>
      </p:grpSp>
      <p:sp>
        <p:nvSpPr>
          <p:cNvPr id="49" name="椭圆 48"/>
          <p:cNvSpPr/>
          <p:nvPr/>
        </p:nvSpPr>
        <p:spPr>
          <a:xfrm>
            <a:off x="9113306" y="4147161"/>
            <a:ext cx="720000" cy="720000"/>
          </a:xfrm>
          <a:prstGeom prst="ellipse">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椭圆 49"/>
          <p:cNvSpPr/>
          <p:nvPr/>
        </p:nvSpPr>
        <p:spPr>
          <a:xfrm>
            <a:off x="2434442" y="4147161"/>
            <a:ext cx="720000" cy="720000"/>
          </a:xfrm>
          <a:prstGeom prst="ellipse">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consulting-message_84139"/>
          <p:cNvSpPr/>
          <p:nvPr/>
        </p:nvSpPr>
        <p:spPr>
          <a:xfrm>
            <a:off x="2543925" y="4285757"/>
            <a:ext cx="501034" cy="442809"/>
          </a:xfrm>
          <a:custGeom>
            <a:avLst/>
            <a:gdLst>
              <a:gd name="connsiteX0" fmla="*/ 331146 w 540656"/>
              <a:gd name="connsiteY0" fmla="*/ 175672 h 477827"/>
              <a:gd name="connsiteX1" fmla="*/ 362034 w 540656"/>
              <a:gd name="connsiteY1" fmla="*/ 175672 h 477827"/>
              <a:gd name="connsiteX2" fmla="*/ 374904 w 540656"/>
              <a:gd name="connsiteY2" fmla="*/ 188567 h 477827"/>
              <a:gd name="connsiteX3" fmla="*/ 374904 w 540656"/>
              <a:gd name="connsiteY3" fmla="*/ 281408 h 477827"/>
              <a:gd name="connsiteX4" fmla="*/ 362034 w 540656"/>
              <a:gd name="connsiteY4" fmla="*/ 294302 h 477827"/>
              <a:gd name="connsiteX5" fmla="*/ 331146 w 540656"/>
              <a:gd name="connsiteY5" fmla="*/ 294302 h 477827"/>
              <a:gd name="connsiteX6" fmla="*/ 318276 w 540656"/>
              <a:gd name="connsiteY6" fmla="*/ 281408 h 477827"/>
              <a:gd name="connsiteX7" fmla="*/ 318276 w 540656"/>
              <a:gd name="connsiteY7" fmla="*/ 188567 h 477827"/>
              <a:gd name="connsiteX8" fmla="*/ 331146 w 540656"/>
              <a:gd name="connsiteY8" fmla="*/ 175672 h 477827"/>
              <a:gd name="connsiteX9" fmla="*/ 178302 w 540656"/>
              <a:gd name="connsiteY9" fmla="*/ 113670 h 477827"/>
              <a:gd name="connsiteX10" fmla="*/ 209416 w 540656"/>
              <a:gd name="connsiteY10" fmla="*/ 113670 h 477827"/>
              <a:gd name="connsiteX11" fmla="*/ 222380 w 540656"/>
              <a:gd name="connsiteY11" fmla="*/ 129153 h 477827"/>
              <a:gd name="connsiteX12" fmla="*/ 222380 w 540656"/>
              <a:gd name="connsiteY12" fmla="*/ 281400 h 477827"/>
              <a:gd name="connsiteX13" fmla="*/ 209416 w 540656"/>
              <a:gd name="connsiteY13" fmla="*/ 294302 h 477827"/>
              <a:gd name="connsiteX14" fmla="*/ 178302 w 540656"/>
              <a:gd name="connsiteY14" fmla="*/ 294302 h 477827"/>
              <a:gd name="connsiteX15" fmla="*/ 165338 w 540656"/>
              <a:gd name="connsiteY15" fmla="*/ 281400 h 477827"/>
              <a:gd name="connsiteX16" fmla="*/ 165338 w 540656"/>
              <a:gd name="connsiteY16" fmla="*/ 129153 h 477827"/>
              <a:gd name="connsiteX17" fmla="*/ 178302 w 540656"/>
              <a:gd name="connsiteY17" fmla="*/ 113670 h 477827"/>
              <a:gd name="connsiteX18" fmla="*/ 256011 w 540656"/>
              <a:gd name="connsiteY18" fmla="*/ 97963 h 477827"/>
              <a:gd name="connsiteX19" fmla="*/ 256011 w 540656"/>
              <a:gd name="connsiteY19" fmla="*/ 273635 h 477827"/>
              <a:gd name="connsiteX20" fmla="*/ 287125 w 540656"/>
              <a:gd name="connsiteY20" fmla="*/ 273635 h 477827"/>
              <a:gd name="connsiteX21" fmla="*/ 287125 w 540656"/>
              <a:gd name="connsiteY21" fmla="*/ 97963 h 477827"/>
              <a:gd name="connsiteX22" fmla="*/ 256011 w 540656"/>
              <a:gd name="connsiteY22" fmla="*/ 77296 h 477827"/>
              <a:gd name="connsiteX23" fmla="*/ 284532 w 540656"/>
              <a:gd name="connsiteY23" fmla="*/ 77296 h 477827"/>
              <a:gd name="connsiteX24" fmla="*/ 300089 w 540656"/>
              <a:gd name="connsiteY24" fmla="*/ 90213 h 477827"/>
              <a:gd name="connsiteX25" fmla="*/ 300089 w 540656"/>
              <a:gd name="connsiteY25" fmla="*/ 281385 h 477827"/>
              <a:gd name="connsiteX26" fmla="*/ 284532 w 540656"/>
              <a:gd name="connsiteY26" fmla="*/ 294302 h 477827"/>
              <a:gd name="connsiteX27" fmla="*/ 256011 w 540656"/>
              <a:gd name="connsiteY27" fmla="*/ 294302 h 477827"/>
              <a:gd name="connsiteX28" fmla="*/ 243047 w 540656"/>
              <a:gd name="connsiteY28" fmla="*/ 281385 h 477827"/>
              <a:gd name="connsiteX29" fmla="*/ 243047 w 540656"/>
              <a:gd name="connsiteY29" fmla="*/ 90213 h 477827"/>
              <a:gd name="connsiteX30" fmla="*/ 256011 w 540656"/>
              <a:gd name="connsiteY30" fmla="*/ 77296 h 477827"/>
              <a:gd name="connsiteX31" fmla="*/ 269035 w 540656"/>
              <a:gd name="connsiteY31" fmla="*/ 25828 h 477827"/>
              <a:gd name="connsiteX32" fmla="*/ 25868 w 540656"/>
              <a:gd name="connsiteY32" fmla="*/ 196297 h 477827"/>
              <a:gd name="connsiteX33" fmla="*/ 155212 w 540656"/>
              <a:gd name="connsiteY33" fmla="*/ 343519 h 477827"/>
              <a:gd name="connsiteX34" fmla="*/ 162973 w 540656"/>
              <a:gd name="connsiteY34" fmla="*/ 346102 h 477827"/>
              <a:gd name="connsiteX35" fmla="*/ 165559 w 540656"/>
              <a:gd name="connsiteY35" fmla="*/ 356433 h 477827"/>
              <a:gd name="connsiteX36" fmla="*/ 124170 w 540656"/>
              <a:gd name="connsiteY36" fmla="*/ 444250 h 477827"/>
              <a:gd name="connsiteX37" fmla="*/ 281969 w 540656"/>
              <a:gd name="connsiteY37" fmla="*/ 366765 h 477827"/>
              <a:gd name="connsiteX38" fmla="*/ 284556 w 540656"/>
              <a:gd name="connsiteY38" fmla="*/ 364182 h 477827"/>
              <a:gd name="connsiteX39" fmla="*/ 289730 w 540656"/>
              <a:gd name="connsiteY39" fmla="*/ 364182 h 477827"/>
              <a:gd name="connsiteX40" fmla="*/ 514788 w 540656"/>
              <a:gd name="connsiteY40" fmla="*/ 196297 h 477827"/>
              <a:gd name="connsiteX41" fmla="*/ 269035 w 540656"/>
              <a:gd name="connsiteY41" fmla="*/ 25828 h 477827"/>
              <a:gd name="connsiteX42" fmla="*/ 269035 w 540656"/>
              <a:gd name="connsiteY42" fmla="*/ 0 h 477827"/>
              <a:gd name="connsiteX43" fmla="*/ 540656 w 540656"/>
              <a:gd name="connsiteY43" fmla="*/ 196297 h 477827"/>
              <a:gd name="connsiteX44" fmla="*/ 294904 w 540656"/>
              <a:gd name="connsiteY44" fmla="*/ 390010 h 477827"/>
              <a:gd name="connsiteX45" fmla="*/ 103475 w 540656"/>
              <a:gd name="connsiteY45" fmla="*/ 477827 h 477827"/>
              <a:gd name="connsiteX46" fmla="*/ 98301 w 540656"/>
              <a:gd name="connsiteY46" fmla="*/ 477827 h 477827"/>
              <a:gd name="connsiteX47" fmla="*/ 82780 w 540656"/>
              <a:gd name="connsiteY47" fmla="*/ 467496 h 477827"/>
              <a:gd name="connsiteX48" fmla="*/ 85366 w 540656"/>
              <a:gd name="connsiteY48" fmla="*/ 444250 h 477827"/>
              <a:gd name="connsiteX49" fmla="*/ 137104 w 540656"/>
              <a:gd name="connsiteY49" fmla="*/ 366765 h 477827"/>
              <a:gd name="connsiteX50" fmla="*/ 0 w 540656"/>
              <a:gd name="connsiteY50" fmla="*/ 196297 h 477827"/>
              <a:gd name="connsiteX51" fmla="*/ 269035 w 540656"/>
              <a:gd name="connsiteY51" fmla="*/ 0 h 47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0656" h="477827">
                <a:moveTo>
                  <a:pt x="331146" y="175672"/>
                </a:moveTo>
                <a:lnTo>
                  <a:pt x="362034" y="175672"/>
                </a:lnTo>
                <a:cubicBezTo>
                  <a:pt x="369756" y="175672"/>
                  <a:pt x="374904" y="180830"/>
                  <a:pt x="374904" y="188567"/>
                </a:cubicBezTo>
                <a:lnTo>
                  <a:pt x="374904" y="281408"/>
                </a:lnTo>
                <a:cubicBezTo>
                  <a:pt x="374904" y="286565"/>
                  <a:pt x="369756" y="294302"/>
                  <a:pt x="362034" y="294302"/>
                </a:cubicBezTo>
                <a:lnTo>
                  <a:pt x="331146" y="294302"/>
                </a:lnTo>
                <a:cubicBezTo>
                  <a:pt x="323424" y="294302"/>
                  <a:pt x="318276" y="286565"/>
                  <a:pt x="318276" y="281408"/>
                </a:cubicBezTo>
                <a:lnTo>
                  <a:pt x="318276" y="188567"/>
                </a:lnTo>
                <a:cubicBezTo>
                  <a:pt x="318276" y="180830"/>
                  <a:pt x="323424" y="175672"/>
                  <a:pt x="331146" y="175672"/>
                </a:cubicBezTo>
                <a:close/>
                <a:moveTo>
                  <a:pt x="178302" y="113670"/>
                </a:moveTo>
                <a:lnTo>
                  <a:pt x="209416" y="113670"/>
                </a:lnTo>
                <a:cubicBezTo>
                  <a:pt x="217194" y="113670"/>
                  <a:pt x="222380" y="121411"/>
                  <a:pt x="222380" y="129153"/>
                </a:cubicBezTo>
                <a:lnTo>
                  <a:pt x="222380" y="281400"/>
                </a:lnTo>
                <a:cubicBezTo>
                  <a:pt x="222380" y="286561"/>
                  <a:pt x="217194" y="294302"/>
                  <a:pt x="209416" y="294302"/>
                </a:cubicBezTo>
                <a:lnTo>
                  <a:pt x="178302" y="294302"/>
                </a:lnTo>
                <a:cubicBezTo>
                  <a:pt x="170523" y="294302"/>
                  <a:pt x="165338" y="286561"/>
                  <a:pt x="165338" y="281400"/>
                </a:cubicBezTo>
                <a:lnTo>
                  <a:pt x="165338" y="129153"/>
                </a:lnTo>
                <a:cubicBezTo>
                  <a:pt x="165338" y="121411"/>
                  <a:pt x="170523" y="113670"/>
                  <a:pt x="178302" y="113670"/>
                </a:cubicBezTo>
                <a:close/>
                <a:moveTo>
                  <a:pt x="256011" y="97963"/>
                </a:moveTo>
                <a:lnTo>
                  <a:pt x="256011" y="273635"/>
                </a:lnTo>
                <a:lnTo>
                  <a:pt x="287125" y="273635"/>
                </a:lnTo>
                <a:lnTo>
                  <a:pt x="287125" y="97963"/>
                </a:lnTo>
                <a:close/>
                <a:moveTo>
                  <a:pt x="256011" y="77296"/>
                </a:moveTo>
                <a:lnTo>
                  <a:pt x="284532" y="77296"/>
                </a:lnTo>
                <a:cubicBezTo>
                  <a:pt x="292311" y="77296"/>
                  <a:pt x="300089" y="82463"/>
                  <a:pt x="300089" y="90213"/>
                </a:cubicBezTo>
                <a:lnTo>
                  <a:pt x="300089" y="281385"/>
                </a:lnTo>
                <a:cubicBezTo>
                  <a:pt x="300089" y="286552"/>
                  <a:pt x="292311" y="294302"/>
                  <a:pt x="284532" y="294302"/>
                </a:cubicBezTo>
                <a:lnTo>
                  <a:pt x="256011" y="294302"/>
                </a:lnTo>
                <a:cubicBezTo>
                  <a:pt x="248233" y="294302"/>
                  <a:pt x="243047" y="286552"/>
                  <a:pt x="243047" y="281385"/>
                </a:cubicBezTo>
                <a:lnTo>
                  <a:pt x="243047" y="90213"/>
                </a:lnTo>
                <a:cubicBezTo>
                  <a:pt x="243047" y="82463"/>
                  <a:pt x="248233" y="77296"/>
                  <a:pt x="256011" y="77296"/>
                </a:cubicBezTo>
                <a:close/>
                <a:moveTo>
                  <a:pt x="269035" y="25828"/>
                </a:moveTo>
                <a:cubicBezTo>
                  <a:pt x="137104" y="25828"/>
                  <a:pt x="25868" y="100731"/>
                  <a:pt x="25868" y="196297"/>
                </a:cubicBezTo>
                <a:cubicBezTo>
                  <a:pt x="25868" y="258285"/>
                  <a:pt x="75019" y="315108"/>
                  <a:pt x="155212" y="343519"/>
                </a:cubicBezTo>
                <a:lnTo>
                  <a:pt x="162973" y="346102"/>
                </a:lnTo>
                <a:lnTo>
                  <a:pt x="165559" y="356433"/>
                </a:lnTo>
                <a:cubicBezTo>
                  <a:pt x="165559" y="374513"/>
                  <a:pt x="160386" y="402924"/>
                  <a:pt x="124170" y="444250"/>
                </a:cubicBezTo>
                <a:cubicBezTo>
                  <a:pt x="162973" y="431336"/>
                  <a:pt x="232818" y="405507"/>
                  <a:pt x="281969" y="366765"/>
                </a:cubicBezTo>
                <a:lnTo>
                  <a:pt x="284556" y="364182"/>
                </a:lnTo>
                <a:lnTo>
                  <a:pt x="289730" y="364182"/>
                </a:lnTo>
                <a:cubicBezTo>
                  <a:pt x="413900" y="356433"/>
                  <a:pt x="514788" y="281531"/>
                  <a:pt x="514788" y="196297"/>
                </a:cubicBezTo>
                <a:cubicBezTo>
                  <a:pt x="514788" y="100731"/>
                  <a:pt x="403552" y="25828"/>
                  <a:pt x="269035" y="25828"/>
                </a:cubicBezTo>
                <a:close/>
                <a:moveTo>
                  <a:pt x="269035" y="0"/>
                </a:moveTo>
                <a:cubicBezTo>
                  <a:pt x="419073" y="0"/>
                  <a:pt x="540656" y="87817"/>
                  <a:pt x="540656" y="196297"/>
                </a:cubicBezTo>
                <a:cubicBezTo>
                  <a:pt x="540656" y="297028"/>
                  <a:pt x="432008" y="379679"/>
                  <a:pt x="294904" y="390010"/>
                </a:cubicBezTo>
                <a:cubicBezTo>
                  <a:pt x="222471" y="444250"/>
                  <a:pt x="108648" y="475244"/>
                  <a:pt x="103475" y="477827"/>
                </a:cubicBezTo>
                <a:cubicBezTo>
                  <a:pt x="103475" y="477827"/>
                  <a:pt x="100888" y="477827"/>
                  <a:pt x="98301" y="477827"/>
                </a:cubicBezTo>
                <a:cubicBezTo>
                  <a:pt x="93127" y="477827"/>
                  <a:pt x="85366" y="475244"/>
                  <a:pt x="82780" y="467496"/>
                </a:cubicBezTo>
                <a:cubicBezTo>
                  <a:pt x="77606" y="459747"/>
                  <a:pt x="80193" y="449416"/>
                  <a:pt x="85366" y="444250"/>
                </a:cubicBezTo>
                <a:cubicBezTo>
                  <a:pt x="126756" y="405507"/>
                  <a:pt x="137104" y="379679"/>
                  <a:pt x="137104" y="366765"/>
                </a:cubicBezTo>
                <a:cubicBezTo>
                  <a:pt x="51737" y="330605"/>
                  <a:pt x="0" y="266033"/>
                  <a:pt x="0" y="196297"/>
                </a:cubicBezTo>
                <a:cubicBezTo>
                  <a:pt x="0" y="87817"/>
                  <a:pt x="121583" y="0"/>
                  <a:pt x="26903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2" name="椭圆 51"/>
          <p:cNvSpPr/>
          <p:nvPr/>
        </p:nvSpPr>
        <p:spPr>
          <a:xfrm>
            <a:off x="5649615" y="4147161"/>
            <a:ext cx="720000" cy="720000"/>
          </a:xfrm>
          <a:prstGeom prst="ellipse">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6" name="图形 5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811615" y="4309161"/>
            <a:ext cx="396000" cy="396000"/>
          </a:xfrm>
          <a:prstGeom prst="rect">
            <a:avLst/>
          </a:prstGeom>
        </p:spPr>
      </p:pic>
      <p:pic>
        <p:nvPicPr>
          <p:cNvPr id="57" name="图形 5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75306" y="4309161"/>
            <a:ext cx="396000" cy="396000"/>
          </a:xfrm>
          <a:prstGeom prst="rect">
            <a:avLst/>
          </a:prstGeom>
        </p:spPr>
      </p:pic>
      <p:pic>
        <p:nvPicPr>
          <p:cNvPr id="58" name="图片 57"/>
          <p:cNvPicPr>
            <a:picLocks noChangeAspect="1"/>
          </p:cNvPicPr>
          <p:nvPr/>
        </p:nvPicPr>
        <p:blipFill>
          <a:blip r:embed="rId4">
            <a:extLst>
              <a:ext uri="{28A0092B-C50C-407E-A947-70E740481C1C}">
                <a14:useLocalDpi xmlns:a14="http://schemas.microsoft.com/office/drawing/2010/main" val="0"/>
              </a:ext>
            </a:extLst>
          </a:blip>
          <a:srcRect l="26384"/>
          <a:stretch>
            <a:fillRect/>
          </a:stretch>
        </p:blipFill>
        <p:spPr>
          <a:xfrm flipH="1">
            <a:off x="758617" y="-148980"/>
            <a:ext cx="4744224" cy="4296372"/>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pic>
        <p:nvPicPr>
          <p:cNvPr id="59" name="图片 58"/>
          <p:cNvPicPr>
            <a:picLocks noChangeAspect="1"/>
          </p:cNvPicPr>
          <p:nvPr/>
        </p:nvPicPr>
        <p:blipFill>
          <a:blip r:embed="rId5">
            <a:extLst>
              <a:ext uri="{28A0092B-C50C-407E-A947-70E740481C1C}">
                <a14:useLocalDpi xmlns:a14="http://schemas.microsoft.com/office/drawing/2010/main" val="0"/>
              </a:ext>
            </a:extLst>
          </a:blip>
          <a:srcRect r="44249"/>
          <a:stretch>
            <a:fillRect/>
          </a:stretch>
        </p:blipFill>
        <p:spPr>
          <a:xfrm>
            <a:off x="7668372" y="529086"/>
            <a:ext cx="3215173" cy="4327771"/>
          </a:xfrm>
          <a:custGeom>
            <a:avLst/>
            <a:gdLst>
              <a:gd name="connsiteX0" fmla="*/ 0 w 3064457"/>
              <a:gd name="connsiteY0" fmla="*/ 0 h 4124901"/>
              <a:gd name="connsiteX1" fmla="*/ 3064457 w 3064457"/>
              <a:gd name="connsiteY1" fmla="*/ 0 h 4124901"/>
              <a:gd name="connsiteX2" fmla="*/ 3064457 w 3064457"/>
              <a:gd name="connsiteY2" fmla="*/ 4124901 h 4124901"/>
              <a:gd name="connsiteX3" fmla="*/ 0 w 3064457"/>
              <a:gd name="connsiteY3" fmla="*/ 4124901 h 4124901"/>
            </a:gdLst>
            <a:ahLst/>
            <a:cxnLst>
              <a:cxn ang="0">
                <a:pos x="connsiteX0" y="connsiteY0"/>
              </a:cxn>
              <a:cxn ang="0">
                <a:pos x="connsiteX1" y="connsiteY1"/>
              </a:cxn>
              <a:cxn ang="0">
                <a:pos x="connsiteX2" y="connsiteY2"/>
              </a:cxn>
              <a:cxn ang="0">
                <a:pos x="connsiteX3" y="connsiteY3"/>
              </a:cxn>
            </a:cxnLst>
            <a:rect l="l" t="t" r="r" b="b"/>
            <a:pathLst>
              <a:path w="3064457" h="4124901">
                <a:moveTo>
                  <a:pt x="0" y="0"/>
                </a:moveTo>
                <a:lnTo>
                  <a:pt x="3064457" y="0"/>
                </a:lnTo>
                <a:lnTo>
                  <a:pt x="3064457" y="4124901"/>
                </a:lnTo>
                <a:lnTo>
                  <a:pt x="0" y="4124901"/>
                </a:lnTo>
                <a:close/>
              </a:path>
            </a:pathLst>
          </a:custGeom>
        </p:spPr>
      </p:pic>
      <p:pic>
        <p:nvPicPr>
          <p:cNvPr id="60" name="图片 59"/>
          <p:cNvPicPr>
            <a:picLocks noChangeAspect="1"/>
          </p:cNvPicPr>
          <p:nvPr/>
        </p:nvPicPr>
        <p:blipFill>
          <a:blip r:embed="rId6">
            <a:extLst>
              <a:ext uri="{28A0092B-C50C-407E-A947-70E740481C1C}">
                <a14:useLocalDpi xmlns:a14="http://schemas.microsoft.com/office/drawing/2010/main" val="0"/>
              </a:ext>
            </a:extLst>
          </a:blip>
          <a:srcRect l="3179" t="39859" r="79356" b="33553"/>
          <a:stretch>
            <a:fillRect/>
          </a:stretch>
        </p:blipFill>
        <p:spPr>
          <a:xfrm>
            <a:off x="4879530" y="1880882"/>
            <a:ext cx="2432941" cy="2374290"/>
          </a:xfrm>
          <a:custGeom>
            <a:avLst/>
            <a:gdLst>
              <a:gd name="connsiteX0" fmla="*/ 0 w 1261342"/>
              <a:gd name="connsiteY0" fmla="*/ 0 h 1230935"/>
              <a:gd name="connsiteX1" fmla="*/ 1261342 w 1261342"/>
              <a:gd name="connsiteY1" fmla="*/ 0 h 1230935"/>
              <a:gd name="connsiteX2" fmla="*/ 1261342 w 1261342"/>
              <a:gd name="connsiteY2" fmla="*/ 1230935 h 1230935"/>
              <a:gd name="connsiteX3" fmla="*/ 0 w 1261342"/>
              <a:gd name="connsiteY3" fmla="*/ 1230935 h 1230935"/>
            </a:gdLst>
            <a:ahLst/>
            <a:cxnLst>
              <a:cxn ang="0">
                <a:pos x="connsiteX0" y="connsiteY0"/>
              </a:cxn>
              <a:cxn ang="0">
                <a:pos x="connsiteX1" y="connsiteY1"/>
              </a:cxn>
              <a:cxn ang="0">
                <a:pos x="connsiteX2" y="connsiteY2"/>
              </a:cxn>
              <a:cxn ang="0">
                <a:pos x="connsiteX3" y="connsiteY3"/>
              </a:cxn>
            </a:cxnLst>
            <a:rect l="l" t="t" r="r" b="b"/>
            <a:pathLst>
              <a:path w="1261342" h="1230935">
                <a:moveTo>
                  <a:pt x="0" y="0"/>
                </a:moveTo>
                <a:lnTo>
                  <a:pt x="1261342" y="0"/>
                </a:lnTo>
                <a:lnTo>
                  <a:pt x="1261342" y="1230935"/>
                </a:lnTo>
                <a:lnTo>
                  <a:pt x="0" y="1230935"/>
                </a:lnTo>
                <a:close/>
              </a:path>
            </a:pathLst>
          </a:custGeom>
        </p:spPr>
      </p:pic>
      <p:grpSp>
        <p:nvGrpSpPr>
          <p:cNvPr id="61" name="组合 60"/>
          <p:cNvGrpSpPr/>
          <p:nvPr/>
        </p:nvGrpSpPr>
        <p:grpSpPr>
          <a:xfrm>
            <a:off x="-944481" y="222329"/>
            <a:ext cx="3534300" cy="692074"/>
            <a:chOff x="-944481" y="222329"/>
            <a:chExt cx="3534300" cy="692074"/>
          </a:xfrm>
        </p:grpSpPr>
        <p:sp>
          <p:nvSpPr>
            <p:cNvPr id="62" name="矩形: 圆角 61"/>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矩形: 圆角 62"/>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4" name="文本框 63"/>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更多服務</a:t>
              </a:r>
              <a:endParaRPr lang="zh-CN" altLang="en-US" sz="2400" spc="300" dirty="0">
                <a:solidFill>
                  <a:srgbClr val="3F67ED"/>
                </a:solidFill>
                <a:latin typeface="+mj-ea"/>
                <a:ea typeface="+mj-ea"/>
              </a:endParaRPr>
            </a:p>
          </p:txBody>
        </p:sp>
        <p:sp>
          <p:nvSpPr>
            <p:cNvPr id="65" name="文本框 64"/>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04</a:t>
              </a:r>
              <a:endParaRPr lang="zh-CN" altLang="en-US" sz="3200" dirty="0">
                <a:solidFill>
                  <a:srgbClr val="3F67ED"/>
                </a:solidFill>
                <a:latin typeface="+mj-lt"/>
              </a:endParaRPr>
            </a:p>
          </p:txBody>
        </p:sp>
      </p:grpSp>
      <p:sp>
        <p:nvSpPr>
          <p:cNvPr id="66" name="圆: 空心 65"/>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椭圆 40"/>
          <p:cNvSpPr/>
          <p:nvPr/>
        </p:nvSpPr>
        <p:spPr>
          <a:xfrm>
            <a:off x="3756000" y="2730613"/>
            <a:ext cx="4680000" cy="4680000"/>
          </a:xfrm>
          <a:prstGeom prst="ellipse">
            <a:avLst/>
          </a:prstGeom>
          <a:solidFill>
            <a:schemeClr val="bg1"/>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矩形: 圆角 62"/>
          <p:cNvSpPr/>
          <p:nvPr/>
        </p:nvSpPr>
        <p:spPr>
          <a:xfrm>
            <a:off x="703125" y="4729456"/>
            <a:ext cx="2880000" cy="1512000"/>
          </a:xfrm>
          <a:prstGeom prst="roundRect">
            <a:avLst>
              <a:gd name="adj" fmla="val 9075"/>
            </a:avLst>
          </a:prstGeom>
          <a:noFill/>
          <a:ln>
            <a:solidFill>
              <a:srgbClr val="3F67ED"/>
            </a:solidFill>
          </a:ln>
          <a:effectLst>
            <a:outerShdw blurRad="63500" sx="102000" sy="102000" algn="ctr" rotWithShape="0">
              <a:srgbClr val="3F67ED">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mj-ea"/>
              <a:ea typeface="+mj-ea"/>
            </a:endParaRPr>
          </a:p>
        </p:txBody>
      </p:sp>
      <p:sp>
        <p:nvSpPr>
          <p:cNvPr id="64" name="文本框 63"/>
          <p:cNvSpPr txBox="1"/>
          <p:nvPr/>
        </p:nvSpPr>
        <p:spPr>
          <a:xfrm>
            <a:off x="825488" y="5217596"/>
            <a:ext cx="2635275" cy="810260"/>
          </a:xfrm>
          <a:prstGeom prst="rect">
            <a:avLst/>
          </a:prstGeom>
          <a:noFill/>
        </p:spPr>
        <p:txBody>
          <a:bodyPr wrap="square" rtlCol="0">
            <a:spAutoFit/>
          </a:bodyPr>
          <a:lstStyle>
            <a:defPPr>
              <a:defRPr lang="zh-CN"/>
            </a:defPPr>
            <a:lvl1pPr algn="r">
              <a:lnSpc>
                <a:spcPct val="130000"/>
              </a:lnSpc>
              <a:defRPr sz="1400">
                <a:solidFill>
                  <a:schemeClr val="tx1">
                    <a:lumMod val="65000"/>
                    <a:lumOff val="35000"/>
                  </a:schemeClr>
                </a:solidFill>
                <a:latin typeface="+mn-ea"/>
              </a:defRPr>
            </a:lvl1pPr>
          </a:lstStyle>
          <a:p>
            <a:r>
              <a:rPr lang="zh-CN" altLang="en-US" sz="1200" spc="100" dirty="0"/>
              <a:t>直接收費金融服務，是指為貨幣資金融通及其他金融業務提供相關服務並且收取費用的業務活動</a:t>
            </a:r>
            <a:endParaRPr lang="zh-CN" altLang="en-US" sz="1200" spc="100" dirty="0"/>
          </a:p>
        </p:txBody>
      </p:sp>
      <p:sp>
        <p:nvSpPr>
          <p:cNvPr id="65" name="文本框 64"/>
          <p:cNvSpPr txBox="1"/>
          <p:nvPr/>
        </p:nvSpPr>
        <p:spPr>
          <a:xfrm>
            <a:off x="1391542" y="4807914"/>
            <a:ext cx="2069221" cy="460375"/>
          </a:xfrm>
          <a:prstGeom prst="rect">
            <a:avLst/>
          </a:prstGeom>
          <a:noFill/>
        </p:spPr>
        <p:txBody>
          <a:bodyPr wrap="square" rtlCol="0">
            <a:spAutoFit/>
          </a:bodyPr>
          <a:lstStyle>
            <a:defPPr>
              <a:defRPr lang="zh-CN"/>
            </a:defPPr>
            <a:lvl1pPr algn="r">
              <a:defRPr sz="2000" spc="200">
                <a:solidFill>
                  <a:srgbClr val="C2AE82"/>
                </a:solidFill>
                <a:latin typeface="思源黑体 CN Heavy" panose="020B0A00000000000000" pitchFamily="34" charset="-122"/>
                <a:ea typeface="思源黑体 CN Heavy" panose="020B0A00000000000000" pitchFamily="34" charset="-122"/>
              </a:defRPr>
            </a:lvl1pPr>
          </a:lstStyle>
          <a:p>
            <a:r>
              <a:rPr lang="zh-CN" altLang="en-US" sz="2400" dirty="0">
                <a:solidFill>
                  <a:srgbClr val="3F67ED"/>
                </a:solidFill>
              </a:rPr>
              <a:t>更多服務</a:t>
            </a:r>
            <a:endParaRPr lang="zh-CN" altLang="en-US" sz="2400" dirty="0">
              <a:solidFill>
                <a:srgbClr val="3F67ED"/>
              </a:solidFill>
            </a:endParaRPr>
          </a:p>
        </p:txBody>
      </p:sp>
      <p:sp>
        <p:nvSpPr>
          <p:cNvPr id="60" name="矩形: 圆角 59"/>
          <p:cNvSpPr/>
          <p:nvPr/>
        </p:nvSpPr>
        <p:spPr>
          <a:xfrm>
            <a:off x="8608875" y="4729456"/>
            <a:ext cx="2880000" cy="1512000"/>
          </a:xfrm>
          <a:prstGeom prst="roundRect">
            <a:avLst>
              <a:gd name="adj" fmla="val 9075"/>
            </a:avLst>
          </a:prstGeom>
          <a:noFill/>
          <a:ln>
            <a:solidFill>
              <a:srgbClr val="3F67ED"/>
            </a:solidFill>
          </a:ln>
          <a:effectLst>
            <a:outerShdw blurRad="63500" sx="102000" sy="102000" algn="ctr" rotWithShape="0">
              <a:srgbClr val="3F67ED">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mj-ea"/>
              <a:ea typeface="+mj-ea"/>
            </a:endParaRPr>
          </a:p>
        </p:txBody>
      </p:sp>
      <p:sp>
        <p:nvSpPr>
          <p:cNvPr id="61" name="文本框 60"/>
          <p:cNvSpPr txBox="1"/>
          <p:nvPr/>
        </p:nvSpPr>
        <p:spPr>
          <a:xfrm>
            <a:off x="8731238" y="5217596"/>
            <a:ext cx="2635275" cy="810260"/>
          </a:xfrm>
          <a:prstGeom prst="rect">
            <a:avLst/>
          </a:prstGeom>
          <a:noFill/>
        </p:spPr>
        <p:txBody>
          <a:bodyPr wrap="square" rtlCol="0">
            <a:spAutoFit/>
          </a:bodyPr>
          <a:lstStyle>
            <a:defPPr>
              <a:defRPr lang="zh-CN"/>
            </a:defPPr>
            <a:lvl1pPr>
              <a:lnSpc>
                <a:spcPct val="130000"/>
              </a:lnSpc>
              <a:defRPr sz="1400">
                <a:solidFill>
                  <a:schemeClr val="tx1">
                    <a:lumMod val="65000"/>
                    <a:lumOff val="35000"/>
                  </a:schemeClr>
                </a:solidFill>
                <a:latin typeface="+mn-ea"/>
              </a:defRPr>
            </a:lvl1pPr>
          </a:lstStyle>
          <a:p>
            <a:r>
              <a:rPr lang="zh-CN" altLang="en-US" sz="1200" dirty="0"/>
              <a:t>金融商品轉讓，是指轉讓外匯、有價證券、非貨物期貨和其他金融商品所有權的業務活動</a:t>
            </a:r>
            <a:endParaRPr lang="zh-CN" altLang="en-US" sz="1200" dirty="0"/>
          </a:p>
        </p:txBody>
      </p:sp>
      <p:sp>
        <p:nvSpPr>
          <p:cNvPr id="62" name="文本框 61"/>
          <p:cNvSpPr txBox="1"/>
          <p:nvPr/>
        </p:nvSpPr>
        <p:spPr>
          <a:xfrm>
            <a:off x="8731238" y="4807914"/>
            <a:ext cx="2069221" cy="460375"/>
          </a:xfrm>
          <a:prstGeom prst="rect">
            <a:avLst/>
          </a:prstGeom>
          <a:noFill/>
        </p:spPr>
        <p:txBody>
          <a:bodyPr wrap="square" rtlCol="0">
            <a:spAutoFit/>
          </a:bodyPr>
          <a:lstStyle/>
          <a:p>
            <a:r>
              <a:rPr lang="zh-CN" altLang="en-US" sz="2400" spc="200" dirty="0">
                <a:solidFill>
                  <a:srgbClr val="3F67ED"/>
                </a:solidFill>
                <a:latin typeface="思源黑体 CN Heavy" panose="020B0A00000000000000" pitchFamily="34" charset="-122"/>
                <a:ea typeface="思源黑体 CN Heavy" panose="020B0A00000000000000" pitchFamily="34" charset="-122"/>
              </a:rPr>
              <a:t>更多服務</a:t>
            </a:r>
            <a:endParaRPr lang="zh-CN" altLang="en-US" sz="2400" spc="200" dirty="0">
              <a:solidFill>
                <a:srgbClr val="3F67ED"/>
              </a:solidFill>
              <a:latin typeface="思源黑体 CN Heavy" panose="020B0A00000000000000" pitchFamily="34" charset="-122"/>
              <a:ea typeface="思源黑体 CN Heavy" panose="020B0A00000000000000" pitchFamily="34" charset="-122"/>
            </a:endParaRPr>
          </a:p>
        </p:txBody>
      </p:sp>
      <p:sp>
        <p:nvSpPr>
          <p:cNvPr id="66" name="矩形: 圆角 65"/>
          <p:cNvSpPr/>
          <p:nvPr/>
        </p:nvSpPr>
        <p:spPr>
          <a:xfrm>
            <a:off x="1460850" y="1719556"/>
            <a:ext cx="3060000" cy="1512000"/>
          </a:xfrm>
          <a:prstGeom prst="roundRect">
            <a:avLst>
              <a:gd name="adj" fmla="val 9075"/>
            </a:avLst>
          </a:prstGeom>
          <a:noFill/>
          <a:ln>
            <a:solidFill>
              <a:srgbClr val="3F67ED"/>
            </a:solidFill>
          </a:ln>
          <a:effectLst>
            <a:outerShdw blurRad="63500" sx="102000" sy="102000" algn="ctr" rotWithShape="0">
              <a:srgbClr val="3F67ED">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mj-ea"/>
              <a:ea typeface="+mj-ea"/>
            </a:endParaRPr>
          </a:p>
        </p:txBody>
      </p:sp>
      <p:sp>
        <p:nvSpPr>
          <p:cNvPr id="67" name="文本框 66"/>
          <p:cNvSpPr txBox="1"/>
          <p:nvPr/>
        </p:nvSpPr>
        <p:spPr>
          <a:xfrm>
            <a:off x="1590861" y="2245796"/>
            <a:ext cx="2799980" cy="810260"/>
          </a:xfrm>
          <a:prstGeom prst="rect">
            <a:avLst/>
          </a:prstGeom>
          <a:noFill/>
        </p:spPr>
        <p:txBody>
          <a:bodyPr wrap="square" rtlCol="0">
            <a:spAutoFit/>
          </a:bodyPr>
          <a:lstStyle/>
          <a:p>
            <a:pPr algn="r">
              <a:lnSpc>
                <a:spcPct val="130000"/>
              </a:lnSpc>
            </a:pPr>
            <a:r>
              <a:rPr lang="zh-CN" altLang="en-US" sz="1200" spc="100" dirty="0">
                <a:solidFill>
                  <a:schemeClr val="tx1">
                    <a:lumMod val="65000"/>
                    <a:lumOff val="35000"/>
                  </a:schemeClr>
                </a:solidFill>
              </a:rPr>
              <a:t>是指經營金融保險的業務活動</a:t>
            </a:r>
            <a:r>
              <a:rPr lang="en-US" altLang="zh-CN" sz="1200" spc="100" dirty="0">
                <a:solidFill>
                  <a:schemeClr val="tx1">
                    <a:lumMod val="65000"/>
                    <a:lumOff val="35000"/>
                  </a:schemeClr>
                </a:solidFill>
              </a:rPr>
              <a:t>.</a:t>
            </a:r>
            <a:r>
              <a:rPr lang="zh-CN" altLang="en-US" sz="1200" spc="100" dirty="0">
                <a:solidFill>
                  <a:schemeClr val="tx1">
                    <a:lumMod val="65000"/>
                    <a:lumOff val="35000"/>
                  </a:schemeClr>
                </a:solidFill>
              </a:rPr>
              <a:t>包括貸款服務、直接收費金融服務</a:t>
            </a:r>
            <a:r>
              <a:rPr lang="en-US" altLang="zh-CN" sz="1200" spc="100" dirty="0">
                <a:solidFill>
                  <a:schemeClr val="tx1">
                    <a:lumMod val="65000"/>
                    <a:lumOff val="35000"/>
                  </a:schemeClr>
                </a:solidFill>
              </a:rPr>
              <a:t>,</a:t>
            </a:r>
            <a:r>
              <a:rPr lang="zh-CN" altLang="en-US" sz="1200" spc="100" dirty="0">
                <a:solidFill>
                  <a:schemeClr val="tx1">
                    <a:lumMod val="65000"/>
                    <a:lumOff val="35000"/>
                  </a:schemeClr>
                </a:solidFill>
              </a:rPr>
              <a:t>保險服務和金融商品轉讓</a:t>
            </a:r>
            <a:r>
              <a:rPr lang="zh-CN" altLang="en-US" sz="1200" spc="100" dirty="0">
                <a:solidFill>
                  <a:schemeClr val="tx1">
                    <a:lumMod val="65000"/>
                    <a:lumOff val="35000"/>
                  </a:schemeClr>
                </a:solidFill>
                <a:latin typeface="+mn-ea"/>
              </a:rPr>
              <a:t>。</a:t>
            </a:r>
            <a:endParaRPr lang="zh-CN" altLang="en-US" sz="1200" spc="100" dirty="0">
              <a:solidFill>
                <a:schemeClr val="tx1">
                  <a:lumMod val="65000"/>
                  <a:lumOff val="35000"/>
                </a:schemeClr>
              </a:solidFill>
            </a:endParaRPr>
          </a:p>
        </p:txBody>
      </p:sp>
      <p:sp>
        <p:nvSpPr>
          <p:cNvPr id="68" name="文本框 67"/>
          <p:cNvSpPr txBox="1"/>
          <p:nvPr/>
        </p:nvSpPr>
        <p:spPr>
          <a:xfrm>
            <a:off x="2192294" y="1798014"/>
            <a:ext cx="2198547" cy="460375"/>
          </a:xfrm>
          <a:prstGeom prst="rect">
            <a:avLst/>
          </a:prstGeom>
          <a:noFill/>
        </p:spPr>
        <p:txBody>
          <a:bodyPr wrap="square" rtlCol="0">
            <a:spAutoFit/>
          </a:bodyPr>
          <a:lstStyle/>
          <a:p>
            <a:pPr algn="r"/>
            <a:r>
              <a:rPr lang="zh-CN" altLang="en-US" sz="2400" spc="200" dirty="0">
                <a:solidFill>
                  <a:srgbClr val="3F67ED"/>
                </a:solidFill>
                <a:latin typeface="思源黑体 CN Heavy" panose="020B0A00000000000000" pitchFamily="34" charset="-122"/>
                <a:ea typeface="思源黑体 CN Heavy" panose="020B0A00000000000000" pitchFamily="34" charset="-122"/>
              </a:rPr>
              <a:t>金融服務</a:t>
            </a:r>
            <a:endParaRPr lang="zh-CN" altLang="en-US" sz="2400" spc="200" dirty="0">
              <a:solidFill>
                <a:srgbClr val="3F67ED"/>
              </a:solidFill>
              <a:latin typeface="思源黑体 CN Heavy" panose="020B0A00000000000000" pitchFamily="34" charset="-122"/>
              <a:ea typeface="思源黑体 CN Heavy" panose="020B0A00000000000000" pitchFamily="34" charset="-122"/>
            </a:endParaRPr>
          </a:p>
        </p:txBody>
      </p:sp>
      <p:sp>
        <p:nvSpPr>
          <p:cNvPr id="70" name="矩形: 圆角 69"/>
          <p:cNvSpPr/>
          <p:nvPr/>
        </p:nvSpPr>
        <p:spPr>
          <a:xfrm>
            <a:off x="7671150" y="1719556"/>
            <a:ext cx="3060000" cy="1512000"/>
          </a:xfrm>
          <a:prstGeom prst="roundRect">
            <a:avLst>
              <a:gd name="adj" fmla="val 9075"/>
            </a:avLst>
          </a:prstGeom>
          <a:noFill/>
          <a:ln>
            <a:solidFill>
              <a:srgbClr val="3F67ED"/>
            </a:solidFill>
          </a:ln>
          <a:effectLst>
            <a:outerShdw blurRad="63500" sx="102000" sy="102000" algn="ctr" rotWithShape="0">
              <a:srgbClr val="3F67ED">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mj-ea"/>
              <a:ea typeface="+mj-ea"/>
            </a:endParaRPr>
          </a:p>
        </p:txBody>
      </p:sp>
      <p:sp>
        <p:nvSpPr>
          <p:cNvPr id="71" name="文本框 70"/>
          <p:cNvSpPr txBox="1"/>
          <p:nvPr/>
        </p:nvSpPr>
        <p:spPr>
          <a:xfrm>
            <a:off x="7801161" y="2245796"/>
            <a:ext cx="2799980" cy="975995"/>
          </a:xfrm>
          <a:prstGeom prst="rect">
            <a:avLst/>
          </a:prstGeom>
          <a:noFill/>
        </p:spPr>
        <p:txBody>
          <a:bodyPr wrap="square" rtlCol="0">
            <a:spAutoFit/>
          </a:bodyPr>
          <a:lstStyle/>
          <a:p>
            <a:pPr>
              <a:lnSpc>
                <a:spcPct val="120000"/>
              </a:lnSpc>
            </a:pPr>
            <a:r>
              <a:rPr lang="zh-CN" altLang="en-US" sz="1200" dirty="0">
                <a:solidFill>
                  <a:schemeClr val="tx1">
                    <a:lumMod val="65000"/>
                    <a:lumOff val="35000"/>
                  </a:schemeClr>
                </a:solidFill>
              </a:rPr>
              <a:t>是指投保人根據合同約定</a:t>
            </a:r>
            <a:r>
              <a:rPr lang="en-US" altLang="zh-CN" sz="1200" dirty="0">
                <a:solidFill>
                  <a:schemeClr val="tx1">
                    <a:lumMod val="65000"/>
                    <a:lumOff val="35000"/>
                  </a:schemeClr>
                </a:solidFill>
              </a:rPr>
              <a:t>,</a:t>
            </a:r>
            <a:r>
              <a:rPr lang="zh-CN" altLang="en-US" sz="1200" dirty="0">
                <a:solidFill>
                  <a:schemeClr val="tx1">
                    <a:lumMod val="65000"/>
                    <a:lumOff val="35000"/>
                  </a:schemeClr>
                </a:solidFill>
              </a:rPr>
              <a:t>向保險人支付保險費</a:t>
            </a:r>
            <a:r>
              <a:rPr lang="en-US" altLang="zh-CN" sz="1200" dirty="0">
                <a:solidFill>
                  <a:schemeClr val="tx1">
                    <a:lumMod val="65000"/>
                    <a:lumOff val="35000"/>
                  </a:schemeClr>
                </a:solidFill>
              </a:rPr>
              <a:t>,</a:t>
            </a:r>
            <a:r>
              <a:rPr lang="zh-CN" altLang="en-US" sz="1200" dirty="0">
                <a:solidFill>
                  <a:schemeClr val="tx1">
                    <a:lumMod val="65000"/>
                    <a:lumOff val="35000"/>
                  </a:schemeClr>
                </a:solidFill>
              </a:rPr>
              <a:t>保險人對於合同約定的可能發生的事故因其發生所造成的財產損失承擔賠償保險金責任商業保險行為</a:t>
            </a:r>
            <a:endParaRPr lang="zh-CN" altLang="en-US" sz="1400" dirty="0">
              <a:solidFill>
                <a:schemeClr val="tx1">
                  <a:lumMod val="65000"/>
                  <a:lumOff val="35000"/>
                </a:schemeClr>
              </a:solidFill>
            </a:endParaRPr>
          </a:p>
        </p:txBody>
      </p:sp>
      <p:sp>
        <p:nvSpPr>
          <p:cNvPr id="72" name="文本框 71"/>
          <p:cNvSpPr txBox="1"/>
          <p:nvPr/>
        </p:nvSpPr>
        <p:spPr>
          <a:xfrm>
            <a:off x="7801161" y="1798014"/>
            <a:ext cx="2198547" cy="460375"/>
          </a:xfrm>
          <a:prstGeom prst="rect">
            <a:avLst/>
          </a:prstGeom>
          <a:noFill/>
        </p:spPr>
        <p:txBody>
          <a:bodyPr wrap="square" rtlCol="0">
            <a:spAutoFit/>
          </a:bodyPr>
          <a:lstStyle/>
          <a:p>
            <a:r>
              <a:rPr lang="zh-CN" altLang="en-US" sz="2400" spc="200" dirty="0">
                <a:solidFill>
                  <a:srgbClr val="3F67ED"/>
                </a:solidFill>
                <a:latin typeface="思源黑体 CN Heavy" panose="020B0A00000000000000" pitchFamily="34" charset="-122"/>
                <a:ea typeface="思源黑体 CN Heavy" panose="020B0A00000000000000" pitchFamily="34" charset="-122"/>
              </a:rPr>
              <a:t>保險服務</a:t>
            </a:r>
            <a:endParaRPr lang="zh-CN" altLang="en-US" sz="2400" spc="200" dirty="0">
              <a:solidFill>
                <a:srgbClr val="3F67ED"/>
              </a:solidFill>
              <a:latin typeface="思源黑体 CN Heavy" panose="020B0A00000000000000" pitchFamily="34" charset="-122"/>
              <a:ea typeface="思源黑体 CN Heavy" panose="020B0A00000000000000" pitchFamily="34"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547638" y="3357186"/>
            <a:ext cx="5096725" cy="3397817"/>
          </a:xfrm>
          <a:prstGeom prst="rect">
            <a:avLst/>
          </a:prstGeom>
        </p:spPr>
      </p:pic>
      <p:grpSp>
        <p:nvGrpSpPr>
          <p:cNvPr id="74" name="组合 73"/>
          <p:cNvGrpSpPr/>
          <p:nvPr/>
        </p:nvGrpSpPr>
        <p:grpSpPr>
          <a:xfrm>
            <a:off x="-944481" y="222329"/>
            <a:ext cx="3534300" cy="692074"/>
            <a:chOff x="-944481" y="222329"/>
            <a:chExt cx="3534300" cy="692074"/>
          </a:xfrm>
        </p:grpSpPr>
        <p:sp>
          <p:nvSpPr>
            <p:cNvPr id="75" name="矩形: 圆角 74"/>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6" name="矩形: 圆角 75"/>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7" name="文本框 76"/>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更多服務</a:t>
              </a:r>
              <a:endParaRPr lang="zh-CN" altLang="en-US" sz="2400" spc="300" dirty="0">
                <a:solidFill>
                  <a:srgbClr val="3F67ED"/>
                </a:solidFill>
                <a:latin typeface="+mj-ea"/>
                <a:ea typeface="+mj-ea"/>
              </a:endParaRPr>
            </a:p>
          </p:txBody>
        </p:sp>
        <p:sp>
          <p:nvSpPr>
            <p:cNvPr id="78" name="文本框 77"/>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04</a:t>
              </a:r>
              <a:endParaRPr lang="zh-CN" altLang="en-US" sz="3200" dirty="0">
                <a:solidFill>
                  <a:srgbClr val="3F67ED"/>
                </a:solidFill>
                <a:latin typeface="+mj-lt"/>
              </a:endParaRPr>
            </a:p>
          </p:txBody>
        </p:sp>
      </p:grpSp>
      <p:sp>
        <p:nvSpPr>
          <p:cNvPr id="79" name="圆: 空心 78"/>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2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圆角 16"/>
          <p:cNvSpPr/>
          <p:nvPr/>
        </p:nvSpPr>
        <p:spPr>
          <a:xfrm>
            <a:off x="8801100" y="560213"/>
            <a:ext cx="4644000" cy="1800000"/>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矩形: 圆角 18"/>
          <p:cNvSpPr/>
          <p:nvPr/>
        </p:nvSpPr>
        <p:spPr>
          <a:xfrm>
            <a:off x="8915400" y="560213"/>
            <a:ext cx="4644000" cy="18000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 name="组合 6"/>
          <p:cNvGrpSpPr/>
          <p:nvPr/>
        </p:nvGrpSpPr>
        <p:grpSpPr>
          <a:xfrm>
            <a:off x="9537257" y="726787"/>
            <a:ext cx="2274570" cy="1281083"/>
            <a:chOff x="9537257" y="822037"/>
            <a:chExt cx="2274570" cy="1281083"/>
          </a:xfrm>
        </p:grpSpPr>
        <p:sp>
          <p:nvSpPr>
            <p:cNvPr id="8" name="文本框 7"/>
            <p:cNvSpPr txBox="1"/>
            <p:nvPr/>
          </p:nvSpPr>
          <p:spPr>
            <a:xfrm>
              <a:off x="10333547" y="822037"/>
              <a:ext cx="1478280" cy="829945"/>
            </a:xfrm>
            <a:prstGeom prst="rect">
              <a:avLst/>
            </a:prstGeom>
            <a:noFill/>
          </p:spPr>
          <p:txBody>
            <a:bodyPr wrap="none" rtlCol="0">
              <a:spAutoFit/>
            </a:bodyPr>
            <a:lstStyle/>
            <a:p>
              <a:pPr algn="r"/>
              <a:r>
                <a:rPr lang="zh-CN" altLang="en-US" sz="4800" spc="300" dirty="0">
                  <a:solidFill>
                    <a:srgbClr val="3F67ED"/>
                  </a:solidFill>
                  <a:latin typeface="+mj-ea"/>
                  <a:ea typeface="+mj-ea"/>
                </a:rPr>
                <a:t>目錄</a:t>
              </a:r>
              <a:endParaRPr lang="zh-CN" altLang="en-US" sz="4800" spc="300" dirty="0">
                <a:solidFill>
                  <a:srgbClr val="3F67ED"/>
                </a:solidFill>
                <a:latin typeface="+mj-ea"/>
                <a:ea typeface="+mj-ea"/>
              </a:endParaRPr>
            </a:p>
          </p:txBody>
        </p:sp>
        <p:sp>
          <p:nvSpPr>
            <p:cNvPr id="9" name="文本框 8"/>
            <p:cNvSpPr txBox="1"/>
            <p:nvPr/>
          </p:nvSpPr>
          <p:spPr>
            <a:xfrm>
              <a:off x="9537257" y="1581150"/>
              <a:ext cx="2274570" cy="521970"/>
            </a:xfrm>
            <a:prstGeom prst="rect">
              <a:avLst/>
            </a:prstGeom>
            <a:noFill/>
          </p:spPr>
          <p:txBody>
            <a:bodyPr wrap="none" rtlCol="0">
              <a:spAutoFit/>
            </a:bodyPr>
            <a:lstStyle/>
            <a:p>
              <a:pPr algn="r"/>
              <a:r>
                <a:rPr lang="en-US" altLang="zh-CN" sz="2800" b="1" spc="300" dirty="0">
                  <a:solidFill>
                    <a:schemeClr val="tx1">
                      <a:lumMod val="50000"/>
                      <a:lumOff val="50000"/>
                    </a:schemeClr>
                  </a:solidFill>
                  <a:latin typeface="+mn-ea"/>
                </a:rPr>
                <a:t>CONTENTS</a:t>
              </a:r>
              <a:endParaRPr lang="zh-CN" altLang="en-US" sz="2800" b="1" spc="300" dirty="0">
                <a:solidFill>
                  <a:schemeClr val="tx1">
                    <a:lumMod val="50000"/>
                    <a:lumOff val="50000"/>
                  </a:schemeClr>
                </a:solidFill>
                <a:latin typeface="+mn-ea"/>
              </a:endParaRPr>
            </a:p>
          </p:txBody>
        </p:sp>
      </p:grpSp>
      <p:grpSp>
        <p:nvGrpSpPr>
          <p:cNvPr id="14" name="组合 13"/>
          <p:cNvGrpSpPr/>
          <p:nvPr/>
        </p:nvGrpSpPr>
        <p:grpSpPr>
          <a:xfrm>
            <a:off x="885019" y="1906294"/>
            <a:ext cx="1605280" cy="3835376"/>
            <a:chOff x="885019" y="2573044"/>
            <a:chExt cx="1605280" cy="3835376"/>
          </a:xfrm>
        </p:grpSpPr>
        <p:cxnSp>
          <p:nvCxnSpPr>
            <p:cNvPr id="18" name="直接连接符 17"/>
            <p:cNvCxnSpPr/>
            <p:nvPr/>
          </p:nvCxnSpPr>
          <p:spPr>
            <a:xfrm>
              <a:off x="961219" y="3729484"/>
              <a:ext cx="1152000"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25" name="任意多边形: 形状 24"/>
            <p:cNvSpPr/>
            <p:nvPr/>
          </p:nvSpPr>
          <p:spPr>
            <a:xfrm rot="5400000">
              <a:off x="870348" y="2682965"/>
              <a:ext cx="1065015" cy="845172"/>
            </a:xfrm>
            <a:custGeom>
              <a:avLst/>
              <a:gdLst>
                <a:gd name="connsiteX0" fmla="*/ 0 w 1065015"/>
                <a:gd name="connsiteY0" fmla="*/ 422586 h 845172"/>
                <a:gd name="connsiteX1" fmla="*/ 8586 w 1065015"/>
                <a:gd name="connsiteY1" fmla="*/ 337420 h 845172"/>
                <a:gd name="connsiteX2" fmla="*/ 422586 w 1065015"/>
                <a:gd name="connsiteY2" fmla="*/ 0 h 845172"/>
                <a:gd name="connsiteX3" fmla="*/ 1065015 w 1065015"/>
                <a:gd name="connsiteY3" fmla="*/ 0 h 845172"/>
                <a:gd name="connsiteX4" fmla="*/ 1065015 w 1065015"/>
                <a:gd name="connsiteY4" fmla="*/ 845172 h 845172"/>
                <a:gd name="connsiteX5" fmla="*/ 422586 w 1065015"/>
                <a:gd name="connsiteY5" fmla="*/ 845171 h 845172"/>
                <a:gd name="connsiteX6" fmla="*/ 8586 w 1065015"/>
                <a:gd name="connsiteY6" fmla="*/ 507751 h 845172"/>
                <a:gd name="connsiteX7" fmla="*/ 0 w 1065015"/>
                <a:gd name="connsiteY7" fmla="*/ 422586 h 845172"/>
                <a:gd name="connsiteX8" fmla="*/ 0 w 1065015"/>
                <a:gd name="connsiteY8" fmla="*/ 422585 h 845172"/>
                <a:gd name="connsiteX9" fmla="*/ 0 w 1065015"/>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5015" h="845172">
                  <a:moveTo>
                    <a:pt x="0" y="422586"/>
                  </a:moveTo>
                  <a:lnTo>
                    <a:pt x="8586" y="337420"/>
                  </a:lnTo>
                  <a:cubicBezTo>
                    <a:pt x="47990" y="144855"/>
                    <a:pt x="218372" y="0"/>
                    <a:pt x="422586" y="0"/>
                  </a:cubicBezTo>
                  <a:lnTo>
                    <a:pt x="1065015" y="0"/>
                  </a:lnTo>
                  <a:lnTo>
                    <a:pt x="1065015" y="845172"/>
                  </a:lnTo>
                  <a:lnTo>
                    <a:pt x="422586" y="845171"/>
                  </a:lnTo>
                  <a:cubicBezTo>
                    <a:pt x="218372" y="845171"/>
                    <a:pt x="47990" y="700316"/>
                    <a:pt x="8586" y="507751"/>
                  </a:cubicBezTo>
                  <a:close/>
                  <a:moveTo>
                    <a:pt x="0" y="422586"/>
                  </a:moveTo>
                  <a:lnTo>
                    <a:pt x="0" y="422585"/>
                  </a:lnTo>
                  <a:lnTo>
                    <a:pt x="0" y="422586"/>
                  </a:ln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任意多边形: 形状 25"/>
            <p:cNvSpPr/>
            <p:nvPr/>
          </p:nvSpPr>
          <p:spPr>
            <a:xfrm rot="5400000">
              <a:off x="897181" y="2709799"/>
              <a:ext cx="1011348" cy="845172"/>
            </a:xfrm>
            <a:custGeom>
              <a:avLst/>
              <a:gdLst>
                <a:gd name="connsiteX0" fmla="*/ 0 w 1011348"/>
                <a:gd name="connsiteY0" fmla="*/ 422586 h 845172"/>
                <a:gd name="connsiteX1" fmla="*/ 8586 w 1011348"/>
                <a:gd name="connsiteY1" fmla="*/ 337420 h 845172"/>
                <a:gd name="connsiteX2" fmla="*/ 422586 w 1011348"/>
                <a:gd name="connsiteY2" fmla="*/ 0 h 845172"/>
                <a:gd name="connsiteX3" fmla="*/ 1011348 w 1011348"/>
                <a:gd name="connsiteY3" fmla="*/ 0 h 845172"/>
                <a:gd name="connsiteX4" fmla="*/ 1011348 w 1011348"/>
                <a:gd name="connsiteY4" fmla="*/ 845172 h 845172"/>
                <a:gd name="connsiteX5" fmla="*/ 422586 w 1011348"/>
                <a:gd name="connsiteY5" fmla="*/ 845171 h 845172"/>
                <a:gd name="connsiteX6" fmla="*/ 8586 w 1011348"/>
                <a:gd name="connsiteY6" fmla="*/ 507751 h 845172"/>
                <a:gd name="connsiteX7" fmla="*/ 0 w 1011348"/>
                <a:gd name="connsiteY7" fmla="*/ 422586 h 845172"/>
                <a:gd name="connsiteX8" fmla="*/ 0 w 1011348"/>
                <a:gd name="connsiteY8" fmla="*/ 422585 h 845172"/>
                <a:gd name="connsiteX9" fmla="*/ 0 w 1011348"/>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1348" h="845172">
                  <a:moveTo>
                    <a:pt x="0" y="422586"/>
                  </a:moveTo>
                  <a:lnTo>
                    <a:pt x="8586" y="337420"/>
                  </a:lnTo>
                  <a:cubicBezTo>
                    <a:pt x="47990" y="144855"/>
                    <a:pt x="218372" y="0"/>
                    <a:pt x="422586" y="0"/>
                  </a:cubicBezTo>
                  <a:lnTo>
                    <a:pt x="1011348" y="0"/>
                  </a:lnTo>
                  <a:lnTo>
                    <a:pt x="1011348" y="845172"/>
                  </a:lnTo>
                  <a:lnTo>
                    <a:pt x="422586" y="845171"/>
                  </a:lnTo>
                  <a:cubicBezTo>
                    <a:pt x="218372" y="845171"/>
                    <a:pt x="47990" y="700316"/>
                    <a:pt x="8586" y="507751"/>
                  </a:cubicBezTo>
                  <a:close/>
                  <a:moveTo>
                    <a:pt x="0" y="422586"/>
                  </a:moveTo>
                  <a:lnTo>
                    <a:pt x="0" y="422585"/>
                  </a:lnTo>
                  <a:lnTo>
                    <a:pt x="0" y="4225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文本框 12"/>
            <p:cNvSpPr txBox="1"/>
            <p:nvPr/>
          </p:nvSpPr>
          <p:spPr>
            <a:xfrm>
              <a:off x="980269" y="2828270"/>
              <a:ext cx="845172" cy="645160"/>
            </a:xfrm>
            <a:prstGeom prst="rect">
              <a:avLst/>
            </a:prstGeom>
            <a:noFill/>
          </p:spPr>
          <p:txBody>
            <a:bodyPr wrap="square" rtlCol="0">
              <a:spAutoFit/>
            </a:bodyPr>
            <a:lstStyle/>
            <a:p>
              <a:r>
                <a:rPr lang="en-US" altLang="zh-CN" sz="3600" dirty="0">
                  <a:solidFill>
                    <a:srgbClr val="3F67ED"/>
                  </a:solidFill>
                  <a:latin typeface="+mj-lt"/>
                </a:rPr>
                <a:t>01</a:t>
              </a:r>
              <a:endParaRPr lang="zh-CN" altLang="en-US" sz="3600" dirty="0">
                <a:solidFill>
                  <a:srgbClr val="3F67ED"/>
                </a:solidFill>
                <a:latin typeface="+mj-lt"/>
              </a:endParaRPr>
            </a:p>
          </p:txBody>
        </p:sp>
        <p:sp>
          <p:nvSpPr>
            <p:cNvPr id="28" name="文本框 27"/>
            <p:cNvSpPr txBox="1"/>
            <p:nvPr/>
          </p:nvSpPr>
          <p:spPr>
            <a:xfrm>
              <a:off x="885019" y="3752850"/>
              <a:ext cx="1605280" cy="521970"/>
            </a:xfrm>
            <a:prstGeom prst="rect">
              <a:avLst/>
            </a:prstGeom>
            <a:noFill/>
          </p:spPr>
          <p:txBody>
            <a:bodyPr wrap="none" rtlCol="0">
              <a:spAutoFit/>
            </a:bodyPr>
            <a:lstStyle/>
            <a:p>
              <a:r>
                <a:rPr lang="zh-CN" altLang="en-US" sz="2800" dirty="0">
                  <a:solidFill>
                    <a:srgbClr val="3F67ED"/>
                  </a:solidFill>
                  <a:latin typeface="+mj-ea"/>
                  <a:ea typeface="+mj-ea"/>
                </a:rPr>
                <a:t>平臺介紹</a:t>
              </a:r>
              <a:endParaRPr lang="zh-CN" altLang="en-US" sz="2800" dirty="0">
                <a:solidFill>
                  <a:srgbClr val="3F67ED"/>
                </a:solidFill>
                <a:latin typeface="+mj-ea"/>
                <a:ea typeface="+mj-ea"/>
              </a:endParaRPr>
            </a:p>
          </p:txBody>
        </p:sp>
        <p:cxnSp>
          <p:nvCxnSpPr>
            <p:cNvPr id="31" name="直接连接符 30"/>
            <p:cNvCxnSpPr/>
            <p:nvPr/>
          </p:nvCxnSpPr>
          <p:spPr>
            <a:xfrm>
              <a:off x="961219" y="5863084"/>
              <a:ext cx="1152000"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34" name="任意多边形: 形状 33"/>
            <p:cNvSpPr/>
            <p:nvPr/>
          </p:nvSpPr>
          <p:spPr>
            <a:xfrm rot="5400000">
              <a:off x="870348" y="4835615"/>
              <a:ext cx="1065015" cy="845172"/>
            </a:xfrm>
            <a:custGeom>
              <a:avLst/>
              <a:gdLst>
                <a:gd name="connsiteX0" fmla="*/ 0 w 1065015"/>
                <a:gd name="connsiteY0" fmla="*/ 422586 h 845172"/>
                <a:gd name="connsiteX1" fmla="*/ 8586 w 1065015"/>
                <a:gd name="connsiteY1" fmla="*/ 337420 h 845172"/>
                <a:gd name="connsiteX2" fmla="*/ 422586 w 1065015"/>
                <a:gd name="connsiteY2" fmla="*/ 0 h 845172"/>
                <a:gd name="connsiteX3" fmla="*/ 1065015 w 1065015"/>
                <a:gd name="connsiteY3" fmla="*/ 0 h 845172"/>
                <a:gd name="connsiteX4" fmla="*/ 1065015 w 1065015"/>
                <a:gd name="connsiteY4" fmla="*/ 845172 h 845172"/>
                <a:gd name="connsiteX5" fmla="*/ 422586 w 1065015"/>
                <a:gd name="connsiteY5" fmla="*/ 845171 h 845172"/>
                <a:gd name="connsiteX6" fmla="*/ 8586 w 1065015"/>
                <a:gd name="connsiteY6" fmla="*/ 507751 h 845172"/>
                <a:gd name="connsiteX7" fmla="*/ 0 w 1065015"/>
                <a:gd name="connsiteY7" fmla="*/ 422586 h 845172"/>
                <a:gd name="connsiteX8" fmla="*/ 0 w 1065015"/>
                <a:gd name="connsiteY8" fmla="*/ 422585 h 845172"/>
                <a:gd name="connsiteX9" fmla="*/ 0 w 1065015"/>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5015" h="845172">
                  <a:moveTo>
                    <a:pt x="0" y="422586"/>
                  </a:moveTo>
                  <a:lnTo>
                    <a:pt x="8586" y="337420"/>
                  </a:lnTo>
                  <a:cubicBezTo>
                    <a:pt x="47990" y="144855"/>
                    <a:pt x="218372" y="0"/>
                    <a:pt x="422586" y="0"/>
                  </a:cubicBezTo>
                  <a:lnTo>
                    <a:pt x="1065015" y="0"/>
                  </a:lnTo>
                  <a:lnTo>
                    <a:pt x="1065015" y="845172"/>
                  </a:lnTo>
                  <a:lnTo>
                    <a:pt x="422586" y="845171"/>
                  </a:lnTo>
                  <a:cubicBezTo>
                    <a:pt x="218372" y="845171"/>
                    <a:pt x="47990" y="700316"/>
                    <a:pt x="8586" y="507751"/>
                  </a:cubicBezTo>
                  <a:close/>
                  <a:moveTo>
                    <a:pt x="0" y="422586"/>
                  </a:moveTo>
                  <a:lnTo>
                    <a:pt x="0" y="422585"/>
                  </a:lnTo>
                  <a:lnTo>
                    <a:pt x="0" y="422586"/>
                  </a:ln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任意多边形: 形状 34"/>
            <p:cNvSpPr/>
            <p:nvPr/>
          </p:nvSpPr>
          <p:spPr>
            <a:xfrm rot="5400000">
              <a:off x="897181" y="4862449"/>
              <a:ext cx="1011348" cy="845172"/>
            </a:xfrm>
            <a:custGeom>
              <a:avLst/>
              <a:gdLst>
                <a:gd name="connsiteX0" fmla="*/ 0 w 1011348"/>
                <a:gd name="connsiteY0" fmla="*/ 422586 h 845172"/>
                <a:gd name="connsiteX1" fmla="*/ 8586 w 1011348"/>
                <a:gd name="connsiteY1" fmla="*/ 337420 h 845172"/>
                <a:gd name="connsiteX2" fmla="*/ 422586 w 1011348"/>
                <a:gd name="connsiteY2" fmla="*/ 0 h 845172"/>
                <a:gd name="connsiteX3" fmla="*/ 1011348 w 1011348"/>
                <a:gd name="connsiteY3" fmla="*/ 0 h 845172"/>
                <a:gd name="connsiteX4" fmla="*/ 1011348 w 1011348"/>
                <a:gd name="connsiteY4" fmla="*/ 845172 h 845172"/>
                <a:gd name="connsiteX5" fmla="*/ 422586 w 1011348"/>
                <a:gd name="connsiteY5" fmla="*/ 845171 h 845172"/>
                <a:gd name="connsiteX6" fmla="*/ 8586 w 1011348"/>
                <a:gd name="connsiteY6" fmla="*/ 507751 h 845172"/>
                <a:gd name="connsiteX7" fmla="*/ 0 w 1011348"/>
                <a:gd name="connsiteY7" fmla="*/ 422586 h 845172"/>
                <a:gd name="connsiteX8" fmla="*/ 0 w 1011348"/>
                <a:gd name="connsiteY8" fmla="*/ 422585 h 845172"/>
                <a:gd name="connsiteX9" fmla="*/ 0 w 1011348"/>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1348" h="845172">
                  <a:moveTo>
                    <a:pt x="0" y="422586"/>
                  </a:moveTo>
                  <a:lnTo>
                    <a:pt x="8586" y="337420"/>
                  </a:lnTo>
                  <a:cubicBezTo>
                    <a:pt x="47990" y="144855"/>
                    <a:pt x="218372" y="0"/>
                    <a:pt x="422586" y="0"/>
                  </a:cubicBezTo>
                  <a:lnTo>
                    <a:pt x="1011348" y="0"/>
                  </a:lnTo>
                  <a:lnTo>
                    <a:pt x="1011348" y="845172"/>
                  </a:lnTo>
                  <a:lnTo>
                    <a:pt x="422586" y="845171"/>
                  </a:lnTo>
                  <a:cubicBezTo>
                    <a:pt x="218372" y="845171"/>
                    <a:pt x="47990" y="700316"/>
                    <a:pt x="8586" y="507751"/>
                  </a:cubicBezTo>
                  <a:close/>
                  <a:moveTo>
                    <a:pt x="0" y="422586"/>
                  </a:moveTo>
                  <a:lnTo>
                    <a:pt x="0" y="422585"/>
                  </a:lnTo>
                  <a:lnTo>
                    <a:pt x="0" y="4225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 name="文本框 35"/>
            <p:cNvSpPr txBox="1"/>
            <p:nvPr/>
          </p:nvSpPr>
          <p:spPr>
            <a:xfrm>
              <a:off x="980269" y="4980920"/>
              <a:ext cx="845172" cy="645160"/>
            </a:xfrm>
            <a:prstGeom prst="rect">
              <a:avLst/>
            </a:prstGeom>
            <a:noFill/>
          </p:spPr>
          <p:txBody>
            <a:bodyPr wrap="square" rtlCol="0">
              <a:spAutoFit/>
            </a:bodyPr>
            <a:lstStyle>
              <a:defPPr>
                <a:defRPr lang="zh-CN"/>
              </a:defPPr>
              <a:lvl1pPr>
                <a:defRPr sz="3600">
                  <a:solidFill>
                    <a:srgbClr val="3F67ED"/>
                  </a:solidFill>
                  <a:latin typeface="+mj-lt"/>
                </a:defRPr>
              </a:lvl1pPr>
            </a:lstStyle>
            <a:p>
              <a:r>
                <a:rPr lang="en-US" altLang="zh-CN" dirty="0"/>
                <a:t>03</a:t>
              </a:r>
              <a:endParaRPr lang="zh-CN" altLang="en-US" dirty="0"/>
            </a:p>
          </p:txBody>
        </p:sp>
        <p:sp>
          <p:nvSpPr>
            <p:cNvPr id="33" name="文本框 32"/>
            <p:cNvSpPr txBox="1"/>
            <p:nvPr/>
          </p:nvSpPr>
          <p:spPr>
            <a:xfrm>
              <a:off x="885019" y="5886450"/>
              <a:ext cx="1605280" cy="521970"/>
            </a:xfrm>
            <a:prstGeom prst="rect">
              <a:avLst/>
            </a:prstGeom>
            <a:noFill/>
          </p:spPr>
          <p:txBody>
            <a:bodyPr wrap="none" rtlCol="0">
              <a:spAutoFit/>
            </a:bodyPr>
            <a:lstStyle>
              <a:defPPr>
                <a:defRPr lang="zh-CN"/>
              </a:defPPr>
              <a:lvl1pPr>
                <a:defRPr sz="2800">
                  <a:solidFill>
                    <a:srgbClr val="3F67ED"/>
                  </a:solidFill>
                  <a:latin typeface="+mj-ea"/>
                  <a:ea typeface="+mj-ea"/>
                </a:defRPr>
              </a:lvl1pPr>
            </a:lstStyle>
            <a:p>
              <a:r>
                <a:rPr lang="zh-CN" altLang="en-US" dirty="0"/>
                <a:t>申請方式</a:t>
              </a:r>
              <a:endParaRPr lang="zh-CN" altLang="en-US" dirty="0"/>
            </a:p>
          </p:txBody>
        </p:sp>
      </p:grpSp>
      <p:grpSp>
        <p:nvGrpSpPr>
          <p:cNvPr id="12" name="组合 11"/>
          <p:cNvGrpSpPr/>
          <p:nvPr/>
        </p:nvGrpSpPr>
        <p:grpSpPr>
          <a:xfrm>
            <a:off x="7810500" y="1906294"/>
            <a:ext cx="1605280" cy="3816326"/>
            <a:chOff x="8801100" y="2592094"/>
            <a:chExt cx="1605280" cy="3816326"/>
          </a:xfrm>
        </p:grpSpPr>
        <p:cxnSp>
          <p:nvCxnSpPr>
            <p:cNvPr id="38" name="直接连接符 37"/>
            <p:cNvCxnSpPr/>
            <p:nvPr/>
          </p:nvCxnSpPr>
          <p:spPr>
            <a:xfrm>
              <a:off x="8877300" y="3729484"/>
              <a:ext cx="1152000"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41" name="任意多边形: 形状 40"/>
            <p:cNvSpPr/>
            <p:nvPr/>
          </p:nvSpPr>
          <p:spPr>
            <a:xfrm rot="5400000">
              <a:off x="8786429" y="2702015"/>
              <a:ext cx="1065015" cy="845172"/>
            </a:xfrm>
            <a:custGeom>
              <a:avLst/>
              <a:gdLst>
                <a:gd name="connsiteX0" fmla="*/ 0 w 1065015"/>
                <a:gd name="connsiteY0" fmla="*/ 422586 h 845172"/>
                <a:gd name="connsiteX1" fmla="*/ 8586 w 1065015"/>
                <a:gd name="connsiteY1" fmla="*/ 337420 h 845172"/>
                <a:gd name="connsiteX2" fmla="*/ 422586 w 1065015"/>
                <a:gd name="connsiteY2" fmla="*/ 0 h 845172"/>
                <a:gd name="connsiteX3" fmla="*/ 1065015 w 1065015"/>
                <a:gd name="connsiteY3" fmla="*/ 0 h 845172"/>
                <a:gd name="connsiteX4" fmla="*/ 1065015 w 1065015"/>
                <a:gd name="connsiteY4" fmla="*/ 845172 h 845172"/>
                <a:gd name="connsiteX5" fmla="*/ 422586 w 1065015"/>
                <a:gd name="connsiteY5" fmla="*/ 845171 h 845172"/>
                <a:gd name="connsiteX6" fmla="*/ 8586 w 1065015"/>
                <a:gd name="connsiteY6" fmla="*/ 507751 h 845172"/>
                <a:gd name="connsiteX7" fmla="*/ 0 w 1065015"/>
                <a:gd name="connsiteY7" fmla="*/ 422586 h 845172"/>
                <a:gd name="connsiteX8" fmla="*/ 0 w 1065015"/>
                <a:gd name="connsiteY8" fmla="*/ 422585 h 845172"/>
                <a:gd name="connsiteX9" fmla="*/ 0 w 1065015"/>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5015" h="845172">
                  <a:moveTo>
                    <a:pt x="0" y="422586"/>
                  </a:moveTo>
                  <a:lnTo>
                    <a:pt x="8586" y="337420"/>
                  </a:lnTo>
                  <a:cubicBezTo>
                    <a:pt x="47990" y="144855"/>
                    <a:pt x="218372" y="0"/>
                    <a:pt x="422586" y="0"/>
                  </a:cubicBezTo>
                  <a:lnTo>
                    <a:pt x="1065015" y="0"/>
                  </a:lnTo>
                  <a:lnTo>
                    <a:pt x="1065015" y="845172"/>
                  </a:lnTo>
                  <a:lnTo>
                    <a:pt x="422586" y="845171"/>
                  </a:lnTo>
                  <a:cubicBezTo>
                    <a:pt x="218372" y="845171"/>
                    <a:pt x="47990" y="700316"/>
                    <a:pt x="8586" y="507751"/>
                  </a:cubicBezTo>
                  <a:close/>
                  <a:moveTo>
                    <a:pt x="0" y="422586"/>
                  </a:moveTo>
                  <a:lnTo>
                    <a:pt x="0" y="422585"/>
                  </a:lnTo>
                  <a:lnTo>
                    <a:pt x="0" y="422586"/>
                  </a:ln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任意多边形: 形状 41"/>
            <p:cNvSpPr/>
            <p:nvPr/>
          </p:nvSpPr>
          <p:spPr>
            <a:xfrm rot="5400000">
              <a:off x="8813262" y="2728849"/>
              <a:ext cx="1011348" cy="845172"/>
            </a:xfrm>
            <a:custGeom>
              <a:avLst/>
              <a:gdLst>
                <a:gd name="connsiteX0" fmla="*/ 0 w 1011348"/>
                <a:gd name="connsiteY0" fmla="*/ 422586 h 845172"/>
                <a:gd name="connsiteX1" fmla="*/ 8586 w 1011348"/>
                <a:gd name="connsiteY1" fmla="*/ 337420 h 845172"/>
                <a:gd name="connsiteX2" fmla="*/ 422586 w 1011348"/>
                <a:gd name="connsiteY2" fmla="*/ 0 h 845172"/>
                <a:gd name="connsiteX3" fmla="*/ 1011348 w 1011348"/>
                <a:gd name="connsiteY3" fmla="*/ 0 h 845172"/>
                <a:gd name="connsiteX4" fmla="*/ 1011348 w 1011348"/>
                <a:gd name="connsiteY4" fmla="*/ 845172 h 845172"/>
                <a:gd name="connsiteX5" fmla="*/ 422586 w 1011348"/>
                <a:gd name="connsiteY5" fmla="*/ 845171 h 845172"/>
                <a:gd name="connsiteX6" fmla="*/ 8586 w 1011348"/>
                <a:gd name="connsiteY6" fmla="*/ 507751 h 845172"/>
                <a:gd name="connsiteX7" fmla="*/ 0 w 1011348"/>
                <a:gd name="connsiteY7" fmla="*/ 422586 h 845172"/>
                <a:gd name="connsiteX8" fmla="*/ 0 w 1011348"/>
                <a:gd name="connsiteY8" fmla="*/ 422585 h 845172"/>
                <a:gd name="connsiteX9" fmla="*/ 0 w 1011348"/>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1348" h="845172">
                  <a:moveTo>
                    <a:pt x="0" y="422586"/>
                  </a:moveTo>
                  <a:lnTo>
                    <a:pt x="8586" y="337420"/>
                  </a:lnTo>
                  <a:cubicBezTo>
                    <a:pt x="47990" y="144855"/>
                    <a:pt x="218372" y="0"/>
                    <a:pt x="422586" y="0"/>
                  </a:cubicBezTo>
                  <a:lnTo>
                    <a:pt x="1011348" y="0"/>
                  </a:lnTo>
                  <a:lnTo>
                    <a:pt x="1011348" y="845172"/>
                  </a:lnTo>
                  <a:lnTo>
                    <a:pt x="422586" y="845171"/>
                  </a:lnTo>
                  <a:cubicBezTo>
                    <a:pt x="218372" y="845171"/>
                    <a:pt x="47990" y="700316"/>
                    <a:pt x="8586" y="507751"/>
                  </a:cubicBezTo>
                  <a:close/>
                  <a:moveTo>
                    <a:pt x="0" y="422586"/>
                  </a:moveTo>
                  <a:lnTo>
                    <a:pt x="0" y="422585"/>
                  </a:lnTo>
                  <a:lnTo>
                    <a:pt x="0" y="4225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文本框 42"/>
            <p:cNvSpPr txBox="1"/>
            <p:nvPr/>
          </p:nvSpPr>
          <p:spPr>
            <a:xfrm>
              <a:off x="8896350" y="2847320"/>
              <a:ext cx="845172" cy="645160"/>
            </a:xfrm>
            <a:prstGeom prst="rect">
              <a:avLst/>
            </a:prstGeom>
            <a:noFill/>
          </p:spPr>
          <p:txBody>
            <a:bodyPr wrap="square" rtlCol="0">
              <a:spAutoFit/>
            </a:bodyPr>
            <a:lstStyle>
              <a:defPPr>
                <a:defRPr lang="zh-CN"/>
              </a:defPPr>
              <a:lvl1pPr>
                <a:defRPr sz="3600">
                  <a:solidFill>
                    <a:srgbClr val="3F67ED"/>
                  </a:solidFill>
                  <a:latin typeface="+mj-lt"/>
                </a:defRPr>
              </a:lvl1pPr>
            </a:lstStyle>
            <a:p>
              <a:r>
                <a:rPr lang="en-US" altLang="zh-CN" dirty="0"/>
                <a:t>02</a:t>
              </a:r>
              <a:endParaRPr lang="zh-CN" altLang="en-US" dirty="0"/>
            </a:p>
          </p:txBody>
        </p:sp>
        <p:sp>
          <p:nvSpPr>
            <p:cNvPr id="40" name="文本框 39"/>
            <p:cNvSpPr txBox="1"/>
            <p:nvPr/>
          </p:nvSpPr>
          <p:spPr>
            <a:xfrm>
              <a:off x="8801100" y="3752850"/>
              <a:ext cx="1605280" cy="521970"/>
            </a:xfrm>
            <a:prstGeom prst="rect">
              <a:avLst/>
            </a:prstGeom>
            <a:noFill/>
          </p:spPr>
          <p:txBody>
            <a:bodyPr wrap="none" rtlCol="0">
              <a:spAutoFit/>
            </a:bodyPr>
            <a:lstStyle>
              <a:defPPr>
                <a:defRPr lang="zh-CN"/>
              </a:defPPr>
              <a:lvl1pPr>
                <a:defRPr sz="2800">
                  <a:solidFill>
                    <a:srgbClr val="3F67ED"/>
                  </a:solidFill>
                  <a:latin typeface="+mj-ea"/>
                  <a:ea typeface="+mj-ea"/>
                </a:defRPr>
              </a:lvl1pPr>
            </a:lstStyle>
            <a:p>
              <a:r>
                <a:rPr lang="zh-CN" altLang="en-US" dirty="0"/>
                <a:t>產品介紹</a:t>
              </a:r>
              <a:endParaRPr lang="zh-CN" altLang="en-US" dirty="0"/>
            </a:p>
          </p:txBody>
        </p:sp>
        <p:cxnSp>
          <p:nvCxnSpPr>
            <p:cNvPr id="45" name="直接连接符 44"/>
            <p:cNvCxnSpPr/>
            <p:nvPr/>
          </p:nvCxnSpPr>
          <p:spPr>
            <a:xfrm>
              <a:off x="8877300" y="5863084"/>
              <a:ext cx="1152000"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48" name="任意多边形: 形状 47"/>
            <p:cNvSpPr/>
            <p:nvPr/>
          </p:nvSpPr>
          <p:spPr>
            <a:xfrm rot="5400000">
              <a:off x="8786429" y="4835615"/>
              <a:ext cx="1065015" cy="845172"/>
            </a:xfrm>
            <a:custGeom>
              <a:avLst/>
              <a:gdLst>
                <a:gd name="connsiteX0" fmla="*/ 0 w 1065015"/>
                <a:gd name="connsiteY0" fmla="*/ 422586 h 845172"/>
                <a:gd name="connsiteX1" fmla="*/ 8586 w 1065015"/>
                <a:gd name="connsiteY1" fmla="*/ 337420 h 845172"/>
                <a:gd name="connsiteX2" fmla="*/ 422586 w 1065015"/>
                <a:gd name="connsiteY2" fmla="*/ 0 h 845172"/>
                <a:gd name="connsiteX3" fmla="*/ 1065015 w 1065015"/>
                <a:gd name="connsiteY3" fmla="*/ 0 h 845172"/>
                <a:gd name="connsiteX4" fmla="*/ 1065015 w 1065015"/>
                <a:gd name="connsiteY4" fmla="*/ 845172 h 845172"/>
                <a:gd name="connsiteX5" fmla="*/ 422586 w 1065015"/>
                <a:gd name="connsiteY5" fmla="*/ 845171 h 845172"/>
                <a:gd name="connsiteX6" fmla="*/ 8586 w 1065015"/>
                <a:gd name="connsiteY6" fmla="*/ 507751 h 845172"/>
                <a:gd name="connsiteX7" fmla="*/ 0 w 1065015"/>
                <a:gd name="connsiteY7" fmla="*/ 422586 h 845172"/>
                <a:gd name="connsiteX8" fmla="*/ 0 w 1065015"/>
                <a:gd name="connsiteY8" fmla="*/ 422585 h 845172"/>
                <a:gd name="connsiteX9" fmla="*/ 0 w 1065015"/>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5015" h="845172">
                  <a:moveTo>
                    <a:pt x="0" y="422586"/>
                  </a:moveTo>
                  <a:lnTo>
                    <a:pt x="8586" y="337420"/>
                  </a:lnTo>
                  <a:cubicBezTo>
                    <a:pt x="47990" y="144855"/>
                    <a:pt x="218372" y="0"/>
                    <a:pt x="422586" y="0"/>
                  </a:cubicBezTo>
                  <a:lnTo>
                    <a:pt x="1065015" y="0"/>
                  </a:lnTo>
                  <a:lnTo>
                    <a:pt x="1065015" y="845172"/>
                  </a:lnTo>
                  <a:lnTo>
                    <a:pt x="422586" y="845171"/>
                  </a:lnTo>
                  <a:cubicBezTo>
                    <a:pt x="218372" y="845171"/>
                    <a:pt x="47990" y="700316"/>
                    <a:pt x="8586" y="507751"/>
                  </a:cubicBezTo>
                  <a:close/>
                  <a:moveTo>
                    <a:pt x="0" y="422586"/>
                  </a:moveTo>
                  <a:lnTo>
                    <a:pt x="0" y="422585"/>
                  </a:lnTo>
                  <a:lnTo>
                    <a:pt x="0" y="422586"/>
                  </a:ln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9" name="任意多边形: 形状 48"/>
            <p:cNvSpPr/>
            <p:nvPr/>
          </p:nvSpPr>
          <p:spPr>
            <a:xfrm rot="5400000">
              <a:off x="8813262" y="4862449"/>
              <a:ext cx="1011348" cy="845172"/>
            </a:xfrm>
            <a:custGeom>
              <a:avLst/>
              <a:gdLst>
                <a:gd name="connsiteX0" fmla="*/ 0 w 1011348"/>
                <a:gd name="connsiteY0" fmla="*/ 422586 h 845172"/>
                <a:gd name="connsiteX1" fmla="*/ 8586 w 1011348"/>
                <a:gd name="connsiteY1" fmla="*/ 337420 h 845172"/>
                <a:gd name="connsiteX2" fmla="*/ 422586 w 1011348"/>
                <a:gd name="connsiteY2" fmla="*/ 0 h 845172"/>
                <a:gd name="connsiteX3" fmla="*/ 1011348 w 1011348"/>
                <a:gd name="connsiteY3" fmla="*/ 0 h 845172"/>
                <a:gd name="connsiteX4" fmla="*/ 1011348 w 1011348"/>
                <a:gd name="connsiteY4" fmla="*/ 845172 h 845172"/>
                <a:gd name="connsiteX5" fmla="*/ 422586 w 1011348"/>
                <a:gd name="connsiteY5" fmla="*/ 845171 h 845172"/>
                <a:gd name="connsiteX6" fmla="*/ 8586 w 1011348"/>
                <a:gd name="connsiteY6" fmla="*/ 507751 h 845172"/>
                <a:gd name="connsiteX7" fmla="*/ 0 w 1011348"/>
                <a:gd name="connsiteY7" fmla="*/ 422586 h 845172"/>
                <a:gd name="connsiteX8" fmla="*/ 0 w 1011348"/>
                <a:gd name="connsiteY8" fmla="*/ 422585 h 845172"/>
                <a:gd name="connsiteX9" fmla="*/ 0 w 1011348"/>
                <a:gd name="connsiteY9" fmla="*/ 422586 h 84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1348" h="845172">
                  <a:moveTo>
                    <a:pt x="0" y="422586"/>
                  </a:moveTo>
                  <a:lnTo>
                    <a:pt x="8586" y="337420"/>
                  </a:lnTo>
                  <a:cubicBezTo>
                    <a:pt x="47990" y="144855"/>
                    <a:pt x="218372" y="0"/>
                    <a:pt x="422586" y="0"/>
                  </a:cubicBezTo>
                  <a:lnTo>
                    <a:pt x="1011348" y="0"/>
                  </a:lnTo>
                  <a:lnTo>
                    <a:pt x="1011348" y="845172"/>
                  </a:lnTo>
                  <a:lnTo>
                    <a:pt x="422586" y="845171"/>
                  </a:lnTo>
                  <a:cubicBezTo>
                    <a:pt x="218372" y="845171"/>
                    <a:pt x="47990" y="700316"/>
                    <a:pt x="8586" y="507751"/>
                  </a:cubicBezTo>
                  <a:close/>
                  <a:moveTo>
                    <a:pt x="0" y="422586"/>
                  </a:moveTo>
                  <a:lnTo>
                    <a:pt x="0" y="422585"/>
                  </a:lnTo>
                  <a:lnTo>
                    <a:pt x="0" y="4225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文本框 49"/>
            <p:cNvSpPr txBox="1"/>
            <p:nvPr/>
          </p:nvSpPr>
          <p:spPr>
            <a:xfrm>
              <a:off x="8896350" y="4980920"/>
              <a:ext cx="845172" cy="645160"/>
            </a:xfrm>
            <a:prstGeom prst="rect">
              <a:avLst/>
            </a:prstGeom>
            <a:noFill/>
          </p:spPr>
          <p:txBody>
            <a:bodyPr wrap="square" rtlCol="0">
              <a:spAutoFit/>
            </a:bodyPr>
            <a:lstStyle>
              <a:defPPr>
                <a:defRPr lang="zh-CN"/>
              </a:defPPr>
              <a:lvl1pPr>
                <a:defRPr sz="3600">
                  <a:solidFill>
                    <a:srgbClr val="3F67ED"/>
                  </a:solidFill>
                  <a:latin typeface="+mj-lt"/>
                </a:defRPr>
              </a:lvl1pPr>
            </a:lstStyle>
            <a:p>
              <a:r>
                <a:rPr lang="en-US" altLang="zh-CN" dirty="0"/>
                <a:t>04</a:t>
              </a:r>
              <a:endParaRPr lang="zh-CN" altLang="en-US" dirty="0"/>
            </a:p>
          </p:txBody>
        </p:sp>
        <p:sp>
          <p:nvSpPr>
            <p:cNvPr id="47" name="文本框 46"/>
            <p:cNvSpPr txBox="1"/>
            <p:nvPr/>
          </p:nvSpPr>
          <p:spPr>
            <a:xfrm>
              <a:off x="8801100" y="5886450"/>
              <a:ext cx="1605280" cy="521970"/>
            </a:xfrm>
            <a:prstGeom prst="rect">
              <a:avLst/>
            </a:prstGeom>
            <a:noFill/>
          </p:spPr>
          <p:txBody>
            <a:bodyPr wrap="none" rtlCol="0">
              <a:spAutoFit/>
            </a:bodyPr>
            <a:lstStyle>
              <a:defPPr>
                <a:defRPr lang="zh-CN"/>
              </a:defPPr>
              <a:lvl1pPr>
                <a:defRPr sz="2800">
                  <a:solidFill>
                    <a:srgbClr val="3F67ED"/>
                  </a:solidFill>
                  <a:latin typeface="+mj-ea"/>
                  <a:ea typeface="+mj-ea"/>
                </a:defRPr>
              </a:lvl1pPr>
            </a:lstStyle>
            <a:p>
              <a:r>
                <a:rPr lang="zh-CN" altLang="en-US" dirty="0"/>
                <a:t>更多服務</a:t>
              </a:r>
              <a:endParaRPr lang="zh-CN" altLang="en-US" dirty="0"/>
            </a:p>
          </p:txBody>
        </p:sp>
      </p:grpSp>
      <p:pic>
        <p:nvPicPr>
          <p:cNvPr id="37" name="图片 36"/>
          <p:cNvPicPr>
            <a:picLocks noChangeAspect="1"/>
          </p:cNvPicPr>
          <p:nvPr/>
        </p:nvPicPr>
        <p:blipFill>
          <a:blip r:embed="rId1">
            <a:extLst>
              <a:ext uri="{28A0092B-C50C-407E-A947-70E740481C1C}">
                <a14:useLocalDpi xmlns:a14="http://schemas.microsoft.com/office/drawing/2010/main" val="0"/>
              </a:ext>
            </a:extLst>
          </a:blip>
          <a:srcRect r="44249"/>
          <a:stretch>
            <a:fillRect/>
          </a:stretch>
        </p:blipFill>
        <p:spPr>
          <a:xfrm>
            <a:off x="1700934" y="666648"/>
            <a:ext cx="6117821" cy="8234870"/>
          </a:xfrm>
          <a:custGeom>
            <a:avLst/>
            <a:gdLst>
              <a:gd name="connsiteX0" fmla="*/ 0 w 3064457"/>
              <a:gd name="connsiteY0" fmla="*/ 0 h 4124901"/>
              <a:gd name="connsiteX1" fmla="*/ 3064457 w 3064457"/>
              <a:gd name="connsiteY1" fmla="*/ 0 h 4124901"/>
              <a:gd name="connsiteX2" fmla="*/ 3064457 w 3064457"/>
              <a:gd name="connsiteY2" fmla="*/ 4124901 h 4124901"/>
              <a:gd name="connsiteX3" fmla="*/ 0 w 3064457"/>
              <a:gd name="connsiteY3" fmla="*/ 4124901 h 4124901"/>
            </a:gdLst>
            <a:ahLst/>
            <a:cxnLst>
              <a:cxn ang="0">
                <a:pos x="connsiteX0" y="connsiteY0"/>
              </a:cxn>
              <a:cxn ang="0">
                <a:pos x="connsiteX1" y="connsiteY1"/>
              </a:cxn>
              <a:cxn ang="0">
                <a:pos x="connsiteX2" y="connsiteY2"/>
              </a:cxn>
              <a:cxn ang="0">
                <a:pos x="connsiteX3" y="connsiteY3"/>
              </a:cxn>
            </a:cxnLst>
            <a:rect l="l" t="t" r="r" b="b"/>
            <a:pathLst>
              <a:path w="3064457" h="4124901">
                <a:moveTo>
                  <a:pt x="0" y="0"/>
                </a:moveTo>
                <a:lnTo>
                  <a:pt x="3064457" y="0"/>
                </a:lnTo>
                <a:lnTo>
                  <a:pt x="3064457" y="4124901"/>
                </a:lnTo>
                <a:lnTo>
                  <a:pt x="0" y="4124901"/>
                </a:lnTo>
                <a:close/>
              </a:path>
            </a:pathLst>
          </a:custGeom>
        </p:spPr>
      </p:pic>
      <p:grpSp>
        <p:nvGrpSpPr>
          <p:cNvPr id="15" name="组合 14"/>
          <p:cNvGrpSpPr/>
          <p:nvPr/>
        </p:nvGrpSpPr>
        <p:grpSpPr>
          <a:xfrm>
            <a:off x="9227553" y="2908059"/>
            <a:ext cx="4551072" cy="4749448"/>
            <a:chOff x="9227553" y="2908059"/>
            <a:chExt cx="4551072" cy="4749448"/>
          </a:xfrm>
        </p:grpSpPr>
        <p:sp>
          <p:nvSpPr>
            <p:cNvPr id="46" name="椭圆 45"/>
            <p:cNvSpPr/>
            <p:nvPr/>
          </p:nvSpPr>
          <p:spPr>
            <a:xfrm rot="3035409">
              <a:off x="11174566" y="290805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1" name="椭圆 50"/>
            <p:cNvSpPr/>
            <p:nvPr/>
          </p:nvSpPr>
          <p:spPr>
            <a:xfrm rot="3035409">
              <a:off x="11403117" y="318620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2" name="椭圆 51"/>
            <p:cNvSpPr/>
            <p:nvPr/>
          </p:nvSpPr>
          <p:spPr>
            <a:xfrm rot="3035409">
              <a:off x="11631668" y="346434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3" name="椭圆 52"/>
            <p:cNvSpPr/>
            <p:nvPr/>
          </p:nvSpPr>
          <p:spPr>
            <a:xfrm rot="3035409">
              <a:off x="11860219" y="374249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4" name="椭圆 53"/>
            <p:cNvSpPr/>
            <p:nvPr/>
          </p:nvSpPr>
          <p:spPr>
            <a:xfrm rot="3035409">
              <a:off x="12088770" y="402063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5" name="椭圆 54"/>
            <p:cNvSpPr/>
            <p:nvPr/>
          </p:nvSpPr>
          <p:spPr>
            <a:xfrm rot="3035409">
              <a:off x="12317320" y="429878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6" name="椭圆 55"/>
            <p:cNvSpPr/>
            <p:nvPr/>
          </p:nvSpPr>
          <p:spPr>
            <a:xfrm rot="3035409">
              <a:off x="12545871" y="457692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7" name="椭圆 56"/>
            <p:cNvSpPr/>
            <p:nvPr/>
          </p:nvSpPr>
          <p:spPr>
            <a:xfrm rot="3035409">
              <a:off x="12774422" y="485507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0" name="椭圆 59"/>
            <p:cNvSpPr/>
            <p:nvPr/>
          </p:nvSpPr>
          <p:spPr>
            <a:xfrm rot="3035409">
              <a:off x="13002973" y="513321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1" name="椭圆 60"/>
            <p:cNvSpPr/>
            <p:nvPr/>
          </p:nvSpPr>
          <p:spPr>
            <a:xfrm rot="3035409">
              <a:off x="13231524" y="541136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2" name="椭圆 61"/>
            <p:cNvSpPr/>
            <p:nvPr/>
          </p:nvSpPr>
          <p:spPr>
            <a:xfrm rot="3035409">
              <a:off x="13460074" y="568950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3" name="椭圆 62"/>
            <p:cNvSpPr/>
            <p:nvPr/>
          </p:nvSpPr>
          <p:spPr>
            <a:xfrm rot="3035409">
              <a:off x="13688625" y="596765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4" name="椭圆 63"/>
            <p:cNvSpPr/>
            <p:nvPr/>
          </p:nvSpPr>
          <p:spPr>
            <a:xfrm rot="3035409">
              <a:off x="10896422" y="313661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5" name="椭圆 64"/>
            <p:cNvSpPr/>
            <p:nvPr/>
          </p:nvSpPr>
          <p:spPr>
            <a:xfrm rot="3035409">
              <a:off x="11124972" y="341475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6" name="椭圆 65"/>
            <p:cNvSpPr/>
            <p:nvPr/>
          </p:nvSpPr>
          <p:spPr>
            <a:xfrm rot="3035409">
              <a:off x="11353523" y="369289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7" name="椭圆 66"/>
            <p:cNvSpPr/>
            <p:nvPr/>
          </p:nvSpPr>
          <p:spPr>
            <a:xfrm rot="3035409">
              <a:off x="11582074" y="397104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8" name="椭圆 67"/>
            <p:cNvSpPr/>
            <p:nvPr/>
          </p:nvSpPr>
          <p:spPr>
            <a:xfrm rot="3035409">
              <a:off x="11810625" y="424918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9" name="椭圆 68"/>
            <p:cNvSpPr/>
            <p:nvPr/>
          </p:nvSpPr>
          <p:spPr>
            <a:xfrm rot="3035409">
              <a:off x="12039176" y="452733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0" name="椭圆 69"/>
            <p:cNvSpPr/>
            <p:nvPr/>
          </p:nvSpPr>
          <p:spPr>
            <a:xfrm rot="3035409">
              <a:off x="12267726" y="480547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1" name="椭圆 70"/>
            <p:cNvSpPr/>
            <p:nvPr/>
          </p:nvSpPr>
          <p:spPr>
            <a:xfrm rot="3035409">
              <a:off x="12496277" y="508362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2" name="椭圆 71"/>
            <p:cNvSpPr/>
            <p:nvPr/>
          </p:nvSpPr>
          <p:spPr>
            <a:xfrm rot="3035409">
              <a:off x="12724828" y="536176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3" name="椭圆 72"/>
            <p:cNvSpPr/>
            <p:nvPr/>
          </p:nvSpPr>
          <p:spPr>
            <a:xfrm rot="3035409">
              <a:off x="12953379" y="563991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4" name="椭圆 73"/>
            <p:cNvSpPr/>
            <p:nvPr/>
          </p:nvSpPr>
          <p:spPr>
            <a:xfrm rot="3035409">
              <a:off x="13181930" y="591805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5" name="椭圆 74"/>
            <p:cNvSpPr/>
            <p:nvPr/>
          </p:nvSpPr>
          <p:spPr>
            <a:xfrm rot="3035409">
              <a:off x="13410480" y="619620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6" name="椭圆 75"/>
            <p:cNvSpPr/>
            <p:nvPr/>
          </p:nvSpPr>
          <p:spPr>
            <a:xfrm rot="3035409">
              <a:off x="10618277" y="336516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7" name="椭圆 76"/>
            <p:cNvSpPr/>
            <p:nvPr/>
          </p:nvSpPr>
          <p:spPr>
            <a:xfrm rot="3035409">
              <a:off x="10846828" y="3643305"/>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8" name="椭圆 77"/>
            <p:cNvSpPr/>
            <p:nvPr/>
          </p:nvSpPr>
          <p:spPr>
            <a:xfrm rot="3035409">
              <a:off x="11075378" y="392145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9" name="椭圆 78"/>
            <p:cNvSpPr/>
            <p:nvPr/>
          </p:nvSpPr>
          <p:spPr>
            <a:xfrm rot="3035409">
              <a:off x="11303929" y="4199595"/>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0" name="椭圆 79"/>
            <p:cNvSpPr/>
            <p:nvPr/>
          </p:nvSpPr>
          <p:spPr>
            <a:xfrm rot="3035409">
              <a:off x="11532480" y="447774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1" name="椭圆 80"/>
            <p:cNvSpPr/>
            <p:nvPr/>
          </p:nvSpPr>
          <p:spPr>
            <a:xfrm rot="3035409">
              <a:off x="11761031" y="475588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2" name="椭圆 81"/>
            <p:cNvSpPr/>
            <p:nvPr/>
          </p:nvSpPr>
          <p:spPr>
            <a:xfrm rot="3035409">
              <a:off x="11989582" y="503402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3" name="椭圆 82"/>
            <p:cNvSpPr/>
            <p:nvPr/>
          </p:nvSpPr>
          <p:spPr>
            <a:xfrm rot="3035409">
              <a:off x="12218132" y="531217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4" name="椭圆 83"/>
            <p:cNvSpPr/>
            <p:nvPr/>
          </p:nvSpPr>
          <p:spPr>
            <a:xfrm rot="3035409">
              <a:off x="12446683" y="559031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5" name="椭圆 84"/>
            <p:cNvSpPr/>
            <p:nvPr/>
          </p:nvSpPr>
          <p:spPr>
            <a:xfrm rot="3035409">
              <a:off x="12675234" y="586846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6" name="椭圆 85"/>
            <p:cNvSpPr/>
            <p:nvPr/>
          </p:nvSpPr>
          <p:spPr>
            <a:xfrm rot="3035409">
              <a:off x="12903785" y="614660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7" name="椭圆 86"/>
            <p:cNvSpPr/>
            <p:nvPr/>
          </p:nvSpPr>
          <p:spPr>
            <a:xfrm rot="3035409">
              <a:off x="13132336" y="642475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8" name="椭圆 87"/>
            <p:cNvSpPr/>
            <p:nvPr/>
          </p:nvSpPr>
          <p:spPr>
            <a:xfrm rot="3035409">
              <a:off x="10340132" y="3593711"/>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9" name="椭圆 88"/>
            <p:cNvSpPr/>
            <p:nvPr/>
          </p:nvSpPr>
          <p:spPr>
            <a:xfrm rot="3035409">
              <a:off x="10568683" y="387185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0" name="椭圆 89"/>
            <p:cNvSpPr/>
            <p:nvPr/>
          </p:nvSpPr>
          <p:spPr>
            <a:xfrm rot="3035409">
              <a:off x="10797234" y="4150001"/>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1" name="椭圆 90"/>
            <p:cNvSpPr/>
            <p:nvPr/>
          </p:nvSpPr>
          <p:spPr>
            <a:xfrm rot="3035409">
              <a:off x="11025784" y="442814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2" name="椭圆 91"/>
            <p:cNvSpPr/>
            <p:nvPr/>
          </p:nvSpPr>
          <p:spPr>
            <a:xfrm rot="3035409">
              <a:off x="11254335" y="470629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3" name="椭圆 92"/>
            <p:cNvSpPr/>
            <p:nvPr/>
          </p:nvSpPr>
          <p:spPr>
            <a:xfrm rot="3035409">
              <a:off x="11482886" y="4984435"/>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4" name="椭圆 93"/>
            <p:cNvSpPr/>
            <p:nvPr/>
          </p:nvSpPr>
          <p:spPr>
            <a:xfrm rot="3035409">
              <a:off x="11711437" y="526258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5" name="椭圆 94"/>
            <p:cNvSpPr/>
            <p:nvPr/>
          </p:nvSpPr>
          <p:spPr>
            <a:xfrm rot="3035409">
              <a:off x="11939988" y="5540725"/>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6" name="椭圆 95"/>
            <p:cNvSpPr/>
            <p:nvPr/>
          </p:nvSpPr>
          <p:spPr>
            <a:xfrm rot="3035409">
              <a:off x="12168538" y="581887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7" name="椭圆 96"/>
            <p:cNvSpPr/>
            <p:nvPr/>
          </p:nvSpPr>
          <p:spPr>
            <a:xfrm rot="3035409">
              <a:off x="12397089" y="609701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8" name="椭圆 97"/>
            <p:cNvSpPr/>
            <p:nvPr/>
          </p:nvSpPr>
          <p:spPr>
            <a:xfrm rot="3035409">
              <a:off x="12625640" y="637515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9" name="椭圆 98"/>
            <p:cNvSpPr/>
            <p:nvPr/>
          </p:nvSpPr>
          <p:spPr>
            <a:xfrm rot="3035409">
              <a:off x="12854191" y="665330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0" name="椭圆 99"/>
            <p:cNvSpPr/>
            <p:nvPr/>
          </p:nvSpPr>
          <p:spPr>
            <a:xfrm rot="3035409">
              <a:off x="10061987" y="382226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1" name="椭圆 100"/>
            <p:cNvSpPr/>
            <p:nvPr/>
          </p:nvSpPr>
          <p:spPr>
            <a:xfrm rot="3035409">
              <a:off x="10290538" y="410040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2" name="椭圆 101"/>
            <p:cNvSpPr/>
            <p:nvPr/>
          </p:nvSpPr>
          <p:spPr>
            <a:xfrm rot="3035409">
              <a:off x="10519089" y="437855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3" name="椭圆 102"/>
            <p:cNvSpPr/>
            <p:nvPr/>
          </p:nvSpPr>
          <p:spPr>
            <a:xfrm rot="3035409">
              <a:off x="10747640" y="465669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4" name="椭圆 103"/>
            <p:cNvSpPr/>
            <p:nvPr/>
          </p:nvSpPr>
          <p:spPr>
            <a:xfrm rot="3035409">
              <a:off x="10976190" y="4934841"/>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5" name="椭圆 104"/>
            <p:cNvSpPr/>
            <p:nvPr/>
          </p:nvSpPr>
          <p:spPr>
            <a:xfrm rot="3035409">
              <a:off x="11204741" y="521298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6" name="椭圆 105"/>
            <p:cNvSpPr/>
            <p:nvPr/>
          </p:nvSpPr>
          <p:spPr>
            <a:xfrm rot="3035409">
              <a:off x="11433292" y="5491131"/>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7" name="椭圆 106"/>
            <p:cNvSpPr/>
            <p:nvPr/>
          </p:nvSpPr>
          <p:spPr>
            <a:xfrm rot="3035409">
              <a:off x="11661843" y="576927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8" name="椭圆 107"/>
            <p:cNvSpPr/>
            <p:nvPr/>
          </p:nvSpPr>
          <p:spPr>
            <a:xfrm rot="3035409">
              <a:off x="11890394" y="604742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9" name="椭圆 108"/>
            <p:cNvSpPr/>
            <p:nvPr/>
          </p:nvSpPr>
          <p:spPr>
            <a:xfrm rot="3035409">
              <a:off x="12118944" y="6325565"/>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0" name="椭圆 109"/>
            <p:cNvSpPr/>
            <p:nvPr/>
          </p:nvSpPr>
          <p:spPr>
            <a:xfrm rot="3035409">
              <a:off x="12347495" y="6603710"/>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1" name="椭圆 110"/>
            <p:cNvSpPr/>
            <p:nvPr/>
          </p:nvSpPr>
          <p:spPr>
            <a:xfrm rot="3035409">
              <a:off x="12576046" y="6881855"/>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2" name="椭圆 111"/>
            <p:cNvSpPr/>
            <p:nvPr/>
          </p:nvSpPr>
          <p:spPr>
            <a:xfrm rot="3035409">
              <a:off x="9783842" y="405081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3" name="椭圆 112"/>
            <p:cNvSpPr/>
            <p:nvPr/>
          </p:nvSpPr>
          <p:spPr>
            <a:xfrm rot="3035409">
              <a:off x="10012393" y="432895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4" name="椭圆 113"/>
            <p:cNvSpPr/>
            <p:nvPr/>
          </p:nvSpPr>
          <p:spPr>
            <a:xfrm rot="3035409">
              <a:off x="10240944" y="460710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5" name="椭圆 114"/>
            <p:cNvSpPr/>
            <p:nvPr/>
          </p:nvSpPr>
          <p:spPr>
            <a:xfrm rot="3035409">
              <a:off x="10469495" y="488524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6" name="椭圆 115"/>
            <p:cNvSpPr/>
            <p:nvPr/>
          </p:nvSpPr>
          <p:spPr>
            <a:xfrm rot="3035409">
              <a:off x="10698046" y="516339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7" name="椭圆 116"/>
            <p:cNvSpPr/>
            <p:nvPr/>
          </p:nvSpPr>
          <p:spPr>
            <a:xfrm rot="3035409">
              <a:off x="10926596" y="544153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8" name="椭圆 117"/>
            <p:cNvSpPr/>
            <p:nvPr/>
          </p:nvSpPr>
          <p:spPr>
            <a:xfrm rot="3035409">
              <a:off x="11155147" y="571968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19" name="椭圆 118"/>
            <p:cNvSpPr/>
            <p:nvPr/>
          </p:nvSpPr>
          <p:spPr>
            <a:xfrm rot="3035409">
              <a:off x="11383698" y="599782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0" name="椭圆 119"/>
            <p:cNvSpPr/>
            <p:nvPr/>
          </p:nvSpPr>
          <p:spPr>
            <a:xfrm rot="3035409">
              <a:off x="11612249" y="6275971"/>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1" name="椭圆 120"/>
            <p:cNvSpPr/>
            <p:nvPr/>
          </p:nvSpPr>
          <p:spPr>
            <a:xfrm rot="3035409">
              <a:off x="11840800" y="655411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2" name="椭圆 121"/>
            <p:cNvSpPr/>
            <p:nvPr/>
          </p:nvSpPr>
          <p:spPr>
            <a:xfrm rot="3035409">
              <a:off x="12069350" y="6832261"/>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3" name="椭圆 122"/>
            <p:cNvSpPr/>
            <p:nvPr/>
          </p:nvSpPr>
          <p:spPr>
            <a:xfrm rot="3035409">
              <a:off x="12297901" y="711040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4" name="椭圆 123"/>
            <p:cNvSpPr/>
            <p:nvPr/>
          </p:nvSpPr>
          <p:spPr>
            <a:xfrm rot="3035409">
              <a:off x="9505698" y="427936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5" name="椭圆 124"/>
            <p:cNvSpPr/>
            <p:nvPr/>
          </p:nvSpPr>
          <p:spPr>
            <a:xfrm rot="3035409">
              <a:off x="9734248" y="455750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6" name="椭圆 125"/>
            <p:cNvSpPr/>
            <p:nvPr/>
          </p:nvSpPr>
          <p:spPr>
            <a:xfrm rot="3035409">
              <a:off x="9962799" y="483565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7" name="椭圆 126"/>
            <p:cNvSpPr/>
            <p:nvPr/>
          </p:nvSpPr>
          <p:spPr>
            <a:xfrm rot="3035409">
              <a:off x="10191350" y="511379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8" name="椭圆 127"/>
            <p:cNvSpPr/>
            <p:nvPr/>
          </p:nvSpPr>
          <p:spPr>
            <a:xfrm rot="3035409">
              <a:off x="10419901" y="539194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29" name="椭圆 128"/>
            <p:cNvSpPr/>
            <p:nvPr/>
          </p:nvSpPr>
          <p:spPr>
            <a:xfrm rot="3035409">
              <a:off x="10648452" y="567008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0" name="椭圆 129"/>
            <p:cNvSpPr/>
            <p:nvPr/>
          </p:nvSpPr>
          <p:spPr>
            <a:xfrm rot="3035409">
              <a:off x="10877002" y="594823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1" name="椭圆 130"/>
            <p:cNvSpPr/>
            <p:nvPr/>
          </p:nvSpPr>
          <p:spPr>
            <a:xfrm rot="3035409">
              <a:off x="11105553" y="622637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2" name="椭圆 131"/>
            <p:cNvSpPr/>
            <p:nvPr/>
          </p:nvSpPr>
          <p:spPr>
            <a:xfrm rot="3035409">
              <a:off x="11334104" y="650452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3" name="椭圆 132"/>
            <p:cNvSpPr/>
            <p:nvPr/>
          </p:nvSpPr>
          <p:spPr>
            <a:xfrm rot="3035409">
              <a:off x="11562655" y="678266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4" name="椭圆 133"/>
            <p:cNvSpPr/>
            <p:nvPr/>
          </p:nvSpPr>
          <p:spPr>
            <a:xfrm rot="3035409">
              <a:off x="11791206" y="706081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5" name="椭圆 134"/>
            <p:cNvSpPr/>
            <p:nvPr/>
          </p:nvSpPr>
          <p:spPr>
            <a:xfrm rot="3035409">
              <a:off x="12019756" y="7338956"/>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6" name="椭圆 135"/>
            <p:cNvSpPr/>
            <p:nvPr/>
          </p:nvSpPr>
          <p:spPr>
            <a:xfrm rot="3035409">
              <a:off x="9227553" y="450791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7" name="椭圆 136"/>
            <p:cNvSpPr/>
            <p:nvPr/>
          </p:nvSpPr>
          <p:spPr>
            <a:xfrm rot="3035409">
              <a:off x="9456104" y="478605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8" name="椭圆 137"/>
            <p:cNvSpPr/>
            <p:nvPr/>
          </p:nvSpPr>
          <p:spPr>
            <a:xfrm rot="3035409">
              <a:off x="9684654" y="506420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9" name="椭圆 138"/>
            <p:cNvSpPr/>
            <p:nvPr/>
          </p:nvSpPr>
          <p:spPr>
            <a:xfrm rot="3035409">
              <a:off x="9913205" y="5342349"/>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0" name="椭圆 139"/>
            <p:cNvSpPr/>
            <p:nvPr/>
          </p:nvSpPr>
          <p:spPr>
            <a:xfrm rot="3035409">
              <a:off x="10141756" y="5620494"/>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1" name="椭圆 140"/>
            <p:cNvSpPr/>
            <p:nvPr/>
          </p:nvSpPr>
          <p:spPr>
            <a:xfrm rot="3035409">
              <a:off x="10370307" y="589863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2" name="椭圆 141"/>
            <p:cNvSpPr/>
            <p:nvPr/>
          </p:nvSpPr>
          <p:spPr>
            <a:xfrm rot="3035409">
              <a:off x="10598858" y="617678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3" name="椭圆 142"/>
            <p:cNvSpPr/>
            <p:nvPr/>
          </p:nvSpPr>
          <p:spPr>
            <a:xfrm rot="3035409">
              <a:off x="10827408" y="645492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4" name="椭圆 143"/>
            <p:cNvSpPr/>
            <p:nvPr/>
          </p:nvSpPr>
          <p:spPr>
            <a:xfrm rot="3035409">
              <a:off x="11055959" y="6733073"/>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5" name="椭圆 144"/>
            <p:cNvSpPr/>
            <p:nvPr/>
          </p:nvSpPr>
          <p:spPr>
            <a:xfrm rot="3035409">
              <a:off x="11284510" y="7011218"/>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6" name="椭圆 145"/>
            <p:cNvSpPr/>
            <p:nvPr/>
          </p:nvSpPr>
          <p:spPr>
            <a:xfrm rot="3035409">
              <a:off x="11513061" y="7289362"/>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47" name="椭圆 146"/>
            <p:cNvSpPr/>
            <p:nvPr/>
          </p:nvSpPr>
          <p:spPr>
            <a:xfrm rot="3035409">
              <a:off x="11741612" y="7567507"/>
              <a:ext cx="90000" cy="90000"/>
            </a:xfrm>
            <a:prstGeom prst="ellipse">
              <a:avLst/>
            </a:prstGeom>
            <a:solidFill>
              <a:srgbClr val="F2A07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sp>
        <p:nvSpPr>
          <p:cNvPr id="148" name="圆: 空心 147"/>
          <p:cNvSpPr/>
          <p:nvPr/>
        </p:nvSpPr>
        <p:spPr>
          <a:xfrm>
            <a:off x="463699" y="-19896"/>
            <a:ext cx="1245527" cy="1245527"/>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grpSp>
        <p:nvGrpSpPr>
          <p:cNvPr id="149" name="组合 148"/>
          <p:cNvGrpSpPr/>
          <p:nvPr/>
        </p:nvGrpSpPr>
        <p:grpSpPr>
          <a:xfrm>
            <a:off x="2241665" y="818319"/>
            <a:ext cx="3813204" cy="802780"/>
            <a:chOff x="7810913" y="5806808"/>
            <a:chExt cx="3825606" cy="805391"/>
          </a:xfrm>
        </p:grpSpPr>
        <p:sp>
          <p:nvSpPr>
            <p:cNvPr id="150" name="矩形 149"/>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1" name="矩形 150"/>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2" name="矩形 151"/>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3" name="矩形 152"/>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4" name="矩形 153"/>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5" name="矩形 154"/>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6" name="矩形 155"/>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7" name="矩形 156"/>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8" name="矩形 157"/>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9" name="矩形 158"/>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0" name="矩形 159"/>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1" name="矩形 160"/>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2" name="矩形 161"/>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3" name="矩形 162"/>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4" name="矩形 163"/>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5" name="矩形 164"/>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6" name="矩形 165"/>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7" name="矩形 166"/>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8" name="矩形 167"/>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9" name="矩形 168"/>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0" name="矩形 169"/>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1" name="矩形 170"/>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2" name="矩形 171"/>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3" name="矩形 172"/>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4" name="矩形 173"/>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5" name="矩形 174"/>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6" name="矩形 175"/>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7" name="矩形 176"/>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8" name="矩形 177"/>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9" name="矩形 178"/>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0" name="矩形 179"/>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1" name="矩形 180"/>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2" name="矩形 181"/>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3" name="矩形 182"/>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4" name="矩形 183"/>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5" name="矩形 184"/>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6" name="矩形 185"/>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7" name="矩形 186"/>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8" name="矩形 187"/>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9" name="矩形 188"/>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0" name="矩形 189"/>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1" name="矩形 190"/>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2" name="矩形 191"/>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3" name="矩形 192"/>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4" name="矩形 193"/>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5" name="矩形 194"/>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6" name="矩形 195"/>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7" name="矩形 196"/>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198" name="矩形 197"/>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9" name="矩形 198"/>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0" name="矩形 199"/>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1" name="矩形 200"/>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2" name="矩形 201"/>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3" name="矩形 202"/>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4" name="矩形 203"/>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5" name="矩形 204"/>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6" name="矩形 205"/>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7" name="矩形 206"/>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8" name="矩形 207"/>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9" name="矩形 208"/>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0" name="矩形 209"/>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1" name="矩形 210"/>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2" name="矩形 211"/>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3" name="矩形 212"/>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任意多边形: 形状 25"/>
          <p:cNvSpPr/>
          <p:nvPr/>
        </p:nvSpPr>
        <p:spPr>
          <a:xfrm>
            <a:off x="96252" y="0"/>
            <a:ext cx="5638800" cy="6858000"/>
          </a:xfrm>
          <a:custGeom>
            <a:avLst/>
            <a:gdLst>
              <a:gd name="connsiteX0" fmla="*/ 0 w 5638800"/>
              <a:gd name="connsiteY0" fmla="*/ 0 h 6858000"/>
              <a:gd name="connsiteX1" fmla="*/ 2209800 w 5638800"/>
              <a:gd name="connsiteY1" fmla="*/ 0 h 6858000"/>
              <a:gd name="connsiteX2" fmla="*/ 5638800 w 5638800"/>
              <a:gd name="connsiteY2" fmla="*/ 3429000 h 6858000"/>
              <a:gd name="connsiteX3" fmla="*/ 2209800 w 5638800"/>
              <a:gd name="connsiteY3" fmla="*/ 6858000 h 6858000"/>
              <a:gd name="connsiteX4" fmla="*/ 0 w 56388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8800" h="6858000">
                <a:moveTo>
                  <a:pt x="0" y="0"/>
                </a:moveTo>
                <a:lnTo>
                  <a:pt x="2209800" y="0"/>
                </a:lnTo>
                <a:cubicBezTo>
                  <a:pt x="4103584" y="0"/>
                  <a:pt x="5638800" y="1535216"/>
                  <a:pt x="5638800" y="3429000"/>
                </a:cubicBezTo>
                <a:cubicBezTo>
                  <a:pt x="5638800" y="5322784"/>
                  <a:pt x="4103584" y="6858000"/>
                  <a:pt x="2209800" y="6858000"/>
                </a:cubicBezTo>
                <a:lnTo>
                  <a:pt x="0" y="6858000"/>
                </a:ln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任意多边形: 形状 24"/>
          <p:cNvSpPr/>
          <p:nvPr/>
        </p:nvSpPr>
        <p:spPr>
          <a:xfrm>
            <a:off x="0" y="0"/>
            <a:ext cx="5486400" cy="6858000"/>
          </a:xfrm>
          <a:custGeom>
            <a:avLst/>
            <a:gdLst>
              <a:gd name="connsiteX0" fmla="*/ 0 w 5486400"/>
              <a:gd name="connsiteY0" fmla="*/ 0 h 6858000"/>
              <a:gd name="connsiteX1" fmla="*/ 2057400 w 5486400"/>
              <a:gd name="connsiteY1" fmla="*/ 0 h 6858000"/>
              <a:gd name="connsiteX2" fmla="*/ 5486400 w 5486400"/>
              <a:gd name="connsiteY2" fmla="*/ 3429000 h 6858000"/>
              <a:gd name="connsiteX3" fmla="*/ 2057400 w 5486400"/>
              <a:gd name="connsiteY3" fmla="*/ 6858000 h 6858000"/>
              <a:gd name="connsiteX4" fmla="*/ 0 w 54864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6858000">
                <a:moveTo>
                  <a:pt x="0" y="0"/>
                </a:moveTo>
                <a:lnTo>
                  <a:pt x="2057400" y="0"/>
                </a:lnTo>
                <a:cubicBezTo>
                  <a:pt x="3951184" y="0"/>
                  <a:pt x="5486400" y="1535216"/>
                  <a:pt x="5486400" y="3429000"/>
                </a:cubicBezTo>
                <a:cubicBezTo>
                  <a:pt x="5486400" y="5322784"/>
                  <a:pt x="3951184" y="6858000"/>
                  <a:pt x="2057400" y="6858000"/>
                </a:cubicBez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5873025" y="1831687"/>
            <a:ext cx="5785575" cy="1014730"/>
          </a:xfrm>
          <a:prstGeom prst="rect">
            <a:avLst/>
          </a:prstGeom>
          <a:noFill/>
        </p:spPr>
        <p:txBody>
          <a:bodyPr wrap="square" rtlCol="0">
            <a:spAutoFit/>
          </a:bodyPr>
          <a:lstStyle/>
          <a:p>
            <a:pPr algn="r"/>
            <a:r>
              <a:rPr lang="zh-CN" altLang="en-US" sz="6000" spc="300" dirty="0">
                <a:solidFill>
                  <a:srgbClr val="3F67ED"/>
                </a:solidFill>
                <a:latin typeface="+mj-ea"/>
                <a:ea typeface="+mj-ea"/>
              </a:rPr>
              <a:t>感謝您的觀看</a:t>
            </a:r>
            <a:endParaRPr lang="zh-CN" altLang="en-US" sz="6000" spc="300" dirty="0">
              <a:solidFill>
                <a:srgbClr val="3F67ED"/>
              </a:solidFill>
              <a:latin typeface="+mj-ea"/>
              <a:ea typeface="+mj-ea"/>
            </a:endParaRPr>
          </a:p>
        </p:txBody>
      </p:sp>
      <p:sp>
        <p:nvSpPr>
          <p:cNvPr id="9" name="文本框 8"/>
          <p:cNvSpPr txBox="1"/>
          <p:nvPr/>
        </p:nvSpPr>
        <p:spPr>
          <a:xfrm>
            <a:off x="6025425" y="2876550"/>
            <a:ext cx="5471250" cy="783590"/>
          </a:xfrm>
          <a:prstGeom prst="rect">
            <a:avLst/>
          </a:prstGeom>
          <a:noFill/>
        </p:spPr>
        <p:txBody>
          <a:bodyPr wrap="square" rtlCol="0">
            <a:spAutoFit/>
          </a:bodyPr>
          <a:lstStyle/>
          <a:p>
            <a:pPr algn="r">
              <a:lnSpc>
                <a:spcPct val="150000"/>
              </a:lnSpc>
            </a:pPr>
            <a:r>
              <a:rPr lang="en-US" altLang="zh-CN" sz="1400" dirty="0">
                <a:solidFill>
                  <a:schemeClr val="tx1">
                    <a:lumMod val="65000"/>
                    <a:lumOff val="35000"/>
                  </a:schemeClr>
                </a:solidFill>
                <a:latin typeface="+mn-ea"/>
              </a:rPr>
              <a:t>Lorem ipsum dolor sit amet, consectetuer adipiscing </a:t>
            </a:r>
            <a:r>
              <a:rPr lang="en-US" altLang="zh-CN" sz="1600" dirty="0">
                <a:solidFill>
                  <a:schemeClr val="tx1">
                    <a:lumMod val="65000"/>
                    <a:lumOff val="35000"/>
                  </a:schemeClr>
                </a:solidFill>
                <a:latin typeface="+mn-ea"/>
              </a:rPr>
              <a:t>elit</a:t>
            </a:r>
            <a:r>
              <a:rPr lang="en-US" altLang="zh-CN" sz="1400" dirty="0">
                <a:solidFill>
                  <a:schemeClr val="tx1">
                    <a:lumMod val="65000"/>
                    <a:lumOff val="35000"/>
                  </a:schemeClr>
                </a:solidFill>
                <a:latin typeface="+mn-ea"/>
              </a:rPr>
              <a:t>. Maecenas porttitor congue massa.  </a:t>
            </a:r>
            <a:endParaRPr lang="zh-CN" altLang="en-US" sz="1400" dirty="0">
              <a:solidFill>
                <a:schemeClr val="tx1">
                  <a:lumMod val="65000"/>
                  <a:lumOff val="35000"/>
                </a:schemeClr>
              </a:solidFill>
              <a:latin typeface="+mn-ea"/>
            </a:endParaRPr>
          </a:p>
        </p:txBody>
      </p:sp>
      <p:cxnSp>
        <p:nvCxnSpPr>
          <p:cNvPr id="18" name="直接连接符 17"/>
          <p:cNvCxnSpPr/>
          <p:nvPr/>
        </p:nvCxnSpPr>
        <p:spPr>
          <a:xfrm>
            <a:off x="10723125" y="2807062"/>
            <a:ext cx="720000" cy="0"/>
          </a:xfrm>
          <a:prstGeom prst="line">
            <a:avLst/>
          </a:prstGeom>
          <a:ln w="76200">
            <a:solidFill>
              <a:srgbClr val="3F67ED"/>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7050489" y="4566781"/>
            <a:ext cx="4446186" cy="432000"/>
            <a:chOff x="7050489" y="4566781"/>
            <a:chExt cx="4446186" cy="432000"/>
          </a:xfrm>
        </p:grpSpPr>
        <p:grpSp>
          <p:nvGrpSpPr>
            <p:cNvPr id="2" name="组合 1"/>
            <p:cNvGrpSpPr/>
            <p:nvPr/>
          </p:nvGrpSpPr>
          <p:grpSpPr>
            <a:xfrm>
              <a:off x="7050489" y="4566781"/>
              <a:ext cx="2088000" cy="432000"/>
              <a:chOff x="9408675" y="4542718"/>
              <a:chExt cx="2088000" cy="432000"/>
            </a:xfrm>
          </p:grpSpPr>
          <p:sp>
            <p:nvSpPr>
              <p:cNvPr id="19" name="矩形: 圆角 18"/>
              <p:cNvSpPr/>
              <p:nvPr/>
            </p:nvSpPr>
            <p:spPr>
              <a:xfrm>
                <a:off x="9408675" y="4542718"/>
                <a:ext cx="2088000" cy="432000"/>
              </a:xfrm>
              <a:prstGeom prst="roundRect">
                <a:avLst>
                  <a:gd name="adj" fmla="val 50000"/>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9790053" y="4589441"/>
                <a:ext cx="1325245" cy="337185"/>
              </a:xfrm>
              <a:prstGeom prst="rect">
                <a:avLst/>
              </a:prstGeom>
              <a:noFill/>
            </p:spPr>
            <p:txBody>
              <a:bodyPr wrap="none" rtlCol="0">
                <a:spAutoFit/>
              </a:bodyPr>
              <a:lstStyle/>
              <a:p>
                <a:pPr algn="ctr"/>
                <a:r>
                  <a:rPr lang="zh-CN" altLang="en-US" sz="1600" dirty="0">
                    <a:solidFill>
                      <a:schemeClr val="bg1"/>
                    </a:solidFill>
                  </a:rPr>
                  <a:t>彙報人：</a:t>
                </a:r>
                <a:r>
                  <a:rPr lang="en-US" altLang="zh-CN" sz="1600" dirty="0">
                    <a:solidFill>
                      <a:schemeClr val="bg1"/>
                    </a:solidFill>
                  </a:rPr>
                  <a:t>XXX</a:t>
                </a:r>
                <a:endParaRPr lang="zh-CN" altLang="en-US" sz="1600" dirty="0">
                  <a:solidFill>
                    <a:schemeClr val="bg1"/>
                  </a:solidFill>
                </a:endParaRPr>
              </a:p>
            </p:txBody>
          </p:sp>
        </p:grpSp>
        <p:grpSp>
          <p:nvGrpSpPr>
            <p:cNvPr id="3" name="组合 2"/>
            <p:cNvGrpSpPr/>
            <p:nvPr/>
          </p:nvGrpSpPr>
          <p:grpSpPr>
            <a:xfrm>
              <a:off x="9408675" y="4566781"/>
              <a:ext cx="2088000" cy="432000"/>
              <a:chOff x="9408675" y="5270521"/>
              <a:chExt cx="2088000" cy="432000"/>
            </a:xfrm>
          </p:grpSpPr>
          <p:sp>
            <p:nvSpPr>
              <p:cNvPr id="21" name="矩形: 圆角 20"/>
              <p:cNvSpPr/>
              <p:nvPr/>
            </p:nvSpPr>
            <p:spPr>
              <a:xfrm>
                <a:off x="9408675" y="5270521"/>
                <a:ext cx="2088000" cy="432000"/>
              </a:xfrm>
              <a:prstGeom prst="roundRect">
                <a:avLst>
                  <a:gd name="adj" fmla="val 50000"/>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9567486" y="5317244"/>
                <a:ext cx="1770380" cy="337185"/>
              </a:xfrm>
              <a:prstGeom prst="rect">
                <a:avLst/>
              </a:prstGeom>
              <a:noFill/>
            </p:spPr>
            <p:txBody>
              <a:bodyPr wrap="none" rtlCol="0">
                <a:spAutoFit/>
              </a:bodyPr>
              <a:lstStyle/>
              <a:p>
                <a:pPr algn="ctr"/>
                <a:r>
                  <a:rPr lang="zh-CN" altLang="en-US" sz="1600" dirty="0">
                    <a:solidFill>
                      <a:schemeClr val="bg1"/>
                    </a:solidFill>
                  </a:rPr>
                  <a:t>時間：</a:t>
                </a:r>
                <a:r>
                  <a:rPr lang="en-US" altLang="zh-CN" sz="1600" dirty="0">
                    <a:solidFill>
                      <a:schemeClr val="bg1"/>
                    </a:solidFill>
                  </a:rPr>
                  <a:t>20XX.XX.XX</a:t>
                </a:r>
                <a:endParaRPr lang="zh-CN" altLang="en-US" sz="1600" dirty="0">
                  <a:solidFill>
                    <a:schemeClr val="bg1"/>
                  </a:solidFill>
                </a:endParaRPr>
              </a:p>
            </p:txBody>
          </p:sp>
        </p:grpSp>
      </p:grpSp>
      <p:sp>
        <p:nvSpPr>
          <p:cNvPr id="15" name="文本框 14"/>
          <p:cNvSpPr txBox="1"/>
          <p:nvPr/>
        </p:nvSpPr>
        <p:spPr>
          <a:xfrm>
            <a:off x="8286751" y="1045523"/>
            <a:ext cx="3371850" cy="768350"/>
          </a:xfrm>
          <a:prstGeom prst="rect">
            <a:avLst/>
          </a:prstGeom>
          <a:noFill/>
        </p:spPr>
        <p:txBody>
          <a:bodyPr wrap="square" rtlCol="0">
            <a:spAutoFit/>
          </a:bodyPr>
          <a:lstStyle/>
          <a:p>
            <a:pPr algn="r"/>
            <a:r>
              <a:rPr lang="en-US" altLang="zh-CN" sz="4400" spc="300" dirty="0">
                <a:solidFill>
                  <a:srgbClr val="3F67ED"/>
                </a:solidFill>
                <a:latin typeface="+mj-ea"/>
                <a:ea typeface="+mj-ea"/>
              </a:rPr>
              <a:t>THANKS</a:t>
            </a:r>
            <a:endParaRPr lang="zh-CN" altLang="en-US" sz="4400" spc="300" dirty="0">
              <a:solidFill>
                <a:srgbClr val="3F67ED"/>
              </a:solidFill>
              <a:latin typeface="+mj-ea"/>
              <a:ea typeface="+mj-ea"/>
            </a:endParaRPr>
          </a:p>
        </p:txBody>
      </p:sp>
      <p:sp>
        <p:nvSpPr>
          <p:cNvPr id="16" name="圆: 空心 15"/>
          <p:cNvSpPr/>
          <p:nvPr/>
        </p:nvSpPr>
        <p:spPr>
          <a:xfrm>
            <a:off x="6025425" y="5612473"/>
            <a:ext cx="1245527" cy="1245527"/>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pic>
        <p:nvPicPr>
          <p:cNvPr id="22" name="图片 2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1173228" y="1568092"/>
            <a:ext cx="7889595" cy="5289908"/>
          </a:xfrm>
          <a:custGeom>
            <a:avLst/>
            <a:gdLst>
              <a:gd name="connsiteX0" fmla="*/ 728265 w 7889595"/>
              <a:gd name="connsiteY0" fmla="*/ 2968164 h 5289908"/>
              <a:gd name="connsiteX1" fmla="*/ 728265 w 7889595"/>
              <a:gd name="connsiteY1" fmla="*/ 3415429 h 5289908"/>
              <a:gd name="connsiteX2" fmla="*/ 1535900 w 7889595"/>
              <a:gd name="connsiteY2" fmla="*/ 3415429 h 5289908"/>
              <a:gd name="connsiteX3" fmla="*/ 1535900 w 7889595"/>
              <a:gd name="connsiteY3" fmla="*/ 2968164 h 5289908"/>
              <a:gd name="connsiteX4" fmla="*/ 629669 w 7889595"/>
              <a:gd name="connsiteY4" fmla="*/ 2019766 h 5289908"/>
              <a:gd name="connsiteX5" fmla="*/ 629669 w 7889595"/>
              <a:gd name="connsiteY5" fmla="*/ 2939923 h 5289908"/>
              <a:gd name="connsiteX6" fmla="*/ 2222448 w 7889595"/>
              <a:gd name="connsiteY6" fmla="*/ 2939923 h 5289908"/>
              <a:gd name="connsiteX7" fmla="*/ 2222448 w 7889595"/>
              <a:gd name="connsiteY7" fmla="*/ 2019766 h 5289908"/>
              <a:gd name="connsiteX8" fmla="*/ 5053283 w 7889595"/>
              <a:gd name="connsiteY8" fmla="*/ 367823 h 5289908"/>
              <a:gd name="connsiteX9" fmla="*/ 5053283 w 7889595"/>
              <a:gd name="connsiteY9" fmla="*/ 2169415 h 5289908"/>
              <a:gd name="connsiteX10" fmla="*/ 5684011 w 7889595"/>
              <a:gd name="connsiteY10" fmla="*/ 2169415 h 5289908"/>
              <a:gd name="connsiteX11" fmla="*/ 5684011 w 7889595"/>
              <a:gd name="connsiteY11" fmla="*/ 367823 h 5289908"/>
              <a:gd name="connsiteX12" fmla="*/ 0 w 7889595"/>
              <a:gd name="connsiteY12" fmla="*/ 0 h 5289908"/>
              <a:gd name="connsiteX13" fmla="*/ 7889595 w 7889595"/>
              <a:gd name="connsiteY13" fmla="*/ 0 h 5289908"/>
              <a:gd name="connsiteX14" fmla="*/ 7889595 w 7889595"/>
              <a:gd name="connsiteY14" fmla="*/ 5289908 h 5289908"/>
              <a:gd name="connsiteX15" fmla="*/ 6538381 w 7889595"/>
              <a:gd name="connsiteY15" fmla="*/ 5289908 h 5289908"/>
              <a:gd name="connsiteX16" fmla="*/ 6538381 w 7889595"/>
              <a:gd name="connsiteY16" fmla="*/ 4044381 h 5289908"/>
              <a:gd name="connsiteX17" fmla="*/ 5769291 w 7889595"/>
              <a:gd name="connsiteY17" fmla="*/ 4044381 h 5289908"/>
              <a:gd name="connsiteX18" fmla="*/ 5538890 w 7889595"/>
              <a:gd name="connsiteY18" fmla="*/ 4044381 h 5289908"/>
              <a:gd name="connsiteX19" fmla="*/ 5408344 w 7889595"/>
              <a:gd name="connsiteY19" fmla="*/ 4044381 h 5289908"/>
              <a:gd name="connsiteX20" fmla="*/ 5408344 w 7889595"/>
              <a:gd name="connsiteY20" fmla="*/ 5073340 h 5289908"/>
              <a:gd name="connsiteX21" fmla="*/ 5538890 w 7889595"/>
              <a:gd name="connsiteY21" fmla="*/ 5073340 h 5289908"/>
              <a:gd name="connsiteX22" fmla="*/ 5538890 w 7889595"/>
              <a:gd name="connsiteY22" fmla="*/ 5289908 h 5289908"/>
              <a:gd name="connsiteX23" fmla="*/ 5378514 w 7889595"/>
              <a:gd name="connsiteY23" fmla="*/ 5289908 h 5289908"/>
              <a:gd name="connsiteX24" fmla="*/ 5378514 w 7889595"/>
              <a:gd name="connsiteY24" fmla="*/ 4740633 h 5289908"/>
              <a:gd name="connsiteX25" fmla="*/ 4132987 w 7889595"/>
              <a:gd name="connsiteY25" fmla="*/ 4740633 h 5289908"/>
              <a:gd name="connsiteX26" fmla="*/ 4132987 w 7889595"/>
              <a:gd name="connsiteY26" fmla="*/ 5289908 h 5289908"/>
              <a:gd name="connsiteX27" fmla="*/ 0 w 7889595"/>
              <a:gd name="connsiteY27" fmla="*/ 5289908 h 528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89595" h="5289908">
                <a:moveTo>
                  <a:pt x="728265" y="2968164"/>
                </a:moveTo>
                <a:lnTo>
                  <a:pt x="728265" y="3415429"/>
                </a:lnTo>
                <a:lnTo>
                  <a:pt x="1535900" y="3415429"/>
                </a:lnTo>
                <a:lnTo>
                  <a:pt x="1535900" y="2968164"/>
                </a:lnTo>
                <a:close/>
                <a:moveTo>
                  <a:pt x="629669" y="2019766"/>
                </a:moveTo>
                <a:lnTo>
                  <a:pt x="629669" y="2939923"/>
                </a:lnTo>
                <a:lnTo>
                  <a:pt x="2222448" y="2939923"/>
                </a:lnTo>
                <a:lnTo>
                  <a:pt x="2222448" y="2019766"/>
                </a:lnTo>
                <a:close/>
                <a:moveTo>
                  <a:pt x="5053283" y="367823"/>
                </a:moveTo>
                <a:lnTo>
                  <a:pt x="5053283" y="2169415"/>
                </a:lnTo>
                <a:lnTo>
                  <a:pt x="5684011" y="2169415"/>
                </a:lnTo>
                <a:lnTo>
                  <a:pt x="5684011" y="367823"/>
                </a:lnTo>
                <a:close/>
                <a:moveTo>
                  <a:pt x="0" y="0"/>
                </a:moveTo>
                <a:lnTo>
                  <a:pt x="7889595" y="0"/>
                </a:lnTo>
                <a:lnTo>
                  <a:pt x="7889595" y="5289908"/>
                </a:lnTo>
                <a:lnTo>
                  <a:pt x="6538381" y="5289908"/>
                </a:lnTo>
                <a:lnTo>
                  <a:pt x="6538381" y="4044381"/>
                </a:lnTo>
                <a:lnTo>
                  <a:pt x="5769291" y="4044381"/>
                </a:lnTo>
                <a:lnTo>
                  <a:pt x="5538890" y="4044381"/>
                </a:lnTo>
                <a:lnTo>
                  <a:pt x="5408344" y="4044381"/>
                </a:lnTo>
                <a:lnTo>
                  <a:pt x="5408344" y="5073340"/>
                </a:lnTo>
                <a:lnTo>
                  <a:pt x="5538890" y="5073340"/>
                </a:lnTo>
                <a:lnTo>
                  <a:pt x="5538890" y="5289908"/>
                </a:lnTo>
                <a:lnTo>
                  <a:pt x="5378514" y="5289908"/>
                </a:lnTo>
                <a:lnTo>
                  <a:pt x="5378514" y="4740633"/>
                </a:lnTo>
                <a:lnTo>
                  <a:pt x="4132987" y="4740633"/>
                </a:lnTo>
                <a:lnTo>
                  <a:pt x="4132987" y="5289908"/>
                </a:lnTo>
                <a:lnTo>
                  <a:pt x="0" y="5289908"/>
                </a:lnTo>
                <a:close/>
              </a:path>
            </a:pathLst>
          </a:cu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2"/>
          <a:stretch>
            <a:fillRect/>
          </a:stretch>
        </p:blipFill>
        <p:spPr>
          <a:xfrm>
            <a:off x="0" y="0"/>
            <a:ext cx="12105640" cy="6809740"/>
          </a:xfrm>
          <a:prstGeom prst="rect">
            <a:avLst/>
          </a:prstGeom>
        </p:spPr>
      </p:pic>
      <p:pic>
        <p:nvPicPr>
          <p:cNvPr id="5" name="图片 4" descr="www.uugai.com-833136"/>
          <p:cNvPicPr>
            <a:picLocks noChangeAspect="1"/>
          </p:cNvPicPr>
          <p:nvPr/>
        </p:nvPicPr>
        <p:blipFill>
          <a:blip r:embed="rId3"/>
          <a:stretch>
            <a:fillRect/>
          </a:stretch>
        </p:blipFill>
        <p:spPr>
          <a:xfrm>
            <a:off x="838200" y="4057650"/>
            <a:ext cx="1608455" cy="1608455"/>
          </a:xfrm>
          <a:prstGeom prst="rect">
            <a:avLst/>
          </a:prstGeom>
        </p:spPr>
      </p:pic>
      <p:pic>
        <p:nvPicPr>
          <p:cNvPr id="8" name="內容版面配置區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3193" y="5521208"/>
            <a:ext cx="1285653" cy="1285653"/>
          </a:xfrm>
          <a:prstGeom prst="rect">
            <a:avLst/>
          </a:prstGeom>
        </p:spPr>
      </p:pic>
      <p:sp>
        <p:nvSpPr>
          <p:cNvPr id="9" name="文字方塊 8"/>
          <p:cNvSpPr txBox="1"/>
          <p:nvPr/>
        </p:nvSpPr>
        <p:spPr>
          <a:xfrm>
            <a:off x="838008" y="6393714"/>
            <a:ext cx="2541208" cy="369332"/>
          </a:xfrm>
          <a:prstGeom prst="rect">
            <a:avLst/>
          </a:prstGeom>
          <a:noFill/>
        </p:spPr>
        <p:txBody>
          <a:bodyPr wrap="none" rtlCol="0">
            <a:spAutoFit/>
          </a:bodyPr>
          <a:p>
            <a:r>
              <a:rPr lang="en-US" altLang="zh-TW" dirty="0">
                <a:hlinkClick r:id="rId5"/>
              </a:rPr>
              <a:t>https://lin.ee/7sUARXb</a:t>
            </a:r>
            <a:endParaRPr lang="zh-TW" altLang="en-US" dirty="0"/>
          </a:p>
        </p:txBody>
      </p:sp>
      <p:sp>
        <p:nvSpPr>
          <p:cNvPr id="10" name="文字方塊 9"/>
          <p:cNvSpPr txBox="1"/>
          <p:nvPr/>
        </p:nvSpPr>
        <p:spPr>
          <a:xfrm>
            <a:off x="838200" y="6043194"/>
            <a:ext cx="5435600" cy="368300"/>
          </a:xfrm>
          <a:prstGeom prst="rect">
            <a:avLst/>
          </a:prstGeom>
          <a:noFill/>
        </p:spPr>
        <p:txBody>
          <a:bodyPr wrap="none" rtlCol="0">
            <a:spAutoFit/>
          </a:bodyPr>
          <a:p>
            <a:r>
              <a:rPr lang="zh-TW" altLang="en-US" dirty="0"/>
              <a:t>掃碼或點擊加入官方</a:t>
            </a:r>
            <a:r>
              <a:rPr lang="en-US" altLang="zh-TW" dirty="0"/>
              <a:t>Line@ </a:t>
            </a:r>
            <a:r>
              <a:rPr lang="zh-TW" altLang="en-US" dirty="0"/>
              <a:t>獲取更多免費課程及模板</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 name="图片 210"/>
          <p:cNvPicPr>
            <a:picLocks noChangeAspect="1"/>
          </p:cNvPicPr>
          <p:nvPr/>
        </p:nvPicPr>
        <p:blipFill>
          <a:blip r:embed="rId1">
            <a:extLst>
              <a:ext uri="{28A0092B-C50C-407E-A947-70E740481C1C}">
                <a14:useLocalDpi xmlns:a14="http://schemas.microsoft.com/office/drawing/2010/main" val="0"/>
              </a:ext>
            </a:extLst>
          </a:blip>
          <a:srcRect l="26384"/>
          <a:stretch>
            <a:fillRect/>
          </a:stretch>
        </p:blipFill>
        <p:spPr>
          <a:xfrm>
            <a:off x="4499270" y="-231628"/>
            <a:ext cx="8546077" cy="7739333"/>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sp>
        <p:nvSpPr>
          <p:cNvPr id="3" name="矩形 2"/>
          <p:cNvSpPr/>
          <p:nvPr/>
        </p:nvSpPr>
        <p:spPr>
          <a:xfrm rot="5400000">
            <a:off x="8592000" y="3312000"/>
            <a:ext cx="6912000" cy="2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709453" y="-46954"/>
            <a:ext cx="7496912" cy="6326802"/>
            <a:chOff x="2347544" y="-46954"/>
            <a:chExt cx="7496912" cy="6326802"/>
          </a:xfrm>
        </p:grpSpPr>
        <p:sp>
          <p:nvSpPr>
            <p:cNvPr id="55" name="任意多边形: 形状 54"/>
            <p:cNvSpPr/>
            <p:nvPr/>
          </p:nvSpPr>
          <p:spPr>
            <a:xfrm rot="16200000">
              <a:off x="2932599" y="-632009"/>
              <a:ext cx="6326802" cy="7496912"/>
            </a:xfrm>
            <a:custGeom>
              <a:avLst/>
              <a:gdLst>
                <a:gd name="connsiteX0" fmla="*/ 6326802 w 6326802"/>
                <a:gd name="connsiteY0" fmla="*/ 0 h 7496912"/>
                <a:gd name="connsiteX1" fmla="*/ 6326802 w 6326802"/>
                <a:gd name="connsiteY1" fmla="*/ 7496912 h 7496912"/>
                <a:gd name="connsiteX2" fmla="*/ 3748456 w 6326802"/>
                <a:gd name="connsiteY2" fmla="*/ 7496912 h 7496912"/>
                <a:gd name="connsiteX3" fmla="*/ 0 w 6326802"/>
                <a:gd name="connsiteY3" fmla="*/ 3748456 h 7496912"/>
                <a:gd name="connsiteX4" fmla="*/ 3748456 w 632680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6802" h="7496912">
                  <a:moveTo>
                    <a:pt x="6326802" y="0"/>
                  </a:moveTo>
                  <a:lnTo>
                    <a:pt x="6326802" y="7496912"/>
                  </a:lnTo>
                  <a:lnTo>
                    <a:pt x="3748456" y="7496912"/>
                  </a:lnTo>
                  <a:cubicBezTo>
                    <a:pt x="1678241" y="7496912"/>
                    <a:pt x="0" y="5818671"/>
                    <a:pt x="0" y="3748456"/>
                  </a:cubicBezTo>
                  <a:cubicBezTo>
                    <a:pt x="0" y="1678241"/>
                    <a:pt x="1678241" y="0"/>
                    <a:pt x="3748456" y="0"/>
                  </a:cubicBez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任意多边形: 形状 55"/>
            <p:cNvSpPr/>
            <p:nvPr/>
          </p:nvSpPr>
          <p:spPr>
            <a:xfrm rot="16200000">
              <a:off x="2972404" y="-671814"/>
              <a:ext cx="6247192" cy="7496912"/>
            </a:xfrm>
            <a:custGeom>
              <a:avLst/>
              <a:gdLst>
                <a:gd name="connsiteX0" fmla="*/ 6247192 w 6247192"/>
                <a:gd name="connsiteY0" fmla="*/ 0 h 7496912"/>
                <a:gd name="connsiteX1" fmla="*/ 6247192 w 6247192"/>
                <a:gd name="connsiteY1" fmla="*/ 7496912 h 7496912"/>
                <a:gd name="connsiteX2" fmla="*/ 3748456 w 6247192"/>
                <a:gd name="connsiteY2" fmla="*/ 7496912 h 7496912"/>
                <a:gd name="connsiteX3" fmla="*/ 0 w 6247192"/>
                <a:gd name="connsiteY3" fmla="*/ 3748456 h 7496912"/>
                <a:gd name="connsiteX4" fmla="*/ 3748456 w 624719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192" h="7496912">
                  <a:moveTo>
                    <a:pt x="6247192" y="0"/>
                  </a:moveTo>
                  <a:lnTo>
                    <a:pt x="6247192" y="7496912"/>
                  </a:lnTo>
                  <a:lnTo>
                    <a:pt x="3748456" y="7496912"/>
                  </a:lnTo>
                  <a:cubicBezTo>
                    <a:pt x="1678241" y="7496912"/>
                    <a:pt x="0" y="5818671"/>
                    <a:pt x="0" y="3748456"/>
                  </a:cubicBezTo>
                  <a:cubicBezTo>
                    <a:pt x="0" y="1678241"/>
                    <a:pt x="1678241" y="0"/>
                    <a:pt x="374845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8" name="直接连接符 17"/>
            <p:cNvCxnSpPr/>
            <p:nvPr/>
          </p:nvCxnSpPr>
          <p:spPr>
            <a:xfrm>
              <a:off x="5520000" y="3939034"/>
              <a:ext cx="1076743"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4129647" y="523220"/>
              <a:ext cx="3932706" cy="3153410"/>
            </a:xfrm>
            <a:prstGeom prst="rect">
              <a:avLst/>
            </a:prstGeom>
            <a:noFill/>
          </p:spPr>
          <p:txBody>
            <a:bodyPr wrap="square" rtlCol="0">
              <a:spAutoFit/>
            </a:bodyPr>
            <a:lstStyle/>
            <a:p>
              <a:pPr algn="ctr"/>
              <a:r>
                <a:rPr lang="en-US" altLang="zh-CN" sz="19900" dirty="0">
                  <a:solidFill>
                    <a:srgbClr val="3F67ED"/>
                  </a:solidFill>
                  <a:latin typeface="+mj-lt"/>
                </a:rPr>
                <a:t>01</a:t>
              </a:r>
              <a:endParaRPr lang="zh-CN" altLang="en-US" sz="19900" dirty="0">
                <a:solidFill>
                  <a:srgbClr val="3F67ED"/>
                </a:solidFill>
                <a:latin typeface="+mj-lt"/>
              </a:endParaRPr>
            </a:p>
          </p:txBody>
        </p:sp>
        <p:sp>
          <p:nvSpPr>
            <p:cNvPr id="28" name="文本框 27"/>
            <p:cNvSpPr txBox="1"/>
            <p:nvPr/>
          </p:nvSpPr>
          <p:spPr>
            <a:xfrm>
              <a:off x="4785360" y="3162300"/>
              <a:ext cx="2621280" cy="829945"/>
            </a:xfrm>
            <a:prstGeom prst="rect">
              <a:avLst/>
            </a:prstGeom>
            <a:noFill/>
          </p:spPr>
          <p:txBody>
            <a:bodyPr wrap="none" rtlCol="0">
              <a:spAutoFit/>
            </a:bodyPr>
            <a:lstStyle/>
            <a:p>
              <a:pPr algn="ctr"/>
              <a:r>
                <a:rPr lang="zh-CN" altLang="en-US" sz="4800" dirty="0">
                  <a:solidFill>
                    <a:srgbClr val="3F67ED"/>
                  </a:solidFill>
                  <a:latin typeface="+mj-ea"/>
                  <a:ea typeface="+mj-ea"/>
                </a:rPr>
                <a:t>平臺介紹</a:t>
              </a:r>
              <a:endParaRPr lang="zh-CN" altLang="en-US" sz="4800" dirty="0">
                <a:solidFill>
                  <a:srgbClr val="3F67ED"/>
                </a:solidFill>
                <a:latin typeface="+mj-ea"/>
                <a:ea typeface="+mj-ea"/>
              </a:endParaRPr>
            </a:p>
          </p:txBody>
        </p:sp>
        <p:sp>
          <p:nvSpPr>
            <p:cNvPr id="6" name="文本框 5"/>
            <p:cNvSpPr txBox="1"/>
            <p:nvPr/>
          </p:nvSpPr>
          <p:spPr>
            <a:xfrm>
              <a:off x="3570400" y="4203182"/>
              <a:ext cx="5051200" cy="783590"/>
            </a:xfrm>
            <a:prstGeom prst="rect">
              <a:avLst/>
            </a:prstGeom>
            <a:noFill/>
          </p:spPr>
          <p:txBody>
            <a:bodyPr wrap="square" rtlCol="0">
              <a:spAutoFit/>
            </a:bodyPr>
            <a:lstStyle/>
            <a:p>
              <a:pPr algn="ctr">
                <a:lnSpc>
                  <a:spcPct val="150000"/>
                </a:lnSpc>
              </a:pPr>
              <a:r>
                <a:rPr lang="en-US" altLang="zh-CN" sz="1400" dirty="0">
                  <a:solidFill>
                    <a:schemeClr val="tx1">
                      <a:lumMod val="65000"/>
                      <a:lumOff val="35000"/>
                    </a:schemeClr>
                  </a:solidFill>
                  <a:latin typeface="+mn-ea"/>
                </a:rPr>
                <a:t>Lorem ipsum dolor sit </a:t>
              </a:r>
              <a:r>
                <a:rPr lang="en-US" altLang="zh-CN" sz="1400" dirty="0" err="1">
                  <a:solidFill>
                    <a:schemeClr val="tx1">
                      <a:lumMod val="65000"/>
                      <a:lumOff val="35000"/>
                    </a:schemeClr>
                  </a:solidFill>
                  <a:latin typeface="+mn-ea"/>
                </a:rPr>
                <a:t>amet</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consectetuer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adipiscing</a:t>
              </a:r>
              <a:r>
                <a:rPr lang="en-US" altLang="zh-CN" sz="1400" dirty="0">
                  <a:solidFill>
                    <a:schemeClr val="tx1">
                      <a:lumMod val="65000"/>
                      <a:lumOff val="35000"/>
                    </a:schemeClr>
                  </a:solidFill>
                  <a:latin typeface="+mn-ea"/>
                </a:rPr>
                <a:t> </a:t>
              </a:r>
              <a:r>
                <a:rPr lang="en-US" altLang="zh-CN" sz="1600" dirty="0" err="1">
                  <a:solidFill>
                    <a:schemeClr val="tx1">
                      <a:lumMod val="65000"/>
                      <a:lumOff val="35000"/>
                    </a:schemeClr>
                  </a:solidFill>
                  <a:latin typeface="+mn-ea"/>
                </a:rPr>
                <a:t>elit</a:t>
              </a:r>
              <a:r>
                <a:rPr lang="en-US" altLang="zh-CN" sz="1400" dirty="0">
                  <a:solidFill>
                    <a:schemeClr val="tx1">
                      <a:lumMod val="65000"/>
                      <a:lumOff val="35000"/>
                    </a:schemeClr>
                  </a:solidFill>
                  <a:latin typeface="+mn-ea"/>
                </a:rPr>
                <a:t>. Maecenas </a:t>
              </a:r>
              <a:r>
                <a:rPr lang="en-US" altLang="zh-CN" sz="1400" dirty="0" err="1">
                  <a:solidFill>
                    <a:schemeClr val="tx1">
                      <a:lumMod val="65000"/>
                      <a:lumOff val="35000"/>
                    </a:schemeClr>
                  </a:solidFill>
                  <a:latin typeface="+mn-ea"/>
                </a:rPr>
                <a:t>porttitor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congue</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massa</a:t>
              </a:r>
              <a:r>
                <a:rPr lang="en-US" altLang="zh-CN" sz="1400" dirty="0">
                  <a:solidFill>
                    <a:schemeClr val="tx1">
                      <a:lumMod val="65000"/>
                      <a:lumOff val="35000"/>
                    </a:schemeClr>
                  </a:solidFill>
                  <a:latin typeface="+mn-ea"/>
                </a:rPr>
                <a:t>.  </a:t>
              </a:r>
              <a:endParaRPr lang="zh-CN" altLang="en-US" sz="1400" dirty="0">
                <a:solidFill>
                  <a:schemeClr val="tx1">
                    <a:lumMod val="65000"/>
                    <a:lumOff val="35000"/>
                  </a:schemeClr>
                </a:solidFill>
                <a:latin typeface="+mn-ea"/>
              </a:endParaRPr>
            </a:p>
          </p:txBody>
        </p:sp>
      </p:grpSp>
      <p:grpSp>
        <p:nvGrpSpPr>
          <p:cNvPr id="2" name="组合 1"/>
          <p:cNvGrpSpPr/>
          <p:nvPr/>
        </p:nvGrpSpPr>
        <p:grpSpPr>
          <a:xfrm>
            <a:off x="168441" y="5866569"/>
            <a:ext cx="3813204" cy="802780"/>
            <a:chOff x="7810913" y="5806808"/>
            <a:chExt cx="3825606" cy="805391"/>
          </a:xfrm>
        </p:grpSpPr>
        <p:sp>
          <p:nvSpPr>
            <p:cNvPr id="11" name="矩形 10"/>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2" name="矩形 11"/>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 name="矩形 13"/>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 name="矩形 14"/>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 name="矩形 15"/>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 name="矩形 16"/>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 name="矩形 18"/>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 name="矩形 19"/>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 name="矩形 20"/>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2" name="矩形 21"/>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3" name="矩形 22"/>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4" name="矩形 23"/>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5" name="矩形 24"/>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6" name="矩形 25"/>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7" name="矩形 26"/>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9" name="矩形 28"/>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0" name="矩形 29"/>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1" name="矩形 30"/>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2" name="矩形 31"/>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3" name="矩形 32"/>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4" name="矩形 33"/>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5" name="矩形 34"/>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6" name="矩形 35"/>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7" name="矩形 36"/>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8" name="矩形 37"/>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9" name="矩形 38"/>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0" name="矩形 39"/>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1" name="矩形 40"/>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2" name="矩形 41"/>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3" name="矩形 42"/>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4" name="矩形 43"/>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5" name="矩形 44"/>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6" name="矩形 45"/>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7" name="矩形 46"/>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8" name="矩形 47"/>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9" name="矩形 48"/>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0" name="矩形 49"/>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1" name="矩形 50"/>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2" name="矩形 51"/>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3" name="矩形 52"/>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4" name="矩形 53"/>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7" name="矩形 56"/>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8" name="矩形 57"/>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0" name="矩形 5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1" name="矩形 6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2" name="矩形 6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3" name="矩形 6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4" name="矩形 6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65" name="矩形 6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6" name="矩形 6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7" name="矩形 6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8" name="矩形 6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9" name="矩形 6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0" name="矩形 6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1" name="矩形 7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2" name="矩形 7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3" name="矩形 7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4" name="矩形 7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5" name="矩形 7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6" name="矩形 7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7" name="矩形 7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8" name="矩形 7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9" name="矩形 7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80" name="矩形 7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grpSp>
        <p:nvGrpSpPr>
          <p:cNvPr id="81" name="组合 80"/>
          <p:cNvGrpSpPr/>
          <p:nvPr/>
        </p:nvGrpSpPr>
        <p:grpSpPr>
          <a:xfrm>
            <a:off x="8020463" y="-917842"/>
            <a:ext cx="3825606" cy="805391"/>
            <a:chOff x="8249063" y="472808"/>
            <a:chExt cx="3825606" cy="805391"/>
          </a:xfrm>
        </p:grpSpPr>
        <p:sp>
          <p:nvSpPr>
            <p:cNvPr id="82" name="矩形 81"/>
            <p:cNvSpPr/>
            <p:nvPr/>
          </p:nvSpPr>
          <p:spPr>
            <a:xfrm>
              <a:off x="8249063"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3" name="矩形 82"/>
            <p:cNvSpPr/>
            <p:nvPr/>
          </p:nvSpPr>
          <p:spPr>
            <a:xfrm>
              <a:off x="8500748"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4" name="矩形 83"/>
            <p:cNvSpPr/>
            <p:nvPr/>
          </p:nvSpPr>
          <p:spPr>
            <a:xfrm>
              <a:off x="8752432"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5" name="矩形 84"/>
            <p:cNvSpPr/>
            <p:nvPr/>
          </p:nvSpPr>
          <p:spPr>
            <a:xfrm>
              <a:off x="9004117"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6" name="矩形 85"/>
            <p:cNvSpPr/>
            <p:nvPr/>
          </p:nvSpPr>
          <p:spPr>
            <a:xfrm>
              <a:off x="9255801"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7" name="矩形 86"/>
            <p:cNvSpPr/>
            <p:nvPr/>
          </p:nvSpPr>
          <p:spPr>
            <a:xfrm>
              <a:off x="9507486"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8" name="矩形 87"/>
            <p:cNvSpPr/>
            <p:nvPr/>
          </p:nvSpPr>
          <p:spPr>
            <a:xfrm>
              <a:off x="9759171"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89" name="矩形 88"/>
            <p:cNvSpPr/>
            <p:nvPr/>
          </p:nvSpPr>
          <p:spPr>
            <a:xfrm>
              <a:off x="10010855"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0" name="矩形 89"/>
            <p:cNvSpPr/>
            <p:nvPr/>
          </p:nvSpPr>
          <p:spPr>
            <a:xfrm>
              <a:off x="10262540"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1" name="矩形 90"/>
            <p:cNvSpPr/>
            <p:nvPr/>
          </p:nvSpPr>
          <p:spPr>
            <a:xfrm>
              <a:off x="10514224"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2" name="矩形 91"/>
            <p:cNvSpPr/>
            <p:nvPr/>
          </p:nvSpPr>
          <p:spPr>
            <a:xfrm>
              <a:off x="10765909"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3" name="矩形 92"/>
            <p:cNvSpPr/>
            <p:nvPr/>
          </p:nvSpPr>
          <p:spPr>
            <a:xfrm>
              <a:off x="11017594"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4" name="矩形 93"/>
            <p:cNvSpPr/>
            <p:nvPr/>
          </p:nvSpPr>
          <p:spPr>
            <a:xfrm>
              <a:off x="11269278"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5" name="矩形 94"/>
            <p:cNvSpPr/>
            <p:nvPr/>
          </p:nvSpPr>
          <p:spPr>
            <a:xfrm>
              <a:off x="11520963"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6" name="矩形 95"/>
            <p:cNvSpPr/>
            <p:nvPr/>
          </p:nvSpPr>
          <p:spPr>
            <a:xfrm>
              <a:off x="11772647"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7" name="矩形 96"/>
            <p:cNvSpPr/>
            <p:nvPr/>
          </p:nvSpPr>
          <p:spPr>
            <a:xfrm>
              <a:off x="12024332" y="472808"/>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8" name="矩形 97"/>
            <p:cNvSpPr/>
            <p:nvPr/>
          </p:nvSpPr>
          <p:spPr>
            <a:xfrm>
              <a:off x="8249063"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99" name="矩形 98"/>
            <p:cNvSpPr/>
            <p:nvPr/>
          </p:nvSpPr>
          <p:spPr>
            <a:xfrm>
              <a:off x="8500748"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0" name="矩形 99"/>
            <p:cNvSpPr/>
            <p:nvPr/>
          </p:nvSpPr>
          <p:spPr>
            <a:xfrm>
              <a:off x="8752432"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1" name="矩形 100"/>
            <p:cNvSpPr/>
            <p:nvPr/>
          </p:nvSpPr>
          <p:spPr>
            <a:xfrm>
              <a:off x="9004117"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2" name="矩形 101"/>
            <p:cNvSpPr/>
            <p:nvPr/>
          </p:nvSpPr>
          <p:spPr>
            <a:xfrm>
              <a:off x="9255801"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3" name="矩形 102"/>
            <p:cNvSpPr/>
            <p:nvPr/>
          </p:nvSpPr>
          <p:spPr>
            <a:xfrm>
              <a:off x="9507486"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4" name="矩形 103"/>
            <p:cNvSpPr/>
            <p:nvPr/>
          </p:nvSpPr>
          <p:spPr>
            <a:xfrm>
              <a:off x="9759171"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5" name="矩形 104"/>
            <p:cNvSpPr/>
            <p:nvPr/>
          </p:nvSpPr>
          <p:spPr>
            <a:xfrm>
              <a:off x="10010855"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6" name="矩形 105"/>
            <p:cNvSpPr/>
            <p:nvPr/>
          </p:nvSpPr>
          <p:spPr>
            <a:xfrm>
              <a:off x="10262540"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7" name="矩形 106"/>
            <p:cNvSpPr/>
            <p:nvPr/>
          </p:nvSpPr>
          <p:spPr>
            <a:xfrm>
              <a:off x="10514224"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8" name="矩形 107"/>
            <p:cNvSpPr/>
            <p:nvPr/>
          </p:nvSpPr>
          <p:spPr>
            <a:xfrm>
              <a:off x="10765909"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09" name="矩形 108"/>
            <p:cNvSpPr/>
            <p:nvPr/>
          </p:nvSpPr>
          <p:spPr>
            <a:xfrm>
              <a:off x="11017594"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0" name="矩形 109"/>
            <p:cNvSpPr/>
            <p:nvPr/>
          </p:nvSpPr>
          <p:spPr>
            <a:xfrm>
              <a:off x="11269278"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1" name="矩形 110"/>
            <p:cNvSpPr/>
            <p:nvPr/>
          </p:nvSpPr>
          <p:spPr>
            <a:xfrm>
              <a:off x="11520963"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2" name="矩形 111"/>
            <p:cNvSpPr/>
            <p:nvPr/>
          </p:nvSpPr>
          <p:spPr>
            <a:xfrm>
              <a:off x="11772647"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3" name="矩形 112"/>
            <p:cNvSpPr/>
            <p:nvPr/>
          </p:nvSpPr>
          <p:spPr>
            <a:xfrm>
              <a:off x="12024332" y="724493"/>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4" name="矩形 113"/>
            <p:cNvSpPr/>
            <p:nvPr/>
          </p:nvSpPr>
          <p:spPr>
            <a:xfrm>
              <a:off x="8249063"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5" name="矩形 114"/>
            <p:cNvSpPr/>
            <p:nvPr/>
          </p:nvSpPr>
          <p:spPr>
            <a:xfrm>
              <a:off x="8500748"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6" name="矩形 115"/>
            <p:cNvSpPr/>
            <p:nvPr/>
          </p:nvSpPr>
          <p:spPr>
            <a:xfrm>
              <a:off x="8752432"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7" name="矩形 116"/>
            <p:cNvSpPr/>
            <p:nvPr/>
          </p:nvSpPr>
          <p:spPr>
            <a:xfrm>
              <a:off x="9004117"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8" name="矩形 117"/>
            <p:cNvSpPr/>
            <p:nvPr/>
          </p:nvSpPr>
          <p:spPr>
            <a:xfrm>
              <a:off x="9255801"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19" name="矩形 118"/>
            <p:cNvSpPr/>
            <p:nvPr/>
          </p:nvSpPr>
          <p:spPr>
            <a:xfrm>
              <a:off x="9507486"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0" name="矩形 119"/>
            <p:cNvSpPr/>
            <p:nvPr/>
          </p:nvSpPr>
          <p:spPr>
            <a:xfrm>
              <a:off x="9759171"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1" name="矩形 120"/>
            <p:cNvSpPr/>
            <p:nvPr/>
          </p:nvSpPr>
          <p:spPr>
            <a:xfrm>
              <a:off x="10010855"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2" name="矩形 121"/>
            <p:cNvSpPr/>
            <p:nvPr/>
          </p:nvSpPr>
          <p:spPr>
            <a:xfrm>
              <a:off x="10262540"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3" name="矩形 122"/>
            <p:cNvSpPr/>
            <p:nvPr/>
          </p:nvSpPr>
          <p:spPr>
            <a:xfrm>
              <a:off x="10514224"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4" name="矩形 123"/>
            <p:cNvSpPr/>
            <p:nvPr/>
          </p:nvSpPr>
          <p:spPr>
            <a:xfrm>
              <a:off x="10765909"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5" name="矩形 124"/>
            <p:cNvSpPr/>
            <p:nvPr/>
          </p:nvSpPr>
          <p:spPr>
            <a:xfrm>
              <a:off x="11017594"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6" name="矩形 125"/>
            <p:cNvSpPr/>
            <p:nvPr/>
          </p:nvSpPr>
          <p:spPr>
            <a:xfrm>
              <a:off x="11269278"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7" name="矩形 126"/>
            <p:cNvSpPr/>
            <p:nvPr/>
          </p:nvSpPr>
          <p:spPr>
            <a:xfrm>
              <a:off x="11520963"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8" name="矩形 127"/>
            <p:cNvSpPr/>
            <p:nvPr/>
          </p:nvSpPr>
          <p:spPr>
            <a:xfrm>
              <a:off x="11772647"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29" name="矩形 128"/>
            <p:cNvSpPr/>
            <p:nvPr/>
          </p:nvSpPr>
          <p:spPr>
            <a:xfrm>
              <a:off x="12024332" y="976177"/>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DengXian" panose="02010600030101010101" charset="-122"/>
                <a:ea typeface="DengXian" panose="02010600030101010101" charset="-122"/>
                <a:cs typeface="+mn-cs"/>
              </a:endParaRPr>
            </a:p>
          </p:txBody>
        </p:sp>
        <p:sp>
          <p:nvSpPr>
            <p:cNvPr id="130" name="矩形 129"/>
            <p:cNvSpPr/>
            <p:nvPr/>
          </p:nvSpPr>
          <p:spPr>
            <a:xfrm>
              <a:off x="8249063"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1" name="矩形 130"/>
            <p:cNvSpPr/>
            <p:nvPr/>
          </p:nvSpPr>
          <p:spPr>
            <a:xfrm>
              <a:off x="8500748"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2" name="矩形 131"/>
            <p:cNvSpPr/>
            <p:nvPr/>
          </p:nvSpPr>
          <p:spPr>
            <a:xfrm>
              <a:off x="8752432"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3" name="矩形 132"/>
            <p:cNvSpPr/>
            <p:nvPr/>
          </p:nvSpPr>
          <p:spPr>
            <a:xfrm>
              <a:off x="9004117"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4" name="矩形 133"/>
            <p:cNvSpPr/>
            <p:nvPr/>
          </p:nvSpPr>
          <p:spPr>
            <a:xfrm>
              <a:off x="9255801"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5" name="矩形 134"/>
            <p:cNvSpPr/>
            <p:nvPr/>
          </p:nvSpPr>
          <p:spPr>
            <a:xfrm>
              <a:off x="9507486"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6" name="矩形 135"/>
            <p:cNvSpPr/>
            <p:nvPr/>
          </p:nvSpPr>
          <p:spPr>
            <a:xfrm>
              <a:off x="9759171"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7" name="矩形 136"/>
            <p:cNvSpPr/>
            <p:nvPr/>
          </p:nvSpPr>
          <p:spPr>
            <a:xfrm>
              <a:off x="10010855"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8" name="矩形 137"/>
            <p:cNvSpPr/>
            <p:nvPr/>
          </p:nvSpPr>
          <p:spPr>
            <a:xfrm>
              <a:off x="10262540"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39" name="矩形 138"/>
            <p:cNvSpPr/>
            <p:nvPr/>
          </p:nvSpPr>
          <p:spPr>
            <a:xfrm>
              <a:off x="10514224"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0" name="矩形 139"/>
            <p:cNvSpPr/>
            <p:nvPr/>
          </p:nvSpPr>
          <p:spPr>
            <a:xfrm>
              <a:off x="10765909"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1" name="矩形 140"/>
            <p:cNvSpPr/>
            <p:nvPr/>
          </p:nvSpPr>
          <p:spPr>
            <a:xfrm>
              <a:off x="11017594"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2" name="矩形 141"/>
            <p:cNvSpPr/>
            <p:nvPr/>
          </p:nvSpPr>
          <p:spPr>
            <a:xfrm>
              <a:off x="11269278"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3" name="矩形 142"/>
            <p:cNvSpPr/>
            <p:nvPr/>
          </p:nvSpPr>
          <p:spPr>
            <a:xfrm>
              <a:off x="11520963"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4" name="矩形 143"/>
            <p:cNvSpPr/>
            <p:nvPr/>
          </p:nvSpPr>
          <p:spPr>
            <a:xfrm>
              <a:off x="11772647"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45" name="矩形 144"/>
            <p:cNvSpPr/>
            <p:nvPr/>
          </p:nvSpPr>
          <p:spPr>
            <a:xfrm>
              <a:off x="12024332" y="1227862"/>
              <a:ext cx="50337" cy="50337"/>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grpSp>
      <p:grpSp>
        <p:nvGrpSpPr>
          <p:cNvPr id="146" name="组合 145"/>
          <p:cNvGrpSpPr/>
          <p:nvPr/>
        </p:nvGrpSpPr>
        <p:grpSpPr>
          <a:xfrm rot="5400000">
            <a:off x="9474934" y="1631455"/>
            <a:ext cx="3813204" cy="802780"/>
            <a:chOff x="7810913" y="5806808"/>
            <a:chExt cx="3825606" cy="805391"/>
          </a:xfrm>
        </p:grpSpPr>
        <p:sp>
          <p:nvSpPr>
            <p:cNvPr id="147" name="矩形 146"/>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8" name="矩形 147"/>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9" name="矩形 148"/>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0" name="矩形 149"/>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1" name="矩形 150"/>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2" name="矩形 151"/>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3" name="矩形 152"/>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4" name="矩形 153"/>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5" name="矩形 154"/>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6" name="矩形 155"/>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7" name="矩形 156"/>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8" name="矩形 157"/>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9" name="矩形 158"/>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0" name="矩形 159"/>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1" name="矩形 160"/>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2" name="矩形 161"/>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3" name="矩形 162"/>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4" name="矩形 163"/>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5" name="矩形 164"/>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6" name="矩形 165"/>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7" name="矩形 166"/>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8" name="矩形 167"/>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9" name="矩形 168"/>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0" name="矩形 169"/>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1" name="矩形 170"/>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2" name="矩形 171"/>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3" name="矩形 172"/>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4" name="矩形 173"/>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5" name="矩形 174"/>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6" name="矩形 175"/>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7" name="矩形 176"/>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8" name="矩形 177"/>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9" name="矩形 178"/>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0" name="矩形 179"/>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1" name="矩形 180"/>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2" name="矩形 181"/>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3" name="矩形 182"/>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4" name="矩形 183"/>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5" name="矩形 184"/>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6" name="矩形 185"/>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7" name="矩形 186"/>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8" name="矩形 187"/>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9" name="矩形 188"/>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0" name="矩形 18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1" name="矩形 19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2" name="矩形 19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3" name="矩形 19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4" name="矩形 19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195" name="矩形 19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6" name="矩形 19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7" name="矩形 19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8" name="矩形 19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9" name="矩形 19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0" name="矩形 19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1" name="矩形 20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2" name="矩形 20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3" name="矩形 20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4" name="矩形 20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5" name="矩形 20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6" name="矩形 20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7" name="矩形 20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8" name="矩形 20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9" name="矩形 20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0" name="矩形 20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44481" y="222329"/>
            <a:ext cx="3534300" cy="692074"/>
            <a:chOff x="-944481" y="222329"/>
            <a:chExt cx="3534300" cy="692074"/>
          </a:xfrm>
        </p:grpSpPr>
        <p:sp>
          <p:nvSpPr>
            <p:cNvPr id="6" name="矩形: 圆角 5"/>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圆角 6"/>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文本框 7"/>
            <p:cNvSpPr txBox="1"/>
            <p:nvPr/>
          </p:nvSpPr>
          <p:spPr>
            <a:xfrm>
              <a:off x="596263" y="315071"/>
              <a:ext cx="1554480" cy="460375"/>
            </a:xfrm>
            <a:prstGeom prst="rect">
              <a:avLst/>
            </a:prstGeom>
            <a:noFill/>
          </p:spPr>
          <p:txBody>
            <a:bodyPr wrap="none" rtlCol="0">
              <a:spAutoFit/>
            </a:bodyPr>
            <a:lstStyle/>
            <a:p>
              <a:r>
                <a:rPr lang="zh-CN" altLang="en-US" sz="2400" spc="300" dirty="0">
                  <a:solidFill>
                    <a:srgbClr val="3F67ED"/>
                  </a:solidFill>
                  <a:latin typeface="+mj-ea"/>
                  <a:ea typeface="+mj-ea"/>
                </a:rPr>
                <a:t>平臺介紹</a:t>
              </a:r>
              <a:endParaRPr lang="zh-CN" altLang="en-US" sz="2400" spc="300" dirty="0">
                <a:solidFill>
                  <a:srgbClr val="3F67ED"/>
                </a:solidFill>
                <a:latin typeface="+mj-ea"/>
                <a:ea typeface="+mj-ea"/>
              </a:endParaRPr>
            </a:p>
          </p:txBody>
        </p:sp>
        <p:sp>
          <p:nvSpPr>
            <p:cNvPr id="9" name="文本框 8"/>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01</a:t>
              </a:r>
              <a:endParaRPr lang="zh-CN" altLang="en-US" sz="3200" dirty="0">
                <a:solidFill>
                  <a:srgbClr val="3F67ED"/>
                </a:solidFill>
                <a:latin typeface="+mj-lt"/>
              </a:endParaRPr>
            </a:p>
          </p:txBody>
        </p:sp>
      </p:grpSp>
      <p:sp>
        <p:nvSpPr>
          <p:cNvPr id="11" name="矩形 10"/>
          <p:cNvSpPr/>
          <p:nvPr/>
        </p:nvSpPr>
        <p:spPr>
          <a:xfrm>
            <a:off x="695326" y="4181492"/>
            <a:ext cx="5040000" cy="2088000"/>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695325" y="4181492"/>
            <a:ext cx="235118" cy="20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95325" y="1540042"/>
            <a:ext cx="5040000" cy="2088000"/>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p:cNvSpPr/>
          <p:nvPr/>
        </p:nvSpPr>
        <p:spPr>
          <a:xfrm>
            <a:off x="695325" y="1540042"/>
            <a:ext cx="235118" cy="20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1109608" y="1765637"/>
            <a:ext cx="4625717" cy="1656607"/>
            <a:chOff x="1109608" y="1863133"/>
            <a:chExt cx="4625717" cy="1656607"/>
          </a:xfrm>
        </p:grpSpPr>
        <p:sp>
          <p:nvSpPr>
            <p:cNvPr id="14" name="文本框 13"/>
            <p:cNvSpPr txBox="1"/>
            <p:nvPr/>
          </p:nvSpPr>
          <p:spPr>
            <a:xfrm>
              <a:off x="1109608" y="1863133"/>
              <a:ext cx="2011680" cy="460375"/>
            </a:xfrm>
            <a:prstGeom prst="rect">
              <a:avLst/>
            </a:prstGeom>
            <a:noFill/>
          </p:spPr>
          <p:txBody>
            <a:bodyPr wrap="none" rtlCol="0">
              <a:spAutoFit/>
            </a:bodyPr>
            <a:lstStyle/>
            <a:p>
              <a:r>
                <a:rPr lang="zh-CN" altLang="en-US" sz="2400" dirty="0">
                  <a:solidFill>
                    <a:srgbClr val="3F67ED"/>
                  </a:solidFill>
                  <a:latin typeface="+mj-ea"/>
                  <a:ea typeface="+mj-ea"/>
                </a:rPr>
                <a:t>招聯消費金融</a:t>
              </a:r>
              <a:endParaRPr lang="zh-CN" altLang="en-US" sz="2400" dirty="0">
                <a:solidFill>
                  <a:srgbClr val="3F67ED"/>
                </a:solidFill>
                <a:latin typeface="+mj-ea"/>
                <a:ea typeface="+mj-ea"/>
              </a:endParaRPr>
            </a:p>
          </p:txBody>
        </p:sp>
        <p:sp>
          <p:nvSpPr>
            <p:cNvPr id="15" name="文本框 14"/>
            <p:cNvSpPr txBox="1"/>
            <p:nvPr/>
          </p:nvSpPr>
          <p:spPr>
            <a:xfrm>
              <a:off x="1109608" y="2310065"/>
              <a:ext cx="4625717" cy="1209675"/>
            </a:xfrm>
            <a:prstGeom prst="rect">
              <a:avLst/>
            </a:prstGeom>
            <a:noFill/>
          </p:spPr>
          <p:txBody>
            <a:bodyPr wrap="square" rtlCol="0">
              <a:spAutoFit/>
            </a:bodyPr>
            <a:lstStyle/>
            <a:p>
              <a:pPr>
                <a:lnSpc>
                  <a:spcPct val="130000"/>
                </a:lnSpc>
              </a:pPr>
              <a:r>
                <a:rPr lang="zh-CN" altLang="en-US" sz="1400" dirty="0">
                  <a:solidFill>
                    <a:schemeClr val="tx1">
                      <a:lumMod val="65000"/>
                      <a:lumOff val="35000"/>
                      <a:alpha val="70000"/>
                    </a:schemeClr>
                  </a:solidFill>
                  <a:latin typeface="+mn-ea"/>
                </a:rPr>
                <a:t>招聯消費金融背靠招商銀行和聯通公司，經濟實力較為強大，主要面對的消費群體是年輕學生及工作中的年輕人，主要產品有信用錢包產品零零花，消費貸款產品好期貸等</a:t>
              </a:r>
              <a:r>
                <a:rPr lang="en-US" altLang="zh-CN" sz="1400" dirty="0">
                  <a:solidFill>
                    <a:schemeClr val="tx1">
                      <a:lumMod val="65000"/>
                      <a:lumOff val="35000"/>
                      <a:alpha val="70000"/>
                    </a:schemeClr>
                  </a:solidFill>
                  <a:latin typeface="+mn-ea"/>
                </a:rPr>
                <a:t>.</a:t>
              </a:r>
              <a:endParaRPr lang="zh-CN" altLang="en-US" sz="1400" dirty="0">
                <a:solidFill>
                  <a:schemeClr val="tx1">
                    <a:lumMod val="65000"/>
                    <a:lumOff val="35000"/>
                    <a:alpha val="70000"/>
                  </a:schemeClr>
                </a:solidFill>
                <a:latin typeface="+mn-ea"/>
              </a:endParaRPr>
            </a:p>
          </p:txBody>
        </p:sp>
      </p:grpSp>
      <p:grpSp>
        <p:nvGrpSpPr>
          <p:cNvPr id="17" name="组合 16"/>
          <p:cNvGrpSpPr/>
          <p:nvPr/>
        </p:nvGrpSpPr>
        <p:grpSpPr>
          <a:xfrm>
            <a:off x="1109608" y="4547126"/>
            <a:ext cx="4625717" cy="1376572"/>
            <a:chOff x="1109608" y="1863133"/>
            <a:chExt cx="4625717" cy="1376572"/>
          </a:xfrm>
        </p:grpSpPr>
        <p:sp>
          <p:nvSpPr>
            <p:cNvPr id="18" name="文本框 17"/>
            <p:cNvSpPr txBox="1"/>
            <p:nvPr/>
          </p:nvSpPr>
          <p:spPr>
            <a:xfrm>
              <a:off x="1109608" y="1863133"/>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中銀消費金融</a:t>
              </a:r>
              <a:endParaRPr lang="zh-CN" altLang="en-US" dirty="0"/>
            </a:p>
          </p:txBody>
        </p:sp>
        <p:sp>
          <p:nvSpPr>
            <p:cNvPr id="19" name="文本框 18"/>
            <p:cNvSpPr txBox="1"/>
            <p:nvPr/>
          </p:nvSpPr>
          <p:spPr>
            <a:xfrm>
              <a:off x="1109608" y="2310065"/>
              <a:ext cx="4625717"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alpha val="70000"/>
                    </a:schemeClr>
                  </a:solidFill>
                  <a:latin typeface="+mn-ea"/>
                </a:defRPr>
              </a:lvl1pPr>
            </a:lstStyle>
            <a:p>
              <a:r>
                <a:rPr lang="zh-CN" altLang="en-US" dirty="0">
                  <a:solidFill>
                    <a:schemeClr val="tx1">
                      <a:lumMod val="65000"/>
                      <a:lumOff val="35000"/>
                      <a:alpha val="70000"/>
                    </a:schemeClr>
                  </a:solidFill>
                </a:rPr>
                <a:t>是由中國銀行，百聯集團等一系列大企業所共同成立的消費金融公司，線下模式和線上模式兼顧，線上具有非常多的貸款產品，線下也能提供大額的消費貸款。</a:t>
              </a:r>
              <a:endParaRPr lang="zh-CN" altLang="en-US" dirty="0">
                <a:solidFill>
                  <a:schemeClr val="tx1">
                    <a:lumMod val="65000"/>
                    <a:lumOff val="35000"/>
                    <a:alpha val="70000"/>
                  </a:schemeClr>
                </a:solidFill>
              </a:endParaRPr>
            </a:p>
          </p:txBody>
        </p:sp>
      </p:grpSp>
      <p:sp>
        <p:nvSpPr>
          <p:cNvPr id="22" name="矩形 21"/>
          <p:cNvSpPr/>
          <p:nvPr/>
        </p:nvSpPr>
        <p:spPr>
          <a:xfrm>
            <a:off x="6285998" y="1540042"/>
            <a:ext cx="5210678" cy="2088000"/>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6285998" y="1540042"/>
            <a:ext cx="228391" cy="20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6688427" y="1898911"/>
            <a:ext cx="4808249" cy="1097172"/>
            <a:chOff x="1109608" y="1863133"/>
            <a:chExt cx="4949880" cy="1097172"/>
          </a:xfrm>
        </p:grpSpPr>
        <p:sp>
          <p:nvSpPr>
            <p:cNvPr id="25" name="文本框 24"/>
            <p:cNvSpPr txBox="1"/>
            <p:nvPr/>
          </p:nvSpPr>
          <p:spPr>
            <a:xfrm>
              <a:off x="1109608" y="1863133"/>
              <a:ext cx="2070936"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捷信消費金融</a:t>
              </a:r>
              <a:endParaRPr lang="zh-CN" altLang="en-US" dirty="0"/>
            </a:p>
          </p:txBody>
        </p:sp>
        <p:sp>
          <p:nvSpPr>
            <p:cNvPr id="26" name="文本框 25"/>
            <p:cNvSpPr txBox="1"/>
            <p:nvPr/>
          </p:nvSpPr>
          <p:spPr>
            <a:xfrm>
              <a:off x="1109608" y="2310065"/>
              <a:ext cx="4949880" cy="650240"/>
            </a:xfrm>
            <a:prstGeom prst="rect">
              <a:avLst/>
            </a:prstGeom>
            <a:noFill/>
          </p:spPr>
          <p:txBody>
            <a:bodyPr wrap="square" rtlCol="0">
              <a:spAutoFit/>
            </a:bodyPr>
            <a:lstStyle>
              <a:defPPr>
                <a:defRPr lang="zh-CN"/>
              </a:defPPr>
              <a:lvl1pPr>
                <a:lnSpc>
                  <a:spcPct val="130000"/>
                </a:lnSpc>
                <a:defRPr sz="1400">
                  <a:solidFill>
                    <a:schemeClr val="tx1">
                      <a:lumMod val="50000"/>
                      <a:lumOff val="50000"/>
                      <a:alpha val="70000"/>
                    </a:schemeClr>
                  </a:solidFill>
                  <a:latin typeface="+mn-ea"/>
                </a:defRPr>
              </a:lvl1pPr>
            </a:lstStyle>
            <a:p>
              <a:r>
                <a:rPr lang="zh-CN" altLang="en-US" dirty="0">
                  <a:solidFill>
                    <a:schemeClr val="tx1">
                      <a:lumMod val="65000"/>
                      <a:lumOff val="35000"/>
                      <a:alpha val="70000"/>
                    </a:schemeClr>
                  </a:solidFill>
                </a:rPr>
                <a:t>捷信消費金融是由捷信集團所集資成立的消費金融公司，特點是額度較高，要比同款商品貸的額度更高</a:t>
              </a:r>
              <a:r>
                <a:rPr lang="en-US" altLang="zh-CN" dirty="0">
                  <a:solidFill>
                    <a:schemeClr val="tx1">
                      <a:lumMod val="65000"/>
                      <a:lumOff val="35000"/>
                      <a:alpha val="70000"/>
                    </a:schemeClr>
                  </a:solidFill>
                </a:rPr>
                <a:t>.</a:t>
              </a:r>
              <a:endParaRPr lang="zh-CN" altLang="en-US" dirty="0">
                <a:solidFill>
                  <a:schemeClr val="tx1">
                    <a:lumMod val="65000"/>
                    <a:lumOff val="35000"/>
                    <a:alpha val="70000"/>
                  </a:schemeClr>
                </a:solidFill>
              </a:endParaRPr>
            </a:p>
          </p:txBody>
        </p:sp>
      </p:grpSp>
      <p:sp>
        <p:nvSpPr>
          <p:cNvPr id="28" name="矩形 27"/>
          <p:cNvSpPr/>
          <p:nvPr/>
        </p:nvSpPr>
        <p:spPr>
          <a:xfrm>
            <a:off x="6285998" y="4181492"/>
            <a:ext cx="5210678" cy="2088000"/>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6285998" y="4181492"/>
            <a:ext cx="228391" cy="20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p:cNvGrpSpPr/>
          <p:nvPr/>
        </p:nvGrpSpPr>
        <p:grpSpPr>
          <a:xfrm>
            <a:off x="6688427" y="4540361"/>
            <a:ext cx="4808249" cy="1097172"/>
            <a:chOff x="1109608" y="1863133"/>
            <a:chExt cx="4949880" cy="1097172"/>
          </a:xfrm>
        </p:grpSpPr>
        <p:sp>
          <p:nvSpPr>
            <p:cNvPr id="31" name="文本框 30"/>
            <p:cNvSpPr txBox="1"/>
            <p:nvPr/>
          </p:nvSpPr>
          <p:spPr>
            <a:xfrm>
              <a:off x="1109608" y="1863133"/>
              <a:ext cx="1129601"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度小滿</a:t>
              </a:r>
              <a:endParaRPr lang="zh-CN" altLang="en-US" dirty="0"/>
            </a:p>
          </p:txBody>
        </p:sp>
        <p:sp>
          <p:nvSpPr>
            <p:cNvPr id="32" name="文本框 31"/>
            <p:cNvSpPr txBox="1"/>
            <p:nvPr/>
          </p:nvSpPr>
          <p:spPr>
            <a:xfrm>
              <a:off x="1109608" y="2310065"/>
              <a:ext cx="4949880" cy="650240"/>
            </a:xfrm>
            <a:prstGeom prst="rect">
              <a:avLst/>
            </a:prstGeom>
            <a:noFill/>
          </p:spPr>
          <p:txBody>
            <a:bodyPr wrap="square" rtlCol="0">
              <a:spAutoFit/>
            </a:bodyPr>
            <a:lstStyle>
              <a:defPPr>
                <a:defRPr lang="zh-CN"/>
              </a:defPPr>
              <a:lvl1pPr>
                <a:lnSpc>
                  <a:spcPct val="130000"/>
                </a:lnSpc>
                <a:defRPr sz="1400">
                  <a:solidFill>
                    <a:schemeClr val="tx1">
                      <a:lumMod val="50000"/>
                      <a:lumOff val="50000"/>
                      <a:alpha val="70000"/>
                    </a:schemeClr>
                  </a:solidFill>
                  <a:latin typeface="+mn-ea"/>
                </a:defRPr>
              </a:lvl1pPr>
            </a:lstStyle>
            <a:p>
              <a:r>
                <a:rPr lang="zh-CN" altLang="en-US" dirty="0">
                  <a:solidFill>
                    <a:schemeClr val="tx1">
                      <a:lumMod val="65000"/>
                      <a:lumOff val="35000"/>
                      <a:alpha val="70000"/>
                    </a:schemeClr>
                  </a:solidFill>
                </a:rPr>
                <a:t>是綜合類金融服務平臺</a:t>
              </a:r>
              <a:r>
                <a:rPr lang="en-US" altLang="zh-CN" dirty="0">
                  <a:solidFill>
                    <a:schemeClr val="tx1">
                      <a:lumMod val="65000"/>
                      <a:lumOff val="35000"/>
                      <a:alpha val="70000"/>
                    </a:schemeClr>
                  </a:solidFill>
                </a:rPr>
                <a:t>,</a:t>
              </a:r>
              <a:r>
                <a:rPr lang="zh-CN" altLang="en-US" dirty="0">
                  <a:solidFill>
                    <a:schemeClr val="tx1">
                      <a:lumMod val="65000"/>
                      <a:lumOff val="35000"/>
                      <a:alpha val="70000"/>
                    </a:schemeClr>
                  </a:solidFill>
                </a:rPr>
                <a:t>面向大眾提供互聯網消費信貸服務、優質的理財服務和安心的保險服務</a:t>
              </a:r>
              <a:endParaRPr lang="zh-CN" altLang="en-US" dirty="0">
                <a:solidFill>
                  <a:schemeClr val="tx1">
                    <a:lumMod val="65000"/>
                    <a:lumOff val="35000"/>
                    <a:alpha val="70000"/>
                  </a:schemeClr>
                </a:solidFill>
              </a:endParaRPr>
            </a:p>
          </p:txBody>
        </p:sp>
      </p:grpSp>
      <p:sp>
        <p:nvSpPr>
          <p:cNvPr id="34" name="圆: 空心 33"/>
          <p:cNvSpPr/>
          <p:nvPr/>
        </p:nvSpPr>
        <p:spPr>
          <a:xfrm>
            <a:off x="10696748" y="-1069406"/>
            <a:ext cx="1797977" cy="1797977"/>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p:cNvPicPr>
            <a:picLocks noChangeAspect="1"/>
          </p:cNvPicPr>
          <p:nvPr/>
        </p:nvPicPr>
        <p:blipFill>
          <a:blip r:embed="rId1">
            <a:extLst>
              <a:ext uri="{28A0092B-C50C-407E-A947-70E740481C1C}">
                <a14:useLocalDpi xmlns:a14="http://schemas.microsoft.com/office/drawing/2010/main" val="0"/>
              </a:ext>
            </a:extLst>
          </a:blip>
          <a:srcRect l="26384"/>
          <a:stretch>
            <a:fillRect/>
          </a:stretch>
        </p:blipFill>
        <p:spPr>
          <a:xfrm>
            <a:off x="2951725" y="549276"/>
            <a:ext cx="5221750" cy="4728820"/>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grpSp>
        <p:nvGrpSpPr>
          <p:cNvPr id="11" name="组合 10"/>
          <p:cNvGrpSpPr/>
          <p:nvPr/>
        </p:nvGrpSpPr>
        <p:grpSpPr>
          <a:xfrm>
            <a:off x="553451" y="1826718"/>
            <a:ext cx="3750847" cy="1637792"/>
            <a:chOff x="553451" y="1441710"/>
            <a:chExt cx="3750847" cy="1637792"/>
          </a:xfrm>
        </p:grpSpPr>
        <p:sp>
          <p:nvSpPr>
            <p:cNvPr id="14" name="文本框 13"/>
            <p:cNvSpPr txBox="1"/>
            <p:nvPr/>
          </p:nvSpPr>
          <p:spPr>
            <a:xfrm>
              <a:off x="3196302" y="1441710"/>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度小滿</a:t>
              </a:r>
              <a:endParaRPr lang="zh-CN" altLang="en-US" dirty="0"/>
            </a:p>
          </p:txBody>
        </p:sp>
        <p:sp>
          <p:nvSpPr>
            <p:cNvPr id="15" name="文本框 14"/>
            <p:cNvSpPr txBox="1"/>
            <p:nvPr/>
          </p:nvSpPr>
          <p:spPr>
            <a:xfrm>
              <a:off x="553451" y="1869827"/>
              <a:ext cx="3750847" cy="1209675"/>
            </a:xfrm>
            <a:prstGeom prst="rect">
              <a:avLst/>
            </a:prstGeom>
            <a:noFill/>
          </p:spPr>
          <p:txBody>
            <a:bodyPr wrap="square" rtlCol="0">
              <a:spAutoFit/>
            </a:bodyPr>
            <a:lstStyle/>
            <a:p>
              <a:pPr algn="r">
                <a:lnSpc>
                  <a:spcPct val="130000"/>
                </a:lnSpc>
              </a:pPr>
              <a:r>
                <a:rPr lang="zh-CN" altLang="en-US" sz="1400" dirty="0">
                  <a:solidFill>
                    <a:schemeClr val="tx1">
                      <a:lumMod val="65000"/>
                      <a:lumOff val="35000"/>
                    </a:schemeClr>
                  </a:solidFill>
                  <a:latin typeface="+mn-ea"/>
                </a:rPr>
                <a:t>度小滿是綜合類金融服務平臺</a:t>
              </a:r>
              <a:r>
                <a:rPr lang="en-US" altLang="zh-CN" sz="1400" dirty="0">
                  <a:solidFill>
                    <a:schemeClr val="tx1">
                      <a:lumMod val="65000"/>
                      <a:lumOff val="35000"/>
                    </a:schemeClr>
                  </a:solidFill>
                  <a:latin typeface="+mn-ea"/>
                </a:rPr>
                <a:t>,</a:t>
              </a:r>
              <a:r>
                <a:rPr lang="zh-CN" altLang="en-US" sz="1400" dirty="0">
                  <a:solidFill>
                    <a:schemeClr val="tx1">
                      <a:lumMod val="65000"/>
                      <a:lumOff val="35000"/>
                    </a:schemeClr>
                  </a:solidFill>
                  <a:latin typeface="+mn-ea"/>
                </a:rPr>
                <a:t>面向大眾提供互聯網消費信貸服務、優質的理財服務和安心的保險服務</a:t>
              </a:r>
              <a:endParaRPr lang="zh-CN" altLang="en-US" sz="1400" dirty="0">
                <a:solidFill>
                  <a:schemeClr val="tx1">
                    <a:lumMod val="65000"/>
                    <a:lumOff val="35000"/>
                  </a:schemeClr>
                </a:solidFill>
                <a:latin typeface="+mn-ea"/>
              </a:endParaRPr>
            </a:p>
            <a:p>
              <a:pPr algn="r">
                <a:lnSpc>
                  <a:spcPct val="130000"/>
                </a:lnSpc>
              </a:pPr>
              <a:endParaRPr lang="zh-CN" altLang="en-US" sz="1400" dirty="0">
                <a:solidFill>
                  <a:schemeClr val="tx1">
                    <a:lumMod val="65000"/>
                    <a:lumOff val="35000"/>
                  </a:schemeClr>
                </a:solidFill>
                <a:latin typeface="+mn-ea"/>
              </a:endParaRPr>
            </a:p>
          </p:txBody>
        </p:sp>
      </p:grpSp>
      <p:sp>
        <p:nvSpPr>
          <p:cNvPr id="26" name="文本框 25"/>
          <p:cNvSpPr txBox="1"/>
          <p:nvPr/>
        </p:nvSpPr>
        <p:spPr>
          <a:xfrm>
            <a:off x="2272973" y="4241055"/>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捷信消費金融</a:t>
            </a:r>
            <a:endParaRPr lang="zh-CN" altLang="en-US" dirty="0"/>
          </a:p>
        </p:txBody>
      </p:sp>
      <p:sp>
        <p:nvSpPr>
          <p:cNvPr id="27" name="文本框 26"/>
          <p:cNvSpPr txBox="1"/>
          <p:nvPr/>
        </p:nvSpPr>
        <p:spPr>
          <a:xfrm>
            <a:off x="695325" y="4745372"/>
            <a:ext cx="3608973" cy="929640"/>
          </a:xfrm>
          <a:prstGeom prst="rect">
            <a:avLst/>
          </a:prstGeom>
          <a:noFill/>
        </p:spPr>
        <p:txBody>
          <a:bodyPr wrap="square" rtlCol="0">
            <a:spAutoFit/>
          </a:bodyPr>
          <a:lstStyle>
            <a:defPPr>
              <a:defRPr lang="zh-CN"/>
            </a:defPPr>
            <a:lvl1pPr algn="r">
              <a:lnSpc>
                <a:spcPct val="130000"/>
              </a:lnSpc>
              <a:defRPr sz="1400">
                <a:solidFill>
                  <a:schemeClr val="tx1">
                    <a:lumMod val="65000"/>
                    <a:lumOff val="35000"/>
                  </a:schemeClr>
                </a:solidFill>
                <a:latin typeface="+mn-ea"/>
              </a:defRPr>
            </a:lvl1pPr>
          </a:lstStyle>
          <a:p>
            <a:r>
              <a:rPr lang="zh-CN" altLang="en-US" dirty="0"/>
              <a:t>捷信消費金融是由捷信集團所集資成立的消費金融公司，特點是額度較高，要比同款商品貸的額度更高</a:t>
            </a:r>
            <a:r>
              <a:rPr lang="en-US" altLang="zh-CN" dirty="0"/>
              <a:t>.</a:t>
            </a:r>
            <a:endParaRPr lang="zh-CN" altLang="en-US" dirty="0"/>
          </a:p>
        </p:txBody>
      </p:sp>
      <p:cxnSp>
        <p:nvCxnSpPr>
          <p:cNvPr id="13" name="直接箭头连接符 12"/>
          <p:cNvCxnSpPr/>
          <p:nvPr/>
        </p:nvCxnSpPr>
        <p:spPr>
          <a:xfrm>
            <a:off x="695325" y="3826042"/>
            <a:ext cx="3416469" cy="0"/>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a:off x="695325" y="6095999"/>
            <a:ext cx="3416469" cy="0"/>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7804484" y="3826042"/>
            <a:ext cx="3750847" cy="1815315"/>
            <a:chOff x="6288507" y="3826042"/>
            <a:chExt cx="3750847" cy="1815315"/>
          </a:xfrm>
        </p:grpSpPr>
        <p:grpSp>
          <p:nvGrpSpPr>
            <p:cNvPr id="45" name="组合 44"/>
            <p:cNvGrpSpPr/>
            <p:nvPr/>
          </p:nvGrpSpPr>
          <p:grpSpPr>
            <a:xfrm>
              <a:off x="6288507" y="4241055"/>
              <a:ext cx="3750847" cy="1400302"/>
              <a:chOff x="6288507" y="1826718"/>
              <a:chExt cx="3750847" cy="1400302"/>
            </a:xfrm>
          </p:grpSpPr>
          <p:sp>
            <p:nvSpPr>
              <p:cNvPr id="46" name="文本框 45"/>
              <p:cNvSpPr txBox="1"/>
              <p:nvPr/>
            </p:nvSpPr>
            <p:spPr>
              <a:xfrm>
                <a:off x="6288507" y="1826718"/>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招聯消費金融</a:t>
                </a:r>
                <a:endParaRPr lang="zh-CN" altLang="en-US" dirty="0"/>
              </a:p>
            </p:txBody>
          </p:sp>
          <p:sp>
            <p:nvSpPr>
              <p:cNvPr id="47" name="文本框 46"/>
              <p:cNvSpPr txBox="1"/>
              <p:nvPr/>
            </p:nvSpPr>
            <p:spPr>
              <a:xfrm>
                <a:off x="6288507" y="2273885"/>
                <a:ext cx="3750847" cy="953135"/>
              </a:xfrm>
              <a:prstGeom prst="rect">
                <a:avLst/>
              </a:prstGeom>
              <a:noFill/>
            </p:spPr>
            <p:txBody>
              <a:bodyPr wrap="square" rtlCol="0">
                <a:spAutoFit/>
              </a:bodyPr>
              <a:lstStyle>
                <a:defPPr>
                  <a:defRPr lang="zh-CN"/>
                </a:defPPr>
                <a:lvl1pPr>
                  <a:defRPr sz="1400">
                    <a:solidFill>
                      <a:schemeClr val="tx1">
                        <a:lumMod val="65000"/>
                        <a:lumOff val="35000"/>
                        <a:alpha val="70000"/>
                      </a:schemeClr>
                    </a:solidFill>
                    <a:latin typeface="+mn-ea"/>
                  </a:defRPr>
                </a:lvl1pPr>
              </a:lstStyle>
              <a:p>
                <a:r>
                  <a:rPr lang="zh-CN" altLang="en-US" dirty="0"/>
                  <a:t>招聯消費金融背靠招商銀行和聯通公司，經濟實力較為強大，主要面對的消費群體是年輕學生及工作中的年輕人，主要產品有信用錢包產品零零花，消費貸款產品好期貸等</a:t>
                </a:r>
                <a:r>
                  <a:rPr lang="en-US" altLang="zh-CN" dirty="0"/>
                  <a:t>.</a:t>
                </a:r>
                <a:endParaRPr lang="zh-CN" altLang="en-US" dirty="0"/>
              </a:p>
            </p:txBody>
          </p:sp>
        </p:grpSp>
        <p:cxnSp>
          <p:nvCxnSpPr>
            <p:cNvPr id="48" name="直接箭头连接符 47"/>
            <p:cNvCxnSpPr/>
            <p:nvPr/>
          </p:nvCxnSpPr>
          <p:spPr>
            <a:xfrm flipH="1">
              <a:off x="6384759" y="3826042"/>
              <a:ext cx="3416469" cy="0"/>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组合 16"/>
          <p:cNvGrpSpPr/>
          <p:nvPr/>
        </p:nvGrpSpPr>
        <p:grpSpPr>
          <a:xfrm>
            <a:off x="7804484" y="1764633"/>
            <a:ext cx="3750847" cy="1481437"/>
            <a:chOff x="6288507" y="1764633"/>
            <a:chExt cx="3750847" cy="1481437"/>
          </a:xfrm>
        </p:grpSpPr>
        <p:grpSp>
          <p:nvGrpSpPr>
            <p:cNvPr id="16" name="组合 15"/>
            <p:cNvGrpSpPr/>
            <p:nvPr/>
          </p:nvGrpSpPr>
          <p:grpSpPr>
            <a:xfrm>
              <a:off x="6288507" y="1826718"/>
              <a:ext cx="3750847" cy="1419352"/>
              <a:chOff x="6288507" y="1826718"/>
              <a:chExt cx="3750847" cy="1419352"/>
            </a:xfrm>
          </p:grpSpPr>
          <p:sp>
            <p:nvSpPr>
              <p:cNvPr id="32" name="文本框 31"/>
              <p:cNvSpPr txBox="1"/>
              <p:nvPr/>
            </p:nvSpPr>
            <p:spPr>
              <a:xfrm>
                <a:off x="6288507" y="1826718"/>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中銀消費金融</a:t>
                </a:r>
                <a:endParaRPr lang="zh-CN" altLang="en-US" dirty="0"/>
              </a:p>
            </p:txBody>
          </p:sp>
          <p:sp>
            <p:nvSpPr>
              <p:cNvPr id="44" name="文本框 43"/>
              <p:cNvSpPr txBox="1"/>
              <p:nvPr/>
            </p:nvSpPr>
            <p:spPr>
              <a:xfrm>
                <a:off x="6288507" y="2292935"/>
                <a:ext cx="3750847" cy="953135"/>
              </a:xfrm>
              <a:prstGeom prst="rect">
                <a:avLst/>
              </a:prstGeom>
              <a:noFill/>
            </p:spPr>
            <p:txBody>
              <a:bodyPr wrap="square" rtlCol="0">
                <a:spAutoFit/>
              </a:bodyPr>
              <a:lstStyle/>
              <a:p>
                <a:r>
                  <a:rPr lang="zh-CN" altLang="en-US" sz="1400" dirty="0">
                    <a:solidFill>
                      <a:schemeClr val="tx1">
                        <a:lumMod val="65000"/>
                        <a:lumOff val="35000"/>
                        <a:alpha val="70000"/>
                      </a:schemeClr>
                    </a:solidFill>
                    <a:latin typeface="+mn-ea"/>
                  </a:rPr>
                  <a:t>是由中國銀行，百聯集團等一系列大企業所共同成立的消費金融公司，線下模式和線上模式兼顧，線上具有非常多的貸款產品，線下也能提供大額的消費貸款。</a:t>
                </a:r>
                <a:endParaRPr lang="zh-CN" altLang="en-US" sz="1400" dirty="0">
                  <a:solidFill>
                    <a:schemeClr val="tx1">
                      <a:lumMod val="65000"/>
                      <a:lumOff val="35000"/>
                      <a:alpha val="70000"/>
                    </a:schemeClr>
                  </a:solidFill>
                  <a:latin typeface="+mn-ea"/>
                </a:endParaRPr>
              </a:p>
            </p:txBody>
          </p:sp>
        </p:grpSp>
        <p:cxnSp>
          <p:nvCxnSpPr>
            <p:cNvPr id="49" name="直接箭头连接符 48"/>
            <p:cNvCxnSpPr/>
            <p:nvPr/>
          </p:nvCxnSpPr>
          <p:spPr>
            <a:xfrm flipH="1">
              <a:off x="6384759" y="1764633"/>
              <a:ext cx="3416469" cy="0"/>
            </a:xfrm>
            <a:prstGeom prst="straightConnector1">
              <a:avLst/>
            </a:prstGeom>
            <a:ln>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5" name="椭圆 4"/>
          <p:cNvSpPr/>
          <p:nvPr/>
        </p:nvSpPr>
        <p:spPr>
          <a:xfrm>
            <a:off x="4295777" y="2025819"/>
            <a:ext cx="3600446" cy="3600446"/>
          </a:xfrm>
          <a:prstGeom prst="ellipse">
            <a:avLst/>
          </a:prstGeom>
          <a:noFill/>
          <a:ln w="635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944481" y="222329"/>
            <a:ext cx="3534300" cy="692074"/>
            <a:chOff x="-944481" y="222329"/>
            <a:chExt cx="3534300" cy="692074"/>
          </a:xfrm>
        </p:grpSpPr>
        <p:sp>
          <p:nvSpPr>
            <p:cNvPr id="38" name="矩形: 圆角 37"/>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矩形: 圆角 38"/>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文本框 39"/>
            <p:cNvSpPr txBox="1"/>
            <p:nvPr/>
          </p:nvSpPr>
          <p:spPr>
            <a:xfrm>
              <a:off x="596263" y="315071"/>
              <a:ext cx="1554480" cy="460375"/>
            </a:xfrm>
            <a:prstGeom prst="rect">
              <a:avLst/>
            </a:prstGeom>
            <a:noFill/>
          </p:spPr>
          <p:txBody>
            <a:bodyPr wrap="none" rtlCol="0">
              <a:spAutoFit/>
            </a:bodyPr>
            <a:lstStyle/>
            <a:p>
              <a:r>
                <a:rPr lang="zh-CN" altLang="en-US" sz="2400" spc="300" dirty="0">
                  <a:solidFill>
                    <a:srgbClr val="3F67ED"/>
                  </a:solidFill>
                  <a:latin typeface="+mj-ea"/>
                  <a:ea typeface="+mj-ea"/>
                </a:rPr>
                <a:t>平臺介紹</a:t>
              </a:r>
              <a:endParaRPr lang="zh-CN" altLang="en-US" sz="2400" spc="300" dirty="0">
                <a:solidFill>
                  <a:srgbClr val="3F67ED"/>
                </a:solidFill>
                <a:latin typeface="+mj-ea"/>
                <a:ea typeface="+mj-ea"/>
              </a:endParaRPr>
            </a:p>
          </p:txBody>
        </p:sp>
        <p:sp>
          <p:nvSpPr>
            <p:cNvPr id="41" name="文本框 40"/>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01</a:t>
              </a:r>
              <a:endParaRPr lang="zh-CN" altLang="en-US" sz="3200" dirty="0">
                <a:solidFill>
                  <a:srgbClr val="3F67ED"/>
                </a:solidFill>
                <a:latin typeface="+mj-lt"/>
              </a:endParaRPr>
            </a:p>
          </p:txBody>
        </p:sp>
      </p:grpSp>
      <p:sp>
        <p:nvSpPr>
          <p:cNvPr id="42" name="圆: 空心 41"/>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
          <p:cNvSpPr/>
          <p:nvPr/>
        </p:nvSpPr>
        <p:spPr>
          <a:xfrm rot="5400000" flipV="1">
            <a:off x="5490737" y="156733"/>
            <a:ext cx="1210530" cy="12192001"/>
          </a:xfrm>
          <a:custGeom>
            <a:avLst/>
            <a:gdLst>
              <a:gd name="connsiteX0" fmla="*/ 0 w 2580654"/>
              <a:gd name="connsiteY0" fmla="*/ 0 h 6858000"/>
              <a:gd name="connsiteX1" fmla="*/ 2580654 w 2580654"/>
              <a:gd name="connsiteY1" fmla="*/ 0 h 6858000"/>
              <a:gd name="connsiteX2" fmla="*/ 2580654 w 2580654"/>
              <a:gd name="connsiteY2" fmla="*/ 6858000 h 6858000"/>
              <a:gd name="connsiteX3" fmla="*/ 0 w 2580654"/>
              <a:gd name="connsiteY3" fmla="*/ 6858000 h 6858000"/>
              <a:gd name="connsiteX4" fmla="*/ 0 w 2580654"/>
              <a:gd name="connsiteY4" fmla="*/ 0 h 6858000"/>
              <a:gd name="connsiteX0-1" fmla="*/ 0 w 2580654"/>
              <a:gd name="connsiteY0-2" fmla="*/ 0 h 6858000"/>
              <a:gd name="connsiteX1-3" fmla="*/ 2580654 w 2580654"/>
              <a:gd name="connsiteY1-4" fmla="*/ 0 h 6858000"/>
              <a:gd name="connsiteX2-5" fmla="*/ 2580654 w 2580654"/>
              <a:gd name="connsiteY2-6" fmla="*/ 6858000 h 6858000"/>
              <a:gd name="connsiteX3-7" fmla="*/ 0 w 2580654"/>
              <a:gd name="connsiteY3-8" fmla="*/ 6858000 h 6858000"/>
              <a:gd name="connsiteX4-9" fmla="*/ 0 w 2580654"/>
              <a:gd name="connsiteY4-10" fmla="*/ 0 h 6858000"/>
              <a:gd name="connsiteX0-11" fmla="*/ 536921 w 3117575"/>
              <a:gd name="connsiteY0-12" fmla="*/ 0 h 6858000"/>
              <a:gd name="connsiteX1-13" fmla="*/ 3117575 w 3117575"/>
              <a:gd name="connsiteY1-14" fmla="*/ 0 h 6858000"/>
              <a:gd name="connsiteX2-15" fmla="*/ 3117575 w 3117575"/>
              <a:gd name="connsiteY2-16" fmla="*/ 6858000 h 6858000"/>
              <a:gd name="connsiteX3-17" fmla="*/ 536921 w 3117575"/>
              <a:gd name="connsiteY3-18" fmla="*/ 6858000 h 6858000"/>
              <a:gd name="connsiteX4-19" fmla="*/ 536921 w 3117575"/>
              <a:gd name="connsiteY4-20" fmla="*/ 0 h 6858000"/>
              <a:gd name="connsiteX0-21" fmla="*/ 265913 w 2846567"/>
              <a:gd name="connsiteY0-22" fmla="*/ 0 h 6858000"/>
              <a:gd name="connsiteX1-23" fmla="*/ 2846567 w 2846567"/>
              <a:gd name="connsiteY1-24" fmla="*/ 0 h 6858000"/>
              <a:gd name="connsiteX2-25" fmla="*/ 2846567 w 2846567"/>
              <a:gd name="connsiteY2-26" fmla="*/ 6858000 h 6858000"/>
              <a:gd name="connsiteX3-27" fmla="*/ 265913 w 2846567"/>
              <a:gd name="connsiteY3-28" fmla="*/ 6858000 h 6858000"/>
              <a:gd name="connsiteX4-29" fmla="*/ 265913 w 2846567"/>
              <a:gd name="connsiteY4-30" fmla="*/ 0 h 6858000"/>
              <a:gd name="connsiteX0-31" fmla="*/ 214041 w 2794695"/>
              <a:gd name="connsiteY0-32" fmla="*/ 0 h 6858000"/>
              <a:gd name="connsiteX1-33" fmla="*/ 2794695 w 2794695"/>
              <a:gd name="connsiteY1-34" fmla="*/ 0 h 6858000"/>
              <a:gd name="connsiteX2-35" fmla="*/ 2794695 w 2794695"/>
              <a:gd name="connsiteY2-36" fmla="*/ 6858000 h 6858000"/>
              <a:gd name="connsiteX3-37" fmla="*/ 214041 w 2794695"/>
              <a:gd name="connsiteY3-38" fmla="*/ 6858000 h 6858000"/>
              <a:gd name="connsiteX4-39" fmla="*/ 214041 w 2794695"/>
              <a:gd name="connsiteY4-40" fmla="*/ 0 h 6858000"/>
              <a:gd name="connsiteX0-41" fmla="*/ 74071 w 2654725"/>
              <a:gd name="connsiteY0-42" fmla="*/ 0 h 6858000"/>
              <a:gd name="connsiteX1-43" fmla="*/ 2654725 w 2654725"/>
              <a:gd name="connsiteY1-44" fmla="*/ 0 h 6858000"/>
              <a:gd name="connsiteX2-45" fmla="*/ 2654725 w 2654725"/>
              <a:gd name="connsiteY2-46" fmla="*/ 6858000 h 6858000"/>
              <a:gd name="connsiteX3-47" fmla="*/ 74071 w 2654725"/>
              <a:gd name="connsiteY3-48" fmla="*/ 6858000 h 6858000"/>
              <a:gd name="connsiteX4-49" fmla="*/ 74071 w 2654725"/>
              <a:gd name="connsiteY4-50"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54725" h="6858000">
                <a:moveTo>
                  <a:pt x="74071" y="0"/>
                </a:moveTo>
                <a:lnTo>
                  <a:pt x="2654725" y="0"/>
                </a:lnTo>
                <a:lnTo>
                  <a:pt x="2654725" y="6858000"/>
                </a:lnTo>
                <a:lnTo>
                  <a:pt x="74071" y="6858000"/>
                </a:lnTo>
                <a:cubicBezTo>
                  <a:pt x="-440279" y="4819650"/>
                  <a:pt x="1960021" y="2381250"/>
                  <a:pt x="74071" y="0"/>
                </a:cubicBez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思源黑体 CN Heavy" panose="020B0A00000000000000" pitchFamily="34" charset="-122"/>
            </a:endParaRPr>
          </a:p>
        </p:txBody>
      </p:sp>
      <p:sp>
        <p:nvSpPr>
          <p:cNvPr id="33" name="矩形 32"/>
          <p:cNvSpPr/>
          <p:nvPr/>
        </p:nvSpPr>
        <p:spPr>
          <a:xfrm>
            <a:off x="880812" y="1981198"/>
            <a:ext cx="3004194" cy="3578042"/>
          </a:xfrm>
          <a:prstGeom prst="rect">
            <a:avLst/>
          </a:prstGeom>
          <a:solidFill>
            <a:srgbClr val="3F67E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nvSpPr>
        <p:spPr>
          <a:xfrm>
            <a:off x="752475" y="2069428"/>
            <a:ext cx="3004194" cy="3578042"/>
          </a:xfrm>
          <a:prstGeom prst="rect">
            <a:avLst/>
          </a:prstGeom>
          <a:solidFill>
            <a:schemeClr val="bg1"/>
          </a:solid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p:cNvSpPr txBox="1"/>
          <p:nvPr/>
        </p:nvSpPr>
        <p:spPr>
          <a:xfrm>
            <a:off x="1367247" y="1441710"/>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中銀消費金融</a:t>
            </a:r>
            <a:endParaRPr lang="zh-CN" altLang="en-US" dirty="0"/>
          </a:p>
        </p:txBody>
      </p:sp>
      <p:sp>
        <p:nvSpPr>
          <p:cNvPr id="15" name="文本框 14"/>
          <p:cNvSpPr txBox="1"/>
          <p:nvPr/>
        </p:nvSpPr>
        <p:spPr>
          <a:xfrm>
            <a:off x="902467" y="2427288"/>
            <a:ext cx="2704211" cy="2030095"/>
          </a:xfrm>
          <a:prstGeom prst="rect">
            <a:avLst/>
          </a:prstGeom>
          <a:noFill/>
        </p:spPr>
        <p:txBody>
          <a:bodyPr wrap="square" rtlCol="0">
            <a:spAutoFit/>
          </a:bodyPr>
          <a:lstStyle/>
          <a:p>
            <a:pPr algn="ctr">
              <a:lnSpc>
                <a:spcPct val="150000"/>
              </a:lnSpc>
            </a:pPr>
            <a:r>
              <a:rPr lang="zh-CN" altLang="en-US" sz="1400" dirty="0">
                <a:solidFill>
                  <a:schemeClr val="tx1">
                    <a:lumMod val="65000"/>
                    <a:lumOff val="35000"/>
                    <a:alpha val="70000"/>
                  </a:schemeClr>
                </a:solidFill>
                <a:latin typeface="+mn-ea"/>
              </a:rPr>
              <a:t>中聯消費金融是由中國銀行，百聯集團等一系列大企業所共同成立的消費金融公司，線下模式和線上模式兼顧，線上具有非常多的貸款產品，線下也能提供大額的消費貸款。</a:t>
            </a:r>
            <a:endParaRPr lang="zh-CN" altLang="en-US" sz="1400" dirty="0">
              <a:solidFill>
                <a:schemeClr val="tx1">
                  <a:lumMod val="65000"/>
                  <a:lumOff val="35000"/>
                  <a:alpha val="70000"/>
                </a:schemeClr>
              </a:solidFill>
              <a:latin typeface="+mn-ea"/>
            </a:endParaRPr>
          </a:p>
        </p:txBody>
      </p:sp>
      <p:sp>
        <p:nvSpPr>
          <p:cNvPr id="35" name="矩形 34"/>
          <p:cNvSpPr/>
          <p:nvPr/>
        </p:nvSpPr>
        <p:spPr>
          <a:xfrm>
            <a:off x="4690808" y="1981198"/>
            <a:ext cx="3004194" cy="3578042"/>
          </a:xfrm>
          <a:prstGeom prst="rect">
            <a:avLst/>
          </a:prstGeom>
          <a:solidFill>
            <a:srgbClr val="3F67E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 name="矩形 35"/>
          <p:cNvSpPr/>
          <p:nvPr/>
        </p:nvSpPr>
        <p:spPr>
          <a:xfrm>
            <a:off x="4562471" y="2069428"/>
            <a:ext cx="3004194" cy="3578042"/>
          </a:xfrm>
          <a:prstGeom prst="rect">
            <a:avLst/>
          </a:prstGeom>
          <a:solidFill>
            <a:schemeClr val="bg1"/>
          </a:solid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文本框 36"/>
          <p:cNvSpPr txBox="1"/>
          <p:nvPr/>
        </p:nvSpPr>
        <p:spPr>
          <a:xfrm>
            <a:off x="5177243" y="1441710"/>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捷信消費金融</a:t>
            </a:r>
            <a:endParaRPr lang="zh-CN" altLang="en-US" dirty="0"/>
          </a:p>
        </p:txBody>
      </p:sp>
      <p:sp>
        <p:nvSpPr>
          <p:cNvPr id="38" name="文本框 37"/>
          <p:cNvSpPr txBox="1"/>
          <p:nvPr/>
        </p:nvSpPr>
        <p:spPr>
          <a:xfrm>
            <a:off x="4712463" y="2427288"/>
            <a:ext cx="2704211" cy="1383665"/>
          </a:xfrm>
          <a:prstGeom prst="rect">
            <a:avLst/>
          </a:prstGeom>
          <a:noFill/>
        </p:spPr>
        <p:txBody>
          <a:bodyPr wrap="square" rtlCol="0">
            <a:spAutoFit/>
          </a:bodyPr>
          <a:lstStyle>
            <a:defPPr>
              <a:defRPr lang="zh-CN"/>
            </a:defPPr>
            <a:lvl1pPr>
              <a:lnSpc>
                <a:spcPct val="150000"/>
              </a:lnSpc>
              <a:defRPr sz="1400">
                <a:solidFill>
                  <a:schemeClr val="tx1">
                    <a:lumMod val="65000"/>
                    <a:lumOff val="35000"/>
                    <a:alpha val="70000"/>
                  </a:schemeClr>
                </a:solidFill>
                <a:latin typeface="+mn-ea"/>
              </a:defRPr>
            </a:lvl1pPr>
          </a:lstStyle>
          <a:p>
            <a:pPr algn="ctr"/>
            <a:r>
              <a:rPr lang="zh-CN" altLang="en-US" dirty="0"/>
              <a:t>捷信消費金融是由捷信集團所集資成立的消費金融公司，特點是額度較高，要比同款商品貸的額度更高。</a:t>
            </a:r>
            <a:endParaRPr lang="zh-CN" altLang="en-US" dirty="0"/>
          </a:p>
        </p:txBody>
      </p:sp>
      <p:sp>
        <p:nvSpPr>
          <p:cNvPr id="40" name="矩形 39"/>
          <p:cNvSpPr/>
          <p:nvPr/>
        </p:nvSpPr>
        <p:spPr>
          <a:xfrm>
            <a:off x="8500804" y="1981198"/>
            <a:ext cx="3004194" cy="3578042"/>
          </a:xfrm>
          <a:prstGeom prst="rect">
            <a:avLst/>
          </a:prstGeom>
          <a:solidFill>
            <a:srgbClr val="3F67E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1" name="矩形 40"/>
          <p:cNvSpPr/>
          <p:nvPr/>
        </p:nvSpPr>
        <p:spPr>
          <a:xfrm>
            <a:off x="8372467" y="2069428"/>
            <a:ext cx="3004194" cy="3578042"/>
          </a:xfrm>
          <a:prstGeom prst="rect">
            <a:avLst/>
          </a:prstGeom>
          <a:solidFill>
            <a:schemeClr val="bg1"/>
          </a:solid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文本框 41"/>
          <p:cNvSpPr txBox="1"/>
          <p:nvPr/>
        </p:nvSpPr>
        <p:spPr>
          <a:xfrm>
            <a:off x="8987239" y="1441710"/>
            <a:ext cx="20116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招聯消費金融</a:t>
            </a:r>
            <a:endParaRPr lang="zh-CN" altLang="en-US" dirty="0"/>
          </a:p>
        </p:txBody>
      </p:sp>
      <p:sp>
        <p:nvSpPr>
          <p:cNvPr id="43" name="文本框 42"/>
          <p:cNvSpPr txBox="1"/>
          <p:nvPr/>
        </p:nvSpPr>
        <p:spPr>
          <a:xfrm>
            <a:off x="8522459" y="2427288"/>
            <a:ext cx="2704211" cy="2030095"/>
          </a:xfrm>
          <a:prstGeom prst="rect">
            <a:avLst/>
          </a:prstGeom>
          <a:noFill/>
        </p:spPr>
        <p:txBody>
          <a:bodyPr wrap="square" rtlCol="0">
            <a:spAutoFit/>
          </a:bodyPr>
          <a:lstStyle>
            <a:defPPr>
              <a:defRPr lang="zh-CN"/>
            </a:defPPr>
            <a:lvl1pPr>
              <a:lnSpc>
                <a:spcPct val="150000"/>
              </a:lnSpc>
              <a:defRPr sz="1400">
                <a:solidFill>
                  <a:schemeClr val="tx1">
                    <a:lumMod val="65000"/>
                    <a:lumOff val="35000"/>
                    <a:alpha val="70000"/>
                  </a:schemeClr>
                </a:solidFill>
                <a:latin typeface="+mn-ea"/>
              </a:defRPr>
            </a:lvl1pPr>
          </a:lstStyle>
          <a:p>
            <a:pPr algn="ctr"/>
            <a:r>
              <a:rPr lang="zh-CN" altLang="en-US" dirty="0"/>
              <a:t>招聯消費金融背靠招商銀行和聯通公司，經濟實力較為強大，主要面對的消費群體是年輕學生及工作中的年輕人，主要產品有信用錢包產品零零花，消費貸款產品好期貸等</a:t>
            </a:r>
            <a:r>
              <a:rPr lang="en-US" altLang="zh-CN" dirty="0"/>
              <a:t>.</a:t>
            </a:r>
            <a:endParaRPr lang="zh-CN" altLang="en-US" dirty="0"/>
          </a:p>
        </p:txBody>
      </p:sp>
      <p:grpSp>
        <p:nvGrpSpPr>
          <p:cNvPr id="26" name="组合 25"/>
          <p:cNvGrpSpPr/>
          <p:nvPr/>
        </p:nvGrpSpPr>
        <p:grpSpPr>
          <a:xfrm>
            <a:off x="-944481" y="222329"/>
            <a:ext cx="3534300" cy="692074"/>
            <a:chOff x="-944481" y="222329"/>
            <a:chExt cx="3534300" cy="692074"/>
          </a:xfrm>
        </p:grpSpPr>
        <p:sp>
          <p:nvSpPr>
            <p:cNvPr id="27" name="矩形: 圆角 26"/>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圆角 27"/>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文本框 28"/>
            <p:cNvSpPr txBox="1"/>
            <p:nvPr/>
          </p:nvSpPr>
          <p:spPr>
            <a:xfrm>
              <a:off x="596263" y="315071"/>
              <a:ext cx="1554480" cy="460375"/>
            </a:xfrm>
            <a:prstGeom prst="rect">
              <a:avLst/>
            </a:prstGeom>
            <a:noFill/>
          </p:spPr>
          <p:txBody>
            <a:bodyPr wrap="none" rtlCol="0">
              <a:spAutoFit/>
            </a:bodyPr>
            <a:lstStyle/>
            <a:p>
              <a:r>
                <a:rPr lang="zh-CN" altLang="en-US" sz="2400" spc="300" dirty="0">
                  <a:solidFill>
                    <a:srgbClr val="3F67ED"/>
                  </a:solidFill>
                  <a:latin typeface="+mj-ea"/>
                  <a:ea typeface="+mj-ea"/>
                </a:rPr>
                <a:t>平臺介紹</a:t>
              </a:r>
              <a:endParaRPr lang="zh-CN" altLang="en-US" sz="2400" spc="300" dirty="0">
                <a:solidFill>
                  <a:srgbClr val="3F67ED"/>
                </a:solidFill>
                <a:latin typeface="+mj-ea"/>
                <a:ea typeface="+mj-ea"/>
              </a:endParaRPr>
            </a:p>
          </p:txBody>
        </p:sp>
        <p:sp>
          <p:nvSpPr>
            <p:cNvPr id="30" name="文本框 29"/>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01</a:t>
              </a:r>
              <a:endParaRPr lang="zh-CN" altLang="en-US" sz="3200" dirty="0">
                <a:solidFill>
                  <a:srgbClr val="3F67ED"/>
                </a:solidFill>
                <a:latin typeface="+mj-lt"/>
              </a:endParaRPr>
            </a:p>
          </p:txBody>
        </p:sp>
      </p:grpSp>
      <p:sp>
        <p:nvSpPr>
          <p:cNvPr id="31" name="圆: 空心 30"/>
          <p:cNvSpPr/>
          <p:nvPr/>
        </p:nvSpPr>
        <p:spPr>
          <a:xfrm>
            <a:off x="10696748" y="-1069406"/>
            <a:ext cx="1797977" cy="1797977"/>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
        <p:nvSpPr>
          <p:cNvPr id="3" name="矩形 2"/>
          <p:cNvSpPr/>
          <p:nvPr/>
        </p:nvSpPr>
        <p:spPr>
          <a:xfrm>
            <a:off x="1714572" y="4724246"/>
            <a:ext cx="1080000" cy="72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5524568" y="4724246"/>
            <a:ext cx="1080000" cy="72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9334564" y="4724246"/>
            <a:ext cx="1080000" cy="72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1">
            <a:extLst>
              <a:ext uri="{28A0092B-C50C-407E-A947-70E740481C1C}">
                <a14:useLocalDpi xmlns:a14="http://schemas.microsoft.com/office/drawing/2010/main" val="0"/>
              </a:ext>
            </a:extLst>
          </a:blip>
          <a:srcRect l="26384"/>
          <a:stretch>
            <a:fillRect/>
          </a:stretch>
        </p:blipFill>
        <p:spPr>
          <a:xfrm>
            <a:off x="4499270" y="-231628"/>
            <a:ext cx="8546077" cy="7739333"/>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sp>
        <p:nvSpPr>
          <p:cNvPr id="3" name="矩形 2"/>
          <p:cNvSpPr/>
          <p:nvPr/>
        </p:nvSpPr>
        <p:spPr>
          <a:xfrm rot="5400000">
            <a:off x="8592000" y="3312000"/>
            <a:ext cx="6912000" cy="288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709453" y="-46954"/>
            <a:ext cx="7496912" cy="6326802"/>
            <a:chOff x="2347544" y="-46954"/>
            <a:chExt cx="7496912" cy="6326802"/>
          </a:xfrm>
        </p:grpSpPr>
        <p:sp>
          <p:nvSpPr>
            <p:cNvPr id="55" name="任意多边形: 形状 54"/>
            <p:cNvSpPr/>
            <p:nvPr/>
          </p:nvSpPr>
          <p:spPr>
            <a:xfrm rot="16200000">
              <a:off x="2932599" y="-632009"/>
              <a:ext cx="6326802" cy="7496912"/>
            </a:xfrm>
            <a:custGeom>
              <a:avLst/>
              <a:gdLst>
                <a:gd name="connsiteX0" fmla="*/ 6326802 w 6326802"/>
                <a:gd name="connsiteY0" fmla="*/ 0 h 7496912"/>
                <a:gd name="connsiteX1" fmla="*/ 6326802 w 6326802"/>
                <a:gd name="connsiteY1" fmla="*/ 7496912 h 7496912"/>
                <a:gd name="connsiteX2" fmla="*/ 3748456 w 6326802"/>
                <a:gd name="connsiteY2" fmla="*/ 7496912 h 7496912"/>
                <a:gd name="connsiteX3" fmla="*/ 0 w 6326802"/>
                <a:gd name="connsiteY3" fmla="*/ 3748456 h 7496912"/>
                <a:gd name="connsiteX4" fmla="*/ 3748456 w 632680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6802" h="7496912">
                  <a:moveTo>
                    <a:pt x="6326802" y="0"/>
                  </a:moveTo>
                  <a:lnTo>
                    <a:pt x="6326802" y="7496912"/>
                  </a:lnTo>
                  <a:lnTo>
                    <a:pt x="3748456" y="7496912"/>
                  </a:lnTo>
                  <a:cubicBezTo>
                    <a:pt x="1678241" y="7496912"/>
                    <a:pt x="0" y="5818671"/>
                    <a:pt x="0" y="3748456"/>
                  </a:cubicBezTo>
                  <a:cubicBezTo>
                    <a:pt x="0" y="1678241"/>
                    <a:pt x="1678241" y="0"/>
                    <a:pt x="3748456" y="0"/>
                  </a:cubicBezTo>
                  <a:close/>
                </a:path>
              </a:pathLst>
            </a:cu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6" name="任意多边形: 形状 55"/>
            <p:cNvSpPr/>
            <p:nvPr/>
          </p:nvSpPr>
          <p:spPr>
            <a:xfrm rot="16200000">
              <a:off x="2972404" y="-671814"/>
              <a:ext cx="6247192" cy="7496912"/>
            </a:xfrm>
            <a:custGeom>
              <a:avLst/>
              <a:gdLst>
                <a:gd name="connsiteX0" fmla="*/ 6247192 w 6247192"/>
                <a:gd name="connsiteY0" fmla="*/ 0 h 7496912"/>
                <a:gd name="connsiteX1" fmla="*/ 6247192 w 6247192"/>
                <a:gd name="connsiteY1" fmla="*/ 7496912 h 7496912"/>
                <a:gd name="connsiteX2" fmla="*/ 3748456 w 6247192"/>
                <a:gd name="connsiteY2" fmla="*/ 7496912 h 7496912"/>
                <a:gd name="connsiteX3" fmla="*/ 0 w 6247192"/>
                <a:gd name="connsiteY3" fmla="*/ 3748456 h 7496912"/>
                <a:gd name="connsiteX4" fmla="*/ 3748456 w 6247192"/>
                <a:gd name="connsiteY4" fmla="*/ 0 h 7496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192" h="7496912">
                  <a:moveTo>
                    <a:pt x="6247192" y="0"/>
                  </a:moveTo>
                  <a:lnTo>
                    <a:pt x="6247192" y="7496912"/>
                  </a:lnTo>
                  <a:lnTo>
                    <a:pt x="3748456" y="7496912"/>
                  </a:lnTo>
                  <a:cubicBezTo>
                    <a:pt x="1678241" y="7496912"/>
                    <a:pt x="0" y="5818671"/>
                    <a:pt x="0" y="3748456"/>
                  </a:cubicBezTo>
                  <a:cubicBezTo>
                    <a:pt x="0" y="1678241"/>
                    <a:pt x="1678241" y="0"/>
                    <a:pt x="374845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8" name="直接连接符 17"/>
            <p:cNvCxnSpPr/>
            <p:nvPr/>
          </p:nvCxnSpPr>
          <p:spPr>
            <a:xfrm>
              <a:off x="5520000" y="3939034"/>
              <a:ext cx="1076743" cy="0"/>
            </a:xfrm>
            <a:prstGeom prst="line">
              <a:avLst/>
            </a:prstGeom>
            <a:ln w="38100">
              <a:solidFill>
                <a:srgbClr val="3F67ED"/>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4129647" y="523220"/>
              <a:ext cx="3932706" cy="3153410"/>
            </a:xfrm>
            <a:prstGeom prst="rect">
              <a:avLst/>
            </a:prstGeom>
            <a:noFill/>
          </p:spPr>
          <p:txBody>
            <a:bodyPr wrap="square" rtlCol="0">
              <a:spAutoFit/>
            </a:bodyPr>
            <a:lstStyle/>
            <a:p>
              <a:pPr algn="ctr"/>
              <a:r>
                <a:rPr lang="en-US" altLang="zh-CN" sz="19900" dirty="0">
                  <a:solidFill>
                    <a:srgbClr val="3F67ED"/>
                  </a:solidFill>
                  <a:latin typeface="+mj-lt"/>
                </a:rPr>
                <a:t>02</a:t>
              </a:r>
              <a:endParaRPr lang="zh-CN" altLang="en-US" sz="19900" dirty="0">
                <a:solidFill>
                  <a:srgbClr val="3F67ED"/>
                </a:solidFill>
                <a:latin typeface="+mj-lt"/>
              </a:endParaRPr>
            </a:p>
          </p:txBody>
        </p:sp>
        <p:sp>
          <p:nvSpPr>
            <p:cNvPr id="28" name="文本框 27"/>
            <p:cNvSpPr txBox="1"/>
            <p:nvPr/>
          </p:nvSpPr>
          <p:spPr>
            <a:xfrm>
              <a:off x="4785358" y="3162300"/>
              <a:ext cx="2621280" cy="829945"/>
            </a:xfrm>
            <a:prstGeom prst="rect">
              <a:avLst/>
            </a:prstGeom>
            <a:noFill/>
          </p:spPr>
          <p:txBody>
            <a:bodyPr wrap="none" rtlCol="0">
              <a:spAutoFit/>
            </a:bodyPr>
            <a:lstStyle/>
            <a:p>
              <a:pPr algn="ctr"/>
              <a:r>
                <a:rPr lang="zh-CN" altLang="en-US" sz="4800" dirty="0">
                  <a:solidFill>
                    <a:srgbClr val="3F67ED"/>
                  </a:solidFill>
                  <a:latin typeface="+mj-ea"/>
                  <a:ea typeface="+mj-ea"/>
                </a:rPr>
                <a:t>產品介紹</a:t>
              </a:r>
              <a:endParaRPr lang="zh-CN" altLang="en-US" sz="4800" dirty="0">
                <a:solidFill>
                  <a:srgbClr val="3F67ED"/>
                </a:solidFill>
                <a:latin typeface="+mj-ea"/>
                <a:ea typeface="+mj-ea"/>
              </a:endParaRPr>
            </a:p>
          </p:txBody>
        </p:sp>
        <p:sp>
          <p:nvSpPr>
            <p:cNvPr id="6" name="文本框 5"/>
            <p:cNvSpPr txBox="1"/>
            <p:nvPr/>
          </p:nvSpPr>
          <p:spPr>
            <a:xfrm>
              <a:off x="3570400" y="4203182"/>
              <a:ext cx="5051200" cy="783590"/>
            </a:xfrm>
            <a:prstGeom prst="rect">
              <a:avLst/>
            </a:prstGeom>
            <a:noFill/>
          </p:spPr>
          <p:txBody>
            <a:bodyPr wrap="square" rtlCol="0">
              <a:spAutoFit/>
            </a:bodyPr>
            <a:lstStyle/>
            <a:p>
              <a:pPr algn="ctr">
                <a:lnSpc>
                  <a:spcPct val="150000"/>
                </a:lnSpc>
              </a:pPr>
              <a:r>
                <a:rPr lang="en-US" altLang="zh-CN" sz="1400" dirty="0">
                  <a:solidFill>
                    <a:schemeClr val="tx1">
                      <a:lumMod val="65000"/>
                      <a:lumOff val="35000"/>
                    </a:schemeClr>
                  </a:solidFill>
                  <a:latin typeface="+mn-ea"/>
                </a:rPr>
                <a:t>Lorem ipsum dolor sit </a:t>
              </a:r>
              <a:r>
                <a:rPr lang="en-US" altLang="zh-CN" sz="1400" dirty="0" err="1">
                  <a:solidFill>
                    <a:schemeClr val="tx1">
                      <a:lumMod val="65000"/>
                      <a:lumOff val="35000"/>
                    </a:schemeClr>
                  </a:solidFill>
                  <a:latin typeface="+mn-ea"/>
                </a:rPr>
                <a:t>amet</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consectetuer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adipiscing</a:t>
              </a:r>
              <a:r>
                <a:rPr lang="en-US" altLang="zh-CN" sz="1400" dirty="0">
                  <a:solidFill>
                    <a:schemeClr val="tx1">
                      <a:lumMod val="65000"/>
                      <a:lumOff val="35000"/>
                    </a:schemeClr>
                  </a:solidFill>
                  <a:latin typeface="+mn-ea"/>
                </a:rPr>
                <a:t> </a:t>
              </a:r>
              <a:r>
                <a:rPr lang="en-US" altLang="zh-CN" sz="1600" dirty="0" err="1">
                  <a:solidFill>
                    <a:schemeClr val="tx1">
                      <a:lumMod val="65000"/>
                      <a:lumOff val="35000"/>
                    </a:schemeClr>
                  </a:solidFill>
                  <a:latin typeface="+mn-ea"/>
                </a:rPr>
                <a:t>elit</a:t>
              </a:r>
              <a:r>
                <a:rPr lang="en-US" altLang="zh-CN" sz="1400" dirty="0">
                  <a:solidFill>
                    <a:schemeClr val="tx1">
                      <a:lumMod val="65000"/>
                      <a:lumOff val="35000"/>
                    </a:schemeClr>
                  </a:solidFill>
                  <a:latin typeface="+mn-ea"/>
                </a:rPr>
                <a:t>. Maecenas </a:t>
              </a:r>
              <a:r>
                <a:rPr lang="en-US" altLang="zh-CN" sz="1400" dirty="0" err="1">
                  <a:solidFill>
                    <a:schemeClr val="tx1">
                      <a:lumMod val="65000"/>
                      <a:lumOff val="35000"/>
                    </a:schemeClr>
                  </a:solidFill>
                  <a:latin typeface="+mn-ea"/>
                </a:rPr>
                <a:t>porttitor</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congue</a:t>
              </a:r>
              <a:r>
                <a:rPr lang="en-US" altLang="zh-CN" sz="1400" dirty="0">
                  <a:solidFill>
                    <a:schemeClr val="tx1">
                      <a:lumMod val="65000"/>
                      <a:lumOff val="35000"/>
                    </a:schemeClr>
                  </a:solidFill>
                  <a:latin typeface="+mn-ea"/>
                </a:rPr>
                <a:t> </a:t>
              </a:r>
              <a:r>
                <a:rPr lang="en-US" altLang="zh-CN" sz="1400" dirty="0" err="1">
                  <a:solidFill>
                    <a:schemeClr val="tx1">
                      <a:lumMod val="65000"/>
                      <a:lumOff val="35000"/>
                    </a:schemeClr>
                  </a:solidFill>
                  <a:latin typeface="+mn-ea"/>
                </a:rPr>
                <a:t>massa</a:t>
              </a:r>
              <a:r>
                <a:rPr lang="en-US" altLang="zh-CN" sz="1400" dirty="0">
                  <a:solidFill>
                    <a:schemeClr val="tx1">
                      <a:lumMod val="65000"/>
                      <a:lumOff val="35000"/>
                    </a:schemeClr>
                  </a:solidFill>
                  <a:latin typeface="+mn-ea"/>
                </a:rPr>
                <a:t>.  </a:t>
              </a:r>
              <a:endParaRPr lang="zh-CN" altLang="en-US" sz="1400" dirty="0">
                <a:solidFill>
                  <a:schemeClr val="tx1">
                    <a:lumMod val="65000"/>
                    <a:lumOff val="35000"/>
                  </a:schemeClr>
                </a:solidFill>
                <a:latin typeface="+mn-ea"/>
              </a:endParaRPr>
            </a:p>
          </p:txBody>
        </p:sp>
      </p:grpSp>
      <p:grpSp>
        <p:nvGrpSpPr>
          <p:cNvPr id="2" name="组合 1"/>
          <p:cNvGrpSpPr/>
          <p:nvPr/>
        </p:nvGrpSpPr>
        <p:grpSpPr>
          <a:xfrm>
            <a:off x="168441" y="5866569"/>
            <a:ext cx="3813204" cy="802780"/>
            <a:chOff x="7810913" y="5806808"/>
            <a:chExt cx="3825606" cy="805391"/>
          </a:xfrm>
        </p:grpSpPr>
        <p:sp>
          <p:nvSpPr>
            <p:cNvPr id="11" name="矩形 10"/>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2" name="矩形 11"/>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 name="矩形 13"/>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 name="矩形 14"/>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 name="矩形 15"/>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 name="矩形 16"/>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 name="矩形 18"/>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 name="矩形 19"/>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 name="矩形 20"/>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2" name="矩形 21"/>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3" name="矩形 22"/>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4" name="矩形 23"/>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5" name="矩形 24"/>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6" name="矩形 25"/>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7" name="矩形 26"/>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9" name="矩形 28"/>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0" name="矩形 29"/>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1" name="矩形 30"/>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2" name="矩形 31"/>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3" name="矩形 32"/>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4" name="矩形 33"/>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5" name="矩形 34"/>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6" name="矩形 35"/>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7" name="矩形 36"/>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8" name="矩形 37"/>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39" name="矩形 38"/>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0" name="矩形 39"/>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1" name="矩形 40"/>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2" name="矩形 41"/>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3" name="矩形 42"/>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4" name="矩形 43"/>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5" name="矩形 44"/>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6" name="矩形 45"/>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7" name="矩形 46"/>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8" name="矩形 47"/>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49" name="矩形 48"/>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0" name="矩形 49"/>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1" name="矩形 50"/>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2" name="矩形 51"/>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3" name="矩形 52"/>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4" name="矩形 53"/>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7" name="矩形 56"/>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58" name="矩形 57"/>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0" name="矩形 5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1" name="矩形 6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2" name="矩形 6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3" name="矩形 6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4" name="矩形 6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65" name="矩形 6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6" name="矩形 6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7" name="矩形 6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8" name="矩形 6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69" name="矩形 6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0" name="矩形 6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1" name="矩形 7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2" name="矩形 7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3" name="矩形 7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4" name="矩形 7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5" name="矩形 7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6" name="矩形 7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7" name="矩形 7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8" name="矩形 7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79" name="矩形 7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80" name="矩形 7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grpSp>
        <p:nvGrpSpPr>
          <p:cNvPr id="146" name="组合 145"/>
          <p:cNvGrpSpPr/>
          <p:nvPr/>
        </p:nvGrpSpPr>
        <p:grpSpPr>
          <a:xfrm rot="5400000">
            <a:off x="9474934" y="1631455"/>
            <a:ext cx="3813204" cy="802780"/>
            <a:chOff x="7810913" y="5806808"/>
            <a:chExt cx="3825606" cy="805391"/>
          </a:xfrm>
        </p:grpSpPr>
        <p:sp>
          <p:nvSpPr>
            <p:cNvPr id="147" name="矩形 146"/>
            <p:cNvSpPr/>
            <p:nvPr/>
          </p:nvSpPr>
          <p:spPr>
            <a:xfrm>
              <a:off x="78109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8" name="矩形 147"/>
            <p:cNvSpPr/>
            <p:nvPr/>
          </p:nvSpPr>
          <p:spPr>
            <a:xfrm>
              <a:off x="806259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49" name="矩形 148"/>
            <p:cNvSpPr/>
            <p:nvPr/>
          </p:nvSpPr>
          <p:spPr>
            <a:xfrm>
              <a:off x="83142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0" name="矩形 149"/>
            <p:cNvSpPr/>
            <p:nvPr/>
          </p:nvSpPr>
          <p:spPr>
            <a:xfrm>
              <a:off x="856596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1" name="矩形 150"/>
            <p:cNvSpPr/>
            <p:nvPr/>
          </p:nvSpPr>
          <p:spPr>
            <a:xfrm>
              <a:off x="881765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2" name="矩形 151"/>
            <p:cNvSpPr/>
            <p:nvPr/>
          </p:nvSpPr>
          <p:spPr>
            <a:xfrm>
              <a:off x="9069336"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3" name="矩形 152"/>
            <p:cNvSpPr/>
            <p:nvPr/>
          </p:nvSpPr>
          <p:spPr>
            <a:xfrm>
              <a:off x="9321021"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4" name="矩形 153"/>
            <p:cNvSpPr/>
            <p:nvPr/>
          </p:nvSpPr>
          <p:spPr>
            <a:xfrm>
              <a:off x="9572705"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5" name="矩形 154"/>
            <p:cNvSpPr/>
            <p:nvPr/>
          </p:nvSpPr>
          <p:spPr>
            <a:xfrm>
              <a:off x="9824390"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6" name="矩形 155"/>
            <p:cNvSpPr/>
            <p:nvPr/>
          </p:nvSpPr>
          <p:spPr>
            <a:xfrm>
              <a:off x="1007607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7" name="矩形 156"/>
            <p:cNvSpPr/>
            <p:nvPr/>
          </p:nvSpPr>
          <p:spPr>
            <a:xfrm>
              <a:off x="10327759"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8" name="矩形 157"/>
            <p:cNvSpPr/>
            <p:nvPr/>
          </p:nvSpPr>
          <p:spPr>
            <a:xfrm>
              <a:off x="10579444"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59" name="矩形 158"/>
            <p:cNvSpPr/>
            <p:nvPr/>
          </p:nvSpPr>
          <p:spPr>
            <a:xfrm>
              <a:off x="10831128"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0" name="矩形 159"/>
            <p:cNvSpPr/>
            <p:nvPr/>
          </p:nvSpPr>
          <p:spPr>
            <a:xfrm>
              <a:off x="11082813"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1" name="矩形 160"/>
            <p:cNvSpPr/>
            <p:nvPr/>
          </p:nvSpPr>
          <p:spPr>
            <a:xfrm>
              <a:off x="11334497"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2" name="矩形 161"/>
            <p:cNvSpPr/>
            <p:nvPr/>
          </p:nvSpPr>
          <p:spPr>
            <a:xfrm>
              <a:off x="11586182" y="5806808"/>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3" name="矩形 162"/>
            <p:cNvSpPr/>
            <p:nvPr/>
          </p:nvSpPr>
          <p:spPr>
            <a:xfrm>
              <a:off x="78109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4" name="矩形 163"/>
            <p:cNvSpPr/>
            <p:nvPr/>
          </p:nvSpPr>
          <p:spPr>
            <a:xfrm>
              <a:off x="806259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5" name="矩形 164"/>
            <p:cNvSpPr/>
            <p:nvPr/>
          </p:nvSpPr>
          <p:spPr>
            <a:xfrm>
              <a:off x="83142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6" name="矩形 165"/>
            <p:cNvSpPr/>
            <p:nvPr/>
          </p:nvSpPr>
          <p:spPr>
            <a:xfrm>
              <a:off x="856596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7" name="矩形 166"/>
            <p:cNvSpPr/>
            <p:nvPr/>
          </p:nvSpPr>
          <p:spPr>
            <a:xfrm>
              <a:off x="881765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8" name="矩形 167"/>
            <p:cNvSpPr/>
            <p:nvPr/>
          </p:nvSpPr>
          <p:spPr>
            <a:xfrm>
              <a:off x="9069336"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69" name="矩形 168"/>
            <p:cNvSpPr/>
            <p:nvPr/>
          </p:nvSpPr>
          <p:spPr>
            <a:xfrm>
              <a:off x="9321021"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0" name="矩形 169"/>
            <p:cNvSpPr/>
            <p:nvPr/>
          </p:nvSpPr>
          <p:spPr>
            <a:xfrm>
              <a:off x="9572705"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1" name="矩形 170"/>
            <p:cNvSpPr/>
            <p:nvPr/>
          </p:nvSpPr>
          <p:spPr>
            <a:xfrm>
              <a:off x="9824390"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2" name="矩形 171"/>
            <p:cNvSpPr/>
            <p:nvPr/>
          </p:nvSpPr>
          <p:spPr>
            <a:xfrm>
              <a:off x="1007607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3" name="矩形 172"/>
            <p:cNvSpPr/>
            <p:nvPr/>
          </p:nvSpPr>
          <p:spPr>
            <a:xfrm>
              <a:off x="10327759"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4" name="矩形 173"/>
            <p:cNvSpPr/>
            <p:nvPr/>
          </p:nvSpPr>
          <p:spPr>
            <a:xfrm>
              <a:off x="10579444"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5" name="矩形 174"/>
            <p:cNvSpPr/>
            <p:nvPr/>
          </p:nvSpPr>
          <p:spPr>
            <a:xfrm>
              <a:off x="10831128"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6" name="矩形 175"/>
            <p:cNvSpPr/>
            <p:nvPr/>
          </p:nvSpPr>
          <p:spPr>
            <a:xfrm>
              <a:off x="11082813"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7" name="矩形 176"/>
            <p:cNvSpPr/>
            <p:nvPr/>
          </p:nvSpPr>
          <p:spPr>
            <a:xfrm>
              <a:off x="11334497"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8" name="矩形 177"/>
            <p:cNvSpPr/>
            <p:nvPr/>
          </p:nvSpPr>
          <p:spPr>
            <a:xfrm>
              <a:off x="11586182" y="6058493"/>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79" name="矩形 178"/>
            <p:cNvSpPr/>
            <p:nvPr/>
          </p:nvSpPr>
          <p:spPr>
            <a:xfrm>
              <a:off x="78109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0" name="矩形 179"/>
            <p:cNvSpPr/>
            <p:nvPr/>
          </p:nvSpPr>
          <p:spPr>
            <a:xfrm>
              <a:off x="806259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1" name="矩形 180"/>
            <p:cNvSpPr/>
            <p:nvPr/>
          </p:nvSpPr>
          <p:spPr>
            <a:xfrm>
              <a:off x="83142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2" name="矩形 181"/>
            <p:cNvSpPr/>
            <p:nvPr/>
          </p:nvSpPr>
          <p:spPr>
            <a:xfrm>
              <a:off x="856596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3" name="矩形 182"/>
            <p:cNvSpPr/>
            <p:nvPr/>
          </p:nvSpPr>
          <p:spPr>
            <a:xfrm>
              <a:off x="881765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4" name="矩形 183"/>
            <p:cNvSpPr/>
            <p:nvPr/>
          </p:nvSpPr>
          <p:spPr>
            <a:xfrm>
              <a:off x="9069336"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5" name="矩形 184"/>
            <p:cNvSpPr/>
            <p:nvPr/>
          </p:nvSpPr>
          <p:spPr>
            <a:xfrm>
              <a:off x="9321021"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6" name="矩形 185"/>
            <p:cNvSpPr/>
            <p:nvPr/>
          </p:nvSpPr>
          <p:spPr>
            <a:xfrm>
              <a:off x="9572705"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7" name="矩形 186"/>
            <p:cNvSpPr/>
            <p:nvPr/>
          </p:nvSpPr>
          <p:spPr>
            <a:xfrm>
              <a:off x="9824390"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8" name="矩形 187"/>
            <p:cNvSpPr/>
            <p:nvPr/>
          </p:nvSpPr>
          <p:spPr>
            <a:xfrm>
              <a:off x="1007607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89" name="矩形 188"/>
            <p:cNvSpPr/>
            <p:nvPr/>
          </p:nvSpPr>
          <p:spPr>
            <a:xfrm>
              <a:off x="10327759"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0" name="矩形 189"/>
            <p:cNvSpPr/>
            <p:nvPr/>
          </p:nvSpPr>
          <p:spPr>
            <a:xfrm>
              <a:off x="10579444"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1" name="矩形 190"/>
            <p:cNvSpPr/>
            <p:nvPr/>
          </p:nvSpPr>
          <p:spPr>
            <a:xfrm>
              <a:off x="10831128"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2" name="矩形 191"/>
            <p:cNvSpPr/>
            <p:nvPr/>
          </p:nvSpPr>
          <p:spPr>
            <a:xfrm>
              <a:off x="11082813"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3" name="矩形 192"/>
            <p:cNvSpPr/>
            <p:nvPr/>
          </p:nvSpPr>
          <p:spPr>
            <a:xfrm>
              <a:off x="11334497"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4" name="矩形 193"/>
            <p:cNvSpPr/>
            <p:nvPr/>
          </p:nvSpPr>
          <p:spPr>
            <a:xfrm>
              <a:off x="11586182" y="6310177"/>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A071"/>
                </a:solidFill>
                <a:effectLst/>
                <a:uLnTx/>
                <a:uFillTx/>
                <a:latin typeface="DengXian" panose="02010600030101010101" charset="-122"/>
                <a:ea typeface="DengXian" panose="02010600030101010101" charset="-122"/>
                <a:cs typeface="+mn-cs"/>
              </a:endParaRPr>
            </a:p>
          </p:txBody>
        </p:sp>
        <p:sp>
          <p:nvSpPr>
            <p:cNvPr id="195" name="矩形 194"/>
            <p:cNvSpPr/>
            <p:nvPr/>
          </p:nvSpPr>
          <p:spPr>
            <a:xfrm>
              <a:off x="78109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6" name="矩形 195"/>
            <p:cNvSpPr/>
            <p:nvPr/>
          </p:nvSpPr>
          <p:spPr>
            <a:xfrm>
              <a:off x="806259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7" name="矩形 196"/>
            <p:cNvSpPr/>
            <p:nvPr/>
          </p:nvSpPr>
          <p:spPr>
            <a:xfrm>
              <a:off x="83142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8" name="矩形 197"/>
            <p:cNvSpPr/>
            <p:nvPr/>
          </p:nvSpPr>
          <p:spPr>
            <a:xfrm>
              <a:off x="856596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199" name="矩形 198"/>
            <p:cNvSpPr/>
            <p:nvPr/>
          </p:nvSpPr>
          <p:spPr>
            <a:xfrm>
              <a:off x="881765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0" name="矩形 199"/>
            <p:cNvSpPr/>
            <p:nvPr/>
          </p:nvSpPr>
          <p:spPr>
            <a:xfrm>
              <a:off x="9069336"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1" name="矩形 200"/>
            <p:cNvSpPr/>
            <p:nvPr/>
          </p:nvSpPr>
          <p:spPr>
            <a:xfrm>
              <a:off x="9321021"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2" name="矩形 201"/>
            <p:cNvSpPr/>
            <p:nvPr/>
          </p:nvSpPr>
          <p:spPr>
            <a:xfrm>
              <a:off x="9572705"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3" name="矩形 202"/>
            <p:cNvSpPr/>
            <p:nvPr/>
          </p:nvSpPr>
          <p:spPr>
            <a:xfrm>
              <a:off x="9824390"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4" name="矩形 203"/>
            <p:cNvSpPr/>
            <p:nvPr/>
          </p:nvSpPr>
          <p:spPr>
            <a:xfrm>
              <a:off x="1007607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5" name="矩形 204"/>
            <p:cNvSpPr/>
            <p:nvPr/>
          </p:nvSpPr>
          <p:spPr>
            <a:xfrm>
              <a:off x="10327759"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6" name="矩形 205"/>
            <p:cNvSpPr/>
            <p:nvPr/>
          </p:nvSpPr>
          <p:spPr>
            <a:xfrm>
              <a:off x="10579444"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7" name="矩形 206"/>
            <p:cNvSpPr/>
            <p:nvPr/>
          </p:nvSpPr>
          <p:spPr>
            <a:xfrm>
              <a:off x="10831128"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8" name="矩形 207"/>
            <p:cNvSpPr/>
            <p:nvPr/>
          </p:nvSpPr>
          <p:spPr>
            <a:xfrm>
              <a:off x="11082813"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09" name="矩形 208"/>
            <p:cNvSpPr/>
            <p:nvPr/>
          </p:nvSpPr>
          <p:spPr>
            <a:xfrm>
              <a:off x="11334497"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sp>
          <p:nvSpPr>
            <p:cNvPr id="210" name="矩形 209"/>
            <p:cNvSpPr/>
            <p:nvPr/>
          </p:nvSpPr>
          <p:spPr>
            <a:xfrm>
              <a:off x="11586182" y="6561862"/>
              <a:ext cx="50337" cy="50337"/>
            </a:xfrm>
            <a:prstGeom prst="rect">
              <a:avLst/>
            </a:prstGeom>
            <a:solidFill>
              <a:srgbClr val="F2A071">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2A071"/>
                </a:solidFill>
                <a:effectLst/>
                <a:uLnTx/>
                <a:uFillTx/>
                <a:latin typeface="DengXian" panose="02010600030101010101" charset="-122"/>
                <a:ea typeface="DengXian" panose="02010600030101010101" charset="-122"/>
                <a:cs typeface="+mn-cs"/>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nvSpPr>
        <p:spPr>
          <a:xfrm>
            <a:off x="0" y="4305299"/>
            <a:ext cx="12192000" cy="2585358"/>
          </a:xfrm>
          <a:custGeom>
            <a:avLst/>
            <a:gdLst>
              <a:gd name="connsiteX0" fmla="*/ 1422404 w 12192000"/>
              <a:gd name="connsiteY0" fmla="*/ 0 h 2585358"/>
              <a:gd name="connsiteX1" fmla="*/ 10769596 w 12192000"/>
              <a:gd name="connsiteY1" fmla="*/ 0 h 2585358"/>
              <a:gd name="connsiteX2" fmla="*/ 12192000 w 12192000"/>
              <a:gd name="connsiteY2" fmla="*/ 1422404 h 2585358"/>
              <a:gd name="connsiteX3" fmla="*/ 12192000 w 12192000"/>
              <a:gd name="connsiteY3" fmla="*/ 2585358 h 2585358"/>
              <a:gd name="connsiteX4" fmla="*/ 0 w 12192000"/>
              <a:gd name="connsiteY4" fmla="*/ 2585358 h 2585358"/>
              <a:gd name="connsiteX5" fmla="*/ 0 w 12192000"/>
              <a:gd name="connsiteY5" fmla="*/ 1422404 h 2585358"/>
              <a:gd name="connsiteX6" fmla="*/ 1422404 w 12192000"/>
              <a:gd name="connsiteY6" fmla="*/ 0 h 2585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585358">
                <a:moveTo>
                  <a:pt x="1422404" y="0"/>
                </a:moveTo>
                <a:lnTo>
                  <a:pt x="10769596" y="0"/>
                </a:lnTo>
                <a:cubicBezTo>
                  <a:pt x="11555168" y="0"/>
                  <a:pt x="12192000" y="636832"/>
                  <a:pt x="12192000" y="1422404"/>
                </a:cubicBezTo>
                <a:lnTo>
                  <a:pt x="12192000" y="2585358"/>
                </a:lnTo>
                <a:lnTo>
                  <a:pt x="0" y="2585358"/>
                </a:lnTo>
                <a:lnTo>
                  <a:pt x="0" y="1422404"/>
                </a:lnTo>
                <a:cubicBezTo>
                  <a:pt x="0" y="636832"/>
                  <a:pt x="636832" y="0"/>
                  <a:pt x="1422404" y="0"/>
                </a:cubicBezTo>
                <a:close/>
              </a:path>
            </a:pathLst>
          </a:custGeom>
          <a:gradFill>
            <a:gsLst>
              <a:gs pos="0">
                <a:srgbClr val="3F67ED"/>
              </a:gs>
              <a:gs pos="100000">
                <a:srgbClr val="6284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1318856" y="2697175"/>
            <a:ext cx="3240000" cy="35655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矩形 37"/>
          <p:cNvSpPr/>
          <p:nvPr/>
        </p:nvSpPr>
        <p:spPr>
          <a:xfrm>
            <a:off x="4796452" y="2707022"/>
            <a:ext cx="3240000" cy="35655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8274049" y="2707022"/>
            <a:ext cx="3240000" cy="35655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1646870" y="4091277"/>
            <a:ext cx="2583973" cy="1706880"/>
          </a:xfrm>
          <a:prstGeom prst="rect">
            <a:avLst/>
          </a:prstGeom>
          <a:noFill/>
        </p:spPr>
        <p:txBody>
          <a:bodyPr wrap="square" rtlCol="0">
            <a:spAutoFit/>
          </a:bodyPr>
          <a:lstStyle/>
          <a:p>
            <a:pPr algn="ctr">
              <a:lnSpc>
                <a:spcPct val="150000"/>
              </a:lnSpc>
            </a:pPr>
            <a:r>
              <a:rPr lang="zh-CN" altLang="en-US" sz="1400" dirty="0">
                <a:solidFill>
                  <a:schemeClr val="tx1">
                    <a:lumMod val="65000"/>
                    <a:lumOff val="35000"/>
                  </a:schemeClr>
                </a:solidFill>
              </a:rPr>
              <a:t>本產品由興業銀行煙臺分行提供服務。</a:t>
            </a:r>
            <a:r>
              <a:rPr lang="zh-CN" altLang="en-US" sz="1400" dirty="0">
                <a:solidFill>
                  <a:schemeClr val="tx1">
                    <a:lumMod val="65000"/>
                    <a:lumOff val="35000"/>
                  </a:schemeClr>
                </a:solidFill>
                <a:latin typeface="+mn-ea"/>
              </a:rPr>
              <a:t>無需資產抵押，有符合條件的政府訂單即可，最高提款金額可達</a:t>
            </a:r>
            <a:r>
              <a:rPr lang="en-US" altLang="zh-CN" sz="1400" dirty="0">
                <a:solidFill>
                  <a:schemeClr val="tx1">
                    <a:lumMod val="65000"/>
                    <a:lumOff val="35000"/>
                  </a:schemeClr>
                </a:solidFill>
                <a:latin typeface="+mn-ea"/>
              </a:rPr>
              <a:t>500</a:t>
            </a:r>
            <a:r>
              <a:rPr lang="zh-CN" altLang="en-US" sz="1400" dirty="0">
                <a:solidFill>
                  <a:schemeClr val="tx1">
                    <a:lumMod val="65000"/>
                    <a:lumOff val="35000"/>
                  </a:schemeClr>
                </a:solidFill>
                <a:latin typeface="+mn-ea"/>
              </a:rPr>
              <a:t>萬元或訂單金額</a:t>
            </a:r>
            <a:r>
              <a:rPr lang="en-US" altLang="zh-CN" sz="1400" dirty="0">
                <a:solidFill>
                  <a:schemeClr val="tx1">
                    <a:lumMod val="65000"/>
                    <a:lumOff val="35000"/>
                  </a:schemeClr>
                </a:solidFill>
                <a:latin typeface="+mn-ea"/>
              </a:rPr>
              <a:t>70%</a:t>
            </a:r>
            <a:endParaRPr lang="zh-CN" altLang="en-US" sz="1100" spc="150" dirty="0">
              <a:solidFill>
                <a:schemeClr val="tx1">
                  <a:lumMod val="65000"/>
                  <a:lumOff val="35000"/>
                </a:schemeClr>
              </a:solidFill>
              <a:latin typeface="+mn-ea"/>
            </a:endParaRPr>
          </a:p>
        </p:txBody>
      </p:sp>
      <p:sp>
        <p:nvSpPr>
          <p:cNvPr id="42" name="文本框 41"/>
          <p:cNvSpPr txBox="1"/>
          <p:nvPr/>
        </p:nvSpPr>
        <p:spPr>
          <a:xfrm>
            <a:off x="2384858" y="3634714"/>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合同貸</a:t>
            </a:r>
            <a:endParaRPr lang="zh-CN" altLang="en-US" dirty="0"/>
          </a:p>
        </p:txBody>
      </p:sp>
      <p:grpSp>
        <p:nvGrpSpPr>
          <p:cNvPr id="43" name="组合 42"/>
          <p:cNvGrpSpPr/>
          <p:nvPr/>
        </p:nvGrpSpPr>
        <p:grpSpPr>
          <a:xfrm>
            <a:off x="2578856" y="2514600"/>
            <a:ext cx="720000" cy="720000"/>
            <a:chOff x="2592543" y="2457450"/>
            <a:chExt cx="720000" cy="720000"/>
          </a:xfrm>
        </p:grpSpPr>
        <p:sp>
          <p:nvSpPr>
            <p:cNvPr id="50" name="椭圆 49"/>
            <p:cNvSpPr/>
            <p:nvPr/>
          </p:nvSpPr>
          <p:spPr>
            <a:xfrm>
              <a:off x="2592543" y="2457450"/>
              <a:ext cx="720000" cy="720000"/>
            </a:xfrm>
            <a:prstGeom prst="ellipse">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a:off x="2604459" y="2586618"/>
              <a:ext cx="696169" cy="460375"/>
            </a:xfrm>
            <a:prstGeom prst="rect">
              <a:avLst/>
            </a:prstGeom>
            <a:noFill/>
          </p:spPr>
          <p:txBody>
            <a:bodyPr wrap="square" rtlCol="0">
              <a:spAutoFit/>
            </a:bodyPr>
            <a:lstStyle/>
            <a:p>
              <a:pPr algn="ctr"/>
              <a:r>
                <a:rPr lang="en-US" altLang="zh-CN" sz="2400" dirty="0">
                  <a:solidFill>
                    <a:schemeClr val="bg1"/>
                  </a:solidFill>
                  <a:latin typeface="+mj-ea"/>
                  <a:ea typeface="+mj-ea"/>
                </a:rPr>
                <a:t>01</a:t>
              </a:r>
              <a:endParaRPr lang="zh-CN" altLang="en-US" sz="2400" dirty="0">
                <a:solidFill>
                  <a:schemeClr val="bg1"/>
                </a:solidFill>
                <a:latin typeface="+mj-ea"/>
                <a:ea typeface="+mj-ea"/>
              </a:endParaRPr>
            </a:p>
          </p:txBody>
        </p:sp>
      </p:grpSp>
      <p:sp>
        <p:nvSpPr>
          <p:cNvPr id="52" name="文本框 51"/>
          <p:cNvSpPr txBox="1"/>
          <p:nvPr/>
        </p:nvSpPr>
        <p:spPr>
          <a:xfrm>
            <a:off x="2676000" y="1462377"/>
            <a:ext cx="6840000" cy="737235"/>
          </a:xfrm>
          <a:prstGeom prst="rect">
            <a:avLst/>
          </a:prstGeom>
          <a:noFill/>
        </p:spPr>
        <p:txBody>
          <a:bodyPr wrap="square" rtlCol="0">
            <a:spAutoFit/>
          </a:bodyPr>
          <a:lstStyle/>
          <a:p>
            <a:pPr algn="ctr">
              <a:lnSpc>
                <a:spcPct val="150000"/>
              </a:lnSpc>
            </a:pPr>
            <a:r>
              <a:rPr lang="zh-CN" altLang="en-US" sz="1400" dirty="0">
                <a:solidFill>
                  <a:schemeClr val="tx1">
                    <a:lumMod val="65000"/>
                    <a:lumOff val="35000"/>
                  </a:schemeClr>
                </a:solidFill>
              </a:rPr>
              <a:t>隨著“產融合作發展平臺”新版本上線，越來越多的企業用戶體驗到了“線上一鍵連接金融服務”的方便與快捷，本產品由興業銀行煙臺分行提供服務</a:t>
            </a:r>
            <a:endParaRPr lang="zh-CN" altLang="en-US" sz="1100" spc="150" dirty="0">
              <a:solidFill>
                <a:schemeClr val="tx1">
                  <a:lumMod val="65000"/>
                  <a:lumOff val="35000"/>
                </a:schemeClr>
              </a:solidFill>
            </a:endParaRPr>
          </a:p>
        </p:txBody>
      </p:sp>
      <p:sp>
        <p:nvSpPr>
          <p:cNvPr id="53" name="文本框 52"/>
          <p:cNvSpPr txBox="1"/>
          <p:nvPr/>
        </p:nvSpPr>
        <p:spPr>
          <a:xfrm>
            <a:off x="5276850" y="1101064"/>
            <a:ext cx="1638300" cy="460375"/>
          </a:xfrm>
          <a:prstGeom prst="rect">
            <a:avLst/>
          </a:prstGeom>
          <a:noFill/>
        </p:spPr>
        <p:txBody>
          <a:bodyPr wrap="square" rtlCol="0">
            <a:spAutoFit/>
          </a:bodyPr>
          <a:lstStyle>
            <a:defPPr>
              <a:defRPr lang="zh-CN"/>
            </a:defPPr>
            <a:lvl1pPr algn="ctr">
              <a:defRPr sz="2000" spc="300">
                <a:solidFill>
                  <a:schemeClr val="tx1">
                    <a:lumMod val="65000"/>
                    <a:lumOff val="35000"/>
                  </a:schemeClr>
                </a:solidFill>
                <a:latin typeface="+mj-ea"/>
                <a:ea typeface="+mj-ea"/>
              </a:defRPr>
            </a:lvl1pPr>
          </a:lstStyle>
          <a:p>
            <a:r>
              <a:rPr lang="zh-CN" altLang="en-US" sz="2400" dirty="0">
                <a:solidFill>
                  <a:srgbClr val="3F67ED"/>
                </a:solidFill>
              </a:rPr>
              <a:t>快易貸</a:t>
            </a:r>
            <a:endParaRPr lang="zh-CN" altLang="en-US" sz="2400" dirty="0">
              <a:solidFill>
                <a:srgbClr val="3F67ED"/>
              </a:solidFill>
            </a:endParaRPr>
          </a:p>
        </p:txBody>
      </p:sp>
      <p:sp>
        <p:nvSpPr>
          <p:cNvPr id="55" name="文本框 54"/>
          <p:cNvSpPr txBox="1"/>
          <p:nvPr/>
        </p:nvSpPr>
        <p:spPr>
          <a:xfrm>
            <a:off x="5124466" y="4091277"/>
            <a:ext cx="2583973" cy="1383665"/>
          </a:xfrm>
          <a:prstGeom prst="rect">
            <a:avLst/>
          </a:prstGeom>
          <a:noFill/>
        </p:spPr>
        <p:txBody>
          <a:bodyPr wrap="square" rtlCol="0">
            <a:spAutoFit/>
          </a:bodyPr>
          <a:lstStyle>
            <a:defPPr>
              <a:defRPr lang="zh-CN"/>
            </a:defPPr>
            <a:lvl1pPr algn="ctr">
              <a:lnSpc>
                <a:spcPct val="150000"/>
              </a:lnSpc>
              <a:defRPr sz="1400">
                <a:solidFill>
                  <a:schemeClr val="tx1">
                    <a:lumMod val="65000"/>
                    <a:lumOff val="35000"/>
                  </a:schemeClr>
                </a:solidFill>
              </a:defRPr>
            </a:lvl1pPr>
          </a:lstStyle>
          <a:p>
            <a:r>
              <a:rPr lang="zh-CN" altLang="en-US" dirty="0"/>
              <a:t>本產品由山東萊山齊豐村鎮銀行提供服務。該產品亮點：額度高，抵押率</a:t>
            </a:r>
            <a:r>
              <a:rPr lang="en-US" altLang="zh-CN" dirty="0"/>
              <a:t>100%</a:t>
            </a:r>
            <a:r>
              <a:rPr lang="zh-CN" altLang="en-US" dirty="0"/>
              <a:t>；</a:t>
            </a:r>
            <a:endParaRPr lang="zh-CN" altLang="en-US" dirty="0"/>
          </a:p>
          <a:p>
            <a:r>
              <a:rPr lang="zh-CN" altLang="en-US" dirty="0"/>
              <a:t>快速，當天放款</a:t>
            </a:r>
            <a:endParaRPr lang="zh-CN" altLang="en-US" dirty="0"/>
          </a:p>
        </p:txBody>
      </p:sp>
      <p:sp>
        <p:nvSpPr>
          <p:cNvPr id="56" name="文本框 55"/>
          <p:cNvSpPr txBox="1"/>
          <p:nvPr/>
        </p:nvSpPr>
        <p:spPr>
          <a:xfrm>
            <a:off x="5554678" y="3634714"/>
            <a:ext cx="17068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全額抵押貸</a:t>
            </a:r>
            <a:endParaRPr lang="zh-CN" altLang="en-US" dirty="0"/>
          </a:p>
        </p:txBody>
      </p:sp>
      <p:grpSp>
        <p:nvGrpSpPr>
          <p:cNvPr id="57" name="组合 56"/>
          <p:cNvGrpSpPr/>
          <p:nvPr/>
        </p:nvGrpSpPr>
        <p:grpSpPr>
          <a:xfrm>
            <a:off x="6056452" y="2514600"/>
            <a:ext cx="720000" cy="720000"/>
            <a:chOff x="2592543" y="2457450"/>
            <a:chExt cx="720000" cy="720000"/>
          </a:xfrm>
        </p:grpSpPr>
        <p:sp>
          <p:nvSpPr>
            <p:cNvPr id="58" name="椭圆 57"/>
            <p:cNvSpPr/>
            <p:nvPr/>
          </p:nvSpPr>
          <p:spPr>
            <a:xfrm>
              <a:off x="2592543" y="2457450"/>
              <a:ext cx="720000" cy="720000"/>
            </a:xfrm>
            <a:prstGeom prst="ellipse">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nvSpPr>
          <p:spPr>
            <a:xfrm>
              <a:off x="2604459" y="2586618"/>
              <a:ext cx="696169" cy="460375"/>
            </a:xfrm>
            <a:prstGeom prst="rect">
              <a:avLst/>
            </a:prstGeom>
            <a:noFill/>
          </p:spPr>
          <p:txBody>
            <a:bodyPr wrap="square" rtlCol="0">
              <a:spAutoFit/>
            </a:bodyPr>
            <a:lstStyle/>
            <a:p>
              <a:pPr algn="ctr"/>
              <a:r>
                <a:rPr lang="en-US" altLang="zh-CN" sz="2400" dirty="0">
                  <a:solidFill>
                    <a:schemeClr val="bg1"/>
                  </a:solidFill>
                  <a:latin typeface="+mj-ea"/>
                  <a:ea typeface="+mj-ea"/>
                </a:rPr>
                <a:t>02</a:t>
              </a:r>
              <a:endParaRPr lang="zh-CN" altLang="en-US" sz="2400" dirty="0">
                <a:solidFill>
                  <a:schemeClr val="bg1"/>
                </a:solidFill>
                <a:latin typeface="+mj-ea"/>
                <a:ea typeface="+mj-ea"/>
              </a:endParaRPr>
            </a:p>
          </p:txBody>
        </p:sp>
      </p:grpSp>
      <p:sp>
        <p:nvSpPr>
          <p:cNvPr id="61" name="文本框 60"/>
          <p:cNvSpPr txBox="1"/>
          <p:nvPr/>
        </p:nvSpPr>
        <p:spPr>
          <a:xfrm>
            <a:off x="8602063" y="4091277"/>
            <a:ext cx="2583973" cy="1706880"/>
          </a:xfrm>
          <a:prstGeom prst="rect">
            <a:avLst/>
          </a:prstGeom>
          <a:noFill/>
        </p:spPr>
        <p:txBody>
          <a:bodyPr wrap="square" rtlCol="0">
            <a:spAutoFit/>
          </a:bodyPr>
          <a:lstStyle>
            <a:defPPr>
              <a:defRPr lang="zh-CN"/>
            </a:defPPr>
            <a:lvl1pPr algn="ctr">
              <a:lnSpc>
                <a:spcPct val="150000"/>
              </a:lnSpc>
              <a:defRPr sz="1400">
                <a:solidFill>
                  <a:schemeClr val="tx1">
                    <a:lumMod val="65000"/>
                    <a:lumOff val="35000"/>
                  </a:schemeClr>
                </a:solidFill>
              </a:defRPr>
            </a:lvl1pPr>
          </a:lstStyle>
          <a:p>
            <a:r>
              <a:rPr lang="zh-CN" altLang="en-US" dirty="0">
                <a:latin typeface="+mn-ea"/>
              </a:rPr>
              <a:t>本產品由山東萊山齊豐村鎮銀行提供服務。產品亮點</a:t>
            </a:r>
            <a:r>
              <a:rPr lang="en-US" altLang="zh-CN" dirty="0">
                <a:latin typeface="+mn-ea"/>
              </a:rPr>
              <a:t>:</a:t>
            </a:r>
            <a:r>
              <a:rPr lang="zh-CN" altLang="en-US" dirty="0">
                <a:latin typeface="+mn-ea"/>
              </a:rPr>
              <a:t>人人可貸</a:t>
            </a:r>
            <a:r>
              <a:rPr lang="en-US" altLang="zh-CN" dirty="0">
                <a:latin typeface="+mn-ea"/>
              </a:rPr>
              <a:t>100</a:t>
            </a:r>
            <a:r>
              <a:rPr lang="zh-CN" altLang="en-US" dirty="0">
                <a:latin typeface="+mn-ea"/>
              </a:rPr>
              <a:t>萬、年年不還本；次授信、永久續貸；隨用隨還、自主放款；線上申請、極速審批。</a:t>
            </a:r>
            <a:endParaRPr lang="zh-CN" altLang="en-US" dirty="0">
              <a:latin typeface="+mn-ea"/>
            </a:endParaRPr>
          </a:p>
        </p:txBody>
      </p:sp>
      <p:sp>
        <p:nvSpPr>
          <p:cNvPr id="62" name="文本框 61"/>
          <p:cNvSpPr txBox="1"/>
          <p:nvPr/>
        </p:nvSpPr>
        <p:spPr>
          <a:xfrm>
            <a:off x="9186163" y="3634714"/>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信用貸</a:t>
            </a:r>
            <a:endParaRPr lang="zh-CN" altLang="en-US" dirty="0"/>
          </a:p>
        </p:txBody>
      </p:sp>
      <p:grpSp>
        <p:nvGrpSpPr>
          <p:cNvPr id="63" name="组合 62"/>
          <p:cNvGrpSpPr/>
          <p:nvPr/>
        </p:nvGrpSpPr>
        <p:grpSpPr>
          <a:xfrm>
            <a:off x="9534049" y="2514600"/>
            <a:ext cx="720000" cy="720000"/>
            <a:chOff x="2592543" y="2457450"/>
            <a:chExt cx="720000" cy="720000"/>
          </a:xfrm>
        </p:grpSpPr>
        <p:sp>
          <p:nvSpPr>
            <p:cNvPr id="64" name="椭圆 63"/>
            <p:cNvSpPr/>
            <p:nvPr/>
          </p:nvSpPr>
          <p:spPr>
            <a:xfrm>
              <a:off x="2592543" y="2457450"/>
              <a:ext cx="720000" cy="720000"/>
            </a:xfrm>
            <a:prstGeom prst="ellipse">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p:cNvSpPr txBox="1"/>
            <p:nvPr/>
          </p:nvSpPr>
          <p:spPr>
            <a:xfrm>
              <a:off x="2604459" y="2586618"/>
              <a:ext cx="696169" cy="460375"/>
            </a:xfrm>
            <a:prstGeom prst="rect">
              <a:avLst/>
            </a:prstGeom>
            <a:noFill/>
          </p:spPr>
          <p:txBody>
            <a:bodyPr wrap="square" rtlCol="0">
              <a:spAutoFit/>
            </a:bodyPr>
            <a:lstStyle/>
            <a:p>
              <a:pPr algn="ctr"/>
              <a:r>
                <a:rPr lang="en-US" altLang="zh-CN" sz="2400" dirty="0">
                  <a:solidFill>
                    <a:schemeClr val="bg1"/>
                  </a:solidFill>
                  <a:latin typeface="+mj-ea"/>
                  <a:ea typeface="+mj-ea"/>
                </a:rPr>
                <a:t>03</a:t>
              </a:r>
              <a:endParaRPr lang="zh-CN" altLang="en-US" sz="2400" dirty="0">
                <a:solidFill>
                  <a:schemeClr val="bg1"/>
                </a:solidFill>
                <a:latin typeface="+mj-ea"/>
                <a:ea typeface="+mj-ea"/>
              </a:endParaRPr>
            </a:p>
          </p:txBody>
        </p:sp>
      </p:grpSp>
      <p:sp>
        <p:nvSpPr>
          <p:cNvPr id="66" name="矩形 65"/>
          <p:cNvSpPr/>
          <p:nvPr/>
        </p:nvSpPr>
        <p:spPr>
          <a:xfrm>
            <a:off x="2686856" y="5851634"/>
            <a:ext cx="504000" cy="144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矩形 66"/>
          <p:cNvSpPr/>
          <p:nvPr/>
        </p:nvSpPr>
        <p:spPr>
          <a:xfrm>
            <a:off x="6164452" y="5851634"/>
            <a:ext cx="504000" cy="144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p:cNvSpPr/>
          <p:nvPr/>
        </p:nvSpPr>
        <p:spPr>
          <a:xfrm>
            <a:off x="9642049" y="5851634"/>
            <a:ext cx="504000" cy="144000"/>
          </a:xfrm>
          <a:prstGeom prst="rect">
            <a:avLst/>
          </a:pr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9" name="组合 68"/>
          <p:cNvGrpSpPr/>
          <p:nvPr/>
        </p:nvGrpSpPr>
        <p:grpSpPr>
          <a:xfrm>
            <a:off x="-944481" y="222329"/>
            <a:ext cx="3534300" cy="692074"/>
            <a:chOff x="-944481" y="222329"/>
            <a:chExt cx="3534300" cy="692074"/>
          </a:xfrm>
        </p:grpSpPr>
        <p:sp>
          <p:nvSpPr>
            <p:cNvPr id="70" name="矩形: 圆角 69"/>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 name="矩形: 圆角 70"/>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 name="文本框 71"/>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產品介紹</a:t>
              </a:r>
              <a:endParaRPr lang="zh-CN" altLang="en-US" sz="2400" spc="300" dirty="0">
                <a:solidFill>
                  <a:srgbClr val="3F67ED"/>
                </a:solidFill>
                <a:latin typeface="+mj-ea"/>
                <a:ea typeface="+mj-ea"/>
              </a:endParaRPr>
            </a:p>
          </p:txBody>
        </p:sp>
        <p:sp>
          <p:nvSpPr>
            <p:cNvPr id="73" name="文本框 72"/>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02</a:t>
              </a:r>
              <a:endParaRPr lang="zh-CN" altLang="en-US" sz="3200" dirty="0">
                <a:solidFill>
                  <a:srgbClr val="3F67ED"/>
                </a:solidFill>
                <a:latin typeface="+mj-lt"/>
              </a:endParaRPr>
            </a:p>
          </p:txBody>
        </p:sp>
      </p:grpSp>
      <p:sp>
        <p:nvSpPr>
          <p:cNvPr id="74" name="圆: 空心 73"/>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44"/>
          <p:cNvSpPr/>
          <p:nvPr/>
        </p:nvSpPr>
        <p:spPr>
          <a:xfrm>
            <a:off x="1318856" y="4819651"/>
            <a:ext cx="5100994" cy="1466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p:cNvGrpSpPr/>
          <p:nvPr/>
        </p:nvGrpSpPr>
        <p:grpSpPr>
          <a:xfrm>
            <a:off x="1397138" y="4907994"/>
            <a:ext cx="4792030" cy="1310003"/>
            <a:chOff x="1397138" y="4962705"/>
            <a:chExt cx="4792030" cy="1310003"/>
          </a:xfrm>
        </p:grpSpPr>
        <p:sp>
          <p:nvSpPr>
            <p:cNvPr id="70" name="文本框 69"/>
            <p:cNvSpPr txBox="1"/>
            <p:nvPr/>
          </p:nvSpPr>
          <p:spPr>
            <a:xfrm>
              <a:off x="1397138" y="5343068"/>
              <a:ext cx="4792030" cy="929640"/>
            </a:xfrm>
            <a:prstGeom prst="rect">
              <a:avLst/>
            </a:prstGeom>
            <a:noFill/>
          </p:spPr>
          <p:txBody>
            <a:bodyPr wrap="square" rtlCol="0">
              <a:spAutoFit/>
            </a:bodyPr>
            <a:lstStyle/>
            <a:p>
              <a:pPr>
                <a:lnSpc>
                  <a:spcPct val="130000"/>
                </a:lnSpc>
              </a:pPr>
              <a:r>
                <a:rPr lang="zh-CN" altLang="en-US" sz="1400" dirty="0">
                  <a:solidFill>
                    <a:schemeClr val="tx1">
                      <a:lumMod val="65000"/>
                      <a:lumOff val="35000"/>
                    </a:schemeClr>
                  </a:solidFill>
                </a:rPr>
                <a:t>本產品由興業銀行煙臺分行提供服務。</a:t>
              </a:r>
              <a:r>
                <a:rPr lang="zh-CN" altLang="en-US" sz="1400" dirty="0">
                  <a:solidFill>
                    <a:schemeClr val="tx1">
                      <a:lumMod val="65000"/>
                      <a:lumOff val="35000"/>
                    </a:schemeClr>
                  </a:solidFill>
                  <a:latin typeface="+mn-ea"/>
                </a:rPr>
                <a:t>無需資產抵押，有符合條件的政府訂單即可，最高提款金額可達</a:t>
              </a:r>
              <a:r>
                <a:rPr lang="en-US" altLang="zh-CN" sz="1400" dirty="0">
                  <a:solidFill>
                    <a:schemeClr val="tx1">
                      <a:lumMod val="65000"/>
                      <a:lumOff val="35000"/>
                    </a:schemeClr>
                  </a:solidFill>
                  <a:latin typeface="+mn-ea"/>
                </a:rPr>
                <a:t>500</a:t>
              </a:r>
              <a:r>
                <a:rPr lang="zh-CN" altLang="en-US" sz="1400" dirty="0">
                  <a:solidFill>
                    <a:schemeClr val="tx1">
                      <a:lumMod val="65000"/>
                      <a:lumOff val="35000"/>
                    </a:schemeClr>
                  </a:solidFill>
                  <a:latin typeface="+mn-ea"/>
                </a:rPr>
                <a:t>萬元或訂單金額</a:t>
              </a:r>
              <a:r>
                <a:rPr lang="en-US" altLang="zh-CN" sz="1400" dirty="0">
                  <a:solidFill>
                    <a:schemeClr val="tx1">
                      <a:lumMod val="65000"/>
                      <a:lumOff val="35000"/>
                    </a:schemeClr>
                  </a:solidFill>
                  <a:latin typeface="+mn-ea"/>
                </a:rPr>
                <a:t>70%</a:t>
              </a:r>
              <a:endParaRPr lang="zh-CN" altLang="en-US" sz="1100" spc="150" dirty="0">
                <a:solidFill>
                  <a:schemeClr val="tx1">
                    <a:lumMod val="65000"/>
                    <a:lumOff val="35000"/>
                  </a:schemeClr>
                </a:solidFill>
                <a:latin typeface="+mn-ea"/>
              </a:endParaRPr>
            </a:p>
          </p:txBody>
        </p:sp>
        <p:sp>
          <p:nvSpPr>
            <p:cNvPr id="71" name="文本框 70"/>
            <p:cNvSpPr txBox="1"/>
            <p:nvPr/>
          </p:nvSpPr>
          <p:spPr>
            <a:xfrm>
              <a:off x="1397138" y="4962705"/>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合同貸</a:t>
              </a:r>
              <a:endParaRPr lang="zh-CN" altLang="en-US" dirty="0"/>
            </a:p>
          </p:txBody>
        </p:sp>
      </p:grpSp>
      <p:sp>
        <p:nvSpPr>
          <p:cNvPr id="47" name="矩形: 圆角 46"/>
          <p:cNvSpPr/>
          <p:nvPr/>
        </p:nvSpPr>
        <p:spPr>
          <a:xfrm rot="5400000">
            <a:off x="5795250" y="5463076"/>
            <a:ext cx="900000" cy="180000"/>
          </a:xfrm>
          <a:prstGeom prst="roundRect">
            <a:avLst>
              <a:gd name="adj" fmla="val 50000"/>
            </a:avLst>
          </a:prstGeom>
          <a:gradFill>
            <a:gsLst>
              <a:gs pos="0">
                <a:srgbClr val="3F67ED"/>
              </a:gs>
              <a:gs pos="100000">
                <a:srgbClr val="6284F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8" name="组合 47"/>
          <p:cNvGrpSpPr/>
          <p:nvPr/>
        </p:nvGrpSpPr>
        <p:grpSpPr>
          <a:xfrm>
            <a:off x="647672" y="5193076"/>
            <a:ext cx="696169" cy="720000"/>
            <a:chOff x="685772" y="3992926"/>
            <a:chExt cx="696169" cy="720000"/>
          </a:xfrm>
        </p:grpSpPr>
        <p:sp>
          <p:nvSpPr>
            <p:cNvPr id="49" name="任意多边形: 形状 48"/>
            <p:cNvSpPr/>
            <p:nvPr/>
          </p:nvSpPr>
          <p:spPr>
            <a:xfrm>
              <a:off x="721777" y="3992926"/>
              <a:ext cx="624158" cy="720000"/>
            </a:xfrm>
            <a:custGeom>
              <a:avLst/>
              <a:gdLst>
                <a:gd name="connsiteX0" fmla="*/ 177149 w 624158"/>
                <a:gd name="connsiteY0" fmla="*/ 0 h 720000"/>
                <a:gd name="connsiteX1" fmla="*/ 624158 w 624158"/>
                <a:gd name="connsiteY1" fmla="*/ 0 h 720000"/>
                <a:gd name="connsiteX2" fmla="*/ 624158 w 624158"/>
                <a:gd name="connsiteY2" fmla="*/ 720000 h 720000"/>
                <a:gd name="connsiteX3" fmla="*/ 177149 w 624158"/>
                <a:gd name="connsiteY3" fmla="*/ 720000 h 720000"/>
                <a:gd name="connsiteX4" fmla="*/ 0 w 624158"/>
                <a:gd name="connsiteY4" fmla="*/ 542851 h 720000"/>
                <a:gd name="connsiteX5" fmla="*/ 0 w 624158"/>
                <a:gd name="connsiteY5" fmla="*/ 177149 h 720000"/>
                <a:gd name="connsiteX6" fmla="*/ 177149 w 624158"/>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158" h="720000">
                  <a:moveTo>
                    <a:pt x="177149" y="0"/>
                  </a:moveTo>
                  <a:lnTo>
                    <a:pt x="624158" y="0"/>
                  </a:lnTo>
                  <a:lnTo>
                    <a:pt x="624158" y="720000"/>
                  </a:lnTo>
                  <a:lnTo>
                    <a:pt x="177149" y="720000"/>
                  </a:lnTo>
                  <a:cubicBezTo>
                    <a:pt x="79312" y="720000"/>
                    <a:pt x="0" y="640688"/>
                    <a:pt x="0" y="542851"/>
                  </a:cubicBezTo>
                  <a:lnTo>
                    <a:pt x="0" y="177149"/>
                  </a:lnTo>
                  <a:cubicBezTo>
                    <a:pt x="0" y="79312"/>
                    <a:pt x="79312" y="0"/>
                    <a:pt x="177149" y="0"/>
                  </a:cubicBez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685772" y="4122094"/>
              <a:ext cx="696169" cy="460375"/>
            </a:xfrm>
            <a:prstGeom prst="rect">
              <a:avLst/>
            </a:prstGeom>
            <a:noFill/>
          </p:spPr>
          <p:txBody>
            <a:bodyPr wrap="square" rtlCol="0">
              <a:spAutoFit/>
            </a:bodyPr>
            <a:lstStyle/>
            <a:p>
              <a:pPr algn="ctr"/>
              <a:r>
                <a:rPr lang="en-US" altLang="zh-CN" sz="2400" dirty="0">
                  <a:solidFill>
                    <a:schemeClr val="bg1"/>
                  </a:solidFill>
                  <a:latin typeface="+mj-ea"/>
                  <a:ea typeface="+mj-ea"/>
                </a:rPr>
                <a:t>03</a:t>
              </a:r>
              <a:endParaRPr lang="zh-CN" altLang="en-US" sz="2400" dirty="0">
                <a:solidFill>
                  <a:schemeClr val="bg1"/>
                </a:solidFill>
                <a:latin typeface="+mj-ea"/>
                <a:ea typeface="+mj-ea"/>
              </a:endParaRPr>
            </a:p>
          </p:txBody>
        </p:sp>
      </p:grpSp>
      <p:sp>
        <p:nvSpPr>
          <p:cNvPr id="73" name="矩形 72"/>
          <p:cNvSpPr/>
          <p:nvPr/>
        </p:nvSpPr>
        <p:spPr>
          <a:xfrm>
            <a:off x="1318856" y="3067051"/>
            <a:ext cx="5100994" cy="1466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4" name="组合 73"/>
          <p:cNvGrpSpPr/>
          <p:nvPr/>
        </p:nvGrpSpPr>
        <p:grpSpPr>
          <a:xfrm>
            <a:off x="1397138" y="3172005"/>
            <a:ext cx="4792030" cy="1310003"/>
            <a:chOff x="1418270" y="3691864"/>
            <a:chExt cx="4792030" cy="1310003"/>
          </a:xfrm>
        </p:grpSpPr>
        <p:sp>
          <p:nvSpPr>
            <p:cNvPr id="79" name="文本框 78"/>
            <p:cNvSpPr txBox="1"/>
            <p:nvPr/>
          </p:nvSpPr>
          <p:spPr>
            <a:xfrm>
              <a:off x="1418270" y="4072227"/>
              <a:ext cx="4792030" cy="929640"/>
            </a:xfrm>
            <a:prstGeom prst="rect">
              <a:avLst/>
            </a:prstGeom>
            <a:noFill/>
          </p:spPr>
          <p:txBody>
            <a:bodyPr wrap="square" rtlCol="0">
              <a:spAutoFit/>
            </a:bodyPr>
            <a:lstStyle>
              <a:defPPr>
                <a:defRPr lang="zh-CN"/>
              </a:defPPr>
              <a:lvl1pPr>
                <a:lnSpc>
                  <a:spcPct val="150000"/>
                </a:lnSpc>
                <a:defRPr sz="1400">
                  <a:solidFill>
                    <a:schemeClr val="tx1">
                      <a:lumMod val="65000"/>
                      <a:lumOff val="35000"/>
                    </a:schemeClr>
                  </a:solidFill>
                </a:defRPr>
              </a:lvl1pPr>
            </a:lstStyle>
            <a:p>
              <a:pPr>
                <a:lnSpc>
                  <a:spcPct val="130000"/>
                </a:lnSpc>
              </a:pPr>
              <a:r>
                <a:rPr lang="zh-CN" altLang="en-US" dirty="0"/>
                <a:t>本產品由山東萊山齊豐村鎮銀行提供服務。產品亮點</a:t>
              </a:r>
              <a:r>
                <a:rPr lang="en-US" altLang="zh-CN" dirty="0"/>
                <a:t>:</a:t>
              </a:r>
              <a:r>
                <a:rPr lang="zh-CN" altLang="en-US" dirty="0"/>
                <a:t>人人可貸</a:t>
              </a:r>
              <a:r>
                <a:rPr lang="en-US" altLang="zh-CN" dirty="0"/>
                <a:t>100</a:t>
              </a:r>
              <a:r>
                <a:rPr lang="zh-CN" altLang="en-US" dirty="0"/>
                <a:t>萬、年年不還本；次授信、永久續貸；隨用隨還、自主放款；線上申請、極速審批。</a:t>
              </a:r>
              <a:endParaRPr lang="zh-CN" altLang="en-US" dirty="0"/>
            </a:p>
          </p:txBody>
        </p:sp>
        <p:sp>
          <p:nvSpPr>
            <p:cNvPr id="80" name="文本框 79"/>
            <p:cNvSpPr txBox="1"/>
            <p:nvPr/>
          </p:nvSpPr>
          <p:spPr>
            <a:xfrm>
              <a:off x="1418270" y="3691864"/>
              <a:ext cx="10972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信用貸</a:t>
              </a:r>
              <a:endParaRPr lang="zh-CN" altLang="en-US" dirty="0"/>
            </a:p>
          </p:txBody>
        </p:sp>
      </p:grpSp>
      <p:sp>
        <p:nvSpPr>
          <p:cNvPr id="75" name="矩形: 圆角 74"/>
          <p:cNvSpPr/>
          <p:nvPr/>
        </p:nvSpPr>
        <p:spPr>
          <a:xfrm rot="5400000">
            <a:off x="5795250" y="3710476"/>
            <a:ext cx="900000" cy="180000"/>
          </a:xfrm>
          <a:prstGeom prst="roundRect">
            <a:avLst>
              <a:gd name="adj" fmla="val 50000"/>
            </a:avLst>
          </a:prstGeom>
          <a:gradFill>
            <a:gsLst>
              <a:gs pos="0">
                <a:srgbClr val="3F67ED"/>
              </a:gs>
              <a:gs pos="100000">
                <a:srgbClr val="6284F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6" name="组合 75"/>
          <p:cNvGrpSpPr/>
          <p:nvPr/>
        </p:nvGrpSpPr>
        <p:grpSpPr>
          <a:xfrm>
            <a:off x="647672" y="3440476"/>
            <a:ext cx="696169" cy="720000"/>
            <a:chOff x="685772" y="3992926"/>
            <a:chExt cx="696169" cy="720000"/>
          </a:xfrm>
        </p:grpSpPr>
        <p:sp>
          <p:nvSpPr>
            <p:cNvPr id="77" name="任意多边形: 形状 76"/>
            <p:cNvSpPr/>
            <p:nvPr/>
          </p:nvSpPr>
          <p:spPr>
            <a:xfrm>
              <a:off x="721777" y="3992926"/>
              <a:ext cx="624158" cy="720000"/>
            </a:xfrm>
            <a:custGeom>
              <a:avLst/>
              <a:gdLst>
                <a:gd name="connsiteX0" fmla="*/ 177149 w 624158"/>
                <a:gd name="connsiteY0" fmla="*/ 0 h 720000"/>
                <a:gd name="connsiteX1" fmla="*/ 624158 w 624158"/>
                <a:gd name="connsiteY1" fmla="*/ 0 h 720000"/>
                <a:gd name="connsiteX2" fmla="*/ 624158 w 624158"/>
                <a:gd name="connsiteY2" fmla="*/ 720000 h 720000"/>
                <a:gd name="connsiteX3" fmla="*/ 177149 w 624158"/>
                <a:gd name="connsiteY3" fmla="*/ 720000 h 720000"/>
                <a:gd name="connsiteX4" fmla="*/ 0 w 624158"/>
                <a:gd name="connsiteY4" fmla="*/ 542851 h 720000"/>
                <a:gd name="connsiteX5" fmla="*/ 0 w 624158"/>
                <a:gd name="connsiteY5" fmla="*/ 177149 h 720000"/>
                <a:gd name="connsiteX6" fmla="*/ 177149 w 624158"/>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158" h="720000">
                  <a:moveTo>
                    <a:pt x="177149" y="0"/>
                  </a:moveTo>
                  <a:lnTo>
                    <a:pt x="624158" y="0"/>
                  </a:lnTo>
                  <a:lnTo>
                    <a:pt x="624158" y="720000"/>
                  </a:lnTo>
                  <a:lnTo>
                    <a:pt x="177149" y="720000"/>
                  </a:lnTo>
                  <a:cubicBezTo>
                    <a:pt x="79312" y="720000"/>
                    <a:pt x="0" y="640688"/>
                    <a:pt x="0" y="542851"/>
                  </a:cubicBezTo>
                  <a:lnTo>
                    <a:pt x="0" y="177149"/>
                  </a:lnTo>
                  <a:cubicBezTo>
                    <a:pt x="0" y="79312"/>
                    <a:pt x="79312" y="0"/>
                    <a:pt x="177149" y="0"/>
                  </a:cubicBez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p:cNvSpPr txBox="1"/>
            <p:nvPr/>
          </p:nvSpPr>
          <p:spPr>
            <a:xfrm>
              <a:off x="685772" y="4122094"/>
              <a:ext cx="696169" cy="460375"/>
            </a:xfrm>
            <a:prstGeom prst="rect">
              <a:avLst/>
            </a:prstGeom>
            <a:noFill/>
          </p:spPr>
          <p:txBody>
            <a:bodyPr wrap="square" rtlCol="0">
              <a:spAutoFit/>
            </a:bodyPr>
            <a:lstStyle/>
            <a:p>
              <a:pPr algn="ctr"/>
              <a:r>
                <a:rPr lang="en-US" altLang="zh-CN" sz="2400" dirty="0">
                  <a:solidFill>
                    <a:schemeClr val="bg1"/>
                  </a:solidFill>
                  <a:latin typeface="+mj-ea"/>
                  <a:ea typeface="+mj-ea"/>
                </a:rPr>
                <a:t>02</a:t>
              </a:r>
              <a:endParaRPr lang="zh-CN" altLang="en-US" sz="2400" dirty="0">
                <a:solidFill>
                  <a:schemeClr val="bg1"/>
                </a:solidFill>
                <a:latin typeface="+mj-ea"/>
                <a:ea typeface="+mj-ea"/>
              </a:endParaRPr>
            </a:p>
          </p:txBody>
        </p:sp>
      </p:grpSp>
      <p:sp>
        <p:nvSpPr>
          <p:cNvPr id="82" name="矩形 81"/>
          <p:cNvSpPr/>
          <p:nvPr/>
        </p:nvSpPr>
        <p:spPr>
          <a:xfrm>
            <a:off x="1318856" y="1314451"/>
            <a:ext cx="5100994" cy="1466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3" name="组合 82"/>
          <p:cNvGrpSpPr/>
          <p:nvPr/>
        </p:nvGrpSpPr>
        <p:grpSpPr>
          <a:xfrm>
            <a:off x="1397138" y="1514655"/>
            <a:ext cx="4792030" cy="1117598"/>
            <a:chOff x="1418270" y="3787114"/>
            <a:chExt cx="4792030" cy="1117598"/>
          </a:xfrm>
        </p:grpSpPr>
        <p:sp>
          <p:nvSpPr>
            <p:cNvPr id="88" name="文本框 87"/>
            <p:cNvSpPr txBox="1"/>
            <p:nvPr/>
          </p:nvSpPr>
          <p:spPr>
            <a:xfrm>
              <a:off x="1418270" y="4167477"/>
              <a:ext cx="4792030" cy="737235"/>
            </a:xfrm>
            <a:prstGeom prst="rect">
              <a:avLst/>
            </a:prstGeom>
            <a:noFill/>
          </p:spPr>
          <p:txBody>
            <a:bodyPr wrap="square" rtlCol="0">
              <a:spAutoFit/>
            </a:bodyPr>
            <a:lstStyle/>
            <a:p>
              <a:pPr>
                <a:lnSpc>
                  <a:spcPct val="150000"/>
                </a:lnSpc>
              </a:pPr>
              <a:r>
                <a:rPr lang="zh-CN" altLang="en-US" sz="1400" dirty="0">
                  <a:solidFill>
                    <a:schemeClr val="tx1">
                      <a:lumMod val="65000"/>
                      <a:lumOff val="35000"/>
                    </a:schemeClr>
                  </a:solidFill>
                </a:rPr>
                <a:t>本產品由山東萊山齊豐村鎮銀行提供服務。該產品亮點：額度高，抵押率</a:t>
              </a:r>
              <a:r>
                <a:rPr lang="en-US" altLang="zh-CN" sz="1400" dirty="0">
                  <a:solidFill>
                    <a:schemeClr val="tx1">
                      <a:lumMod val="65000"/>
                      <a:lumOff val="35000"/>
                    </a:schemeClr>
                  </a:solidFill>
                </a:rPr>
                <a:t>100%</a:t>
              </a:r>
              <a:r>
                <a:rPr lang="zh-CN" altLang="en-US" sz="1400" dirty="0">
                  <a:solidFill>
                    <a:schemeClr val="tx1">
                      <a:lumMod val="65000"/>
                      <a:lumOff val="35000"/>
                    </a:schemeClr>
                  </a:solidFill>
                </a:rPr>
                <a:t>；快速，當天放款</a:t>
              </a:r>
              <a:endParaRPr lang="zh-CN" altLang="en-US" sz="1400" spc="150" dirty="0">
                <a:solidFill>
                  <a:schemeClr val="tx1">
                    <a:lumMod val="65000"/>
                    <a:lumOff val="35000"/>
                  </a:schemeClr>
                </a:solidFill>
              </a:endParaRPr>
            </a:p>
          </p:txBody>
        </p:sp>
        <p:sp>
          <p:nvSpPr>
            <p:cNvPr id="89" name="文本框 88"/>
            <p:cNvSpPr txBox="1"/>
            <p:nvPr/>
          </p:nvSpPr>
          <p:spPr>
            <a:xfrm>
              <a:off x="1418270" y="3787114"/>
              <a:ext cx="1706880" cy="460375"/>
            </a:xfrm>
            <a:prstGeom prst="rect">
              <a:avLst/>
            </a:prstGeom>
            <a:noFill/>
          </p:spPr>
          <p:txBody>
            <a:bodyPr wrap="none" rtlCol="0">
              <a:spAutoFit/>
            </a:bodyPr>
            <a:lstStyle>
              <a:defPPr>
                <a:defRPr lang="zh-CN"/>
              </a:defPPr>
              <a:lvl1pPr>
                <a:defRPr sz="2400">
                  <a:solidFill>
                    <a:srgbClr val="3F67ED"/>
                  </a:solidFill>
                  <a:latin typeface="+mj-ea"/>
                  <a:ea typeface="+mj-ea"/>
                </a:defRPr>
              </a:lvl1pPr>
            </a:lstStyle>
            <a:p>
              <a:r>
                <a:rPr lang="zh-CN" altLang="en-US" dirty="0"/>
                <a:t>全額抵押貸</a:t>
              </a:r>
              <a:endParaRPr lang="zh-CN" altLang="en-US" dirty="0"/>
            </a:p>
          </p:txBody>
        </p:sp>
      </p:grpSp>
      <p:sp>
        <p:nvSpPr>
          <p:cNvPr id="84" name="矩形: 圆角 83"/>
          <p:cNvSpPr/>
          <p:nvPr/>
        </p:nvSpPr>
        <p:spPr>
          <a:xfrm rot="5400000">
            <a:off x="5795250" y="1957876"/>
            <a:ext cx="900000" cy="180000"/>
          </a:xfrm>
          <a:prstGeom prst="roundRect">
            <a:avLst>
              <a:gd name="adj" fmla="val 50000"/>
            </a:avLst>
          </a:prstGeom>
          <a:gradFill>
            <a:gsLst>
              <a:gs pos="0">
                <a:srgbClr val="3F67ED"/>
              </a:gs>
              <a:gs pos="100000">
                <a:srgbClr val="6284F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5" name="组合 84"/>
          <p:cNvGrpSpPr/>
          <p:nvPr/>
        </p:nvGrpSpPr>
        <p:grpSpPr>
          <a:xfrm>
            <a:off x="647672" y="1687876"/>
            <a:ext cx="696169" cy="720000"/>
            <a:chOff x="685772" y="3992926"/>
            <a:chExt cx="696169" cy="720000"/>
          </a:xfrm>
        </p:grpSpPr>
        <p:sp>
          <p:nvSpPr>
            <p:cNvPr id="86" name="任意多边形: 形状 85"/>
            <p:cNvSpPr/>
            <p:nvPr/>
          </p:nvSpPr>
          <p:spPr>
            <a:xfrm>
              <a:off x="721777" y="3992926"/>
              <a:ext cx="624158" cy="720000"/>
            </a:xfrm>
            <a:custGeom>
              <a:avLst/>
              <a:gdLst>
                <a:gd name="connsiteX0" fmla="*/ 177149 w 624158"/>
                <a:gd name="connsiteY0" fmla="*/ 0 h 720000"/>
                <a:gd name="connsiteX1" fmla="*/ 624158 w 624158"/>
                <a:gd name="connsiteY1" fmla="*/ 0 h 720000"/>
                <a:gd name="connsiteX2" fmla="*/ 624158 w 624158"/>
                <a:gd name="connsiteY2" fmla="*/ 720000 h 720000"/>
                <a:gd name="connsiteX3" fmla="*/ 177149 w 624158"/>
                <a:gd name="connsiteY3" fmla="*/ 720000 h 720000"/>
                <a:gd name="connsiteX4" fmla="*/ 0 w 624158"/>
                <a:gd name="connsiteY4" fmla="*/ 542851 h 720000"/>
                <a:gd name="connsiteX5" fmla="*/ 0 w 624158"/>
                <a:gd name="connsiteY5" fmla="*/ 177149 h 720000"/>
                <a:gd name="connsiteX6" fmla="*/ 177149 w 624158"/>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158" h="720000">
                  <a:moveTo>
                    <a:pt x="177149" y="0"/>
                  </a:moveTo>
                  <a:lnTo>
                    <a:pt x="624158" y="0"/>
                  </a:lnTo>
                  <a:lnTo>
                    <a:pt x="624158" y="720000"/>
                  </a:lnTo>
                  <a:lnTo>
                    <a:pt x="177149" y="720000"/>
                  </a:lnTo>
                  <a:cubicBezTo>
                    <a:pt x="79312" y="720000"/>
                    <a:pt x="0" y="640688"/>
                    <a:pt x="0" y="542851"/>
                  </a:cubicBezTo>
                  <a:lnTo>
                    <a:pt x="0" y="177149"/>
                  </a:lnTo>
                  <a:cubicBezTo>
                    <a:pt x="0" y="79312"/>
                    <a:pt x="79312" y="0"/>
                    <a:pt x="177149" y="0"/>
                  </a:cubicBezTo>
                  <a:close/>
                </a:path>
              </a:pathLst>
            </a:custGeom>
            <a:solidFill>
              <a:srgbClr val="3F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文本框 86"/>
            <p:cNvSpPr txBox="1"/>
            <p:nvPr/>
          </p:nvSpPr>
          <p:spPr>
            <a:xfrm>
              <a:off x="685772" y="4122094"/>
              <a:ext cx="696169" cy="460375"/>
            </a:xfrm>
            <a:prstGeom prst="rect">
              <a:avLst/>
            </a:prstGeom>
            <a:noFill/>
          </p:spPr>
          <p:txBody>
            <a:bodyPr wrap="square" rtlCol="0">
              <a:spAutoFit/>
            </a:bodyPr>
            <a:lstStyle/>
            <a:p>
              <a:pPr algn="ctr"/>
              <a:r>
                <a:rPr lang="en-US" altLang="zh-CN" sz="2400" dirty="0">
                  <a:solidFill>
                    <a:schemeClr val="bg1"/>
                  </a:solidFill>
                  <a:latin typeface="+mj-ea"/>
                  <a:ea typeface="+mj-ea"/>
                </a:rPr>
                <a:t>01</a:t>
              </a:r>
              <a:endParaRPr lang="zh-CN" altLang="en-US" sz="2400" dirty="0">
                <a:solidFill>
                  <a:schemeClr val="bg1"/>
                </a:solidFill>
                <a:latin typeface="+mj-ea"/>
                <a:ea typeface="+mj-ea"/>
              </a:endParaRPr>
            </a:p>
          </p:txBody>
        </p:sp>
      </p:grpSp>
      <p:sp>
        <p:nvSpPr>
          <p:cNvPr id="90" name="任意多边形: 形状 89"/>
          <p:cNvSpPr/>
          <p:nvPr/>
        </p:nvSpPr>
        <p:spPr>
          <a:xfrm>
            <a:off x="7353675" y="2643902"/>
            <a:ext cx="4857750" cy="4214099"/>
          </a:xfrm>
          <a:custGeom>
            <a:avLst/>
            <a:gdLst>
              <a:gd name="connsiteX0" fmla="*/ 3269175 w 4857750"/>
              <a:gd name="connsiteY0" fmla="*/ 0 h 4214099"/>
              <a:gd name="connsiteX1" fmla="*/ 4827458 w 4857750"/>
              <a:gd name="connsiteY1" fmla="*/ 394572 h 4214099"/>
              <a:gd name="connsiteX2" fmla="*/ 4857750 w 4857750"/>
              <a:gd name="connsiteY2" fmla="*/ 412975 h 4214099"/>
              <a:gd name="connsiteX3" fmla="*/ 4857750 w 4857750"/>
              <a:gd name="connsiteY3" fmla="*/ 4214099 h 4214099"/>
              <a:gd name="connsiteX4" fmla="*/ 139975 w 4857750"/>
              <a:gd name="connsiteY4" fmla="*/ 4214099 h 4214099"/>
              <a:gd name="connsiteX5" fmla="*/ 66418 w 4857750"/>
              <a:gd name="connsiteY5" fmla="*/ 3928028 h 4214099"/>
              <a:gd name="connsiteX6" fmla="*/ 0 w 4857750"/>
              <a:gd name="connsiteY6" fmla="*/ 3269175 h 4214099"/>
              <a:gd name="connsiteX7" fmla="*/ 3269175 w 4857750"/>
              <a:gd name="connsiteY7" fmla="*/ 0 h 421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7750" h="4214099">
                <a:moveTo>
                  <a:pt x="3269175" y="0"/>
                </a:moveTo>
                <a:cubicBezTo>
                  <a:pt x="3833399" y="0"/>
                  <a:pt x="4364238" y="142936"/>
                  <a:pt x="4827458" y="394572"/>
                </a:cubicBezTo>
                <a:lnTo>
                  <a:pt x="4857750" y="412975"/>
                </a:lnTo>
                <a:lnTo>
                  <a:pt x="4857750" y="4214099"/>
                </a:lnTo>
                <a:lnTo>
                  <a:pt x="139975" y="4214099"/>
                </a:lnTo>
                <a:lnTo>
                  <a:pt x="66418" y="3928028"/>
                </a:lnTo>
                <a:cubicBezTo>
                  <a:pt x="22870" y="3715213"/>
                  <a:pt x="0" y="3494865"/>
                  <a:pt x="0" y="3269175"/>
                </a:cubicBezTo>
                <a:cubicBezTo>
                  <a:pt x="0" y="1463660"/>
                  <a:pt x="1463660" y="0"/>
                  <a:pt x="3269175" y="0"/>
                </a:cubicBezTo>
                <a:close/>
              </a:path>
            </a:pathLst>
          </a:custGeom>
          <a:solidFill>
            <a:srgbClr val="3F67ED"/>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矩形: 圆角 90"/>
          <p:cNvSpPr/>
          <p:nvPr/>
        </p:nvSpPr>
        <p:spPr>
          <a:xfrm>
            <a:off x="7353675" y="1318559"/>
            <a:ext cx="2880000" cy="2880000"/>
          </a:xfrm>
          <a:prstGeom prst="roundRect">
            <a:avLst/>
          </a:prstGeom>
          <a:solidFill>
            <a:schemeClr val="bg1"/>
          </a:solidFill>
          <a:ln w="1016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文本框 91"/>
          <p:cNvSpPr txBox="1"/>
          <p:nvPr/>
        </p:nvSpPr>
        <p:spPr>
          <a:xfrm>
            <a:off x="7886700" y="5177127"/>
            <a:ext cx="3744150" cy="1209675"/>
          </a:xfrm>
          <a:prstGeom prst="rect">
            <a:avLst/>
          </a:prstGeom>
          <a:noFill/>
        </p:spPr>
        <p:txBody>
          <a:bodyPr wrap="square" rtlCol="0">
            <a:spAutoFit/>
          </a:bodyPr>
          <a:lstStyle/>
          <a:p>
            <a:pPr>
              <a:lnSpc>
                <a:spcPct val="130000"/>
              </a:lnSpc>
            </a:pPr>
            <a:r>
              <a:rPr lang="zh-CN" altLang="en-US" sz="1400" spc="150" dirty="0">
                <a:solidFill>
                  <a:schemeClr val="bg1"/>
                </a:solidFill>
              </a:rPr>
              <a:t>本產品由興業銀行煙臺分行提供服務。該產品亮點：免抵押：以稅定貸，最高額度</a:t>
            </a:r>
            <a:r>
              <a:rPr lang="en-US" altLang="zh-CN" sz="1400" spc="150" dirty="0">
                <a:solidFill>
                  <a:schemeClr val="bg1"/>
                </a:solidFill>
              </a:rPr>
              <a:t>200</a:t>
            </a:r>
            <a:r>
              <a:rPr lang="zh-CN" altLang="en-US" sz="1400" spc="150" dirty="0">
                <a:solidFill>
                  <a:schemeClr val="bg1"/>
                </a:solidFill>
              </a:rPr>
              <a:t>萬；速度快：智能系統，線上審批；線上提款。</a:t>
            </a:r>
            <a:endParaRPr lang="zh-CN" altLang="en-US" sz="1400" spc="150" dirty="0">
              <a:solidFill>
                <a:schemeClr val="bg1"/>
              </a:solidFill>
            </a:endParaRPr>
          </a:p>
        </p:txBody>
      </p:sp>
      <p:sp>
        <p:nvSpPr>
          <p:cNvPr id="93" name="文本框 92"/>
          <p:cNvSpPr txBox="1"/>
          <p:nvPr/>
        </p:nvSpPr>
        <p:spPr>
          <a:xfrm>
            <a:off x="7886700" y="4758664"/>
            <a:ext cx="1638300" cy="398780"/>
          </a:xfrm>
          <a:prstGeom prst="rect">
            <a:avLst/>
          </a:prstGeom>
          <a:noFill/>
        </p:spPr>
        <p:txBody>
          <a:bodyPr wrap="square" rtlCol="0">
            <a:spAutoFit/>
          </a:bodyPr>
          <a:lstStyle>
            <a:defPPr>
              <a:defRPr lang="zh-CN"/>
            </a:defPPr>
            <a:lvl1pPr algn="ctr">
              <a:defRPr sz="2000" spc="300">
                <a:solidFill>
                  <a:schemeClr val="tx1">
                    <a:lumMod val="65000"/>
                    <a:lumOff val="35000"/>
                  </a:schemeClr>
                </a:solidFill>
                <a:latin typeface="+mj-ea"/>
                <a:ea typeface="+mj-ea"/>
              </a:defRPr>
            </a:lvl1pPr>
          </a:lstStyle>
          <a:p>
            <a:pPr algn="l"/>
            <a:r>
              <a:rPr lang="zh-CN" altLang="en-US" dirty="0">
                <a:solidFill>
                  <a:schemeClr val="bg1"/>
                </a:solidFill>
              </a:rPr>
              <a:t>快易貸</a:t>
            </a:r>
            <a:endParaRPr lang="zh-CN" altLang="en-US" dirty="0">
              <a:solidFill>
                <a:schemeClr val="bg1"/>
              </a:solidFill>
            </a:endParaRPr>
          </a:p>
        </p:txBody>
      </p:sp>
      <p:pic>
        <p:nvPicPr>
          <p:cNvPr id="36" name="图片 35"/>
          <p:cNvPicPr>
            <a:picLocks noChangeAspect="1"/>
          </p:cNvPicPr>
          <p:nvPr/>
        </p:nvPicPr>
        <p:blipFill>
          <a:blip r:embed="rId1">
            <a:extLst>
              <a:ext uri="{28A0092B-C50C-407E-A947-70E740481C1C}">
                <a14:useLocalDpi xmlns:a14="http://schemas.microsoft.com/office/drawing/2010/main" val="0"/>
              </a:ext>
            </a:extLst>
          </a:blip>
          <a:srcRect l="26384"/>
          <a:stretch>
            <a:fillRect/>
          </a:stretch>
        </p:blipFill>
        <p:spPr>
          <a:xfrm>
            <a:off x="5767308" y="-341621"/>
            <a:ext cx="5221750" cy="4728820"/>
          </a:xfrm>
          <a:custGeom>
            <a:avLst/>
            <a:gdLst>
              <a:gd name="connsiteX0" fmla="*/ 0 w 5221750"/>
              <a:gd name="connsiteY0" fmla="*/ 0 h 4728820"/>
              <a:gd name="connsiteX1" fmla="*/ 5221750 w 5221750"/>
              <a:gd name="connsiteY1" fmla="*/ 0 h 4728820"/>
              <a:gd name="connsiteX2" fmla="*/ 5221750 w 5221750"/>
              <a:gd name="connsiteY2" fmla="*/ 4728820 h 4728820"/>
              <a:gd name="connsiteX3" fmla="*/ 0 w 5221750"/>
              <a:gd name="connsiteY3" fmla="*/ 4728820 h 4728820"/>
            </a:gdLst>
            <a:ahLst/>
            <a:cxnLst>
              <a:cxn ang="0">
                <a:pos x="connsiteX0" y="connsiteY0"/>
              </a:cxn>
              <a:cxn ang="0">
                <a:pos x="connsiteX1" y="connsiteY1"/>
              </a:cxn>
              <a:cxn ang="0">
                <a:pos x="connsiteX2" y="connsiteY2"/>
              </a:cxn>
              <a:cxn ang="0">
                <a:pos x="connsiteX3" y="connsiteY3"/>
              </a:cxn>
            </a:cxnLst>
            <a:rect l="l" t="t" r="r" b="b"/>
            <a:pathLst>
              <a:path w="5221750" h="4728820">
                <a:moveTo>
                  <a:pt x="0" y="0"/>
                </a:moveTo>
                <a:lnTo>
                  <a:pt x="5221750" y="0"/>
                </a:lnTo>
                <a:lnTo>
                  <a:pt x="5221750" y="4728820"/>
                </a:lnTo>
                <a:lnTo>
                  <a:pt x="0" y="4728820"/>
                </a:lnTo>
                <a:close/>
              </a:path>
            </a:pathLst>
          </a:custGeom>
        </p:spPr>
      </p:pic>
      <p:grpSp>
        <p:nvGrpSpPr>
          <p:cNvPr id="95" name="组合 94"/>
          <p:cNvGrpSpPr/>
          <p:nvPr/>
        </p:nvGrpSpPr>
        <p:grpSpPr>
          <a:xfrm>
            <a:off x="-944481" y="222329"/>
            <a:ext cx="3534300" cy="692074"/>
            <a:chOff x="-944481" y="222329"/>
            <a:chExt cx="3534300" cy="692074"/>
          </a:xfrm>
        </p:grpSpPr>
        <p:sp>
          <p:nvSpPr>
            <p:cNvPr id="96" name="矩形: 圆角 95"/>
            <p:cNvSpPr/>
            <p:nvPr/>
          </p:nvSpPr>
          <p:spPr>
            <a:xfrm flipH="1">
              <a:off x="-830181" y="222329"/>
              <a:ext cx="3420000" cy="692074"/>
            </a:xfrm>
            <a:prstGeom prst="roundRect">
              <a:avLst>
                <a:gd name="adj" fmla="val 50000"/>
              </a:avLst>
            </a:prstGeom>
            <a:solidFill>
              <a:srgbClr val="3F67ED"/>
            </a:solidFill>
            <a:ln w="38100">
              <a:solidFill>
                <a:srgbClr val="3F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7" name="矩形: 圆角 96"/>
            <p:cNvSpPr/>
            <p:nvPr/>
          </p:nvSpPr>
          <p:spPr>
            <a:xfrm flipH="1">
              <a:off x="-944481" y="222329"/>
              <a:ext cx="3420000" cy="69207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8" name="文本框 97"/>
            <p:cNvSpPr txBox="1"/>
            <p:nvPr/>
          </p:nvSpPr>
          <p:spPr>
            <a:xfrm>
              <a:off x="596263" y="315071"/>
              <a:ext cx="1662430" cy="460375"/>
            </a:xfrm>
            <a:prstGeom prst="rect">
              <a:avLst/>
            </a:prstGeom>
            <a:noFill/>
          </p:spPr>
          <p:txBody>
            <a:bodyPr wrap="none" rtlCol="0">
              <a:spAutoFit/>
            </a:bodyPr>
            <a:lstStyle/>
            <a:p>
              <a:r>
                <a:rPr lang="zh-CN" altLang="en-US" sz="2400" spc="300" dirty="0">
                  <a:solidFill>
                    <a:srgbClr val="3F67ED"/>
                  </a:solidFill>
                  <a:latin typeface="+mj-ea"/>
                  <a:ea typeface="+mj-ea"/>
                </a:rPr>
                <a:t> 產品介紹</a:t>
              </a:r>
              <a:endParaRPr lang="zh-CN" altLang="en-US" sz="2400" spc="300" dirty="0">
                <a:solidFill>
                  <a:srgbClr val="3F67ED"/>
                </a:solidFill>
                <a:latin typeface="+mj-ea"/>
                <a:ea typeface="+mj-ea"/>
              </a:endParaRPr>
            </a:p>
          </p:txBody>
        </p:sp>
        <p:sp>
          <p:nvSpPr>
            <p:cNvPr id="99" name="文本框 98"/>
            <p:cNvSpPr txBox="1"/>
            <p:nvPr/>
          </p:nvSpPr>
          <p:spPr>
            <a:xfrm>
              <a:off x="41808" y="253516"/>
              <a:ext cx="845172" cy="583565"/>
            </a:xfrm>
            <a:prstGeom prst="rect">
              <a:avLst/>
            </a:prstGeom>
            <a:noFill/>
          </p:spPr>
          <p:txBody>
            <a:bodyPr wrap="square" rtlCol="0">
              <a:spAutoFit/>
            </a:bodyPr>
            <a:lstStyle/>
            <a:p>
              <a:r>
                <a:rPr lang="en-US" altLang="zh-CN" sz="3200" dirty="0">
                  <a:solidFill>
                    <a:srgbClr val="3F67ED"/>
                  </a:solidFill>
                  <a:latin typeface="+mj-lt"/>
                </a:rPr>
                <a:t>02</a:t>
              </a:r>
              <a:endParaRPr lang="zh-CN" altLang="en-US" sz="3200" dirty="0">
                <a:solidFill>
                  <a:srgbClr val="3F67ED"/>
                </a:solidFill>
                <a:latin typeface="+mj-lt"/>
              </a:endParaRPr>
            </a:p>
          </p:txBody>
        </p:sp>
      </p:grpSp>
      <p:sp>
        <p:nvSpPr>
          <p:cNvPr id="100" name="圆: 空心 99"/>
          <p:cNvSpPr/>
          <p:nvPr/>
        </p:nvSpPr>
        <p:spPr>
          <a:xfrm>
            <a:off x="11087111" y="-563322"/>
            <a:ext cx="1475621" cy="1475621"/>
          </a:xfrm>
          <a:prstGeom prst="donut">
            <a:avLst>
              <a:gd name="adj" fmla="val 23673"/>
            </a:avLst>
          </a:prstGeom>
          <a:solidFill>
            <a:srgbClr val="F2A07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tags/tag1.xml><?xml version="1.0" encoding="utf-8"?>
<p:tagLst xmlns:p="http://schemas.openxmlformats.org/presentationml/2006/main">
  <p:tag name="KSO_WM_UNIT_PLACING_PICTURE_USER_VIEWPORT" val="{&quot;height&quot;:2592,&quot;width&quot;:4608}"/>
</p:tagLst>
</file>

<file path=ppt/tags/tag2.xml><?xml version="1.0" encoding="utf-8"?>
<p:tagLst xmlns:p="http://schemas.openxmlformats.org/presentationml/2006/main">
  <p:tag name="KSO_WPP_MARK_KEY" val="f983c788-d668-4594-acd2-1b76758db29d"/>
  <p:tag name="COMMONDATA" val="eyJoZGlkIjoiNDM4MDk4M2FhMDRmMmQyMDdjYzQ2N2EwNGM3YmI3NWY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3435</Words>
  <Application>WPS 演示</Application>
  <PresentationFormat>宽屏</PresentationFormat>
  <Paragraphs>314</Paragraphs>
  <Slides>21</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21</vt:i4>
      </vt:variant>
    </vt:vector>
  </HeadingPairs>
  <TitlesOfParts>
    <vt:vector size="30" baseType="lpstr">
      <vt:lpstr>Arial</vt:lpstr>
      <vt:lpstr>SimSun</vt:lpstr>
      <vt:lpstr>Wingdings</vt:lpstr>
      <vt:lpstr>思源黑体 CN Heavy</vt:lpstr>
      <vt:lpstr>DengXian</vt:lpstr>
      <vt:lpstr>思源黑体 CN Light</vt:lpstr>
      <vt:lpstr>Microsoft YaHei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277</cp:revision>
  <dcterms:created xsi:type="dcterms:W3CDTF">2022-09-02T13:15:00Z</dcterms:created>
  <dcterms:modified xsi:type="dcterms:W3CDTF">2022-11-09T02:20:44Z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081240E8E05F460BB0080A586FFB1154</vt:lpwstr>
  </property>
  <property fmtid="{D5CDD505-2E9C-101B-9397-08002B2CF9AE}" pid="3" name="KSOProductBuildVer">
    <vt:lpwstr>2052-11.1.0.12598</vt:lpwstr>
  </property>
</Properties>
</file>