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1" r:id="rId3"/>
    <p:sldId id="257" r:id="rId4"/>
    <p:sldId id="259" r:id="rId5"/>
    <p:sldId id="264" r:id="rId6"/>
    <p:sldId id="265" r:id="rId7"/>
    <p:sldId id="266" r:id="rId8"/>
    <p:sldId id="277" r:id="rId9"/>
    <p:sldId id="267" r:id="rId10"/>
    <p:sldId id="268" r:id="rId11"/>
    <p:sldId id="269" r:id="rId12"/>
    <p:sldId id="278" r:id="rId13"/>
    <p:sldId id="270" r:id="rId14"/>
    <p:sldId id="271" r:id="rId15"/>
    <p:sldId id="272" r:id="rId16"/>
    <p:sldId id="279" r:id="rId17"/>
    <p:sldId id="273" r:id="rId18"/>
    <p:sldId id="274" r:id="rId19"/>
    <p:sldId id="275" r:id="rId20"/>
    <p:sldId id="276" r:id="rId21"/>
    <p:sldId id="280" r:id="rId22"/>
    <p:sldId id="301" r:id="rId23"/>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C70DE"/>
    <a:srgbClr val="EFBD26"/>
    <a:srgbClr val="DADAFF"/>
    <a:srgbClr val="E6E6E6"/>
    <a:srgbClr val="F7E952"/>
    <a:srgbClr val="00D0DA"/>
    <a:srgbClr val="00777E"/>
    <a:srgbClr val="A37F0D"/>
    <a:srgbClr val="D5C08E"/>
    <a:srgbClr val="E7DC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showGuides="1">
      <p:cViewPr>
        <p:scale>
          <a:sx n="50" d="100"/>
          <a:sy n="50" d="100"/>
        </p:scale>
        <p:origin x="1518" y="444"/>
      </p:cViewPr>
      <p:guideLst>
        <p:guide orient="horz" pos="2160"/>
        <p:guide pos="3840"/>
        <p:guide orient="horz" pos="346"/>
        <p:guide orient="horz" pos="3974"/>
        <p:guide pos="7242"/>
        <p:guide pos="438"/>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2.xml"/><Relationship Id="rId3" Type="http://schemas.openxmlformats.org/officeDocument/2006/relationships/slide" Target="slides/slide1.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5DB4DBF-7C9D-42CF-89E4-5DBE2C26ED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50326F-6C37-43A7-9E76-556C208B99E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Heavy" panose="020B0A00000000000000" pitchFamily="34" charset="-122"/>
              </a:defRPr>
            </a:lvl1pPr>
          </a:lstStyle>
          <a:p>
            <a:fld id="{A5DB4DBF-7C9D-42CF-89E4-5DBE2C26ED99}"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Heavy" panose="020B0A00000000000000"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Heavy" panose="020B0A00000000000000" pitchFamily="34" charset="-122"/>
              </a:defRPr>
            </a:lvl1pPr>
          </a:lstStyle>
          <a:p>
            <a:fld id="{AE50326F-6C37-43A7-9E76-556C208B99E9}"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Light" panose="020B0300000000000000" pitchFamily="3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Heavy" panose="020B0A00000000000000" pitchFamily="34"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Heavy" panose="020B0A00000000000000" pitchFamily="34"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Heavy" panose="020B0A00000000000000" pitchFamily="34"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lin.ee/7sUARXb" TargetMode="External"/><Relationship Id="rId4" Type="http://schemas.openxmlformats.org/officeDocument/2006/relationships/image" Target="../media/image24.jpeg"/><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58" name="图片 5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grpSp>
        <p:nvGrpSpPr>
          <p:cNvPr id="42" name="组合 41"/>
          <p:cNvGrpSpPr/>
          <p:nvPr/>
        </p:nvGrpSpPr>
        <p:grpSpPr>
          <a:xfrm rot="10800000">
            <a:off x="10075456" y="190499"/>
            <a:ext cx="1822500" cy="489000"/>
            <a:chOff x="10208806" y="152400"/>
            <a:chExt cx="1822500" cy="489000"/>
          </a:xfrm>
        </p:grpSpPr>
        <p:sp>
          <p:nvSpPr>
            <p:cNvPr id="45" name="椭圆 44"/>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椭圆 74"/>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6" name="椭圆 75"/>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7" name="椭圆 76"/>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8" name="椭圆 77"/>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9" name="椭圆 78"/>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椭圆 80"/>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2" name="椭圆 81"/>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3" name="椭圆 82"/>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4" name="椭圆 83"/>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5" name="椭圆 84"/>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
        <p:nvSpPr>
          <p:cNvPr id="49" name="文本框 48"/>
          <p:cNvSpPr txBox="1"/>
          <p:nvPr/>
        </p:nvSpPr>
        <p:spPr>
          <a:xfrm>
            <a:off x="1686561" y="2154950"/>
            <a:ext cx="8818880" cy="1322070"/>
          </a:xfrm>
          <a:prstGeom prst="rect">
            <a:avLst/>
          </a:prstGeom>
          <a:noFill/>
        </p:spPr>
        <p:txBody>
          <a:bodyPr wrap="none" rtlCol="0">
            <a:spAutoFit/>
          </a:bodyPr>
          <a:lstStyle/>
          <a:p>
            <a:pPr algn="ctr"/>
            <a:r>
              <a:rPr lang="zh-CN" altLang="en-US" sz="8000" spc="500" dirty="0">
                <a:solidFill>
                  <a:schemeClr val="bg1"/>
                </a:solidFill>
                <a:latin typeface="思源黑体 CN Heavy" panose="020B0A00000000000000" pitchFamily="34" charset="-122"/>
                <a:ea typeface="思源黑体 CN Heavy" panose="020B0A00000000000000" pitchFamily="34" charset="-122"/>
              </a:rPr>
              <a:t>投資理財基礎知識</a:t>
            </a:r>
            <a:endParaRPr lang="zh-CN" altLang="en-US" sz="8000" dirty="0">
              <a:solidFill>
                <a:schemeClr val="bg1"/>
              </a:solidFill>
              <a:latin typeface="思源黑体 CN Heavy" panose="020B0A00000000000000" pitchFamily="34" charset="-122"/>
              <a:ea typeface="思源黑体 CN Heavy" panose="020B0A00000000000000" pitchFamily="34" charset="-122"/>
            </a:endParaRPr>
          </a:p>
        </p:txBody>
      </p:sp>
      <p:sp>
        <p:nvSpPr>
          <p:cNvPr id="51" name="文本框 50"/>
          <p:cNvSpPr txBox="1"/>
          <p:nvPr/>
        </p:nvSpPr>
        <p:spPr>
          <a:xfrm>
            <a:off x="2941004" y="3301285"/>
            <a:ext cx="6309995" cy="368300"/>
          </a:xfrm>
          <a:prstGeom prst="rect">
            <a:avLst/>
          </a:prstGeom>
          <a:noFill/>
        </p:spPr>
        <p:txBody>
          <a:bodyPr wrap="none" rtlCol="0">
            <a:spAutoFit/>
          </a:bodyPr>
          <a:lstStyle/>
          <a:p>
            <a:pPr algn="ctr"/>
            <a:r>
              <a:rPr lang="en-US" altLang="zh-CN" spc="300" dirty="0">
                <a:solidFill>
                  <a:schemeClr val="bg1"/>
                </a:solidFill>
                <a:latin typeface="思源黑体 CN Light" panose="020B0300000000000000" pitchFamily="34" charset="-122"/>
              </a:rPr>
              <a:t>Basic Knowledge Of Investment And Finance</a:t>
            </a:r>
            <a:endParaRPr lang="zh-CN" altLang="en-US" spc="300" dirty="0">
              <a:solidFill>
                <a:schemeClr val="bg1"/>
              </a:solidFill>
              <a:latin typeface="思源黑体 CN Light" panose="020B0300000000000000" pitchFamily="34" charset="-122"/>
            </a:endParaRPr>
          </a:p>
        </p:txBody>
      </p:sp>
      <p:sp>
        <p:nvSpPr>
          <p:cNvPr id="53" name="文本框 52"/>
          <p:cNvSpPr txBox="1"/>
          <p:nvPr/>
        </p:nvSpPr>
        <p:spPr>
          <a:xfrm>
            <a:off x="2771086" y="3636478"/>
            <a:ext cx="6649828" cy="650240"/>
          </a:xfrm>
          <a:prstGeom prst="rect">
            <a:avLst/>
          </a:prstGeom>
          <a:noFill/>
        </p:spPr>
        <p:txBody>
          <a:bodyPr wrap="square">
            <a:spAutoFit/>
          </a:bodyPr>
          <a:lstStyle>
            <a:defPPr>
              <a:defRPr lang="zh-CN"/>
            </a:defPPr>
            <a:lvl1pPr>
              <a:lnSpc>
                <a:spcPct val="15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lvl="0" algn="ctr">
              <a:lnSpc>
                <a:spcPct val="130000"/>
              </a:lnSpc>
              <a:defRPr/>
            </a:pPr>
            <a:r>
              <a:rPr lang="zh-CN" altLang="en-US" kern="0" dirty="0">
                <a:solidFill>
                  <a:schemeClr val="bg1"/>
                </a:solidFill>
              </a:rPr>
              <a:t>投資理財基礎知識有哪些</a:t>
            </a:r>
            <a:r>
              <a:rPr lang="en-US" altLang="zh-CN" kern="0" dirty="0">
                <a:solidFill>
                  <a:schemeClr val="bg1"/>
                </a:solidFill>
              </a:rPr>
              <a:t>? </a:t>
            </a:r>
            <a:r>
              <a:rPr lang="zh-CN" altLang="en-US" kern="0" dirty="0">
                <a:solidFill>
                  <a:schemeClr val="bg1"/>
                </a:solidFill>
              </a:rPr>
              <a:t>投資理財是怎麼賺錢的</a:t>
            </a:r>
            <a:r>
              <a:rPr lang="en-US" altLang="zh-CN" kern="0" dirty="0">
                <a:solidFill>
                  <a:schemeClr val="bg1"/>
                </a:solidFill>
              </a:rPr>
              <a:t>? </a:t>
            </a:r>
            <a:r>
              <a:rPr lang="zh-CN" altLang="en-US" kern="0" dirty="0">
                <a:solidFill>
                  <a:schemeClr val="bg1"/>
                </a:solidFill>
              </a:rPr>
              <a:t>理財產品上市之後</a:t>
            </a:r>
            <a:r>
              <a:rPr lang="en-US" altLang="zh-CN" kern="0" dirty="0">
                <a:solidFill>
                  <a:schemeClr val="bg1"/>
                </a:solidFill>
              </a:rPr>
              <a:t>,</a:t>
            </a:r>
            <a:r>
              <a:rPr lang="zh-CN" altLang="en-US" kern="0" dirty="0">
                <a:solidFill>
                  <a:schemeClr val="bg1"/>
                </a:solidFill>
              </a:rPr>
              <a:t>投資者買入</a:t>
            </a:r>
            <a:r>
              <a:rPr lang="en-US" altLang="zh-CN" kern="0" dirty="0">
                <a:solidFill>
                  <a:schemeClr val="bg1"/>
                </a:solidFill>
              </a:rPr>
              <a:t>,</a:t>
            </a:r>
            <a:r>
              <a:rPr lang="zh-CN" altLang="en-US" kern="0" dirty="0">
                <a:solidFill>
                  <a:schemeClr val="bg1"/>
                </a:solidFill>
              </a:rPr>
              <a:t>金融機構或者是管理人拿投資者買入的錢去投資別的標的等</a:t>
            </a:r>
            <a:endParaRPr kumimoji="0" lang="zh-CN" altLang="en-US" b="0" i="0" u="none" strike="noStrike" kern="0" cap="none" spc="100" normalizeH="0" baseline="0" noProof="0" dirty="0">
              <a:ln>
                <a:noFill/>
              </a:ln>
              <a:solidFill>
                <a:schemeClr val="bg1"/>
              </a:solidFill>
              <a:effectLst/>
              <a:uLnTx/>
              <a:uFillTx/>
              <a:latin typeface="思源黑体 CN Light" panose="020B0300000000000000" pitchFamily="34" charset="-122"/>
              <a:ea typeface="思源黑体 CN Light" panose="020B0300000000000000" pitchFamily="34" charset="-122"/>
              <a:cs typeface="OPPOSans R" panose="00020600040101010101" pitchFamily="18" charset="-122"/>
            </a:endParaRPr>
          </a:p>
        </p:txBody>
      </p:sp>
      <p:grpSp>
        <p:nvGrpSpPr>
          <p:cNvPr id="11" name="组合 10"/>
          <p:cNvGrpSpPr/>
          <p:nvPr/>
        </p:nvGrpSpPr>
        <p:grpSpPr>
          <a:xfrm>
            <a:off x="4097973" y="4370991"/>
            <a:ext cx="1611903" cy="360000"/>
            <a:chOff x="4381500" y="5488032"/>
            <a:chExt cx="1611903" cy="360000"/>
          </a:xfrm>
        </p:grpSpPr>
        <p:sp>
          <p:nvSpPr>
            <p:cNvPr id="50" name="文本框 49"/>
            <p:cNvSpPr txBox="1"/>
            <p:nvPr/>
          </p:nvSpPr>
          <p:spPr>
            <a:xfrm>
              <a:off x="4532903" y="5498755"/>
              <a:ext cx="1460500" cy="337185"/>
            </a:xfrm>
            <a:prstGeom prst="rect">
              <a:avLst/>
            </a:prstGeom>
            <a:noFill/>
          </p:spPr>
          <p:txBody>
            <a:bodyPr wrap="none" rtlCol="0">
              <a:spAutoFit/>
            </a:bodyPr>
            <a:lstStyle/>
            <a:p>
              <a:r>
                <a:rPr lang="zh-CN" altLang="en-US" sz="1600" dirty="0">
                  <a:solidFill>
                    <a:schemeClr val="bg1"/>
                  </a:solidFill>
                  <a:latin typeface="+mn-ea"/>
                </a:rPr>
                <a:t>彙報人：</a:t>
              </a:r>
              <a:r>
                <a:rPr lang="en-US" altLang="zh-CN" sz="1600" dirty="0">
                  <a:solidFill>
                    <a:schemeClr val="bg1"/>
                  </a:solidFill>
                  <a:latin typeface="+mn-ea"/>
                </a:rPr>
                <a:t>XXX   </a:t>
              </a:r>
              <a:endParaRPr lang="zh-CN" altLang="en-US" sz="1600" dirty="0">
                <a:solidFill>
                  <a:schemeClr val="bg1"/>
                </a:solidFill>
                <a:latin typeface="+mn-ea"/>
              </a:endParaRPr>
            </a:p>
          </p:txBody>
        </p:sp>
        <p:sp>
          <p:nvSpPr>
            <p:cNvPr id="10" name="矩形 9"/>
            <p:cNvSpPr/>
            <p:nvPr/>
          </p:nvSpPr>
          <p:spPr>
            <a:xfrm>
              <a:off x="4381500" y="5488032"/>
              <a:ext cx="180000" cy="36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nvGrpSpPr>
          <p:cNvPr id="12" name="组合 11"/>
          <p:cNvGrpSpPr/>
          <p:nvPr/>
        </p:nvGrpSpPr>
        <p:grpSpPr>
          <a:xfrm>
            <a:off x="5869623" y="4370991"/>
            <a:ext cx="2207533" cy="360000"/>
            <a:chOff x="5981700" y="5516607"/>
            <a:chExt cx="2207533" cy="360000"/>
          </a:xfrm>
        </p:grpSpPr>
        <p:sp>
          <p:nvSpPr>
            <p:cNvPr id="43" name="文本框 42"/>
            <p:cNvSpPr txBox="1"/>
            <p:nvPr/>
          </p:nvSpPr>
          <p:spPr>
            <a:xfrm>
              <a:off x="6133103" y="5527330"/>
              <a:ext cx="2056130" cy="337185"/>
            </a:xfrm>
            <a:prstGeom prst="rect">
              <a:avLst/>
            </a:prstGeom>
            <a:noFill/>
          </p:spPr>
          <p:txBody>
            <a:bodyPr wrap="none" rtlCol="0">
              <a:spAutoFit/>
            </a:bodyPr>
            <a:lstStyle>
              <a:defPPr>
                <a:defRPr lang="zh-CN"/>
              </a:defPPr>
              <a:lvl1pPr>
                <a:defRPr sz="1600">
                  <a:solidFill>
                    <a:schemeClr val="bg1"/>
                  </a:solidFill>
                  <a:latin typeface="+mn-ea"/>
                </a:defRPr>
              </a:lvl1pPr>
            </a:lstStyle>
            <a:p>
              <a:r>
                <a:rPr lang="zh-CN" altLang="en-US" dirty="0"/>
                <a:t>時間：</a:t>
              </a:r>
              <a:r>
                <a:rPr lang="en-US" altLang="zh-CN" dirty="0"/>
                <a:t>20XX</a:t>
              </a:r>
              <a:r>
                <a:rPr lang="zh-CN" altLang="en-US" dirty="0"/>
                <a:t>年</a:t>
              </a:r>
              <a:r>
                <a:rPr lang="en-US" altLang="zh-CN" dirty="0"/>
                <a:t>1</a:t>
              </a:r>
              <a:r>
                <a:rPr lang="zh-CN" altLang="en-US" dirty="0"/>
                <a:t>月</a:t>
              </a:r>
              <a:r>
                <a:rPr lang="en-US" altLang="zh-CN" dirty="0"/>
                <a:t>1</a:t>
              </a:r>
              <a:r>
                <a:rPr lang="zh-CN" altLang="en-US" dirty="0"/>
                <a:t>日</a:t>
              </a:r>
              <a:endParaRPr lang="zh-CN" altLang="en-US" dirty="0"/>
            </a:p>
          </p:txBody>
        </p:sp>
        <p:sp>
          <p:nvSpPr>
            <p:cNvPr id="44" name="矩形 43"/>
            <p:cNvSpPr/>
            <p:nvPr/>
          </p:nvSpPr>
          <p:spPr>
            <a:xfrm>
              <a:off x="5981700" y="5516607"/>
              <a:ext cx="180000" cy="36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nvGrpSpPr>
          <p:cNvPr id="41" name="组合 40"/>
          <p:cNvGrpSpPr/>
          <p:nvPr/>
        </p:nvGrpSpPr>
        <p:grpSpPr>
          <a:xfrm>
            <a:off x="10297390" y="3045051"/>
            <a:ext cx="1721531" cy="991067"/>
            <a:chOff x="9054599" y="3429000"/>
            <a:chExt cx="1721531" cy="991067"/>
          </a:xfrm>
        </p:grpSpPr>
        <p:pic>
          <p:nvPicPr>
            <p:cNvPr id="56" name="图片 55"/>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9054599" y="3429000"/>
              <a:ext cx="1088415" cy="93887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pic>
          <p:nvPicPr>
            <p:cNvPr id="57" name="图片 56"/>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10180417" y="3906198"/>
              <a:ext cx="595713" cy="51386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grpSp>
      <p:grpSp>
        <p:nvGrpSpPr>
          <p:cNvPr id="59" name="组合 58"/>
          <p:cNvGrpSpPr/>
          <p:nvPr/>
        </p:nvGrpSpPr>
        <p:grpSpPr>
          <a:xfrm rot="10800000">
            <a:off x="302806" y="190499"/>
            <a:ext cx="1822500" cy="489000"/>
            <a:chOff x="10208806" y="152400"/>
            <a:chExt cx="1822500" cy="489000"/>
          </a:xfrm>
        </p:grpSpPr>
        <p:sp>
          <p:nvSpPr>
            <p:cNvPr id="60" name="椭圆 59"/>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3" name="椭圆 72"/>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4" name="椭圆 73"/>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6" name="椭圆 85"/>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7" name="椭圆 86"/>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8" name="椭圆 87"/>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grpSp>
        <p:nvGrpSpPr>
          <p:cNvPr id="89" name="组合 88"/>
          <p:cNvGrpSpPr/>
          <p:nvPr/>
        </p:nvGrpSpPr>
        <p:grpSpPr>
          <a:xfrm>
            <a:off x="424949" y="3486150"/>
            <a:ext cx="1721531" cy="991067"/>
            <a:chOff x="9054599" y="3429000"/>
            <a:chExt cx="1721531" cy="991067"/>
          </a:xfrm>
        </p:grpSpPr>
        <p:pic>
          <p:nvPicPr>
            <p:cNvPr id="90" name="图片 89"/>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9054599" y="3429000"/>
              <a:ext cx="1088415" cy="93887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pic>
          <p:nvPicPr>
            <p:cNvPr id="91" name="图片 90"/>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10180417" y="3906198"/>
              <a:ext cx="595713" cy="51386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grpSp>
      <p:pic>
        <p:nvPicPr>
          <p:cNvPr id="2" name="图片 1" descr="www.uugai.com-833136"/>
          <p:cNvPicPr>
            <a:picLocks noChangeAspect="1"/>
          </p:cNvPicPr>
          <p:nvPr/>
        </p:nvPicPr>
        <p:blipFill>
          <a:blip r:embed="rId2"/>
          <a:stretch>
            <a:fillRect/>
          </a:stretch>
        </p:blipFill>
        <p:spPr>
          <a:xfrm>
            <a:off x="4191000" y="-381000"/>
            <a:ext cx="3810000" cy="381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25" name="矩形: 对角圆角 24"/>
          <p:cNvSpPr/>
          <p:nvPr/>
        </p:nvSpPr>
        <p:spPr>
          <a:xfrm rot="16200000" flipH="1">
            <a:off x="1917081" y="45319"/>
            <a:ext cx="2369837" cy="4680000"/>
          </a:xfrm>
          <a:prstGeom prst="round2DiagRect">
            <a:avLst>
              <a:gd name="adj1" fmla="val 7044"/>
              <a:gd name="adj2" fmla="val 0"/>
            </a:avLst>
          </a:prstGeom>
          <a:solidFill>
            <a:schemeClr val="bg1"/>
          </a:solidFill>
          <a:ln w="38100">
            <a:solidFill>
              <a:srgbClr val="EFBD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矩形: 对角圆角 25"/>
          <p:cNvSpPr/>
          <p:nvPr/>
        </p:nvSpPr>
        <p:spPr>
          <a:xfrm rot="16200000" flipH="1">
            <a:off x="1917081" y="2783131"/>
            <a:ext cx="2369837" cy="4680000"/>
          </a:xfrm>
          <a:prstGeom prst="round2DiagRect">
            <a:avLst>
              <a:gd name="adj1" fmla="val 7044"/>
              <a:gd name="adj2" fmla="val 0"/>
            </a:avLst>
          </a:prstGeom>
          <a:solidFill>
            <a:schemeClr val="bg1"/>
          </a:solidFill>
          <a:ln w="38100">
            <a:solidFill>
              <a:srgbClr val="EFBD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7" name="矩形: 对角圆角 26"/>
          <p:cNvSpPr/>
          <p:nvPr/>
        </p:nvSpPr>
        <p:spPr>
          <a:xfrm rot="16200000" flipH="1">
            <a:off x="2060182" y="3065732"/>
            <a:ext cx="2083634" cy="4114800"/>
          </a:xfrm>
          <a:prstGeom prst="round2DiagRect">
            <a:avLst>
              <a:gd name="adj1" fmla="val 7769"/>
              <a:gd name="adj2" fmla="val 0"/>
            </a:avLst>
          </a:prstGeom>
          <a:blipFill dpi="0" rotWithShape="0">
            <a:blip r:embed="rId1"/>
            <a:srcRect/>
            <a:tile tx="0" ty="-539750" sx="100000" sy="100000" flip="none" algn="ctr"/>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8" name="矩形: 对角圆角 27"/>
          <p:cNvSpPr/>
          <p:nvPr/>
        </p:nvSpPr>
        <p:spPr>
          <a:xfrm rot="16200000" flipH="1">
            <a:off x="2060182" y="327919"/>
            <a:ext cx="2083634" cy="4114800"/>
          </a:xfrm>
          <a:prstGeom prst="round2DiagRect">
            <a:avLst>
              <a:gd name="adj1" fmla="val 7769"/>
              <a:gd name="adj2" fmla="val 0"/>
            </a:avLst>
          </a:prstGeom>
          <a:blipFill dpi="0" rotWithShape="0">
            <a:blip r:embed="rId2"/>
            <a:srcRect/>
            <a:tile tx="0" ty="0" sx="100000" sy="100000" flip="none" algn="ctr"/>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1" name="文本框 40"/>
          <p:cNvSpPr txBox="1"/>
          <p:nvPr/>
        </p:nvSpPr>
        <p:spPr>
          <a:xfrm>
            <a:off x="6287699" y="2529234"/>
            <a:ext cx="4964163"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在進行家庭投資前，要仔細計算家庭的收入、現金、實物資產及金融資產，分析各類理財產品的風險，從而規避風險性高的理財專案。</a:t>
            </a:r>
            <a:endParaRPr lang="en-US" altLang="zh-CN" dirty="0"/>
          </a:p>
        </p:txBody>
      </p:sp>
      <p:sp>
        <p:nvSpPr>
          <p:cNvPr id="42" name="文本框 41"/>
          <p:cNvSpPr txBox="1"/>
          <p:nvPr/>
        </p:nvSpPr>
        <p:spPr>
          <a:xfrm>
            <a:off x="6299258" y="1991370"/>
            <a:ext cx="236728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rgbClr val="EFBD26"/>
                </a:solidFill>
              </a:rPr>
              <a:t>理財是避風險管理</a:t>
            </a:r>
            <a:endParaRPr lang="zh-CN" altLang="en-US" dirty="0">
              <a:solidFill>
                <a:srgbClr val="EFBD26"/>
              </a:solidFill>
            </a:endParaRPr>
          </a:p>
        </p:txBody>
      </p:sp>
      <p:cxnSp>
        <p:nvCxnSpPr>
          <p:cNvPr id="43" name="直接连接符 42"/>
          <p:cNvCxnSpPr/>
          <p:nvPr/>
        </p:nvCxnSpPr>
        <p:spPr>
          <a:xfrm>
            <a:off x="6402000" y="2447090"/>
            <a:ext cx="1080000" cy="0"/>
          </a:xfrm>
          <a:prstGeom prst="line">
            <a:avLst/>
          </a:prstGeom>
          <a:ln w="38100">
            <a:solidFill>
              <a:srgbClr val="EFBD26"/>
            </a:solidFill>
          </a:ln>
        </p:spPr>
        <p:style>
          <a:lnRef idx="1">
            <a:schemeClr val="accent1"/>
          </a:lnRef>
          <a:fillRef idx="0">
            <a:schemeClr val="accent1"/>
          </a:fillRef>
          <a:effectRef idx="0">
            <a:schemeClr val="accent1"/>
          </a:effectRef>
          <a:fontRef idx="minor">
            <a:schemeClr val="tx1"/>
          </a:fontRef>
        </p:style>
      </p:cxnSp>
      <p:sp>
        <p:nvSpPr>
          <p:cNvPr id="55" name="文本框 54"/>
          <p:cNvSpPr txBox="1"/>
          <p:nvPr/>
        </p:nvSpPr>
        <p:spPr>
          <a:xfrm>
            <a:off x="7130758" y="3767257"/>
            <a:ext cx="4397878" cy="92964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30000"/>
              </a:lnSpc>
            </a:pPr>
            <a:r>
              <a:rPr lang="zh-CN" altLang="en-US" dirty="0"/>
              <a:t>家庭通過合法的交易和手段</a:t>
            </a:r>
            <a:r>
              <a:rPr lang="en-US" altLang="zh-CN" dirty="0"/>
              <a:t>,</a:t>
            </a:r>
            <a:r>
              <a:rPr lang="zh-CN" altLang="en-US" dirty="0"/>
              <a:t>將投資風險盡可能的轉化出去</a:t>
            </a:r>
            <a:r>
              <a:rPr lang="en-US" altLang="zh-CN" dirty="0"/>
              <a:t>.</a:t>
            </a:r>
            <a:r>
              <a:rPr lang="zh-CN" altLang="en-US" dirty="0"/>
              <a:t>不直接參與投資專案</a:t>
            </a:r>
            <a:r>
              <a:rPr lang="en-US" altLang="zh-CN" dirty="0"/>
              <a:t>,</a:t>
            </a:r>
            <a:r>
              <a:rPr lang="zh-CN" altLang="en-US" dirty="0"/>
              <a:t>而向承擔專案的個人或單位投資</a:t>
            </a:r>
            <a:r>
              <a:rPr lang="en-US" altLang="zh-CN" dirty="0"/>
              <a:t>,</a:t>
            </a:r>
            <a:r>
              <a:rPr lang="zh-CN" altLang="en-US" dirty="0"/>
              <a:t>將風險轉化到承擔者身上</a:t>
            </a:r>
            <a:r>
              <a:rPr lang="en-US" altLang="zh-CN" dirty="0"/>
              <a:t>,</a:t>
            </a:r>
            <a:r>
              <a:rPr lang="zh-CN" altLang="en-US" dirty="0"/>
              <a:t>規避投資風險。</a:t>
            </a:r>
            <a:endParaRPr lang="en-US" altLang="zh-CN" dirty="0"/>
          </a:p>
        </p:txBody>
      </p:sp>
      <p:cxnSp>
        <p:nvCxnSpPr>
          <p:cNvPr id="60" name="直接连接符 59"/>
          <p:cNvCxnSpPr/>
          <p:nvPr/>
        </p:nvCxnSpPr>
        <p:spPr>
          <a:xfrm>
            <a:off x="7251073" y="3704164"/>
            <a:ext cx="1314484" cy="0"/>
          </a:xfrm>
          <a:prstGeom prst="line">
            <a:avLst/>
          </a:prstGeom>
          <a:ln w="38100">
            <a:solidFill>
              <a:srgbClr val="EFBD26"/>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a:off x="6287699" y="3690572"/>
            <a:ext cx="720000" cy="720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75" name="文本框 74"/>
          <p:cNvSpPr txBox="1"/>
          <p:nvPr/>
        </p:nvSpPr>
        <p:spPr>
          <a:xfrm>
            <a:off x="7130758" y="4999820"/>
            <a:ext cx="4397878"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家庭理財，比較合理的支出比例是</a:t>
            </a:r>
            <a:r>
              <a:rPr lang="en-US" altLang="zh-CN" dirty="0"/>
              <a:t>:40%</a:t>
            </a:r>
            <a:r>
              <a:rPr lang="zh-CN" altLang="en-US" dirty="0"/>
              <a:t>的收入可以用來投資保值或增值的資產， </a:t>
            </a:r>
            <a:r>
              <a:rPr lang="en-US" altLang="zh-CN" dirty="0"/>
              <a:t>30%</a:t>
            </a:r>
            <a:r>
              <a:rPr lang="zh-CN" altLang="en-US" dirty="0"/>
              <a:t>用於家庭開支，保障家人基本的生活水準</a:t>
            </a:r>
            <a:endParaRPr lang="en-US" altLang="zh-CN" dirty="0"/>
          </a:p>
        </p:txBody>
      </p:sp>
      <p:cxnSp>
        <p:nvCxnSpPr>
          <p:cNvPr id="76" name="直接连接符 75"/>
          <p:cNvCxnSpPr/>
          <p:nvPr/>
        </p:nvCxnSpPr>
        <p:spPr>
          <a:xfrm>
            <a:off x="7251073" y="4974827"/>
            <a:ext cx="1314484" cy="0"/>
          </a:xfrm>
          <a:prstGeom prst="line">
            <a:avLst/>
          </a:prstGeom>
          <a:ln w="38100">
            <a:solidFill>
              <a:srgbClr val="EFBD26"/>
            </a:solidFill>
          </a:ln>
        </p:spPr>
        <p:style>
          <a:lnRef idx="1">
            <a:schemeClr val="accent1"/>
          </a:lnRef>
          <a:fillRef idx="0">
            <a:schemeClr val="accent1"/>
          </a:fillRef>
          <a:effectRef idx="0">
            <a:schemeClr val="accent1"/>
          </a:effectRef>
          <a:fontRef idx="minor">
            <a:schemeClr val="tx1"/>
          </a:fontRef>
        </p:style>
      </p:cxnSp>
      <p:sp>
        <p:nvSpPr>
          <p:cNvPr id="68" name="椭圆 67"/>
          <p:cNvSpPr/>
          <p:nvPr/>
        </p:nvSpPr>
        <p:spPr>
          <a:xfrm>
            <a:off x="6287699" y="4942185"/>
            <a:ext cx="720000" cy="720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77" name="iconfont-1014-790393"/>
          <p:cNvSpPr/>
          <p:nvPr/>
        </p:nvSpPr>
        <p:spPr>
          <a:xfrm>
            <a:off x="6449699" y="3870572"/>
            <a:ext cx="396000" cy="36000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8" name="money-on-smartphone_81615"/>
          <p:cNvSpPr/>
          <p:nvPr/>
        </p:nvSpPr>
        <p:spPr>
          <a:xfrm>
            <a:off x="6524707" y="5105400"/>
            <a:ext cx="310336" cy="371744"/>
          </a:xfrm>
          <a:custGeom>
            <a:avLst/>
            <a:gdLst>
              <a:gd name="connsiteX0" fmla="*/ 143463 w 503376"/>
              <a:gd name="connsiteY0" fmla="*/ 516211 h 602982"/>
              <a:gd name="connsiteX1" fmla="*/ 175426 w 503376"/>
              <a:gd name="connsiteY1" fmla="*/ 548121 h 602982"/>
              <a:gd name="connsiteX2" fmla="*/ 207388 w 503376"/>
              <a:gd name="connsiteY2" fmla="*/ 516211 h 602982"/>
              <a:gd name="connsiteX3" fmla="*/ 488487 w 503376"/>
              <a:gd name="connsiteY3" fmla="*/ 160801 h 602982"/>
              <a:gd name="connsiteX4" fmla="*/ 494388 w 503376"/>
              <a:gd name="connsiteY4" fmla="*/ 162765 h 602982"/>
              <a:gd name="connsiteX5" fmla="*/ 497338 w 503376"/>
              <a:gd name="connsiteY5" fmla="*/ 168288 h 602982"/>
              <a:gd name="connsiteX6" fmla="*/ 503361 w 503376"/>
              <a:gd name="connsiteY6" fmla="*/ 243403 h 602982"/>
              <a:gd name="connsiteX7" fmla="*/ 501394 w 503376"/>
              <a:gd name="connsiteY7" fmla="*/ 249294 h 602982"/>
              <a:gd name="connsiteX8" fmla="*/ 495863 w 503376"/>
              <a:gd name="connsiteY8" fmla="*/ 252117 h 602982"/>
              <a:gd name="connsiteX9" fmla="*/ 476195 w 503376"/>
              <a:gd name="connsiteY9" fmla="*/ 253712 h 602982"/>
              <a:gd name="connsiteX10" fmla="*/ 467467 w 503376"/>
              <a:gd name="connsiteY10" fmla="*/ 246225 h 602982"/>
              <a:gd name="connsiteX11" fmla="*/ 465746 w 503376"/>
              <a:gd name="connsiteY11" fmla="*/ 225360 h 602982"/>
              <a:gd name="connsiteX12" fmla="*/ 367038 w 503376"/>
              <a:gd name="connsiteY12" fmla="*/ 345396 h 602982"/>
              <a:gd name="connsiteX13" fmla="*/ 356343 w 503376"/>
              <a:gd name="connsiteY13" fmla="*/ 347115 h 602982"/>
              <a:gd name="connsiteX14" fmla="*/ 262552 w 503376"/>
              <a:gd name="connsiteY14" fmla="*/ 288692 h 602982"/>
              <a:gd name="connsiteX15" fmla="*/ 181422 w 503376"/>
              <a:gd name="connsiteY15" fmla="*/ 401610 h 602982"/>
              <a:gd name="connsiteX16" fmla="*/ 174784 w 503376"/>
              <a:gd name="connsiteY16" fmla="*/ 405046 h 602982"/>
              <a:gd name="connsiteX17" fmla="*/ 169990 w 503376"/>
              <a:gd name="connsiteY17" fmla="*/ 403451 h 602982"/>
              <a:gd name="connsiteX18" fmla="*/ 154010 w 503376"/>
              <a:gd name="connsiteY18" fmla="*/ 392036 h 602982"/>
              <a:gd name="connsiteX19" fmla="*/ 150691 w 503376"/>
              <a:gd name="connsiteY19" fmla="*/ 386759 h 602982"/>
              <a:gd name="connsiteX20" fmla="*/ 152166 w 503376"/>
              <a:gd name="connsiteY20" fmla="*/ 380622 h 602982"/>
              <a:gd name="connsiteX21" fmla="*/ 248539 w 503376"/>
              <a:gd name="connsiteY21" fmla="*/ 246471 h 602982"/>
              <a:gd name="connsiteX22" fmla="*/ 259479 w 503376"/>
              <a:gd name="connsiteY22" fmla="*/ 244384 h 602982"/>
              <a:gd name="connsiteX23" fmla="*/ 354623 w 503376"/>
              <a:gd name="connsiteY23" fmla="*/ 303666 h 602982"/>
              <a:gd name="connsiteX24" fmla="*/ 439195 w 503376"/>
              <a:gd name="connsiteY24" fmla="*/ 200936 h 602982"/>
              <a:gd name="connsiteX25" fmla="*/ 416208 w 503376"/>
              <a:gd name="connsiteY25" fmla="*/ 202777 h 602982"/>
              <a:gd name="connsiteX26" fmla="*/ 410184 w 503376"/>
              <a:gd name="connsiteY26" fmla="*/ 200813 h 602982"/>
              <a:gd name="connsiteX27" fmla="*/ 407357 w 503376"/>
              <a:gd name="connsiteY27" fmla="*/ 195290 h 602982"/>
              <a:gd name="connsiteX28" fmla="*/ 405759 w 503376"/>
              <a:gd name="connsiteY28" fmla="*/ 175652 h 602982"/>
              <a:gd name="connsiteX29" fmla="*/ 413257 w 503376"/>
              <a:gd name="connsiteY29" fmla="*/ 166938 h 602982"/>
              <a:gd name="connsiteX30" fmla="*/ 103887 w 503376"/>
              <a:gd name="connsiteY30" fmla="*/ 137956 h 602982"/>
              <a:gd name="connsiteX31" fmla="*/ 126874 w 503376"/>
              <a:gd name="connsiteY31" fmla="*/ 137956 h 602982"/>
              <a:gd name="connsiteX32" fmla="*/ 132652 w 503376"/>
              <a:gd name="connsiteY32" fmla="*/ 143602 h 602982"/>
              <a:gd name="connsiteX33" fmla="*/ 132652 w 503376"/>
              <a:gd name="connsiteY33" fmla="*/ 155507 h 602982"/>
              <a:gd name="connsiteX34" fmla="*/ 166456 w 503376"/>
              <a:gd name="connsiteY34" fmla="*/ 167413 h 602982"/>
              <a:gd name="connsiteX35" fmla="*/ 168177 w 503376"/>
              <a:gd name="connsiteY35" fmla="*/ 175268 h 602982"/>
              <a:gd name="connsiteX36" fmla="*/ 155639 w 503376"/>
              <a:gd name="connsiteY36" fmla="*/ 194537 h 602982"/>
              <a:gd name="connsiteX37" fmla="*/ 147772 w 503376"/>
              <a:gd name="connsiteY37" fmla="*/ 196256 h 602982"/>
              <a:gd name="connsiteX38" fmla="*/ 120482 w 503376"/>
              <a:gd name="connsiteY38" fmla="*/ 189014 h 602982"/>
              <a:gd name="connsiteX39" fmla="*/ 93931 w 503376"/>
              <a:gd name="connsiteY39" fmla="*/ 202270 h 602982"/>
              <a:gd name="connsiteX40" fmla="*/ 123801 w 503376"/>
              <a:gd name="connsiteY40" fmla="*/ 223748 h 602982"/>
              <a:gd name="connsiteX41" fmla="*/ 176044 w 503376"/>
              <a:gd name="connsiteY41" fmla="*/ 275788 h 602982"/>
              <a:gd name="connsiteX42" fmla="*/ 132652 w 503376"/>
              <a:gd name="connsiteY42" fmla="*/ 320710 h 602982"/>
              <a:gd name="connsiteX43" fmla="*/ 132652 w 503376"/>
              <a:gd name="connsiteY43" fmla="*/ 333229 h 602982"/>
              <a:gd name="connsiteX44" fmla="*/ 126874 w 503376"/>
              <a:gd name="connsiteY44" fmla="*/ 338997 h 602982"/>
              <a:gd name="connsiteX45" fmla="*/ 103887 w 503376"/>
              <a:gd name="connsiteY45" fmla="*/ 338997 h 602982"/>
              <a:gd name="connsiteX46" fmla="*/ 98233 w 503376"/>
              <a:gd name="connsiteY46" fmla="*/ 333229 h 602982"/>
              <a:gd name="connsiteX47" fmla="*/ 98233 w 503376"/>
              <a:gd name="connsiteY47" fmla="*/ 320096 h 602982"/>
              <a:gd name="connsiteX48" fmla="*/ 59512 w 503376"/>
              <a:gd name="connsiteY48" fmla="*/ 298740 h 602982"/>
              <a:gd name="connsiteX49" fmla="*/ 59758 w 503376"/>
              <a:gd name="connsiteY49" fmla="*/ 290762 h 602982"/>
              <a:gd name="connsiteX50" fmla="*/ 76352 w 503376"/>
              <a:gd name="connsiteY50" fmla="*/ 274929 h 602982"/>
              <a:gd name="connsiteX51" fmla="*/ 80532 w 503376"/>
              <a:gd name="connsiteY51" fmla="*/ 273334 h 602982"/>
              <a:gd name="connsiteX52" fmla="*/ 84465 w 503376"/>
              <a:gd name="connsiteY52" fmla="*/ 275175 h 602982"/>
              <a:gd name="connsiteX53" fmla="*/ 116180 w 503376"/>
              <a:gd name="connsiteY53" fmla="*/ 287816 h 602982"/>
              <a:gd name="connsiteX54" fmla="*/ 141625 w 503376"/>
              <a:gd name="connsiteY54" fmla="*/ 275666 h 602982"/>
              <a:gd name="connsiteX55" fmla="*/ 113721 w 503376"/>
              <a:gd name="connsiteY55" fmla="*/ 256642 h 602982"/>
              <a:gd name="connsiteX56" fmla="*/ 59512 w 503376"/>
              <a:gd name="connsiteY56" fmla="*/ 202270 h 602982"/>
              <a:gd name="connsiteX57" fmla="*/ 98233 w 503376"/>
              <a:gd name="connsiteY57" fmla="*/ 157348 h 602982"/>
              <a:gd name="connsiteX58" fmla="*/ 98233 w 503376"/>
              <a:gd name="connsiteY58" fmla="*/ 143602 h 602982"/>
              <a:gd name="connsiteX59" fmla="*/ 103887 w 503376"/>
              <a:gd name="connsiteY59" fmla="*/ 137956 h 602982"/>
              <a:gd name="connsiteX60" fmla="*/ 23603 w 503376"/>
              <a:gd name="connsiteY60" fmla="*/ 0 h 602982"/>
              <a:gd name="connsiteX61" fmla="*/ 327248 w 503376"/>
              <a:gd name="connsiteY61" fmla="*/ 0 h 602982"/>
              <a:gd name="connsiteX62" fmla="*/ 350851 w 503376"/>
              <a:gd name="connsiteY62" fmla="*/ 23564 h 602982"/>
              <a:gd name="connsiteX63" fmla="*/ 350851 w 503376"/>
              <a:gd name="connsiteY63" fmla="*/ 281915 h 602982"/>
              <a:gd name="connsiteX64" fmla="*/ 322945 w 503376"/>
              <a:gd name="connsiteY64" fmla="*/ 264610 h 602982"/>
              <a:gd name="connsiteX65" fmla="*/ 322945 w 503376"/>
              <a:gd name="connsiteY65" fmla="*/ 105672 h 602982"/>
              <a:gd name="connsiteX66" fmla="*/ 27906 w 503376"/>
              <a:gd name="connsiteY66" fmla="*/ 105672 h 602982"/>
              <a:gd name="connsiteX67" fmla="*/ 27906 w 503376"/>
              <a:gd name="connsiteY67" fmla="*/ 497310 h 602982"/>
              <a:gd name="connsiteX68" fmla="*/ 322945 w 503376"/>
              <a:gd name="connsiteY68" fmla="*/ 497310 h 602982"/>
              <a:gd name="connsiteX69" fmla="*/ 322945 w 503376"/>
              <a:gd name="connsiteY69" fmla="*/ 345613 h 602982"/>
              <a:gd name="connsiteX70" fmla="*/ 350851 w 503376"/>
              <a:gd name="connsiteY70" fmla="*/ 363164 h 602982"/>
              <a:gd name="connsiteX71" fmla="*/ 350851 w 503376"/>
              <a:gd name="connsiteY71" fmla="*/ 579540 h 602982"/>
              <a:gd name="connsiteX72" fmla="*/ 327248 w 503376"/>
              <a:gd name="connsiteY72" fmla="*/ 602982 h 602982"/>
              <a:gd name="connsiteX73" fmla="*/ 23603 w 503376"/>
              <a:gd name="connsiteY73" fmla="*/ 602982 h 602982"/>
              <a:gd name="connsiteX74" fmla="*/ 0 w 503376"/>
              <a:gd name="connsiteY74" fmla="*/ 579540 h 602982"/>
              <a:gd name="connsiteX75" fmla="*/ 0 w 503376"/>
              <a:gd name="connsiteY75" fmla="*/ 23564 h 602982"/>
              <a:gd name="connsiteX76" fmla="*/ 23603 w 503376"/>
              <a:gd name="connsiteY76"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03376" h="602982">
                <a:moveTo>
                  <a:pt x="143463" y="516211"/>
                </a:moveTo>
                <a:cubicBezTo>
                  <a:pt x="143463" y="533761"/>
                  <a:pt x="157723" y="548121"/>
                  <a:pt x="175426" y="548121"/>
                </a:cubicBezTo>
                <a:cubicBezTo>
                  <a:pt x="193128" y="548121"/>
                  <a:pt x="207388" y="533761"/>
                  <a:pt x="207388" y="516211"/>
                </a:cubicBezTo>
                <a:close/>
                <a:moveTo>
                  <a:pt x="488487" y="160801"/>
                </a:moveTo>
                <a:cubicBezTo>
                  <a:pt x="490577" y="160678"/>
                  <a:pt x="492790" y="161292"/>
                  <a:pt x="494388" y="162765"/>
                </a:cubicBezTo>
                <a:cubicBezTo>
                  <a:pt x="496109" y="164115"/>
                  <a:pt x="497092" y="166201"/>
                  <a:pt x="497338" y="168288"/>
                </a:cubicBezTo>
                <a:lnTo>
                  <a:pt x="503361" y="243403"/>
                </a:lnTo>
                <a:cubicBezTo>
                  <a:pt x="503484" y="245489"/>
                  <a:pt x="502869" y="247698"/>
                  <a:pt x="501394" y="249294"/>
                </a:cubicBezTo>
                <a:cubicBezTo>
                  <a:pt x="500042" y="251012"/>
                  <a:pt x="497952" y="251994"/>
                  <a:pt x="495863" y="252117"/>
                </a:cubicBezTo>
                <a:lnTo>
                  <a:pt x="476195" y="253712"/>
                </a:lnTo>
                <a:cubicBezTo>
                  <a:pt x="471770" y="254081"/>
                  <a:pt x="467836" y="250767"/>
                  <a:pt x="467467" y="246225"/>
                </a:cubicBezTo>
                <a:lnTo>
                  <a:pt x="465746" y="225360"/>
                </a:lnTo>
                <a:lnTo>
                  <a:pt x="367038" y="345396"/>
                </a:lnTo>
                <a:cubicBezTo>
                  <a:pt x="364456" y="348588"/>
                  <a:pt x="359785" y="349324"/>
                  <a:pt x="356343" y="347115"/>
                </a:cubicBezTo>
                <a:lnTo>
                  <a:pt x="262552" y="288692"/>
                </a:lnTo>
                <a:lnTo>
                  <a:pt x="181422" y="401610"/>
                </a:lnTo>
                <a:cubicBezTo>
                  <a:pt x="179824" y="403819"/>
                  <a:pt x="177365" y="405046"/>
                  <a:pt x="174784" y="405046"/>
                </a:cubicBezTo>
                <a:cubicBezTo>
                  <a:pt x="173186" y="405046"/>
                  <a:pt x="171465" y="404555"/>
                  <a:pt x="169990" y="403451"/>
                </a:cubicBezTo>
                <a:lnTo>
                  <a:pt x="154010" y="392036"/>
                </a:lnTo>
                <a:cubicBezTo>
                  <a:pt x="152289" y="390809"/>
                  <a:pt x="151060" y="388845"/>
                  <a:pt x="150691" y="386759"/>
                </a:cubicBezTo>
                <a:cubicBezTo>
                  <a:pt x="150445" y="384549"/>
                  <a:pt x="150937" y="382340"/>
                  <a:pt x="152166" y="380622"/>
                </a:cubicBezTo>
                <a:lnTo>
                  <a:pt x="248539" y="246471"/>
                </a:lnTo>
                <a:cubicBezTo>
                  <a:pt x="250997" y="243034"/>
                  <a:pt x="255791" y="242052"/>
                  <a:pt x="259479" y="244384"/>
                </a:cubicBezTo>
                <a:lnTo>
                  <a:pt x="354623" y="303666"/>
                </a:lnTo>
                <a:lnTo>
                  <a:pt x="439195" y="200936"/>
                </a:lnTo>
                <a:lnTo>
                  <a:pt x="416208" y="202777"/>
                </a:lnTo>
                <a:cubicBezTo>
                  <a:pt x="413995" y="202900"/>
                  <a:pt x="411905" y="202286"/>
                  <a:pt x="410184" y="200813"/>
                </a:cubicBezTo>
                <a:cubicBezTo>
                  <a:pt x="408586" y="199463"/>
                  <a:pt x="407603" y="197376"/>
                  <a:pt x="407357" y="195290"/>
                </a:cubicBezTo>
                <a:lnTo>
                  <a:pt x="405759" y="175652"/>
                </a:lnTo>
                <a:cubicBezTo>
                  <a:pt x="405390" y="171234"/>
                  <a:pt x="408832" y="167306"/>
                  <a:pt x="413257" y="166938"/>
                </a:cubicBezTo>
                <a:close/>
                <a:moveTo>
                  <a:pt x="103887" y="137956"/>
                </a:moveTo>
                <a:lnTo>
                  <a:pt x="126874" y="137956"/>
                </a:lnTo>
                <a:cubicBezTo>
                  <a:pt x="130070" y="137956"/>
                  <a:pt x="132652" y="140411"/>
                  <a:pt x="132652" y="143602"/>
                </a:cubicBezTo>
                <a:lnTo>
                  <a:pt x="132652" y="155507"/>
                </a:lnTo>
                <a:cubicBezTo>
                  <a:pt x="145067" y="157226"/>
                  <a:pt x="157237" y="161399"/>
                  <a:pt x="166456" y="167413"/>
                </a:cubicBezTo>
                <a:cubicBezTo>
                  <a:pt x="169038" y="169131"/>
                  <a:pt x="169898" y="172690"/>
                  <a:pt x="168177" y="175268"/>
                </a:cubicBezTo>
                <a:lnTo>
                  <a:pt x="155639" y="194537"/>
                </a:lnTo>
                <a:cubicBezTo>
                  <a:pt x="153918" y="197238"/>
                  <a:pt x="150353" y="197974"/>
                  <a:pt x="147772" y="196256"/>
                </a:cubicBezTo>
                <a:cubicBezTo>
                  <a:pt x="141134" y="191960"/>
                  <a:pt x="129947" y="189014"/>
                  <a:pt x="120482" y="189014"/>
                </a:cubicBezTo>
                <a:cubicBezTo>
                  <a:pt x="110648" y="189014"/>
                  <a:pt x="93931" y="191714"/>
                  <a:pt x="93931" y="202270"/>
                </a:cubicBezTo>
                <a:cubicBezTo>
                  <a:pt x="93931" y="212457"/>
                  <a:pt x="99216" y="216384"/>
                  <a:pt x="123801" y="223748"/>
                </a:cubicBezTo>
                <a:cubicBezTo>
                  <a:pt x="144698" y="230131"/>
                  <a:pt x="176413" y="239704"/>
                  <a:pt x="176044" y="275788"/>
                </a:cubicBezTo>
                <a:cubicBezTo>
                  <a:pt x="176044" y="298494"/>
                  <a:pt x="159204" y="315800"/>
                  <a:pt x="132652" y="320710"/>
                </a:cubicBezTo>
                <a:lnTo>
                  <a:pt x="132652" y="333229"/>
                </a:lnTo>
                <a:cubicBezTo>
                  <a:pt x="132652" y="336420"/>
                  <a:pt x="130070" y="338997"/>
                  <a:pt x="126874" y="338997"/>
                </a:cubicBezTo>
                <a:lnTo>
                  <a:pt x="103887" y="338997"/>
                </a:lnTo>
                <a:cubicBezTo>
                  <a:pt x="100814" y="338997"/>
                  <a:pt x="98233" y="336420"/>
                  <a:pt x="98233" y="333229"/>
                </a:cubicBezTo>
                <a:lnTo>
                  <a:pt x="98233" y="320096"/>
                </a:lnTo>
                <a:cubicBezTo>
                  <a:pt x="83113" y="316659"/>
                  <a:pt x="69223" y="309050"/>
                  <a:pt x="59512" y="298740"/>
                </a:cubicBezTo>
                <a:cubicBezTo>
                  <a:pt x="57299" y="296531"/>
                  <a:pt x="57422" y="292849"/>
                  <a:pt x="59758" y="290762"/>
                </a:cubicBezTo>
                <a:lnTo>
                  <a:pt x="76352" y="274929"/>
                </a:lnTo>
                <a:cubicBezTo>
                  <a:pt x="77459" y="273947"/>
                  <a:pt x="78934" y="273334"/>
                  <a:pt x="80532" y="273334"/>
                </a:cubicBezTo>
                <a:cubicBezTo>
                  <a:pt x="82007" y="273456"/>
                  <a:pt x="83482" y="274070"/>
                  <a:pt x="84465" y="275175"/>
                </a:cubicBezTo>
                <a:cubicBezTo>
                  <a:pt x="91595" y="282662"/>
                  <a:pt x="104625" y="287816"/>
                  <a:pt x="116180" y="287816"/>
                </a:cubicBezTo>
                <a:cubicBezTo>
                  <a:pt x="125645" y="287816"/>
                  <a:pt x="141625" y="285239"/>
                  <a:pt x="141625" y="275666"/>
                </a:cubicBezTo>
                <a:cubicBezTo>
                  <a:pt x="141748" y="266829"/>
                  <a:pt x="137077" y="263638"/>
                  <a:pt x="113721" y="256642"/>
                </a:cubicBezTo>
                <a:cubicBezTo>
                  <a:pt x="92210" y="250137"/>
                  <a:pt x="59512" y="240195"/>
                  <a:pt x="59512" y="202270"/>
                </a:cubicBezTo>
                <a:cubicBezTo>
                  <a:pt x="59512" y="180546"/>
                  <a:pt x="74140" y="163731"/>
                  <a:pt x="98233" y="157348"/>
                </a:cubicBezTo>
                <a:lnTo>
                  <a:pt x="98233" y="143602"/>
                </a:lnTo>
                <a:cubicBezTo>
                  <a:pt x="98233" y="140411"/>
                  <a:pt x="100814" y="137956"/>
                  <a:pt x="103887" y="137956"/>
                </a:cubicBezTo>
                <a:close/>
                <a:moveTo>
                  <a:pt x="23603" y="0"/>
                </a:moveTo>
                <a:lnTo>
                  <a:pt x="327248" y="0"/>
                </a:lnTo>
                <a:cubicBezTo>
                  <a:pt x="340279" y="0"/>
                  <a:pt x="350851" y="10555"/>
                  <a:pt x="350851" y="23564"/>
                </a:cubicBezTo>
                <a:lnTo>
                  <a:pt x="350851" y="281915"/>
                </a:lnTo>
                <a:lnTo>
                  <a:pt x="322945" y="264610"/>
                </a:lnTo>
                <a:lnTo>
                  <a:pt x="322945" y="105672"/>
                </a:lnTo>
                <a:lnTo>
                  <a:pt x="27906" y="105672"/>
                </a:lnTo>
                <a:lnTo>
                  <a:pt x="27906" y="497310"/>
                </a:lnTo>
                <a:lnTo>
                  <a:pt x="322945" y="497310"/>
                </a:lnTo>
                <a:lnTo>
                  <a:pt x="322945" y="345613"/>
                </a:lnTo>
                <a:lnTo>
                  <a:pt x="350851" y="363164"/>
                </a:lnTo>
                <a:lnTo>
                  <a:pt x="350851" y="579540"/>
                </a:lnTo>
                <a:cubicBezTo>
                  <a:pt x="350851" y="592427"/>
                  <a:pt x="340279" y="602982"/>
                  <a:pt x="327248" y="602982"/>
                </a:cubicBezTo>
                <a:lnTo>
                  <a:pt x="23603" y="602982"/>
                </a:lnTo>
                <a:cubicBezTo>
                  <a:pt x="10572" y="602982"/>
                  <a:pt x="0" y="592427"/>
                  <a:pt x="0" y="579540"/>
                </a:cubicBezTo>
                <a:lnTo>
                  <a:pt x="0" y="23564"/>
                </a:lnTo>
                <a:cubicBezTo>
                  <a:pt x="0" y="10555"/>
                  <a:pt x="10572" y="0"/>
                  <a:pt x="2360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44" name="组合 43"/>
          <p:cNvGrpSpPr/>
          <p:nvPr/>
        </p:nvGrpSpPr>
        <p:grpSpPr>
          <a:xfrm>
            <a:off x="475615" y="279796"/>
            <a:ext cx="2636535" cy="521970"/>
            <a:chOff x="475615" y="279796"/>
            <a:chExt cx="2636535" cy="521970"/>
          </a:xfrm>
        </p:grpSpPr>
        <p:sp>
          <p:nvSpPr>
            <p:cNvPr id="45" name="文本框 44"/>
            <p:cNvSpPr txBox="1"/>
            <p:nvPr/>
          </p:nvSpPr>
          <p:spPr>
            <a:xfrm>
              <a:off x="960770" y="279796"/>
              <a:ext cx="21513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什麼是理財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47" name="组合 46"/>
            <p:cNvGrpSpPr/>
            <p:nvPr/>
          </p:nvGrpSpPr>
          <p:grpSpPr>
            <a:xfrm>
              <a:off x="475615" y="307406"/>
              <a:ext cx="468000" cy="468000"/>
              <a:chOff x="475615" y="307406"/>
              <a:chExt cx="468000" cy="468000"/>
            </a:xfrm>
          </p:grpSpPr>
          <p:sp>
            <p:nvSpPr>
              <p:cNvPr id="49" name="椭圆 48"/>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50"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51" name="组合 50"/>
          <p:cNvGrpSpPr/>
          <p:nvPr/>
        </p:nvGrpSpPr>
        <p:grpSpPr>
          <a:xfrm rot="10800000">
            <a:off x="10075456" y="190500"/>
            <a:ext cx="1822500" cy="489000"/>
            <a:chOff x="10208806" y="152400"/>
            <a:chExt cx="1822500" cy="489000"/>
          </a:xfrm>
        </p:grpSpPr>
        <p:sp>
          <p:nvSpPr>
            <p:cNvPr id="52" name="椭圆 51"/>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9" name="椭圆 58"/>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82" name="图片 8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0723" y="-191581"/>
            <a:ext cx="1766766" cy="1643979"/>
          </a:xfrm>
          <a:prstGeom prst="rect">
            <a:avLst/>
          </a:prstGeom>
        </p:spPr>
      </p:pic>
      <p:grpSp>
        <p:nvGrpSpPr>
          <p:cNvPr id="5" name="组合 4"/>
          <p:cNvGrpSpPr/>
          <p:nvPr/>
        </p:nvGrpSpPr>
        <p:grpSpPr>
          <a:xfrm>
            <a:off x="1946012" y="747164"/>
            <a:ext cx="8299977" cy="2646045"/>
            <a:chOff x="908918" y="1128164"/>
            <a:chExt cx="8299977" cy="2646045"/>
          </a:xfrm>
        </p:grpSpPr>
        <p:sp>
          <p:nvSpPr>
            <p:cNvPr id="59" name="文本框 58"/>
            <p:cNvSpPr txBox="1"/>
            <p:nvPr/>
          </p:nvSpPr>
          <p:spPr>
            <a:xfrm>
              <a:off x="908918" y="1128164"/>
              <a:ext cx="2877820" cy="2646045"/>
            </a:xfrm>
            <a:prstGeom prst="rect">
              <a:avLst/>
            </a:prstGeom>
            <a:noFill/>
          </p:spPr>
          <p:txBody>
            <a:bodyPr wrap="none" rtlCol="0">
              <a:spAutoFit/>
            </a:bodyPr>
            <a:lstStyle>
              <a:defPPr>
                <a:defRPr lang="zh-CN"/>
              </a:defPPr>
              <a:lvl1pPr>
                <a:defRPr sz="13800" spc="500">
                  <a:gradFill>
                    <a:gsLst>
                      <a:gs pos="0">
                        <a:srgbClr val="EABD73">
                          <a:lumMod val="100000"/>
                        </a:srgbClr>
                      </a:gs>
                      <a:gs pos="100000">
                        <a:srgbClr val="EABD73">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sz="16600" dirty="0">
                  <a:ln w="38100">
                    <a:solidFill>
                      <a:schemeClr val="bg1"/>
                    </a:solidFill>
                  </a:ln>
                  <a:noFill/>
                </a:rPr>
                <a:t>03</a:t>
              </a:r>
              <a:endParaRPr lang="zh-CN" altLang="en-US" sz="16600" dirty="0">
                <a:ln w="38100">
                  <a:solidFill>
                    <a:schemeClr val="bg1"/>
                  </a:solidFill>
                </a:ln>
                <a:noFill/>
              </a:endParaRPr>
            </a:p>
          </p:txBody>
        </p:sp>
        <p:grpSp>
          <p:nvGrpSpPr>
            <p:cNvPr id="4" name="组合 3"/>
            <p:cNvGrpSpPr/>
            <p:nvPr/>
          </p:nvGrpSpPr>
          <p:grpSpPr>
            <a:xfrm>
              <a:off x="4041590" y="1454252"/>
              <a:ext cx="5167305" cy="1851905"/>
              <a:chOff x="4041590" y="1261547"/>
              <a:chExt cx="5167305" cy="1851905"/>
            </a:xfrm>
          </p:grpSpPr>
          <p:sp>
            <p:nvSpPr>
              <p:cNvPr id="51" name="文本框 50"/>
              <p:cNvSpPr txBox="1"/>
              <p:nvPr/>
            </p:nvSpPr>
            <p:spPr>
              <a:xfrm>
                <a:off x="4054135" y="2046338"/>
                <a:ext cx="2240915" cy="306705"/>
              </a:xfrm>
              <a:prstGeom prst="rect">
                <a:avLst/>
              </a:prstGeom>
              <a:noFill/>
            </p:spPr>
            <p:txBody>
              <a:bodyPr wrap="none" rtlCol="0">
                <a:spAutoFit/>
              </a:bodyPr>
              <a:lstStyle/>
              <a:p>
                <a:pPr algn="ctr"/>
                <a:r>
                  <a:rPr lang="en-US" altLang="zh-CN" sz="1400" spc="300" dirty="0">
                    <a:solidFill>
                      <a:schemeClr val="bg1"/>
                    </a:solidFill>
                    <a:latin typeface="思源黑体 CN Light" panose="020B0300000000000000" pitchFamily="34" charset="-122"/>
                  </a:rPr>
                  <a:t>How To Financial </a:t>
                </a:r>
                <a:endParaRPr lang="zh-CN" altLang="en-US" sz="1400" spc="300" dirty="0">
                  <a:solidFill>
                    <a:schemeClr val="bg1"/>
                  </a:solidFill>
                  <a:latin typeface="思源黑体 CN Light" panose="020B0300000000000000" pitchFamily="34" charset="-122"/>
                </a:endParaRPr>
              </a:p>
            </p:txBody>
          </p:sp>
          <p:sp>
            <p:nvSpPr>
              <p:cNvPr id="53" name="文本框 52"/>
              <p:cNvSpPr txBox="1"/>
              <p:nvPr/>
            </p:nvSpPr>
            <p:spPr>
              <a:xfrm>
                <a:off x="4041590" y="2463212"/>
                <a:ext cx="5167305" cy="650240"/>
              </a:xfrm>
              <a:prstGeom prst="rect">
                <a:avLst/>
              </a:prstGeom>
              <a:noFill/>
            </p:spPr>
            <p:txBody>
              <a:bodyPr wrap="square">
                <a:spAutoFit/>
              </a:bodyPr>
              <a:lstStyle>
                <a:defPPr>
                  <a:defRPr lang="zh-CN"/>
                </a:defPPr>
                <a:lvl1pPr>
                  <a:lnSpc>
                    <a:spcPct val="15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defRPr/>
                </a:pPr>
                <a:r>
                  <a:rPr lang="zh-CN" altLang="en-US" kern="0" dirty="0">
                    <a:solidFill>
                      <a:schemeClr val="bg1"/>
                    </a:solidFill>
                  </a:rPr>
                  <a:t>如何開始理財呢</a:t>
                </a:r>
                <a:r>
                  <a:rPr lang="en-US" altLang="zh-CN" kern="0" dirty="0">
                    <a:solidFill>
                      <a:schemeClr val="bg1"/>
                    </a:solidFill>
                  </a:rPr>
                  <a:t>?</a:t>
                </a:r>
                <a:r>
                  <a:rPr lang="zh-CN" altLang="en-US" kern="0" dirty="0">
                    <a:solidFill>
                      <a:schemeClr val="bg1"/>
                    </a:solidFill>
                  </a:rPr>
                  <a:t>理財第一步</a:t>
                </a:r>
                <a:r>
                  <a:rPr lang="en-US" altLang="zh-CN" kern="0" dirty="0">
                    <a:solidFill>
                      <a:schemeClr val="bg1"/>
                    </a:solidFill>
                  </a:rPr>
                  <a:t>,</a:t>
                </a:r>
                <a:r>
                  <a:rPr lang="zh-CN" altLang="en-US" kern="0" dirty="0">
                    <a:solidFill>
                      <a:schemeClr val="bg1"/>
                    </a:solidFill>
                  </a:rPr>
                  <a:t>一定要先存錢</a:t>
                </a:r>
                <a:r>
                  <a:rPr lang="en-US" altLang="zh-CN" kern="0" dirty="0">
                    <a:solidFill>
                      <a:schemeClr val="bg1"/>
                    </a:solidFill>
                  </a:rPr>
                  <a:t>,</a:t>
                </a:r>
                <a:r>
                  <a:rPr lang="zh-CN" altLang="en-US" kern="0" dirty="0">
                    <a:solidFill>
                      <a:schemeClr val="bg1"/>
                    </a:solidFill>
                  </a:rPr>
                  <a:t>如果你不存錢一定無法開始理財。每個月月底有餘錢，日後才能投資。</a:t>
                </a:r>
                <a:endParaRPr lang="zh-CN" altLang="en-US" kern="0" dirty="0">
                  <a:solidFill>
                    <a:schemeClr val="bg1"/>
                  </a:solidFill>
                </a:endParaRPr>
              </a:p>
            </p:txBody>
          </p:sp>
          <p:sp>
            <p:nvSpPr>
              <p:cNvPr id="49" name="文本框 48"/>
              <p:cNvSpPr txBox="1"/>
              <p:nvPr/>
            </p:nvSpPr>
            <p:spPr>
              <a:xfrm>
                <a:off x="4041590" y="1261547"/>
                <a:ext cx="2773680" cy="829945"/>
              </a:xfrm>
              <a:prstGeom prst="rect">
                <a:avLst/>
              </a:prstGeom>
              <a:noFill/>
            </p:spPr>
            <p:txBody>
              <a:bodyPr wrap="none" rtlCol="0">
                <a:spAutoFit/>
              </a:bodyPr>
              <a:lstStyle/>
              <a:p>
                <a:r>
                  <a:rPr lang="zh-CN" altLang="en-US" sz="4800" spc="300" dirty="0">
                    <a:solidFill>
                      <a:schemeClr val="bg1"/>
                    </a:solidFill>
                    <a:latin typeface="思源黑体 CN Heavy" panose="020B0A00000000000000" pitchFamily="34" charset="-122"/>
                    <a:ea typeface="思源黑体 CN Heavy" panose="020B0A00000000000000" pitchFamily="34" charset="-122"/>
                  </a:rPr>
                  <a:t>如何理財</a:t>
                </a:r>
                <a:endParaRPr lang="zh-CN" altLang="en-US" sz="4800" spc="3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6" name="组合 5"/>
          <p:cNvGrpSpPr/>
          <p:nvPr/>
        </p:nvGrpSpPr>
        <p:grpSpPr>
          <a:xfrm rot="5400000">
            <a:off x="10589806" y="990600"/>
            <a:ext cx="1822500" cy="489000"/>
            <a:chOff x="10208806" y="152400"/>
            <a:chExt cx="1822500" cy="489000"/>
          </a:xfrm>
        </p:grpSpPr>
        <p:sp>
          <p:nvSpPr>
            <p:cNvPr id="54" name="椭圆 53"/>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0" name="椭圆 59"/>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36" name="文本框 35"/>
          <p:cNvSpPr txBox="1"/>
          <p:nvPr/>
        </p:nvSpPr>
        <p:spPr>
          <a:xfrm>
            <a:off x="635586" y="5115903"/>
            <a:ext cx="30068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理財第一步一定要存錢、攢錢。如果你不存錢一定無法開始理財。每個月月底有餘錢，日後才能投資。</a:t>
            </a:r>
            <a:endParaRPr lang="en-US" altLang="zh-CN" dirty="0"/>
          </a:p>
        </p:txBody>
      </p:sp>
      <p:sp>
        <p:nvSpPr>
          <p:cNvPr id="31" name="任意多边形: 形状 30"/>
          <p:cNvSpPr/>
          <p:nvPr/>
        </p:nvSpPr>
        <p:spPr>
          <a:xfrm>
            <a:off x="4860441" y="2590866"/>
            <a:ext cx="2520000" cy="1260000"/>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D5C0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2" name="任意多边形: 形状 31"/>
          <p:cNvSpPr/>
          <p:nvPr/>
        </p:nvSpPr>
        <p:spPr>
          <a:xfrm>
            <a:off x="8896074" y="2609916"/>
            <a:ext cx="2520000" cy="1260000"/>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D5C0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5" name="文本框 44"/>
          <p:cNvSpPr txBox="1"/>
          <p:nvPr/>
        </p:nvSpPr>
        <p:spPr>
          <a:xfrm>
            <a:off x="8655636" y="5115903"/>
            <a:ext cx="30068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擬定投資計畫和預算，並貫徹執行。擬定預算有助於控制支出，增加儲蓄。沒有計畫的投資必然是盲目的。</a:t>
            </a:r>
            <a:endParaRPr lang="en-US" altLang="zh-CN" dirty="0"/>
          </a:p>
        </p:txBody>
      </p:sp>
      <p:sp>
        <p:nvSpPr>
          <p:cNvPr id="30" name="任意多边形: 形状 29"/>
          <p:cNvSpPr/>
          <p:nvPr/>
        </p:nvSpPr>
        <p:spPr>
          <a:xfrm>
            <a:off x="878991" y="2590866"/>
            <a:ext cx="2520000" cy="1265838"/>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D5C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2" name="任意多边形: 形状 51"/>
          <p:cNvSpPr/>
          <p:nvPr/>
        </p:nvSpPr>
        <p:spPr>
          <a:xfrm flipV="1">
            <a:off x="878991" y="3845028"/>
            <a:ext cx="2520000" cy="1265838"/>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4" name="任意多边形: 形状 53"/>
          <p:cNvSpPr/>
          <p:nvPr/>
        </p:nvSpPr>
        <p:spPr>
          <a:xfrm flipV="1">
            <a:off x="4860441" y="3845028"/>
            <a:ext cx="2520000" cy="1260000"/>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 name="矩形 6"/>
          <p:cNvSpPr/>
          <p:nvPr/>
        </p:nvSpPr>
        <p:spPr>
          <a:xfrm>
            <a:off x="878992" y="3629055"/>
            <a:ext cx="2519999" cy="432000"/>
          </a:xfrm>
          <a:prstGeom prst="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2" name="文本框 41"/>
          <p:cNvSpPr txBox="1"/>
          <p:nvPr/>
        </p:nvSpPr>
        <p:spPr>
          <a:xfrm>
            <a:off x="1171251" y="3652971"/>
            <a:ext cx="182118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chemeClr val="bg1"/>
                </a:solidFill>
              </a:rPr>
              <a:t>攢錢積累財富</a:t>
            </a:r>
            <a:endParaRPr lang="zh-CN" altLang="en-US" dirty="0">
              <a:solidFill>
                <a:schemeClr val="bg1"/>
              </a:solidFill>
            </a:endParaRPr>
          </a:p>
        </p:txBody>
      </p:sp>
      <p:sp>
        <p:nvSpPr>
          <p:cNvPr id="8" name="矩形 7"/>
          <p:cNvSpPr/>
          <p:nvPr/>
        </p:nvSpPr>
        <p:spPr>
          <a:xfrm>
            <a:off x="878991" y="1104900"/>
            <a:ext cx="2520000" cy="2520000"/>
          </a:xfrm>
          <a:prstGeom prst="rect">
            <a:avLst/>
          </a:prstGeom>
          <a:blipFill dpi="0" rotWithShape="1">
            <a:blip r:embed="rId1"/>
            <a:srcRect/>
            <a:tile tx="0" ty="-260350" sx="100000" sy="100000" flip="none" algn="ctr"/>
          </a:bli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3" name="矩形 32"/>
          <p:cNvSpPr/>
          <p:nvPr/>
        </p:nvSpPr>
        <p:spPr>
          <a:xfrm>
            <a:off x="4860441" y="3644999"/>
            <a:ext cx="2525934" cy="41605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9" name="文本框 38"/>
          <p:cNvSpPr txBox="1"/>
          <p:nvPr/>
        </p:nvSpPr>
        <p:spPr>
          <a:xfrm>
            <a:off x="5209851" y="3652971"/>
            <a:ext cx="182118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chemeClr val="bg1"/>
                </a:solidFill>
              </a:rPr>
              <a:t>記錄日常開支</a:t>
            </a:r>
            <a:endParaRPr lang="zh-CN" altLang="en-US" dirty="0">
              <a:solidFill>
                <a:schemeClr val="bg1"/>
              </a:solidFill>
            </a:endParaRPr>
          </a:p>
        </p:txBody>
      </p:sp>
      <p:sp>
        <p:nvSpPr>
          <p:cNvPr id="56" name="矩形 55"/>
          <p:cNvSpPr/>
          <p:nvPr/>
        </p:nvSpPr>
        <p:spPr>
          <a:xfrm>
            <a:off x="4860441" y="1104900"/>
            <a:ext cx="2520000" cy="2520000"/>
          </a:xfrm>
          <a:prstGeom prst="rect">
            <a:avLst/>
          </a:prstGeom>
          <a:blipFill dpi="0" rotWithShape="1">
            <a:blip r:embed="rId2"/>
            <a:srcRect/>
            <a:tile tx="0" ty="0" sx="100000" sy="100000" flip="none" algn="ctr"/>
          </a:bli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7" name="任意多边形: 形状 56"/>
          <p:cNvSpPr/>
          <p:nvPr/>
        </p:nvSpPr>
        <p:spPr>
          <a:xfrm flipV="1">
            <a:off x="8896074" y="3845028"/>
            <a:ext cx="2520000" cy="1260000"/>
          </a:xfrm>
          <a:custGeom>
            <a:avLst/>
            <a:gdLst>
              <a:gd name="connsiteX0" fmla="*/ 1260000 w 2520000"/>
              <a:gd name="connsiteY0" fmla="*/ 0 h 1276284"/>
              <a:gd name="connsiteX1" fmla="*/ 2520000 w 2520000"/>
              <a:gd name="connsiteY1" fmla="*/ 1260000 h 1276284"/>
              <a:gd name="connsiteX2" fmla="*/ 2519178 w 2520000"/>
              <a:gd name="connsiteY2" fmla="*/ 1276284 h 1276284"/>
              <a:gd name="connsiteX3" fmla="*/ 822 w 2520000"/>
              <a:gd name="connsiteY3" fmla="*/ 1276284 h 1276284"/>
              <a:gd name="connsiteX4" fmla="*/ 0 w 2520000"/>
              <a:gd name="connsiteY4" fmla="*/ 1260000 h 1276284"/>
              <a:gd name="connsiteX5" fmla="*/ 1260000 w 2520000"/>
              <a:gd name="connsiteY5" fmla="*/ 0 h 12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276284">
                <a:moveTo>
                  <a:pt x="1260000" y="0"/>
                </a:moveTo>
                <a:cubicBezTo>
                  <a:pt x="1955879" y="0"/>
                  <a:pt x="2520000" y="564121"/>
                  <a:pt x="2520000" y="1260000"/>
                </a:cubicBezTo>
                <a:lnTo>
                  <a:pt x="2519178" y="1276284"/>
                </a:lnTo>
                <a:lnTo>
                  <a:pt x="822" y="1276284"/>
                </a:lnTo>
                <a:lnTo>
                  <a:pt x="0" y="1260000"/>
                </a:lnTo>
                <a:cubicBezTo>
                  <a:pt x="0" y="564121"/>
                  <a:pt x="564121" y="0"/>
                  <a:pt x="1260000" y="0"/>
                </a:cubicBez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4" name="矩形 33"/>
          <p:cNvSpPr/>
          <p:nvPr/>
        </p:nvSpPr>
        <p:spPr>
          <a:xfrm>
            <a:off x="8902009" y="3629054"/>
            <a:ext cx="2519999" cy="432000"/>
          </a:xfrm>
          <a:prstGeom prst="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0" name="文本框 39"/>
          <p:cNvSpPr txBox="1"/>
          <p:nvPr/>
        </p:nvSpPr>
        <p:spPr>
          <a:xfrm>
            <a:off x="9251418" y="3652971"/>
            <a:ext cx="182118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chemeClr val="bg1"/>
                </a:solidFill>
              </a:rPr>
              <a:t>制定投資計畫</a:t>
            </a:r>
            <a:endParaRPr lang="zh-CN" altLang="en-US" dirty="0">
              <a:solidFill>
                <a:schemeClr val="bg1"/>
              </a:solidFill>
            </a:endParaRPr>
          </a:p>
        </p:txBody>
      </p:sp>
      <p:sp>
        <p:nvSpPr>
          <p:cNvPr id="59" name="矩形 58"/>
          <p:cNvSpPr/>
          <p:nvPr/>
        </p:nvSpPr>
        <p:spPr>
          <a:xfrm>
            <a:off x="8902009" y="1104900"/>
            <a:ext cx="2520000" cy="2520000"/>
          </a:xfrm>
          <a:prstGeom prst="rect">
            <a:avLst/>
          </a:prstGeom>
          <a:blipFill dpi="0" rotWithShape="1">
            <a:blip r:embed="rId3"/>
            <a:srcRect/>
            <a:tile tx="0" ty="0" sx="100000" sy="100000" flip="none" algn="ctr"/>
          </a:bli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1" name="文本框 60"/>
          <p:cNvSpPr txBox="1"/>
          <p:nvPr/>
        </p:nvSpPr>
        <p:spPr>
          <a:xfrm>
            <a:off x="4645611" y="5115903"/>
            <a:ext cx="30068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不知道錢花到哪里去是很多人會犯錯誤，可以記錄日常開支，使用個人財務管理軟體追蹤記錄。</a:t>
            </a:r>
            <a:endParaRPr lang="en-US" altLang="zh-CN" dirty="0"/>
          </a:p>
        </p:txBody>
      </p:sp>
      <p:sp>
        <p:nvSpPr>
          <p:cNvPr id="67" name="money_155906"/>
          <p:cNvSpPr/>
          <p:nvPr/>
        </p:nvSpPr>
        <p:spPr>
          <a:xfrm>
            <a:off x="1853765" y="4313645"/>
            <a:ext cx="570453" cy="570453"/>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69" name="money_155906"/>
          <p:cNvSpPr/>
          <p:nvPr/>
        </p:nvSpPr>
        <p:spPr>
          <a:xfrm>
            <a:off x="9930965" y="4313645"/>
            <a:ext cx="570453" cy="570453"/>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0" name="pay_86039"/>
          <p:cNvSpPr/>
          <p:nvPr/>
        </p:nvSpPr>
        <p:spPr>
          <a:xfrm>
            <a:off x="5827327" y="4301849"/>
            <a:ext cx="586229" cy="574958"/>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29" name="组合 28"/>
          <p:cNvGrpSpPr/>
          <p:nvPr/>
        </p:nvGrpSpPr>
        <p:grpSpPr>
          <a:xfrm>
            <a:off x="475615" y="279796"/>
            <a:ext cx="2242835" cy="521970"/>
            <a:chOff x="475615" y="279796"/>
            <a:chExt cx="2242835" cy="521970"/>
          </a:xfrm>
        </p:grpSpPr>
        <p:sp>
          <p:nvSpPr>
            <p:cNvPr id="37" name="文本框 36"/>
            <p:cNvSpPr txBox="1"/>
            <p:nvPr/>
          </p:nvSpPr>
          <p:spPr>
            <a:xfrm>
              <a:off x="960770" y="279796"/>
              <a:ext cx="17576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如何理財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8" name="组合 37"/>
            <p:cNvGrpSpPr/>
            <p:nvPr/>
          </p:nvGrpSpPr>
          <p:grpSpPr>
            <a:xfrm>
              <a:off x="475615" y="307406"/>
              <a:ext cx="468000" cy="468000"/>
              <a:chOff x="475615" y="307406"/>
              <a:chExt cx="468000" cy="468000"/>
            </a:xfrm>
          </p:grpSpPr>
          <p:sp>
            <p:nvSpPr>
              <p:cNvPr id="41" name="椭圆 40"/>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43"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62" name="矩形: 圆角 61"/>
          <p:cNvSpPr/>
          <p:nvPr/>
        </p:nvSpPr>
        <p:spPr>
          <a:xfrm>
            <a:off x="4642984" y="1295400"/>
            <a:ext cx="2952750" cy="3676650"/>
          </a:xfrm>
          <a:prstGeom prst="roundRect">
            <a:avLst>
              <a:gd name="adj" fmla="val 5806"/>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64" name="文本框 63"/>
          <p:cNvSpPr txBox="1"/>
          <p:nvPr/>
        </p:nvSpPr>
        <p:spPr>
          <a:xfrm>
            <a:off x="4895851" y="2714625"/>
            <a:ext cx="2447017" cy="170688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勿支付過高的投資管理費用。投資能賺多少很重要，理財顧問及基金經理人收取的費用也要斤斤計較。必須判斷這筆錢是否花得值得。</a:t>
            </a:r>
            <a:endParaRPr lang="en-US" altLang="zh-CN" dirty="0"/>
          </a:p>
        </p:txBody>
      </p:sp>
      <p:sp>
        <p:nvSpPr>
          <p:cNvPr id="74" name="文本框 73"/>
          <p:cNvSpPr txBox="1"/>
          <p:nvPr/>
        </p:nvSpPr>
        <p:spPr>
          <a:xfrm>
            <a:off x="5388894" y="2095470"/>
            <a:ext cx="1821180" cy="398780"/>
          </a:xfrm>
          <a:prstGeom prst="rect">
            <a:avLst/>
          </a:prstGeom>
          <a:noFill/>
        </p:spPr>
        <p:txBody>
          <a:bodyPr wrap="non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減少管理費用</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37" name="矩形: 圆角 36"/>
          <p:cNvSpPr/>
          <p:nvPr/>
        </p:nvSpPr>
        <p:spPr>
          <a:xfrm>
            <a:off x="1004434" y="1295400"/>
            <a:ext cx="2952750" cy="3676650"/>
          </a:xfrm>
          <a:prstGeom prst="roundRect">
            <a:avLst>
              <a:gd name="adj" fmla="val 7742"/>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1" name="文本框 40"/>
          <p:cNvSpPr txBox="1"/>
          <p:nvPr/>
        </p:nvSpPr>
        <p:spPr>
          <a:xfrm>
            <a:off x="1134810" y="2714625"/>
            <a:ext cx="2699883" cy="138366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r>
              <a:rPr lang="zh-CN" altLang="en-US" dirty="0"/>
              <a:t>分散投資、做資產配置，投資組合包括固定收益和股票，股票涵蓋大型及小型股。不要孤注一擲，這樣的風險不說大家也都清楚。</a:t>
            </a:r>
            <a:endParaRPr lang="en-US" altLang="zh-CN" dirty="0"/>
          </a:p>
        </p:txBody>
      </p:sp>
      <p:grpSp>
        <p:nvGrpSpPr>
          <p:cNvPr id="4" name="组合 3"/>
          <p:cNvGrpSpPr/>
          <p:nvPr/>
        </p:nvGrpSpPr>
        <p:grpSpPr>
          <a:xfrm>
            <a:off x="1134810" y="2035376"/>
            <a:ext cx="2041172" cy="520298"/>
            <a:chOff x="872418" y="2302076"/>
            <a:chExt cx="2041172" cy="520298"/>
          </a:xfrm>
        </p:grpSpPr>
        <p:sp>
          <p:nvSpPr>
            <p:cNvPr id="46" name="文本框 45"/>
            <p:cNvSpPr txBox="1"/>
            <p:nvPr/>
          </p:nvSpPr>
          <p:spPr>
            <a:xfrm>
              <a:off x="1638510" y="2362170"/>
              <a:ext cx="1275080" cy="398780"/>
            </a:xfrm>
            <a:prstGeom prst="rect">
              <a:avLst/>
            </a:prstGeom>
            <a:noFill/>
          </p:spPr>
          <p:txBody>
            <a:bodyPr wrap="none" rtlCol="0">
              <a:spAutoFit/>
            </a:bodyPr>
            <a:lstStyle/>
            <a:p>
              <a:pPr algn="ctr"/>
              <a:r>
                <a:rPr lang="zh-CN" altLang="en-US" sz="2000" spc="150" dirty="0">
                  <a:solidFill>
                    <a:srgbClr val="FFC000"/>
                  </a:solidFill>
                  <a:latin typeface="思源黑体 CN Heavy" panose="020B0A00000000000000" pitchFamily="34" charset="-122"/>
                  <a:ea typeface="思源黑体 CN Heavy" panose="020B0A00000000000000" pitchFamily="34" charset="-122"/>
                </a:rPr>
                <a:t>分散投資</a:t>
              </a:r>
              <a:endParaRPr lang="zh-CN" altLang="en-US" sz="2000" spc="150" dirty="0">
                <a:solidFill>
                  <a:srgbClr val="FFC000"/>
                </a:solidFill>
                <a:latin typeface="思源黑体 CN Heavy" panose="020B0A00000000000000" pitchFamily="34" charset="-122"/>
                <a:ea typeface="思源黑体 CN Heavy" panose="020B0A00000000000000" pitchFamily="34" charset="-122"/>
              </a:endParaRPr>
            </a:p>
          </p:txBody>
        </p:sp>
        <p:sp>
          <p:nvSpPr>
            <p:cNvPr id="47" name="iconfont-1018-792328"/>
            <p:cNvSpPr/>
            <p:nvPr/>
          </p:nvSpPr>
          <p:spPr>
            <a:xfrm>
              <a:off x="872418" y="2302076"/>
              <a:ext cx="520298" cy="520298"/>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思源黑体 CN Heavy" panose="020B0A00000000000000" pitchFamily="34" charset="-122"/>
              </a:endParaRPr>
            </a:p>
          </p:txBody>
        </p:sp>
      </p:grpSp>
      <p:sp>
        <p:nvSpPr>
          <p:cNvPr id="49" name="矩形: 圆角 48"/>
          <p:cNvSpPr/>
          <p:nvPr/>
        </p:nvSpPr>
        <p:spPr>
          <a:xfrm>
            <a:off x="8234817" y="1295400"/>
            <a:ext cx="2952750" cy="3676650"/>
          </a:xfrm>
          <a:prstGeom prst="roundRect">
            <a:avLst>
              <a:gd name="adj" fmla="val 7097"/>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1" name="文本框 50"/>
          <p:cNvSpPr txBox="1"/>
          <p:nvPr/>
        </p:nvSpPr>
        <p:spPr>
          <a:xfrm>
            <a:off x="8430534" y="2714625"/>
            <a:ext cx="2447017" cy="170688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solidFill>
                  <a:schemeClr val="tx1">
                    <a:lumMod val="50000"/>
                    <a:lumOff val="50000"/>
                  </a:schemeClr>
                </a:solidFill>
              </a:rPr>
              <a:t>個人理財，不是一朝一夕的事情，是個長久持續的過程。所以大家在理財時一定要堅持住，幾年後您就可以發現理財的意義所在了。</a:t>
            </a:r>
            <a:endParaRPr lang="en-US" altLang="zh-CN" dirty="0">
              <a:solidFill>
                <a:schemeClr val="tx1">
                  <a:lumMod val="50000"/>
                  <a:lumOff val="50000"/>
                </a:schemeClr>
              </a:solidFill>
            </a:endParaRPr>
          </a:p>
        </p:txBody>
      </p:sp>
      <p:sp>
        <p:nvSpPr>
          <p:cNvPr id="77" name="文本框 76"/>
          <p:cNvSpPr txBox="1"/>
          <p:nvPr/>
        </p:nvSpPr>
        <p:spPr>
          <a:xfrm>
            <a:off x="8923577" y="2095470"/>
            <a:ext cx="1821180" cy="398780"/>
          </a:xfrm>
          <a:prstGeom prst="rect">
            <a:avLst/>
          </a:prstGeom>
          <a:noFill/>
        </p:spPr>
        <p:txBody>
          <a:bodyPr wrap="none" rtlCol="0">
            <a:spAutoFit/>
          </a:bodyPr>
          <a:lstStyle>
            <a:defPPr>
              <a:defRPr lang="zh-CN"/>
            </a:defPPr>
            <a:lvl1pPr algn="ctr">
              <a:defRPr sz="2000" spc="150">
                <a:solidFill>
                  <a:srgbClr val="FFC000"/>
                </a:solidFill>
                <a:latin typeface="思源黑体 CN Heavy" panose="020B0A00000000000000" pitchFamily="34" charset="-122"/>
                <a:ea typeface="思源黑体 CN Heavy" panose="020B0A00000000000000" pitchFamily="34" charset="-122"/>
              </a:defRPr>
            </a:lvl1pPr>
          </a:lstStyle>
          <a:p>
            <a:r>
              <a:rPr lang="zh-CN" altLang="en-US" dirty="0"/>
              <a:t>理財貴在堅持</a:t>
            </a:r>
            <a:endParaRPr lang="zh-CN" altLang="en-US" dirty="0"/>
          </a:p>
        </p:txBody>
      </p:sp>
      <p:sp>
        <p:nvSpPr>
          <p:cNvPr id="79" name="任意多边形: 形状 78"/>
          <p:cNvSpPr/>
          <p:nvPr/>
        </p:nvSpPr>
        <p:spPr>
          <a:xfrm>
            <a:off x="0" y="4285130"/>
            <a:ext cx="12192000" cy="2572870"/>
          </a:xfrm>
          <a:custGeom>
            <a:avLst/>
            <a:gdLst>
              <a:gd name="connsiteX0" fmla="*/ 0 w 12192000"/>
              <a:gd name="connsiteY0" fmla="*/ 0 h 1599450"/>
              <a:gd name="connsiteX1" fmla="*/ 24894 w 12192000"/>
              <a:gd name="connsiteY1" fmla="*/ 0 h 1599450"/>
              <a:gd name="connsiteX2" fmla="*/ 339619 w 12192000"/>
              <a:gd name="connsiteY2" fmla="*/ 106435 h 1599450"/>
              <a:gd name="connsiteX3" fmla="*/ 6096001 w 12192000"/>
              <a:gd name="connsiteY3" fmla="*/ 839302 h 1599450"/>
              <a:gd name="connsiteX4" fmla="*/ 11852383 w 12192000"/>
              <a:gd name="connsiteY4" fmla="*/ 106435 h 1599450"/>
              <a:gd name="connsiteX5" fmla="*/ 12167108 w 12192000"/>
              <a:gd name="connsiteY5" fmla="*/ 0 h 1599450"/>
              <a:gd name="connsiteX6" fmla="*/ 12192000 w 12192000"/>
              <a:gd name="connsiteY6" fmla="*/ 0 h 1599450"/>
              <a:gd name="connsiteX7" fmla="*/ 12192000 w 12192000"/>
              <a:gd name="connsiteY7" fmla="*/ 1599450 h 1599450"/>
              <a:gd name="connsiteX8" fmla="*/ 0 w 12192000"/>
              <a:gd name="connsiteY8" fmla="*/ 1599450 h 159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599450">
                <a:moveTo>
                  <a:pt x="0" y="0"/>
                </a:moveTo>
                <a:lnTo>
                  <a:pt x="24894" y="0"/>
                </a:lnTo>
                <a:lnTo>
                  <a:pt x="339619" y="106435"/>
                </a:lnTo>
                <a:cubicBezTo>
                  <a:pt x="1812806" y="559238"/>
                  <a:pt x="3847994" y="839302"/>
                  <a:pt x="6096001" y="839302"/>
                </a:cubicBezTo>
                <a:cubicBezTo>
                  <a:pt x="8344008" y="839302"/>
                  <a:pt x="10379196" y="559238"/>
                  <a:pt x="11852383" y="106435"/>
                </a:cubicBezTo>
                <a:lnTo>
                  <a:pt x="12167108" y="0"/>
                </a:lnTo>
                <a:lnTo>
                  <a:pt x="12192000" y="0"/>
                </a:lnTo>
                <a:lnTo>
                  <a:pt x="12192000" y="1599450"/>
                </a:lnTo>
                <a:lnTo>
                  <a:pt x="0" y="159945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0" name="任意多边形: 形状 79"/>
          <p:cNvSpPr/>
          <p:nvPr/>
        </p:nvSpPr>
        <p:spPr>
          <a:xfrm>
            <a:off x="-733425" y="4629150"/>
            <a:ext cx="13658850" cy="2381250"/>
          </a:xfrm>
          <a:custGeom>
            <a:avLst/>
            <a:gdLst>
              <a:gd name="connsiteX0" fmla="*/ 0 w 12192000"/>
              <a:gd name="connsiteY0" fmla="*/ 0 h 1599450"/>
              <a:gd name="connsiteX1" fmla="*/ 24894 w 12192000"/>
              <a:gd name="connsiteY1" fmla="*/ 0 h 1599450"/>
              <a:gd name="connsiteX2" fmla="*/ 339619 w 12192000"/>
              <a:gd name="connsiteY2" fmla="*/ 106435 h 1599450"/>
              <a:gd name="connsiteX3" fmla="*/ 6096001 w 12192000"/>
              <a:gd name="connsiteY3" fmla="*/ 839302 h 1599450"/>
              <a:gd name="connsiteX4" fmla="*/ 11852383 w 12192000"/>
              <a:gd name="connsiteY4" fmla="*/ 106435 h 1599450"/>
              <a:gd name="connsiteX5" fmla="*/ 12167108 w 12192000"/>
              <a:gd name="connsiteY5" fmla="*/ 0 h 1599450"/>
              <a:gd name="connsiteX6" fmla="*/ 12192000 w 12192000"/>
              <a:gd name="connsiteY6" fmla="*/ 0 h 1599450"/>
              <a:gd name="connsiteX7" fmla="*/ 12192000 w 12192000"/>
              <a:gd name="connsiteY7" fmla="*/ 1599450 h 1599450"/>
              <a:gd name="connsiteX8" fmla="*/ 0 w 12192000"/>
              <a:gd name="connsiteY8" fmla="*/ 1599450 h 159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599450">
                <a:moveTo>
                  <a:pt x="0" y="0"/>
                </a:moveTo>
                <a:lnTo>
                  <a:pt x="24894" y="0"/>
                </a:lnTo>
                <a:lnTo>
                  <a:pt x="339619" y="106435"/>
                </a:lnTo>
                <a:cubicBezTo>
                  <a:pt x="1812806" y="559238"/>
                  <a:pt x="3847994" y="839302"/>
                  <a:pt x="6096001" y="839302"/>
                </a:cubicBezTo>
                <a:cubicBezTo>
                  <a:pt x="8344008" y="839302"/>
                  <a:pt x="10379196" y="559238"/>
                  <a:pt x="11852383" y="106435"/>
                </a:cubicBezTo>
                <a:lnTo>
                  <a:pt x="12167108" y="0"/>
                </a:lnTo>
                <a:lnTo>
                  <a:pt x="12192000" y="0"/>
                </a:lnTo>
                <a:lnTo>
                  <a:pt x="12192000" y="1599450"/>
                </a:lnTo>
                <a:lnTo>
                  <a:pt x="0" y="1599450"/>
                </a:ln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71" name="iconfont-1014-790393"/>
          <p:cNvSpPr/>
          <p:nvPr/>
        </p:nvSpPr>
        <p:spPr>
          <a:xfrm>
            <a:off x="4906710" y="2036379"/>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2" name="iconfont-1018-792329"/>
          <p:cNvSpPr/>
          <p:nvPr/>
        </p:nvSpPr>
        <p:spPr>
          <a:xfrm>
            <a:off x="8430534" y="2015139"/>
            <a:ext cx="373952" cy="475960"/>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22" name="组合 21"/>
          <p:cNvGrpSpPr/>
          <p:nvPr/>
        </p:nvGrpSpPr>
        <p:grpSpPr>
          <a:xfrm>
            <a:off x="475615" y="279796"/>
            <a:ext cx="2242835" cy="521970"/>
            <a:chOff x="475615" y="279796"/>
            <a:chExt cx="2242835" cy="521970"/>
          </a:xfrm>
        </p:grpSpPr>
        <p:sp>
          <p:nvSpPr>
            <p:cNvPr id="23" name="文本框 22"/>
            <p:cNvSpPr txBox="1"/>
            <p:nvPr/>
          </p:nvSpPr>
          <p:spPr>
            <a:xfrm>
              <a:off x="960770" y="279796"/>
              <a:ext cx="17576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如何理財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24" name="组合 23"/>
            <p:cNvGrpSpPr/>
            <p:nvPr/>
          </p:nvGrpSpPr>
          <p:grpSpPr>
            <a:xfrm>
              <a:off x="475615" y="307406"/>
              <a:ext cx="468000" cy="468000"/>
              <a:chOff x="475615" y="307406"/>
              <a:chExt cx="468000" cy="468000"/>
            </a:xfrm>
          </p:grpSpPr>
          <p:sp>
            <p:nvSpPr>
              <p:cNvPr id="25" name="椭圆 24"/>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26"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sp>
        <p:nvSpPr>
          <p:cNvPr id="28" name="任意多边形: 形状 27"/>
          <p:cNvSpPr/>
          <p:nvPr/>
        </p:nvSpPr>
        <p:spPr>
          <a:xfrm>
            <a:off x="3562311" y="4617275"/>
            <a:ext cx="5067378" cy="2405143"/>
          </a:xfrm>
          <a:custGeom>
            <a:avLst/>
            <a:gdLst>
              <a:gd name="connsiteX0" fmla="*/ 2533689 w 5067378"/>
              <a:gd name="connsiteY0" fmla="*/ 0 h 2405143"/>
              <a:gd name="connsiteX1" fmla="*/ 5061098 w 5067378"/>
              <a:gd name="connsiteY1" fmla="*/ 2280771 h 2405143"/>
              <a:gd name="connsiteX2" fmla="*/ 5067378 w 5067378"/>
              <a:gd name="connsiteY2" fmla="*/ 2405143 h 2405143"/>
              <a:gd name="connsiteX3" fmla="*/ 0 w 5067378"/>
              <a:gd name="connsiteY3" fmla="*/ 2405143 h 2405143"/>
              <a:gd name="connsiteX4" fmla="*/ 6281 w 5067378"/>
              <a:gd name="connsiteY4" fmla="*/ 2280771 h 2405143"/>
              <a:gd name="connsiteX5" fmla="*/ 2533689 w 5067378"/>
              <a:gd name="connsiteY5" fmla="*/ 0 h 24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7378" h="2405143">
                <a:moveTo>
                  <a:pt x="2533689" y="0"/>
                </a:moveTo>
                <a:cubicBezTo>
                  <a:pt x="3849089" y="0"/>
                  <a:pt x="4930997" y="999696"/>
                  <a:pt x="5061098" y="2280771"/>
                </a:cubicBezTo>
                <a:lnTo>
                  <a:pt x="5067378" y="2405143"/>
                </a:lnTo>
                <a:lnTo>
                  <a:pt x="0" y="2405143"/>
                </a:lnTo>
                <a:lnTo>
                  <a:pt x="6281" y="2280771"/>
                </a:lnTo>
                <a:cubicBezTo>
                  <a:pt x="136381" y="999696"/>
                  <a:pt x="1218290" y="0"/>
                  <a:pt x="2533689" y="0"/>
                </a:cubicBezTo>
                <a:close/>
              </a:path>
            </a:pathLst>
          </a:custGeom>
          <a:blipFill dpi="0" rotWithShape="1">
            <a:blip r:embed="rId1"/>
            <a:srcRect/>
            <a:tile tx="0" ty="-1130300" sx="100000" sy="100000" flip="none" algn="ctr"/>
          </a:blip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黑体 CN Heavy" panose="020B0A00000000000000" pitchFamily="34" charset="-122"/>
            </a:endParaRPr>
          </a:p>
        </p:txBody>
      </p:sp>
      <p:grpSp>
        <p:nvGrpSpPr>
          <p:cNvPr id="29" name="组合 28"/>
          <p:cNvGrpSpPr/>
          <p:nvPr/>
        </p:nvGrpSpPr>
        <p:grpSpPr>
          <a:xfrm rot="10800000">
            <a:off x="10075456" y="190500"/>
            <a:ext cx="1822500" cy="489000"/>
            <a:chOff x="10208806" y="152400"/>
            <a:chExt cx="1822500" cy="489000"/>
          </a:xfrm>
        </p:grpSpPr>
        <p:sp>
          <p:nvSpPr>
            <p:cNvPr id="30" name="椭圆 29"/>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1" name="椭圆 30"/>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2" name="椭圆 31"/>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3" name="椭圆 32"/>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4" name="椭圆 33"/>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5" name="椭圆 34"/>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6" name="椭圆 35"/>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8" name="椭圆 37"/>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9" name="椭圆 38"/>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0" name="椭圆 39"/>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2" name="椭圆 41"/>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3" name="椭圆 42"/>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4" name="椭圆 43"/>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23" name="矩形: 圆角 22"/>
          <p:cNvSpPr/>
          <p:nvPr/>
        </p:nvSpPr>
        <p:spPr>
          <a:xfrm>
            <a:off x="1871663" y="1328440"/>
            <a:ext cx="8448675"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4" name="文本框 23"/>
          <p:cNvSpPr txBox="1"/>
          <p:nvPr/>
        </p:nvSpPr>
        <p:spPr>
          <a:xfrm>
            <a:off x="2854953" y="1354552"/>
            <a:ext cx="6482080" cy="306705"/>
          </a:xfrm>
          <a:prstGeom prst="rect">
            <a:avLst/>
          </a:prstGeom>
          <a:noFill/>
        </p:spPr>
        <p:txBody>
          <a:bodyPr wrap="none" rtlCol="0">
            <a:spAutoFit/>
          </a:bodyPr>
          <a:lstStyle/>
          <a:p>
            <a:pPr algn="ctr"/>
            <a:r>
              <a:rPr lang="zh-CN" altLang="en-US" sz="1400" spc="150" dirty="0">
                <a:solidFill>
                  <a:schemeClr val="bg1"/>
                </a:solidFill>
                <a:latin typeface="思源黑体 CN Light" panose="020B0300000000000000" pitchFamily="34" charset="-122"/>
                <a:ea typeface="思源黑体 CN Light" panose="020B0300000000000000" pitchFamily="34" charset="-122"/>
              </a:rPr>
              <a:t>理財就是管錢，“你不理財，財不理你”。理財就是管好水庫，開源節流</a:t>
            </a:r>
            <a:endParaRPr lang="zh-CN" altLang="en-US" sz="1400" spc="150" dirty="0">
              <a:solidFill>
                <a:schemeClr val="bg1"/>
              </a:solidFill>
              <a:latin typeface="思源黑体 CN Light" panose="020B0300000000000000" pitchFamily="34" charset="-122"/>
              <a:ea typeface="思源黑体 CN Light" panose="020B0300000000000000" pitchFamily="34" charset="-122"/>
            </a:endParaRPr>
          </a:p>
        </p:txBody>
      </p:sp>
      <p:sp>
        <p:nvSpPr>
          <p:cNvPr id="26" name="箭头: 圆角右 25"/>
          <p:cNvSpPr/>
          <p:nvPr/>
        </p:nvSpPr>
        <p:spPr>
          <a:xfrm>
            <a:off x="6257947" y="1947814"/>
            <a:ext cx="1080000" cy="1584000"/>
          </a:xfrm>
          <a:prstGeom prst="bentArrow">
            <a:avLst>
              <a:gd name="adj1" fmla="val 11910"/>
              <a:gd name="adj2" fmla="val 15174"/>
              <a:gd name="adj3" fmla="val 23404"/>
              <a:gd name="adj4" fmla="val 4375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30" name="文本框 29"/>
          <p:cNvSpPr txBox="1"/>
          <p:nvPr/>
        </p:nvSpPr>
        <p:spPr>
          <a:xfrm>
            <a:off x="7285139" y="2266950"/>
            <a:ext cx="3952595"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通過購買基金、股票、債券、不動產等投資產品，讓財富不斷增值，從而生出更多錢財</a:t>
            </a:r>
            <a:r>
              <a:rPr lang="en-US" altLang="zh-CN" dirty="0"/>
              <a:t>.</a:t>
            </a:r>
            <a:endParaRPr lang="zh-CN" altLang="en-US" dirty="0"/>
          </a:p>
        </p:txBody>
      </p:sp>
      <p:sp>
        <p:nvSpPr>
          <p:cNvPr id="32" name="箭头: 圆角右 31"/>
          <p:cNvSpPr/>
          <p:nvPr/>
        </p:nvSpPr>
        <p:spPr>
          <a:xfrm flipH="1">
            <a:off x="4861834" y="1947814"/>
            <a:ext cx="1080000" cy="1584000"/>
          </a:xfrm>
          <a:prstGeom prst="bentArrow">
            <a:avLst>
              <a:gd name="adj1" fmla="val 11910"/>
              <a:gd name="adj2" fmla="val 15174"/>
              <a:gd name="adj3" fmla="val 23404"/>
              <a:gd name="adj4" fmla="val 4375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35" name="矩形: 圆角 34"/>
          <p:cNvSpPr/>
          <p:nvPr/>
        </p:nvSpPr>
        <p:spPr>
          <a:xfrm flipH="1">
            <a:off x="3127392" y="186790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思源黑体 CN Heavy" panose="020B0A00000000000000" pitchFamily="34" charset="-122"/>
            </a:endParaRPr>
          </a:p>
        </p:txBody>
      </p:sp>
      <p:sp>
        <p:nvSpPr>
          <p:cNvPr id="36" name="文本框 35"/>
          <p:cNvSpPr txBox="1"/>
          <p:nvPr/>
        </p:nvSpPr>
        <p:spPr>
          <a:xfrm flipH="1">
            <a:off x="3170994" y="1847850"/>
            <a:ext cx="1604797" cy="398780"/>
          </a:xfrm>
          <a:prstGeom prst="rect">
            <a:avLst/>
          </a:prstGeom>
          <a:noFill/>
        </p:spPr>
        <p:txBody>
          <a:bodyPr wrap="square" rtlCol="0">
            <a:spAutoFit/>
          </a:bodyPr>
          <a:lstStyle/>
          <a:p>
            <a:pPr algn="ctr"/>
            <a:r>
              <a:rPr lang="zh-CN" altLang="en-US" sz="2000" dirty="0">
                <a:solidFill>
                  <a:schemeClr val="bg1"/>
                </a:solidFill>
                <a:latin typeface="思源黑体 CN Heavy" panose="020B0A00000000000000" pitchFamily="34" charset="-122"/>
                <a:ea typeface="思源黑体 CN Heavy" panose="020B0A00000000000000" pitchFamily="34" charset="-122"/>
              </a:rPr>
              <a:t>攢錢</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sp>
        <p:nvSpPr>
          <p:cNvPr id="34" name="文本框 33"/>
          <p:cNvSpPr txBox="1"/>
          <p:nvPr/>
        </p:nvSpPr>
        <p:spPr>
          <a:xfrm flipH="1">
            <a:off x="1049517" y="2266950"/>
            <a:ext cx="3884174"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理財的首要就是攢錢</a:t>
            </a:r>
            <a:r>
              <a:rPr lang="en-US" altLang="zh-CN" dirty="0"/>
              <a:t>,</a:t>
            </a:r>
            <a:r>
              <a:rPr lang="zh-CN" altLang="en-US" dirty="0"/>
              <a:t>掙一個花兩個一輩子都是窮人。一個月強制拿出</a:t>
            </a:r>
            <a:r>
              <a:rPr lang="en-US" altLang="zh-CN" dirty="0"/>
              <a:t>10%</a:t>
            </a:r>
            <a:r>
              <a:rPr lang="zh-CN" altLang="en-US" dirty="0"/>
              <a:t>的錢存在銀行裏</a:t>
            </a:r>
            <a:endParaRPr lang="zh-CN" altLang="en-US" dirty="0"/>
          </a:p>
        </p:txBody>
      </p:sp>
      <p:sp>
        <p:nvSpPr>
          <p:cNvPr id="39" name="箭头: 圆角右 38"/>
          <p:cNvSpPr/>
          <p:nvPr/>
        </p:nvSpPr>
        <p:spPr>
          <a:xfrm>
            <a:off x="7146886" y="3243214"/>
            <a:ext cx="1692000" cy="812595"/>
          </a:xfrm>
          <a:prstGeom prst="bentArrow">
            <a:avLst>
              <a:gd name="adj1" fmla="val 15438"/>
              <a:gd name="adj2" fmla="val 18992"/>
              <a:gd name="adj3" fmla="val 32781"/>
              <a:gd name="adj4" fmla="val 4375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42" name="文本框 41"/>
          <p:cNvSpPr txBox="1"/>
          <p:nvPr/>
        </p:nvSpPr>
        <p:spPr>
          <a:xfrm>
            <a:off x="8821778" y="3543300"/>
            <a:ext cx="2700337"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以管錢為中心，攢錢為起點，生錢為重點，護錢為保障</a:t>
            </a:r>
            <a:endParaRPr lang="zh-CN" altLang="en-US" dirty="0"/>
          </a:p>
        </p:txBody>
      </p:sp>
      <p:sp>
        <p:nvSpPr>
          <p:cNvPr id="48" name="箭头: 圆角右 47"/>
          <p:cNvSpPr/>
          <p:nvPr/>
        </p:nvSpPr>
        <p:spPr>
          <a:xfrm flipH="1">
            <a:off x="3353115" y="3243214"/>
            <a:ext cx="1692000" cy="812595"/>
          </a:xfrm>
          <a:prstGeom prst="bentArrow">
            <a:avLst>
              <a:gd name="adj1" fmla="val 15438"/>
              <a:gd name="adj2" fmla="val 18992"/>
              <a:gd name="adj3" fmla="val 32781"/>
              <a:gd name="adj4" fmla="val 4375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52" name="文本框 51"/>
          <p:cNvSpPr txBox="1"/>
          <p:nvPr/>
        </p:nvSpPr>
        <p:spPr>
          <a:xfrm flipH="1">
            <a:off x="669886" y="3543300"/>
            <a:ext cx="2700337"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給自己買保險，保險是理財的重要手段，但不是全部。</a:t>
            </a:r>
            <a:endParaRPr lang="zh-CN" altLang="en-US" dirty="0"/>
          </a:p>
        </p:txBody>
      </p:sp>
      <p:sp>
        <p:nvSpPr>
          <p:cNvPr id="14" name="矩形 13"/>
          <p:cNvSpPr/>
          <p:nvPr/>
        </p:nvSpPr>
        <p:spPr>
          <a:xfrm>
            <a:off x="713231" y="4284945"/>
            <a:ext cx="10783444" cy="1981200"/>
          </a:xfrm>
          <a:prstGeom prst="rect">
            <a:avLst/>
          </a:prstGeom>
          <a:blipFill dpi="0" rotWithShape="1">
            <a:blip r:embed="rId1"/>
            <a:srcRect/>
            <a:tile tx="0" ty="-1568450" sx="100000" sy="100000" flip="none" algn="ctr"/>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0" name="矩形: 圆角 59"/>
          <p:cNvSpPr/>
          <p:nvPr/>
        </p:nvSpPr>
        <p:spPr>
          <a:xfrm flipH="1">
            <a:off x="7401610" y="186790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思源黑体 CN Heavy" panose="020B0A00000000000000" pitchFamily="34" charset="-122"/>
            </a:endParaRPr>
          </a:p>
        </p:txBody>
      </p:sp>
      <p:sp>
        <p:nvSpPr>
          <p:cNvPr id="61" name="文本框 60"/>
          <p:cNvSpPr txBox="1"/>
          <p:nvPr/>
        </p:nvSpPr>
        <p:spPr>
          <a:xfrm flipH="1">
            <a:off x="7445212" y="1847850"/>
            <a:ext cx="1604797" cy="398780"/>
          </a:xfrm>
          <a:prstGeom prst="rect">
            <a:avLst/>
          </a:prstGeom>
          <a:noFill/>
        </p:spPr>
        <p:txBody>
          <a:bodyPr wrap="square" rtlCol="0">
            <a:spAutoFit/>
          </a:bodyPr>
          <a:lstStyle/>
          <a:p>
            <a:pPr algn="ctr"/>
            <a:r>
              <a:rPr lang="zh-CN" altLang="en-US" sz="2000" dirty="0">
                <a:solidFill>
                  <a:schemeClr val="bg1"/>
                </a:solidFill>
                <a:latin typeface="思源黑体 CN Heavy" panose="020B0A00000000000000" pitchFamily="34" charset="-122"/>
                <a:ea typeface="思源黑体 CN Heavy" panose="020B0A00000000000000" pitchFamily="34" charset="-122"/>
              </a:rPr>
              <a:t>生錢</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sp>
        <p:nvSpPr>
          <p:cNvPr id="66" name="矩形: 圆角 65"/>
          <p:cNvSpPr/>
          <p:nvPr/>
        </p:nvSpPr>
        <p:spPr>
          <a:xfrm flipH="1">
            <a:off x="1582972" y="318235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思源黑体 CN Heavy" panose="020B0A00000000000000" pitchFamily="34" charset="-122"/>
            </a:endParaRPr>
          </a:p>
        </p:txBody>
      </p:sp>
      <p:sp>
        <p:nvSpPr>
          <p:cNvPr id="67" name="文本框 66"/>
          <p:cNvSpPr txBox="1"/>
          <p:nvPr/>
        </p:nvSpPr>
        <p:spPr>
          <a:xfrm flipH="1">
            <a:off x="1626574" y="3162300"/>
            <a:ext cx="1604797" cy="398780"/>
          </a:xfrm>
          <a:prstGeom prst="rect">
            <a:avLst/>
          </a:prstGeom>
          <a:noFill/>
        </p:spPr>
        <p:txBody>
          <a:bodyPr wrap="square" rtlCol="0">
            <a:spAutoFit/>
          </a:bodyPr>
          <a:lstStyle/>
          <a:p>
            <a:pPr algn="ctr"/>
            <a:r>
              <a:rPr lang="zh-CN" altLang="en-US" sz="2000" dirty="0">
                <a:solidFill>
                  <a:schemeClr val="bg1"/>
                </a:solidFill>
                <a:latin typeface="思源黑体 CN Heavy" panose="020B0A00000000000000" pitchFamily="34" charset="-122"/>
                <a:ea typeface="思源黑体 CN Heavy" panose="020B0A00000000000000" pitchFamily="34" charset="-122"/>
              </a:rPr>
              <a:t>護錢</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sp>
        <p:nvSpPr>
          <p:cNvPr id="69" name="矩形: 圆角 68"/>
          <p:cNvSpPr/>
          <p:nvPr/>
        </p:nvSpPr>
        <p:spPr>
          <a:xfrm flipH="1">
            <a:off x="8917028" y="318235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思源黑体 CN Heavy" panose="020B0A00000000000000" pitchFamily="34" charset="-122"/>
            </a:endParaRPr>
          </a:p>
        </p:txBody>
      </p:sp>
      <p:sp>
        <p:nvSpPr>
          <p:cNvPr id="70" name="文本框 69"/>
          <p:cNvSpPr txBox="1"/>
          <p:nvPr/>
        </p:nvSpPr>
        <p:spPr>
          <a:xfrm flipH="1">
            <a:off x="8960630" y="3162300"/>
            <a:ext cx="1604797" cy="398780"/>
          </a:xfrm>
          <a:prstGeom prst="rect">
            <a:avLst/>
          </a:prstGeom>
          <a:noFill/>
        </p:spPr>
        <p:txBody>
          <a:bodyPr wrap="square" rtlCol="0">
            <a:spAutoFit/>
          </a:bodyPr>
          <a:lstStyle/>
          <a:p>
            <a:pPr algn="ctr"/>
            <a:r>
              <a:rPr lang="zh-CN" altLang="en-US" sz="2000" dirty="0">
                <a:solidFill>
                  <a:schemeClr val="bg1"/>
                </a:solidFill>
                <a:latin typeface="思源黑体 CN Heavy" panose="020B0A00000000000000" pitchFamily="34" charset="-122"/>
                <a:ea typeface="思源黑体 CN Heavy" panose="020B0A00000000000000" pitchFamily="34" charset="-122"/>
              </a:rPr>
              <a:t>理財的步驟</a:t>
            </a:r>
            <a:endParaRPr lang="zh-CN" altLang="en-US" sz="2000" dirty="0">
              <a:solidFill>
                <a:schemeClr val="bg1"/>
              </a:solidFill>
              <a:latin typeface="思源黑体 CN Heavy" panose="020B0A00000000000000" pitchFamily="34" charset="-122"/>
              <a:ea typeface="思源黑体 CN Heavy" panose="020B0A00000000000000" pitchFamily="34" charset="-122"/>
            </a:endParaRPr>
          </a:p>
        </p:txBody>
      </p:sp>
      <p:grpSp>
        <p:nvGrpSpPr>
          <p:cNvPr id="29" name="组合 28"/>
          <p:cNvGrpSpPr/>
          <p:nvPr/>
        </p:nvGrpSpPr>
        <p:grpSpPr>
          <a:xfrm>
            <a:off x="475615" y="279796"/>
            <a:ext cx="2242835" cy="521970"/>
            <a:chOff x="475615" y="279796"/>
            <a:chExt cx="2242835" cy="521970"/>
          </a:xfrm>
        </p:grpSpPr>
        <p:sp>
          <p:nvSpPr>
            <p:cNvPr id="31" name="文本框 30"/>
            <p:cNvSpPr txBox="1"/>
            <p:nvPr/>
          </p:nvSpPr>
          <p:spPr>
            <a:xfrm>
              <a:off x="960770" y="279796"/>
              <a:ext cx="17576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如何理財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3" name="组合 32"/>
            <p:cNvGrpSpPr/>
            <p:nvPr/>
          </p:nvGrpSpPr>
          <p:grpSpPr>
            <a:xfrm>
              <a:off x="475615" y="307406"/>
              <a:ext cx="468000" cy="468000"/>
              <a:chOff x="475615" y="307406"/>
              <a:chExt cx="468000" cy="468000"/>
            </a:xfrm>
          </p:grpSpPr>
          <p:sp>
            <p:nvSpPr>
              <p:cNvPr id="37" name="椭圆 36"/>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38"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40" name="组合 39"/>
          <p:cNvGrpSpPr/>
          <p:nvPr/>
        </p:nvGrpSpPr>
        <p:grpSpPr>
          <a:xfrm rot="10800000">
            <a:off x="10075456" y="190500"/>
            <a:ext cx="1822500" cy="489000"/>
            <a:chOff x="10208806" y="152400"/>
            <a:chExt cx="1822500" cy="489000"/>
          </a:xfrm>
        </p:grpSpPr>
        <p:sp>
          <p:nvSpPr>
            <p:cNvPr id="41" name="椭圆 40"/>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3" name="椭圆 42"/>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4" name="椭圆 43"/>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1" name="椭圆 50"/>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82" name="图片 8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0723" y="-191581"/>
            <a:ext cx="1766766" cy="1643979"/>
          </a:xfrm>
          <a:prstGeom prst="rect">
            <a:avLst/>
          </a:prstGeom>
        </p:spPr>
      </p:pic>
      <p:grpSp>
        <p:nvGrpSpPr>
          <p:cNvPr id="5" name="组合 4"/>
          <p:cNvGrpSpPr/>
          <p:nvPr/>
        </p:nvGrpSpPr>
        <p:grpSpPr>
          <a:xfrm>
            <a:off x="1946012" y="747164"/>
            <a:ext cx="8299977" cy="2646045"/>
            <a:chOff x="908918" y="1128164"/>
            <a:chExt cx="8299977" cy="2646045"/>
          </a:xfrm>
        </p:grpSpPr>
        <p:sp>
          <p:nvSpPr>
            <p:cNvPr id="59" name="文本框 58"/>
            <p:cNvSpPr txBox="1"/>
            <p:nvPr/>
          </p:nvSpPr>
          <p:spPr>
            <a:xfrm>
              <a:off x="908918" y="1128164"/>
              <a:ext cx="2877820" cy="2646045"/>
            </a:xfrm>
            <a:prstGeom prst="rect">
              <a:avLst/>
            </a:prstGeom>
            <a:noFill/>
          </p:spPr>
          <p:txBody>
            <a:bodyPr wrap="none" rtlCol="0">
              <a:spAutoFit/>
            </a:bodyPr>
            <a:lstStyle>
              <a:defPPr>
                <a:defRPr lang="zh-CN"/>
              </a:defPPr>
              <a:lvl1pPr>
                <a:defRPr sz="13800" spc="500">
                  <a:gradFill>
                    <a:gsLst>
                      <a:gs pos="0">
                        <a:srgbClr val="EABD73">
                          <a:lumMod val="100000"/>
                        </a:srgbClr>
                      </a:gs>
                      <a:gs pos="100000">
                        <a:srgbClr val="EABD73">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sz="16600" dirty="0">
                  <a:ln w="38100">
                    <a:solidFill>
                      <a:schemeClr val="bg1"/>
                    </a:solidFill>
                  </a:ln>
                  <a:noFill/>
                </a:rPr>
                <a:t>04</a:t>
              </a:r>
              <a:endParaRPr lang="zh-CN" altLang="en-US" sz="16600" dirty="0">
                <a:ln w="38100">
                  <a:solidFill>
                    <a:schemeClr val="bg1"/>
                  </a:solidFill>
                </a:ln>
                <a:noFill/>
              </a:endParaRPr>
            </a:p>
          </p:txBody>
        </p:sp>
        <p:grpSp>
          <p:nvGrpSpPr>
            <p:cNvPr id="4" name="组合 3"/>
            <p:cNvGrpSpPr/>
            <p:nvPr/>
          </p:nvGrpSpPr>
          <p:grpSpPr>
            <a:xfrm>
              <a:off x="4041590" y="1454252"/>
              <a:ext cx="5167305" cy="2131305"/>
              <a:chOff x="4041590" y="1261547"/>
              <a:chExt cx="5167305" cy="2131305"/>
            </a:xfrm>
          </p:grpSpPr>
          <p:sp>
            <p:nvSpPr>
              <p:cNvPr id="51" name="文本框 50"/>
              <p:cNvSpPr txBox="1"/>
              <p:nvPr/>
            </p:nvSpPr>
            <p:spPr>
              <a:xfrm>
                <a:off x="4057237" y="2046338"/>
                <a:ext cx="3007360" cy="306705"/>
              </a:xfrm>
              <a:prstGeom prst="rect">
                <a:avLst/>
              </a:prstGeom>
              <a:noFill/>
            </p:spPr>
            <p:txBody>
              <a:bodyPr wrap="none" rtlCol="0">
                <a:spAutoFit/>
              </a:bodyPr>
              <a:lstStyle/>
              <a:p>
                <a:pPr algn="ctr"/>
                <a:r>
                  <a:rPr lang="en-US" altLang="zh-CN" sz="1400" spc="300" dirty="0">
                    <a:solidFill>
                      <a:schemeClr val="bg1"/>
                    </a:solidFill>
                    <a:latin typeface="思源黑体 CN Light" panose="020B0300000000000000" pitchFamily="34" charset="-122"/>
                  </a:rPr>
                  <a:t>Common Financial Tools</a:t>
                </a:r>
                <a:endParaRPr lang="zh-CN" altLang="en-US" sz="1400" spc="300" dirty="0">
                  <a:solidFill>
                    <a:schemeClr val="bg1"/>
                  </a:solidFill>
                  <a:latin typeface="思源黑体 CN Light" panose="020B0300000000000000" pitchFamily="34" charset="-122"/>
                </a:endParaRPr>
              </a:p>
            </p:txBody>
          </p:sp>
          <p:sp>
            <p:nvSpPr>
              <p:cNvPr id="53" name="文本框 52"/>
              <p:cNvSpPr txBox="1"/>
              <p:nvPr/>
            </p:nvSpPr>
            <p:spPr>
              <a:xfrm>
                <a:off x="4041590" y="2463212"/>
                <a:ext cx="5167305" cy="929640"/>
              </a:xfrm>
              <a:prstGeom prst="rect">
                <a:avLst/>
              </a:prstGeom>
              <a:noFill/>
            </p:spPr>
            <p:txBody>
              <a:bodyPr wrap="square">
                <a:spAutoFit/>
              </a:bodyPr>
              <a:lstStyle>
                <a:defPPr>
                  <a:defRPr lang="zh-CN"/>
                </a:defPPr>
                <a:lvl1pPr>
                  <a:lnSpc>
                    <a:spcPct val="15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defRPr/>
                </a:pPr>
                <a:r>
                  <a:rPr lang="zh-CN" altLang="en-US" kern="0" dirty="0">
                    <a:solidFill>
                      <a:schemeClr val="bg1"/>
                    </a:solidFill>
                  </a:rPr>
                  <a:t>理財工具，是投資者在進行投資理財過程中所運用的股票、儲蓄、基金等的總稱；常用的理財工具有：儲蓄、保險、債券、房產、基金、股票等。</a:t>
                </a:r>
                <a:endParaRPr lang="zh-CN" altLang="en-US" kern="0" dirty="0">
                  <a:solidFill>
                    <a:schemeClr val="bg1"/>
                  </a:solidFill>
                </a:endParaRPr>
              </a:p>
            </p:txBody>
          </p:sp>
          <p:sp>
            <p:nvSpPr>
              <p:cNvPr id="49" name="文本框 48"/>
              <p:cNvSpPr txBox="1"/>
              <p:nvPr/>
            </p:nvSpPr>
            <p:spPr>
              <a:xfrm>
                <a:off x="4041590" y="1261547"/>
                <a:ext cx="4069080" cy="829945"/>
              </a:xfrm>
              <a:prstGeom prst="rect">
                <a:avLst/>
              </a:prstGeom>
              <a:noFill/>
            </p:spPr>
            <p:txBody>
              <a:bodyPr wrap="none" rtlCol="0">
                <a:spAutoFit/>
              </a:bodyPr>
              <a:lstStyle/>
              <a:p>
                <a:r>
                  <a:rPr lang="zh-CN" altLang="en-US" sz="4800" spc="300" dirty="0">
                    <a:solidFill>
                      <a:schemeClr val="bg1"/>
                    </a:solidFill>
                    <a:latin typeface="思源黑体 CN Heavy" panose="020B0A00000000000000" pitchFamily="34" charset="-122"/>
                    <a:ea typeface="思源黑体 CN Heavy" panose="020B0A00000000000000" pitchFamily="34" charset="-122"/>
                  </a:rPr>
                  <a:t>常用理財工具</a:t>
                </a:r>
                <a:endParaRPr lang="zh-CN" altLang="en-US" sz="4800" spc="3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6" name="组合 5"/>
          <p:cNvGrpSpPr/>
          <p:nvPr/>
        </p:nvGrpSpPr>
        <p:grpSpPr>
          <a:xfrm rot="5400000">
            <a:off x="10589806" y="990600"/>
            <a:ext cx="1822500" cy="489000"/>
            <a:chOff x="10208806" y="152400"/>
            <a:chExt cx="1822500" cy="489000"/>
          </a:xfrm>
        </p:grpSpPr>
        <p:sp>
          <p:nvSpPr>
            <p:cNvPr id="54" name="椭圆 53"/>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0" name="椭圆 59"/>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grpSp>
        <p:nvGrpSpPr>
          <p:cNvPr id="3" name="组合 2"/>
          <p:cNvGrpSpPr/>
          <p:nvPr/>
        </p:nvGrpSpPr>
        <p:grpSpPr>
          <a:xfrm>
            <a:off x="6161189" y="1210526"/>
            <a:ext cx="5383111" cy="1270635"/>
            <a:chOff x="712889" y="1257300"/>
            <a:chExt cx="5383111" cy="1270635"/>
          </a:xfrm>
        </p:grpSpPr>
        <p:grpSp>
          <p:nvGrpSpPr>
            <p:cNvPr id="2" name="组合 1"/>
            <p:cNvGrpSpPr/>
            <p:nvPr/>
          </p:nvGrpSpPr>
          <p:grpSpPr>
            <a:xfrm>
              <a:off x="712889" y="1257300"/>
              <a:ext cx="1692000" cy="398780"/>
              <a:chOff x="1817789" y="2019300"/>
              <a:chExt cx="1692000" cy="398780"/>
            </a:xfrm>
          </p:grpSpPr>
          <p:sp>
            <p:nvSpPr>
              <p:cNvPr id="33" name="矩形: 圆角 32"/>
              <p:cNvSpPr/>
              <p:nvPr/>
            </p:nvSpPr>
            <p:spPr>
              <a:xfrm>
                <a:off x="1817789" y="203935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37" name="文本框 36"/>
              <p:cNvSpPr txBox="1"/>
              <p:nvPr/>
            </p:nvSpPr>
            <p:spPr>
              <a:xfrm>
                <a:off x="1935989" y="2019300"/>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可轉債</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8" name="文本框 37"/>
            <p:cNvSpPr txBox="1"/>
            <p:nvPr/>
          </p:nvSpPr>
          <p:spPr>
            <a:xfrm>
              <a:off x="712889" y="1790700"/>
              <a:ext cx="538311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可轉債一般指可轉換債券。 可轉換債券是債券持有人可按照發行時約定的價格將債券轉換成公司的普通股票的債券。</a:t>
              </a:r>
              <a:endParaRPr lang="zh-CN" altLang="en-US" dirty="0"/>
            </a:p>
          </p:txBody>
        </p:sp>
      </p:grpSp>
      <p:sp>
        <p:nvSpPr>
          <p:cNvPr id="78" name="矩形: 圆角 77"/>
          <p:cNvSpPr/>
          <p:nvPr/>
        </p:nvSpPr>
        <p:spPr>
          <a:xfrm>
            <a:off x="6220289" y="307843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79" name="文本框 78"/>
          <p:cNvSpPr txBox="1"/>
          <p:nvPr/>
        </p:nvSpPr>
        <p:spPr>
          <a:xfrm>
            <a:off x="6220289" y="3058376"/>
            <a:ext cx="16920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可轉債特徵</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7" name="文本框 76"/>
          <p:cNvSpPr txBox="1"/>
          <p:nvPr/>
        </p:nvSpPr>
        <p:spPr>
          <a:xfrm>
            <a:off x="6161189" y="3591776"/>
            <a:ext cx="5383111" cy="120967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30000"/>
              </a:lnSpc>
            </a:pPr>
            <a:r>
              <a:rPr lang="zh-CN" altLang="en-US" dirty="0"/>
              <a:t>可轉換債券具有債權和股權的雙重特性。一方面，投資者可自行選擇是否轉股，並為此承擔轉債利率較低的成本；另一方面，轉債發行人擁有是否實施贖回條款的選擇權，並為此要支付比沒有贖回條款的轉債更高的利率</a:t>
            </a:r>
            <a:endParaRPr lang="zh-CN" altLang="en-US" dirty="0"/>
          </a:p>
        </p:txBody>
      </p:sp>
      <p:sp>
        <p:nvSpPr>
          <p:cNvPr id="83" name="矩形: 圆角 82"/>
          <p:cNvSpPr/>
          <p:nvPr/>
        </p:nvSpPr>
        <p:spPr>
          <a:xfrm>
            <a:off x="6308196" y="492628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84" name="文本框 83"/>
          <p:cNvSpPr txBox="1"/>
          <p:nvPr/>
        </p:nvSpPr>
        <p:spPr>
          <a:xfrm>
            <a:off x="6220289" y="4906226"/>
            <a:ext cx="1867815"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可轉債收益</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82" name="文本框 81"/>
          <p:cNvSpPr txBox="1"/>
          <p:nvPr/>
        </p:nvSpPr>
        <p:spPr>
          <a:xfrm>
            <a:off x="6161189" y="5439626"/>
            <a:ext cx="53831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收益有下有保底，上不封頂的特點。由於其可轉換性，當它所對標的股票價格上漲時，債券價格會上漲，並且沒有漲跌幅限制。所以在牛市對標股價上揚時，債券的收益會更穩健。 </a:t>
            </a:r>
            <a:endParaRPr lang="zh-CN" altLang="en-US" dirty="0"/>
          </a:p>
        </p:txBody>
      </p:sp>
      <p:sp>
        <p:nvSpPr>
          <p:cNvPr id="17" name="矩形: 圆角 16"/>
          <p:cNvSpPr/>
          <p:nvPr/>
        </p:nvSpPr>
        <p:spPr>
          <a:xfrm>
            <a:off x="809732" y="1210526"/>
            <a:ext cx="5220000" cy="2160000"/>
          </a:xfrm>
          <a:prstGeom prst="roundRect">
            <a:avLst>
              <a:gd name="adj" fmla="val 9127"/>
            </a:avLst>
          </a:prstGeom>
          <a:blipFill dpi="0" rotWithShape="1">
            <a:blip r:embed="rId1"/>
            <a:srcRect/>
            <a:tile tx="0" ty="190500" sx="100000" sy="100000" flip="none" algn="b"/>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5" name="矩形: 圆角 84"/>
          <p:cNvSpPr/>
          <p:nvPr/>
        </p:nvSpPr>
        <p:spPr>
          <a:xfrm flipH="1">
            <a:off x="809732" y="4151327"/>
            <a:ext cx="5220000" cy="2160000"/>
          </a:xfrm>
          <a:prstGeom prst="roundRect">
            <a:avLst>
              <a:gd name="adj" fmla="val 10891"/>
            </a:avLst>
          </a:prstGeom>
          <a:blipFill dpi="0" rotWithShape="1">
            <a:blip r:embed="rId2"/>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50" name="组合 49"/>
          <p:cNvGrpSpPr/>
          <p:nvPr/>
        </p:nvGrpSpPr>
        <p:grpSpPr>
          <a:xfrm>
            <a:off x="475615" y="244359"/>
            <a:ext cx="3030235" cy="521970"/>
            <a:chOff x="475615" y="279796"/>
            <a:chExt cx="3030235" cy="521970"/>
          </a:xfrm>
        </p:grpSpPr>
        <p:sp>
          <p:nvSpPr>
            <p:cNvPr id="51" name="文本框 50"/>
            <p:cNvSpPr txBox="1"/>
            <p:nvPr/>
          </p:nvSpPr>
          <p:spPr>
            <a:xfrm>
              <a:off x="960770" y="279796"/>
              <a:ext cx="25450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常用理財工具</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52" name="组合 51"/>
            <p:cNvGrpSpPr/>
            <p:nvPr/>
          </p:nvGrpSpPr>
          <p:grpSpPr>
            <a:xfrm>
              <a:off x="475615" y="307406"/>
              <a:ext cx="468000" cy="468000"/>
              <a:chOff x="475615" y="307406"/>
              <a:chExt cx="468000" cy="468000"/>
            </a:xfrm>
          </p:grpSpPr>
          <p:sp>
            <p:nvSpPr>
              <p:cNvPr id="53" name="椭圆 52"/>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54"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59" name="组合 58"/>
          <p:cNvGrpSpPr/>
          <p:nvPr/>
        </p:nvGrpSpPr>
        <p:grpSpPr>
          <a:xfrm rot="10800000">
            <a:off x="10075456" y="190500"/>
            <a:ext cx="1822500" cy="489000"/>
            <a:chOff x="10208806" y="152400"/>
            <a:chExt cx="1822500" cy="489000"/>
          </a:xfrm>
        </p:grpSpPr>
        <p:sp>
          <p:nvSpPr>
            <p:cNvPr id="60" name="椭圆 59"/>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椭圆 74"/>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6" name="椭圆 75"/>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椭圆 80"/>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5" name="椭圆 104"/>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6" name="椭圆 105"/>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7" name="椭圆 106"/>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8" name="椭圆 107"/>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9" name="椭圆 108"/>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0" name="椭圆 109"/>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grpSp>
        <p:nvGrpSpPr>
          <p:cNvPr id="2" name="组合 1"/>
          <p:cNvGrpSpPr/>
          <p:nvPr/>
        </p:nvGrpSpPr>
        <p:grpSpPr>
          <a:xfrm>
            <a:off x="712889" y="1210526"/>
            <a:ext cx="1692000" cy="398780"/>
            <a:chOff x="1817789" y="2019300"/>
            <a:chExt cx="1692000" cy="398780"/>
          </a:xfrm>
        </p:grpSpPr>
        <p:sp>
          <p:nvSpPr>
            <p:cNvPr id="33" name="矩形: 圆角 32"/>
            <p:cNvSpPr/>
            <p:nvPr/>
          </p:nvSpPr>
          <p:spPr>
            <a:xfrm>
              <a:off x="1817789" y="2039355"/>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37" name="文本框 36"/>
            <p:cNvSpPr txBox="1"/>
            <p:nvPr/>
          </p:nvSpPr>
          <p:spPr>
            <a:xfrm>
              <a:off x="1935989" y="2019300"/>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基金</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8" name="文本框 37"/>
          <p:cNvSpPr txBox="1"/>
          <p:nvPr/>
        </p:nvSpPr>
        <p:spPr>
          <a:xfrm>
            <a:off x="712889" y="1743926"/>
            <a:ext cx="5383111" cy="129667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30000"/>
              </a:lnSpc>
            </a:pPr>
            <a:r>
              <a:rPr lang="zh-CN" altLang="en-US" dirty="0"/>
              <a:t>廣義是指為了某種目的而設立的具有一定數量的資金。主要包括信託投資基金、公積金、保險基金、退休基金，各種基金會的基金。</a:t>
            </a:r>
            <a:endParaRPr lang="zh-CN" altLang="en-US" dirty="0"/>
          </a:p>
          <a:p>
            <a:r>
              <a:rPr lang="zh-CN" altLang="en-US" dirty="0"/>
              <a:t>從會計角度透析，基金是一個狹義的概念，意指具有特定目的和用途的資金。我們提到的基金主要是指證券投資基金</a:t>
            </a:r>
            <a:r>
              <a:rPr lang="en-US" altLang="zh-CN" dirty="0"/>
              <a:t>.</a:t>
            </a:r>
            <a:endParaRPr lang="zh-CN" altLang="en-US" dirty="0"/>
          </a:p>
        </p:txBody>
      </p:sp>
      <p:sp>
        <p:nvSpPr>
          <p:cNvPr id="78" name="矩形: 圆角 77"/>
          <p:cNvSpPr/>
          <p:nvPr/>
        </p:nvSpPr>
        <p:spPr>
          <a:xfrm>
            <a:off x="712889" y="307843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79" name="文本框 78"/>
          <p:cNvSpPr txBox="1"/>
          <p:nvPr/>
        </p:nvSpPr>
        <p:spPr>
          <a:xfrm>
            <a:off x="831089" y="3058376"/>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基金分類</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7" name="文本框 76"/>
          <p:cNvSpPr txBox="1"/>
          <p:nvPr/>
        </p:nvSpPr>
        <p:spPr>
          <a:xfrm>
            <a:off x="712889" y="3591776"/>
            <a:ext cx="53831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根據基金單位是否可增加或贖回，可分為開放式基金和封閉式基金；根據投資對象的不同，可分為債券基金、股票基金、貨幣基金和混合型基金四大類。</a:t>
            </a:r>
            <a:endParaRPr lang="zh-CN" altLang="en-US" dirty="0"/>
          </a:p>
        </p:txBody>
      </p:sp>
      <p:sp>
        <p:nvSpPr>
          <p:cNvPr id="83" name="矩形: 圆角 82"/>
          <p:cNvSpPr/>
          <p:nvPr/>
        </p:nvSpPr>
        <p:spPr>
          <a:xfrm>
            <a:off x="712889" y="492628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84" name="文本框 83"/>
          <p:cNvSpPr txBox="1"/>
          <p:nvPr/>
        </p:nvSpPr>
        <p:spPr>
          <a:xfrm>
            <a:off x="831089" y="4906226"/>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基金收益</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82" name="文本框 81"/>
          <p:cNvSpPr txBox="1"/>
          <p:nvPr/>
        </p:nvSpPr>
        <p:spPr>
          <a:xfrm>
            <a:off x="712889" y="5439626"/>
            <a:ext cx="538311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基金收益是指基金管理人運用基金資產進行證券投資活動而獲得的基金資產增值的部分，主要包括基金投資所得紅利、股息、債券利息、買賣證券價差、存款利息和其他收入。</a:t>
            </a:r>
            <a:endParaRPr lang="zh-CN" altLang="en-US" dirty="0"/>
          </a:p>
        </p:txBody>
      </p:sp>
      <p:sp>
        <p:nvSpPr>
          <p:cNvPr id="8" name="矩形 7"/>
          <p:cNvSpPr/>
          <p:nvPr/>
        </p:nvSpPr>
        <p:spPr>
          <a:xfrm>
            <a:off x="6577131" y="1223976"/>
            <a:ext cx="4783780" cy="5112000"/>
          </a:xfrm>
          <a:prstGeom prst="rect">
            <a:avLst/>
          </a:prstGeom>
          <a:blipFill dpi="0" rotWithShape="1">
            <a:blip r:embed="rId1"/>
            <a:srcRect/>
            <a:tile tx="311150" ty="2540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5" name="组合 34"/>
          <p:cNvGrpSpPr/>
          <p:nvPr/>
        </p:nvGrpSpPr>
        <p:grpSpPr>
          <a:xfrm>
            <a:off x="475615" y="244359"/>
            <a:ext cx="3030235" cy="521970"/>
            <a:chOff x="475615" y="279796"/>
            <a:chExt cx="3030235" cy="521970"/>
          </a:xfrm>
        </p:grpSpPr>
        <p:sp>
          <p:nvSpPr>
            <p:cNvPr id="36" name="文本框 35"/>
            <p:cNvSpPr txBox="1"/>
            <p:nvPr/>
          </p:nvSpPr>
          <p:spPr>
            <a:xfrm>
              <a:off x="960770" y="279796"/>
              <a:ext cx="25450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常用理財工具</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9" name="组合 38"/>
            <p:cNvGrpSpPr/>
            <p:nvPr/>
          </p:nvGrpSpPr>
          <p:grpSpPr>
            <a:xfrm>
              <a:off x="475615" y="307406"/>
              <a:ext cx="468000" cy="468000"/>
              <a:chOff x="475615" y="307406"/>
              <a:chExt cx="468000" cy="468000"/>
            </a:xfrm>
          </p:grpSpPr>
          <p:sp>
            <p:nvSpPr>
              <p:cNvPr id="40" name="椭圆 39"/>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41"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42" name="组合 41"/>
          <p:cNvGrpSpPr/>
          <p:nvPr/>
        </p:nvGrpSpPr>
        <p:grpSpPr>
          <a:xfrm rot="10800000">
            <a:off x="10075456" y="190500"/>
            <a:ext cx="1822500" cy="489000"/>
            <a:chOff x="10208806" y="152400"/>
            <a:chExt cx="1822500" cy="489000"/>
          </a:xfrm>
        </p:grpSpPr>
        <p:sp>
          <p:nvSpPr>
            <p:cNvPr id="43" name="椭圆 42"/>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4" name="椭圆 43"/>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1" name="椭圆 50"/>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9" name="椭圆 58"/>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0" name="椭圆 59"/>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33" name="矩形: 圆角 32"/>
          <p:cNvSpPr/>
          <p:nvPr/>
        </p:nvSpPr>
        <p:spPr>
          <a:xfrm>
            <a:off x="1351997" y="410713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37" name="文本框 36"/>
          <p:cNvSpPr txBox="1"/>
          <p:nvPr/>
        </p:nvSpPr>
        <p:spPr>
          <a:xfrm>
            <a:off x="1470197" y="4087076"/>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股票</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38" name="文本框 37"/>
          <p:cNvSpPr txBox="1"/>
          <p:nvPr/>
        </p:nvSpPr>
        <p:spPr>
          <a:xfrm>
            <a:off x="617639" y="4620476"/>
            <a:ext cx="3160717" cy="148907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gn="ctr">
              <a:lnSpc>
                <a:spcPct val="130000"/>
              </a:lnSpc>
            </a:pPr>
            <a:r>
              <a:rPr lang="zh-CN" altLang="en-US" dirty="0"/>
              <a:t>股票是股份公司所有權的一部分，也是發行的所有權憑證，是股份公司為籌集資金而發行給各個股東作為持股憑證並藉以取得股息和紅利的一種有價證券。</a:t>
            </a:r>
            <a:endParaRPr lang="zh-CN" altLang="en-US" dirty="0"/>
          </a:p>
        </p:txBody>
      </p:sp>
      <p:sp>
        <p:nvSpPr>
          <p:cNvPr id="4" name="椭圆 3"/>
          <p:cNvSpPr/>
          <p:nvPr/>
        </p:nvSpPr>
        <p:spPr>
          <a:xfrm>
            <a:off x="1027997" y="1228396"/>
            <a:ext cx="2340000" cy="2340000"/>
          </a:xfrm>
          <a:prstGeom prst="ellipse">
            <a:avLst/>
          </a:prstGeom>
          <a:blipFill dpi="0" rotWithShape="1">
            <a:blip r:embed="rId1"/>
            <a:srcRect/>
            <a:tile tx="495300" ty="0" sx="100000" sy="100000" flip="none" algn="ctr"/>
          </a:blip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78" name="矩形: 圆角 77"/>
          <p:cNvSpPr/>
          <p:nvPr/>
        </p:nvSpPr>
        <p:spPr>
          <a:xfrm>
            <a:off x="5285822" y="410713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79" name="文本框 78"/>
          <p:cNvSpPr txBox="1"/>
          <p:nvPr/>
        </p:nvSpPr>
        <p:spPr>
          <a:xfrm>
            <a:off x="5404022" y="4087076"/>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股票特徵</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7" name="文本框 76"/>
          <p:cNvSpPr txBox="1"/>
          <p:nvPr/>
        </p:nvSpPr>
        <p:spPr>
          <a:xfrm>
            <a:off x="4551464" y="4620476"/>
            <a:ext cx="3160717" cy="138366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gn="ctr"/>
            <a:r>
              <a:rPr lang="zh-CN" altLang="en-US" dirty="0"/>
              <a:t>股票是股份公司資本的構成部分，可以轉讓、買賣，是資本市場的主要長期信用工具，但不能要求公司返還其出資。</a:t>
            </a:r>
            <a:endParaRPr lang="zh-CN" altLang="en-US" dirty="0"/>
          </a:p>
        </p:txBody>
      </p:sp>
      <p:sp>
        <p:nvSpPr>
          <p:cNvPr id="39" name="椭圆 38"/>
          <p:cNvSpPr/>
          <p:nvPr/>
        </p:nvSpPr>
        <p:spPr>
          <a:xfrm>
            <a:off x="4961822" y="1228396"/>
            <a:ext cx="2340000" cy="2340000"/>
          </a:xfrm>
          <a:prstGeom prst="ellipse">
            <a:avLst/>
          </a:prstGeom>
          <a:blipFill dpi="0" rotWithShape="1">
            <a:blip r:embed="rId2"/>
            <a:srcRect/>
            <a:stretch>
              <a:fillRect/>
            </a:stretch>
          </a:blip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83" name="矩形: 圆角 82"/>
          <p:cNvSpPr/>
          <p:nvPr/>
        </p:nvSpPr>
        <p:spPr>
          <a:xfrm>
            <a:off x="9219647" y="4107131"/>
            <a:ext cx="1692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84" name="文本框 83"/>
          <p:cNvSpPr txBox="1"/>
          <p:nvPr/>
        </p:nvSpPr>
        <p:spPr>
          <a:xfrm>
            <a:off x="9337847" y="4087076"/>
            <a:ext cx="1455600" cy="398780"/>
          </a:xfrm>
          <a:prstGeom prst="rect">
            <a:avLst/>
          </a:prstGeom>
          <a:noFill/>
        </p:spPr>
        <p:txBody>
          <a:bodyPr wrap="squar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股票收益</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82" name="文本框 81"/>
          <p:cNvSpPr txBox="1"/>
          <p:nvPr/>
        </p:nvSpPr>
        <p:spPr>
          <a:xfrm>
            <a:off x="8485289" y="4620476"/>
            <a:ext cx="3160717" cy="120967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gn="ctr">
              <a:lnSpc>
                <a:spcPct val="130000"/>
              </a:lnSpc>
            </a:pPr>
            <a:r>
              <a:rPr lang="zh-CN" altLang="en-US" dirty="0"/>
              <a:t>股票收益主要是收取股息或分享紅利差價等，獲取經常性收入是投資者購買股票的重要原因之一，分紅派息是股票投資者經常性收入的主要來源</a:t>
            </a:r>
            <a:endParaRPr lang="zh-CN" altLang="en-US" dirty="0"/>
          </a:p>
        </p:txBody>
      </p:sp>
      <p:sp>
        <p:nvSpPr>
          <p:cNvPr id="40" name="椭圆 39"/>
          <p:cNvSpPr/>
          <p:nvPr/>
        </p:nvSpPr>
        <p:spPr>
          <a:xfrm>
            <a:off x="8895647" y="1228396"/>
            <a:ext cx="2340000" cy="2340000"/>
          </a:xfrm>
          <a:prstGeom prst="ellipse">
            <a:avLst/>
          </a:prstGeom>
          <a:blipFill dpi="0" rotWithShape="1">
            <a:blip r:embed="rId3"/>
            <a:srcRect/>
            <a:tile tx="0" ty="0" sx="100000" sy="100000" flip="none" algn="ctr"/>
          </a:blip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59" name="直接连接符 58"/>
          <p:cNvCxnSpPr/>
          <p:nvPr/>
        </p:nvCxnSpPr>
        <p:spPr>
          <a:xfrm>
            <a:off x="5771822" y="6143051"/>
            <a:ext cx="720000" cy="0"/>
          </a:xfrm>
          <a:prstGeom prst="line">
            <a:avLst/>
          </a:prstGeom>
          <a:noFill/>
          <a:ln w="101600" cap="flat" cmpd="sng" algn="ctr">
            <a:solidFill>
              <a:srgbClr val="EFBD26"/>
            </a:solidFill>
            <a:prstDash val="solid"/>
            <a:miter lim="800000"/>
          </a:ln>
          <a:effectLst/>
        </p:spPr>
      </p:cxnSp>
      <p:cxnSp>
        <p:nvCxnSpPr>
          <p:cNvPr id="60" name="直接连接符 59"/>
          <p:cNvCxnSpPr/>
          <p:nvPr/>
        </p:nvCxnSpPr>
        <p:spPr>
          <a:xfrm>
            <a:off x="1837997" y="6143051"/>
            <a:ext cx="720000" cy="0"/>
          </a:xfrm>
          <a:prstGeom prst="line">
            <a:avLst/>
          </a:prstGeom>
          <a:noFill/>
          <a:ln w="101600" cap="flat" cmpd="sng" algn="ctr">
            <a:solidFill>
              <a:srgbClr val="EFBD26"/>
            </a:solidFill>
            <a:prstDash val="solid"/>
            <a:miter lim="800000"/>
          </a:ln>
          <a:effectLst/>
        </p:spPr>
      </p:cxnSp>
      <p:cxnSp>
        <p:nvCxnSpPr>
          <p:cNvPr id="61" name="直接连接符 60"/>
          <p:cNvCxnSpPr/>
          <p:nvPr/>
        </p:nvCxnSpPr>
        <p:spPr>
          <a:xfrm>
            <a:off x="9705647" y="6143051"/>
            <a:ext cx="720000" cy="0"/>
          </a:xfrm>
          <a:prstGeom prst="line">
            <a:avLst/>
          </a:prstGeom>
          <a:noFill/>
          <a:ln w="101600" cap="flat" cmpd="sng" algn="ctr">
            <a:solidFill>
              <a:srgbClr val="EFBD26"/>
            </a:solidFill>
            <a:prstDash val="solid"/>
            <a:miter lim="800000"/>
          </a:ln>
          <a:effectLst/>
        </p:spPr>
      </p:cxnSp>
      <p:grpSp>
        <p:nvGrpSpPr>
          <p:cNvPr id="41" name="组合 40"/>
          <p:cNvGrpSpPr/>
          <p:nvPr/>
        </p:nvGrpSpPr>
        <p:grpSpPr>
          <a:xfrm>
            <a:off x="475615" y="244359"/>
            <a:ext cx="3030235" cy="521970"/>
            <a:chOff x="475615" y="279796"/>
            <a:chExt cx="3030235" cy="521970"/>
          </a:xfrm>
        </p:grpSpPr>
        <p:sp>
          <p:nvSpPr>
            <p:cNvPr id="42" name="文本框 41"/>
            <p:cNvSpPr txBox="1"/>
            <p:nvPr/>
          </p:nvSpPr>
          <p:spPr>
            <a:xfrm>
              <a:off x="960770" y="279796"/>
              <a:ext cx="25450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常用理財工具</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43" name="组合 42"/>
            <p:cNvGrpSpPr/>
            <p:nvPr/>
          </p:nvGrpSpPr>
          <p:grpSpPr>
            <a:xfrm>
              <a:off x="475615" y="307406"/>
              <a:ext cx="468000" cy="468000"/>
              <a:chOff x="475615" y="307406"/>
              <a:chExt cx="468000" cy="468000"/>
            </a:xfrm>
          </p:grpSpPr>
          <p:sp>
            <p:nvSpPr>
              <p:cNvPr id="44" name="椭圆 43"/>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45"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46" name="组合 45"/>
          <p:cNvGrpSpPr/>
          <p:nvPr/>
        </p:nvGrpSpPr>
        <p:grpSpPr>
          <a:xfrm rot="10800000">
            <a:off x="10056406" y="190500"/>
            <a:ext cx="1822500" cy="489000"/>
            <a:chOff x="10208806" y="152400"/>
            <a:chExt cx="1822500" cy="489000"/>
          </a:xfrm>
        </p:grpSpPr>
        <p:sp>
          <p:nvSpPr>
            <p:cNvPr id="47" name="椭圆 46"/>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1" name="椭圆 50"/>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椭圆 74"/>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5" name="椭圆 84"/>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6" name="椭圆 85"/>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cxnSp>
        <p:nvCxnSpPr>
          <p:cNvPr id="92" name="直接连接符 91"/>
          <p:cNvCxnSpPr/>
          <p:nvPr/>
        </p:nvCxnSpPr>
        <p:spPr>
          <a:xfrm>
            <a:off x="977803" y="3676650"/>
            <a:ext cx="1260000" cy="0"/>
          </a:xfrm>
          <a:prstGeom prst="line">
            <a:avLst/>
          </a:prstGeom>
          <a:noFill/>
          <a:ln w="38100" cap="flat" cmpd="sng" algn="ctr">
            <a:solidFill>
              <a:srgbClr val="EFBD26"/>
            </a:solidFill>
            <a:prstDash val="solid"/>
            <a:miter lim="800000"/>
          </a:ln>
          <a:effectLst/>
        </p:spPr>
      </p:cxnSp>
      <p:sp>
        <p:nvSpPr>
          <p:cNvPr id="93" name="矩形: 圆角 92"/>
          <p:cNvSpPr/>
          <p:nvPr/>
        </p:nvSpPr>
        <p:spPr>
          <a:xfrm>
            <a:off x="768253" y="2581272"/>
            <a:ext cx="2700000" cy="2340000"/>
          </a:xfrm>
          <a:prstGeom prst="roundRect">
            <a:avLst>
              <a:gd name="adj" fmla="val 9611"/>
            </a:avLst>
          </a:prstGeom>
          <a:noFill/>
          <a:ln w="12700" cap="flat" cmpd="sng" algn="ctr">
            <a:solidFill>
              <a:srgbClr val="EFBD2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4" name="文本框 93"/>
          <p:cNvSpPr txBox="1"/>
          <p:nvPr/>
        </p:nvSpPr>
        <p:spPr>
          <a:xfrm>
            <a:off x="858988" y="3224098"/>
            <a:ext cx="1455600" cy="398780"/>
          </a:xfrm>
          <a:prstGeom prst="rect">
            <a:avLst/>
          </a:prstGeom>
          <a:noFill/>
        </p:spPr>
        <p:txBody>
          <a:bodyPr wrap="square" rtlCol="0">
            <a:spAutoFit/>
          </a:bodyPr>
          <a:lstStyle/>
          <a:p>
            <a:r>
              <a:rPr lang="zh-CN" altLang="en-US" sz="2000" spc="150" dirty="0">
                <a:solidFill>
                  <a:schemeClr val="bg1"/>
                </a:solidFill>
                <a:latin typeface="思源黑体 CN Heavy" panose="020B0A00000000000000" pitchFamily="34" charset="-122"/>
                <a:ea typeface="思源黑体 CN Heavy" panose="020B0A00000000000000" pitchFamily="34" charset="-122"/>
              </a:rPr>
              <a:t>保險特徵</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95" name="文本框 94"/>
          <p:cNvSpPr txBox="1"/>
          <p:nvPr/>
        </p:nvSpPr>
        <p:spPr>
          <a:xfrm>
            <a:off x="858988" y="3700348"/>
            <a:ext cx="2697061" cy="116840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00000"/>
              </a:lnSpc>
            </a:pPr>
            <a:r>
              <a:rPr lang="zh-CN" altLang="en-US" dirty="0"/>
              <a:t>從經濟角度看</a:t>
            </a:r>
            <a:r>
              <a:rPr lang="en-US" altLang="zh-CN" dirty="0"/>
              <a:t>,</a:t>
            </a:r>
            <a:r>
              <a:rPr lang="zh-CN" altLang="en-US" dirty="0"/>
              <a:t>保險是分攤意外事故損失的一種財務安排；從法律角度看</a:t>
            </a:r>
            <a:r>
              <a:rPr lang="en-US" altLang="zh-CN" dirty="0"/>
              <a:t>,</a:t>
            </a:r>
            <a:r>
              <a:rPr lang="zh-CN" altLang="en-US" dirty="0"/>
              <a:t>保險是一種合同行為，是一方同意補償另一方損失的一種合同安排</a:t>
            </a:r>
            <a:endParaRPr lang="zh-CN" altLang="en-US" dirty="0"/>
          </a:p>
        </p:txBody>
      </p:sp>
      <p:sp>
        <p:nvSpPr>
          <p:cNvPr id="97" name="矩形: 圆角 96"/>
          <p:cNvSpPr/>
          <p:nvPr/>
        </p:nvSpPr>
        <p:spPr>
          <a:xfrm>
            <a:off x="916138" y="2722583"/>
            <a:ext cx="468000" cy="468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CN Heavy" panose="020B0A00000000000000" pitchFamily="34" charset="-122"/>
            </a:endParaRPr>
          </a:p>
        </p:txBody>
      </p:sp>
      <p:sp>
        <p:nvSpPr>
          <p:cNvPr id="100" name="矩形: 圆角 99"/>
          <p:cNvSpPr/>
          <p:nvPr/>
        </p:nvSpPr>
        <p:spPr>
          <a:xfrm>
            <a:off x="3568603" y="2581272"/>
            <a:ext cx="2700000" cy="2340000"/>
          </a:xfrm>
          <a:prstGeom prst="roundRect">
            <a:avLst>
              <a:gd name="adj" fmla="val 9611"/>
            </a:avLst>
          </a:prstGeom>
          <a:noFill/>
          <a:ln w="12700" cap="flat" cmpd="sng" algn="ctr">
            <a:solidFill>
              <a:srgbClr val="EFBD2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2" name="文本框 101"/>
          <p:cNvSpPr txBox="1"/>
          <p:nvPr/>
        </p:nvSpPr>
        <p:spPr>
          <a:xfrm>
            <a:off x="3659338" y="3282537"/>
            <a:ext cx="1455600" cy="39878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2000" kern="0" spc="150" dirty="0">
                <a:solidFill>
                  <a:schemeClr val="bg1"/>
                </a:solidFill>
                <a:latin typeface="思源黑体 CN Heavy" panose="020B0A00000000000000" pitchFamily="34" charset="-122"/>
                <a:ea typeface="思源黑体 CN Heavy" panose="020B0A00000000000000" pitchFamily="34" charset="-122"/>
              </a:rPr>
              <a:t>保險收益</a:t>
            </a:r>
            <a:endParaRPr kumimoji="0" lang="zh-CN" altLang="en-US" sz="2000" b="0" i="0" u="none" strike="noStrike" kern="0" cap="none" spc="150" normalizeH="0" baseline="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sp>
        <p:nvSpPr>
          <p:cNvPr id="103" name="文本框 102"/>
          <p:cNvSpPr txBox="1"/>
          <p:nvPr/>
        </p:nvSpPr>
        <p:spPr>
          <a:xfrm>
            <a:off x="3659338" y="3739737"/>
            <a:ext cx="2697061" cy="120967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30000"/>
              </a:lnSpc>
            </a:pPr>
            <a:r>
              <a:rPr lang="zh-CN" altLang="en-US" dirty="0"/>
              <a:t>保險作為一種金融工具，帶來的收益並不是我們所理解的收益，保險帶來的收益，是一種把不確定性，變為確定性的收益。</a:t>
            </a:r>
            <a:endParaRPr lang="zh-CN" altLang="en-US" dirty="0"/>
          </a:p>
        </p:txBody>
      </p:sp>
      <p:cxnSp>
        <p:nvCxnSpPr>
          <p:cNvPr id="107" name="直接连接符 106"/>
          <p:cNvCxnSpPr/>
          <p:nvPr/>
        </p:nvCxnSpPr>
        <p:spPr>
          <a:xfrm>
            <a:off x="3778153" y="3676650"/>
            <a:ext cx="1260000" cy="0"/>
          </a:xfrm>
          <a:prstGeom prst="line">
            <a:avLst/>
          </a:prstGeom>
          <a:noFill/>
          <a:ln w="38100" cap="flat" cmpd="sng" algn="ctr">
            <a:solidFill>
              <a:srgbClr val="EFBD26"/>
            </a:solidFill>
            <a:prstDash val="solid"/>
            <a:miter lim="800000"/>
          </a:ln>
          <a:effectLst/>
        </p:spPr>
      </p:cxnSp>
      <p:sp>
        <p:nvSpPr>
          <p:cNvPr id="89" name="文本框 88"/>
          <p:cNvSpPr txBox="1"/>
          <p:nvPr/>
        </p:nvSpPr>
        <p:spPr>
          <a:xfrm>
            <a:off x="768253" y="1695450"/>
            <a:ext cx="5433960" cy="92964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pPr>
              <a:lnSpc>
                <a:spcPct val="130000"/>
              </a:lnSpc>
            </a:pPr>
            <a:r>
              <a:rPr lang="zh-CN" altLang="en-US" dirty="0"/>
              <a:t>是指投保人根據合同約定，向保險人支付保險費，保險人對於合同約定的可能發生的事故因其發生所造成的財產損失承擔賠償保險金責任。</a:t>
            </a:r>
            <a:endParaRPr lang="zh-CN" altLang="en-US" dirty="0"/>
          </a:p>
        </p:txBody>
      </p:sp>
      <p:sp>
        <p:nvSpPr>
          <p:cNvPr id="110" name="矩形: 圆角 109"/>
          <p:cNvSpPr/>
          <p:nvPr/>
        </p:nvSpPr>
        <p:spPr>
          <a:xfrm>
            <a:off x="768253" y="1344881"/>
            <a:ext cx="1620000" cy="360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思源黑体 CN Heavy" panose="020B0A00000000000000" pitchFamily="34" charset="-122"/>
            </a:endParaRPr>
          </a:p>
        </p:txBody>
      </p:sp>
      <p:sp>
        <p:nvSpPr>
          <p:cNvPr id="111" name="文本框 110"/>
          <p:cNvSpPr txBox="1"/>
          <p:nvPr/>
        </p:nvSpPr>
        <p:spPr>
          <a:xfrm>
            <a:off x="881423" y="1324826"/>
            <a:ext cx="1393660" cy="398780"/>
          </a:xfrm>
          <a:prstGeom prst="rect">
            <a:avLst/>
          </a:prstGeom>
          <a:noFill/>
        </p:spPr>
        <p:txBody>
          <a:bodyPr wrap="square" rtlCol="0">
            <a:spAutoFit/>
          </a:bodyPr>
          <a:lstStyle/>
          <a:p>
            <a:r>
              <a:rPr lang="zh-CN" altLang="en-US" sz="2000" spc="150" dirty="0">
                <a:solidFill>
                  <a:schemeClr val="bg1"/>
                </a:solidFill>
                <a:latin typeface="思源黑体 CN Heavy" panose="020B0A00000000000000" pitchFamily="34" charset="-122"/>
                <a:ea typeface="思源黑体 CN Heavy" panose="020B0A00000000000000" pitchFamily="34" charset="-122"/>
              </a:rPr>
              <a:t>保險</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113" name="iconfont-1018-792329"/>
          <p:cNvSpPr/>
          <p:nvPr/>
        </p:nvSpPr>
        <p:spPr>
          <a:xfrm>
            <a:off x="1043027" y="2820253"/>
            <a:ext cx="214223" cy="272660"/>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105" name="矩形: 圆角 104"/>
          <p:cNvSpPr/>
          <p:nvPr/>
        </p:nvSpPr>
        <p:spPr>
          <a:xfrm>
            <a:off x="3697438" y="2722583"/>
            <a:ext cx="468000" cy="468000"/>
          </a:xfrm>
          <a:prstGeom prst="roundRect">
            <a:avLst>
              <a:gd name="adj" fmla="val 5000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CN Heavy" panose="020B0A00000000000000" pitchFamily="34" charset="-122"/>
            </a:endParaRPr>
          </a:p>
        </p:txBody>
      </p:sp>
      <p:sp>
        <p:nvSpPr>
          <p:cNvPr id="114" name="iconfont-1014-790393"/>
          <p:cNvSpPr/>
          <p:nvPr/>
        </p:nvSpPr>
        <p:spPr>
          <a:xfrm>
            <a:off x="3781950" y="2826995"/>
            <a:ext cx="298976" cy="259177"/>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pic>
        <p:nvPicPr>
          <p:cNvPr id="112" name="图片 1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53589" y="1333999"/>
            <a:ext cx="5090936" cy="3398100"/>
          </a:xfrm>
          <a:prstGeom prst="rect">
            <a:avLst/>
          </a:prstGeom>
        </p:spPr>
      </p:pic>
      <p:grpSp>
        <p:nvGrpSpPr>
          <p:cNvPr id="27" name="组合 26"/>
          <p:cNvGrpSpPr/>
          <p:nvPr/>
        </p:nvGrpSpPr>
        <p:grpSpPr>
          <a:xfrm>
            <a:off x="475615" y="244359"/>
            <a:ext cx="3030235" cy="521970"/>
            <a:chOff x="475615" y="279796"/>
            <a:chExt cx="3030235" cy="521970"/>
          </a:xfrm>
        </p:grpSpPr>
        <p:sp>
          <p:nvSpPr>
            <p:cNvPr id="28" name="文本框 27"/>
            <p:cNvSpPr txBox="1"/>
            <p:nvPr/>
          </p:nvSpPr>
          <p:spPr>
            <a:xfrm>
              <a:off x="960770" y="279796"/>
              <a:ext cx="25450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常用理財工具</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29" name="组合 28"/>
            <p:cNvGrpSpPr/>
            <p:nvPr/>
          </p:nvGrpSpPr>
          <p:grpSpPr>
            <a:xfrm>
              <a:off x="475615" y="307406"/>
              <a:ext cx="468000" cy="468000"/>
              <a:chOff x="475615" y="307406"/>
              <a:chExt cx="468000" cy="468000"/>
            </a:xfrm>
          </p:grpSpPr>
          <p:sp>
            <p:nvSpPr>
              <p:cNvPr id="30" name="椭圆 29"/>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31"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sp>
        <p:nvSpPr>
          <p:cNvPr id="32" name="矩形 3"/>
          <p:cNvSpPr/>
          <p:nvPr/>
        </p:nvSpPr>
        <p:spPr>
          <a:xfrm rot="16200000" flipH="1" flipV="1">
            <a:off x="5243869" y="-90134"/>
            <a:ext cx="1704265" cy="12192001"/>
          </a:xfrm>
          <a:custGeom>
            <a:avLst/>
            <a:gdLst>
              <a:gd name="connsiteX0" fmla="*/ 0 w 2580654"/>
              <a:gd name="connsiteY0" fmla="*/ 0 h 6858000"/>
              <a:gd name="connsiteX1" fmla="*/ 2580654 w 2580654"/>
              <a:gd name="connsiteY1" fmla="*/ 0 h 6858000"/>
              <a:gd name="connsiteX2" fmla="*/ 2580654 w 2580654"/>
              <a:gd name="connsiteY2" fmla="*/ 6858000 h 6858000"/>
              <a:gd name="connsiteX3" fmla="*/ 0 w 2580654"/>
              <a:gd name="connsiteY3" fmla="*/ 6858000 h 6858000"/>
              <a:gd name="connsiteX4" fmla="*/ 0 w 2580654"/>
              <a:gd name="connsiteY4" fmla="*/ 0 h 6858000"/>
              <a:gd name="connsiteX0-1" fmla="*/ 0 w 2580654"/>
              <a:gd name="connsiteY0-2" fmla="*/ 0 h 6858000"/>
              <a:gd name="connsiteX1-3" fmla="*/ 2580654 w 2580654"/>
              <a:gd name="connsiteY1-4" fmla="*/ 0 h 6858000"/>
              <a:gd name="connsiteX2-5" fmla="*/ 2580654 w 2580654"/>
              <a:gd name="connsiteY2-6" fmla="*/ 6858000 h 6858000"/>
              <a:gd name="connsiteX3-7" fmla="*/ 0 w 2580654"/>
              <a:gd name="connsiteY3-8" fmla="*/ 6858000 h 6858000"/>
              <a:gd name="connsiteX4-9" fmla="*/ 0 w 2580654"/>
              <a:gd name="connsiteY4-10" fmla="*/ 0 h 6858000"/>
              <a:gd name="connsiteX0-11" fmla="*/ 536921 w 3117575"/>
              <a:gd name="connsiteY0-12" fmla="*/ 0 h 6858000"/>
              <a:gd name="connsiteX1-13" fmla="*/ 3117575 w 3117575"/>
              <a:gd name="connsiteY1-14" fmla="*/ 0 h 6858000"/>
              <a:gd name="connsiteX2-15" fmla="*/ 3117575 w 3117575"/>
              <a:gd name="connsiteY2-16" fmla="*/ 6858000 h 6858000"/>
              <a:gd name="connsiteX3-17" fmla="*/ 536921 w 3117575"/>
              <a:gd name="connsiteY3-18" fmla="*/ 6858000 h 6858000"/>
              <a:gd name="connsiteX4-19" fmla="*/ 536921 w 3117575"/>
              <a:gd name="connsiteY4-20" fmla="*/ 0 h 6858000"/>
              <a:gd name="connsiteX0-21" fmla="*/ 265913 w 2846567"/>
              <a:gd name="connsiteY0-22" fmla="*/ 0 h 6858000"/>
              <a:gd name="connsiteX1-23" fmla="*/ 2846567 w 2846567"/>
              <a:gd name="connsiteY1-24" fmla="*/ 0 h 6858000"/>
              <a:gd name="connsiteX2-25" fmla="*/ 2846567 w 2846567"/>
              <a:gd name="connsiteY2-26" fmla="*/ 6858000 h 6858000"/>
              <a:gd name="connsiteX3-27" fmla="*/ 265913 w 2846567"/>
              <a:gd name="connsiteY3-28" fmla="*/ 6858000 h 6858000"/>
              <a:gd name="connsiteX4-29" fmla="*/ 265913 w 2846567"/>
              <a:gd name="connsiteY4-30" fmla="*/ 0 h 6858000"/>
              <a:gd name="connsiteX0-31" fmla="*/ 214041 w 2794695"/>
              <a:gd name="connsiteY0-32" fmla="*/ 0 h 6858000"/>
              <a:gd name="connsiteX1-33" fmla="*/ 2794695 w 2794695"/>
              <a:gd name="connsiteY1-34" fmla="*/ 0 h 6858000"/>
              <a:gd name="connsiteX2-35" fmla="*/ 2794695 w 2794695"/>
              <a:gd name="connsiteY2-36" fmla="*/ 6858000 h 6858000"/>
              <a:gd name="connsiteX3-37" fmla="*/ 214041 w 2794695"/>
              <a:gd name="connsiteY3-38" fmla="*/ 6858000 h 6858000"/>
              <a:gd name="connsiteX4-39" fmla="*/ 214041 w 2794695"/>
              <a:gd name="connsiteY4-40" fmla="*/ 0 h 6858000"/>
              <a:gd name="connsiteX0-41" fmla="*/ 74071 w 2654725"/>
              <a:gd name="connsiteY0-42" fmla="*/ 0 h 6858000"/>
              <a:gd name="connsiteX1-43" fmla="*/ 2654725 w 2654725"/>
              <a:gd name="connsiteY1-44" fmla="*/ 0 h 6858000"/>
              <a:gd name="connsiteX2-45" fmla="*/ 2654725 w 2654725"/>
              <a:gd name="connsiteY2-46" fmla="*/ 6858000 h 6858000"/>
              <a:gd name="connsiteX3-47" fmla="*/ 74071 w 2654725"/>
              <a:gd name="connsiteY3-48" fmla="*/ 6858000 h 6858000"/>
              <a:gd name="connsiteX4-49" fmla="*/ 74071 w 2654725"/>
              <a:gd name="connsiteY4-50"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54725" h="6858000">
                <a:moveTo>
                  <a:pt x="74071" y="0"/>
                </a:moveTo>
                <a:lnTo>
                  <a:pt x="2654725" y="0"/>
                </a:lnTo>
                <a:lnTo>
                  <a:pt x="2654725" y="6858000"/>
                </a:lnTo>
                <a:lnTo>
                  <a:pt x="74071" y="6858000"/>
                </a:lnTo>
                <a:cubicBezTo>
                  <a:pt x="-440279" y="4819650"/>
                  <a:pt x="1960021" y="2381250"/>
                  <a:pt x="74071"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grpSp>
        <p:nvGrpSpPr>
          <p:cNvPr id="33" name="组合 32"/>
          <p:cNvGrpSpPr/>
          <p:nvPr/>
        </p:nvGrpSpPr>
        <p:grpSpPr>
          <a:xfrm rot="10800000">
            <a:off x="10075456" y="190500"/>
            <a:ext cx="1822500" cy="489000"/>
            <a:chOff x="10208806" y="152400"/>
            <a:chExt cx="1822500" cy="489000"/>
          </a:xfrm>
        </p:grpSpPr>
        <p:sp>
          <p:nvSpPr>
            <p:cNvPr id="34" name="椭圆 33"/>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5" name="椭圆 3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6" name="椭圆 3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7" name="椭圆 3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8" name="椭圆 3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9" name="椭圆 38"/>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0" name="椭圆 39"/>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椭圆 40"/>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2" name="椭圆 41"/>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3" name="椭圆 42"/>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4" name="椭圆 43"/>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1" name="椭圆 50"/>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428615" y="-147320"/>
            <a:ext cx="5193665" cy="2965450"/>
          </a:xfrm>
          <a:prstGeom prst="rect">
            <a:avLst/>
          </a:prstGeom>
        </p:spPr>
      </p:pic>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7906" y="876300"/>
            <a:ext cx="1868330" cy="1738485"/>
          </a:xfrm>
          <a:prstGeom prst="rect">
            <a:avLst/>
          </a:prstGeom>
        </p:spPr>
      </p:pic>
      <p:grpSp>
        <p:nvGrpSpPr>
          <p:cNvPr id="25" name="组合 24"/>
          <p:cNvGrpSpPr/>
          <p:nvPr/>
        </p:nvGrpSpPr>
        <p:grpSpPr>
          <a:xfrm>
            <a:off x="6110685" y="876300"/>
            <a:ext cx="3869251" cy="900000"/>
            <a:chOff x="4586685" y="876300"/>
            <a:chExt cx="3869251" cy="900000"/>
          </a:xfrm>
        </p:grpSpPr>
        <p:grpSp>
          <p:nvGrpSpPr>
            <p:cNvPr id="18" name="组合 17"/>
            <p:cNvGrpSpPr/>
            <p:nvPr/>
          </p:nvGrpSpPr>
          <p:grpSpPr>
            <a:xfrm>
              <a:off x="5606056" y="942144"/>
              <a:ext cx="2849880" cy="824390"/>
              <a:chOff x="4825006" y="2020858"/>
              <a:chExt cx="2849880" cy="824390"/>
            </a:xfrm>
          </p:grpSpPr>
          <p:sp>
            <p:nvSpPr>
              <p:cNvPr id="49" name="文本框 48"/>
              <p:cNvSpPr txBox="1"/>
              <p:nvPr/>
            </p:nvSpPr>
            <p:spPr>
              <a:xfrm>
                <a:off x="4825006" y="2020858"/>
                <a:ext cx="2849880" cy="583565"/>
              </a:xfrm>
              <a:prstGeom prst="rect">
                <a:avLst/>
              </a:prstGeom>
              <a:noFill/>
            </p:spPr>
            <p:txBody>
              <a:bodyPr wrap="none" rtlCol="0">
                <a:spAutoFit/>
              </a:bodyPr>
              <a:lstStyle/>
              <a:p>
                <a:r>
                  <a:rPr lang="zh-CN" altLang="en-US" sz="3200" spc="300" dirty="0">
                    <a:solidFill>
                      <a:schemeClr val="bg1"/>
                    </a:solidFill>
                    <a:latin typeface="思源黑体 CN Heavy" panose="020B0A00000000000000" pitchFamily="34" charset="-122"/>
                    <a:ea typeface="思源黑体 CN Heavy" panose="020B0A00000000000000" pitchFamily="34" charset="-122"/>
                  </a:rPr>
                  <a:t>學習理財原因</a:t>
                </a:r>
                <a:endParaRPr lang="zh-CN" altLang="en-US" sz="3200" spc="300" dirty="0">
                  <a:solidFill>
                    <a:schemeClr val="bg1"/>
                  </a:solidFill>
                  <a:latin typeface="思源黑体 CN Heavy" panose="020B0A00000000000000" pitchFamily="34" charset="-122"/>
                  <a:ea typeface="思源黑体 CN Heavy" panose="020B0A00000000000000" pitchFamily="34" charset="-122"/>
                </a:endParaRPr>
              </a:p>
            </p:txBody>
          </p:sp>
          <p:sp>
            <p:nvSpPr>
              <p:cNvPr id="51" name="文本框 50"/>
              <p:cNvSpPr txBox="1"/>
              <p:nvPr/>
            </p:nvSpPr>
            <p:spPr>
              <a:xfrm>
                <a:off x="4852871" y="2538543"/>
                <a:ext cx="2628264" cy="306705"/>
              </a:xfrm>
              <a:prstGeom prst="rect">
                <a:avLst/>
              </a:prstGeom>
              <a:noFill/>
            </p:spPr>
            <p:txBody>
              <a:bodyPr wrap="square" rtlCol="0">
                <a:spAutoFit/>
              </a:bodyPr>
              <a:lstStyle/>
              <a:p>
                <a:r>
                  <a:rPr lang="en-US" altLang="zh-CN" sz="1400" spc="150" dirty="0">
                    <a:solidFill>
                      <a:schemeClr val="bg1"/>
                    </a:solidFill>
                    <a:latin typeface="思源黑体 CN Light" panose="020B0300000000000000" pitchFamily="34" charset="-122"/>
                  </a:rPr>
                  <a:t>Learn Financial Reasons</a:t>
                </a:r>
                <a:endParaRPr lang="zh-CN" altLang="en-US" sz="1400" spc="150" dirty="0">
                  <a:solidFill>
                    <a:schemeClr val="bg1"/>
                  </a:solidFill>
                  <a:latin typeface="思源黑体 CN Light" panose="020B0300000000000000" pitchFamily="34" charset="-122"/>
                </a:endParaRPr>
              </a:p>
            </p:txBody>
          </p:sp>
        </p:grpSp>
        <p:grpSp>
          <p:nvGrpSpPr>
            <p:cNvPr id="17" name="组合 16"/>
            <p:cNvGrpSpPr/>
            <p:nvPr/>
          </p:nvGrpSpPr>
          <p:grpSpPr>
            <a:xfrm>
              <a:off x="4586685" y="876300"/>
              <a:ext cx="928370" cy="900000"/>
              <a:chOff x="5615385" y="876300"/>
              <a:chExt cx="928370" cy="900000"/>
            </a:xfrm>
          </p:grpSpPr>
          <p:sp>
            <p:nvSpPr>
              <p:cNvPr id="11" name="矩形: 圆角 10"/>
              <p:cNvSpPr/>
              <p:nvPr/>
            </p:nvSpPr>
            <p:spPr>
              <a:xfrm>
                <a:off x="5629569" y="876300"/>
                <a:ext cx="900000" cy="900000"/>
              </a:xfrm>
              <a:prstGeom prst="round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9" name="文本框 58"/>
              <p:cNvSpPr txBox="1"/>
              <p:nvPr/>
            </p:nvSpPr>
            <p:spPr>
              <a:xfrm>
                <a:off x="5615385" y="972357"/>
                <a:ext cx="928370" cy="706755"/>
              </a:xfrm>
              <a:prstGeom prst="rect">
                <a:avLst/>
              </a:prstGeom>
              <a:noFill/>
            </p:spPr>
            <p:txBody>
              <a:bodyPr wrap="none" rtlCol="0">
                <a:spAutoFit/>
              </a:bodyPr>
              <a:lstStyle/>
              <a:p>
                <a:pPr algn="ctr"/>
                <a:r>
                  <a:rPr lang="en-US" altLang="zh-CN" sz="4000" spc="500" dirty="0">
                    <a:solidFill>
                      <a:schemeClr val="bg1"/>
                    </a:solidFill>
                    <a:latin typeface="思源黑体 CN Heavy" panose="020B0A00000000000000" pitchFamily="34" charset="-122"/>
                    <a:ea typeface="思源黑体 CN Heavy" panose="020B0A00000000000000" pitchFamily="34" charset="-122"/>
                  </a:rPr>
                  <a:t>01</a:t>
                </a:r>
                <a:endParaRPr lang="zh-CN" altLang="en-US" sz="40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21" name="组合 20"/>
          <p:cNvGrpSpPr/>
          <p:nvPr/>
        </p:nvGrpSpPr>
        <p:grpSpPr>
          <a:xfrm>
            <a:off x="6110684" y="2235200"/>
            <a:ext cx="3473350" cy="900000"/>
            <a:chOff x="4586684" y="3916385"/>
            <a:chExt cx="3473350" cy="900000"/>
          </a:xfrm>
        </p:grpSpPr>
        <p:grpSp>
          <p:nvGrpSpPr>
            <p:cNvPr id="20" name="组合 19"/>
            <p:cNvGrpSpPr/>
            <p:nvPr/>
          </p:nvGrpSpPr>
          <p:grpSpPr>
            <a:xfrm>
              <a:off x="5606055" y="3982229"/>
              <a:ext cx="2453979" cy="805340"/>
              <a:chOff x="5028853" y="4992658"/>
              <a:chExt cx="2453979" cy="805340"/>
            </a:xfrm>
          </p:grpSpPr>
          <p:sp>
            <p:nvSpPr>
              <p:cNvPr id="61" name="文本框 60"/>
              <p:cNvSpPr txBox="1"/>
              <p:nvPr/>
            </p:nvSpPr>
            <p:spPr>
              <a:xfrm>
                <a:off x="5028854" y="4992658"/>
                <a:ext cx="2405380" cy="583565"/>
              </a:xfrm>
              <a:prstGeom prst="rect">
                <a:avLst/>
              </a:prstGeom>
              <a:noFill/>
            </p:spPr>
            <p:txBody>
              <a:bodyPr wrap="none" rtlCol="0">
                <a:spAutoFit/>
              </a:bodyPr>
              <a:lstStyle>
                <a:defPPr>
                  <a:defRPr lang="zh-CN"/>
                </a:defPPr>
                <a:lvl1pPr>
                  <a:defRPr sz="3200" spc="30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什麼是理財</a:t>
                </a:r>
                <a:endParaRPr lang="zh-CN" altLang="en-US" dirty="0"/>
              </a:p>
            </p:txBody>
          </p:sp>
          <p:sp>
            <p:nvSpPr>
              <p:cNvPr id="62" name="文本框 61"/>
              <p:cNvSpPr txBox="1"/>
              <p:nvPr/>
            </p:nvSpPr>
            <p:spPr>
              <a:xfrm>
                <a:off x="5028853" y="5491293"/>
                <a:ext cx="2453979" cy="306705"/>
              </a:xfrm>
              <a:prstGeom prst="rect">
                <a:avLst/>
              </a:prstGeom>
              <a:noFill/>
            </p:spPr>
            <p:txBody>
              <a:bodyPr wrap="square" rtlCol="0">
                <a:spAutoFit/>
              </a:bodyPr>
              <a:lstStyle>
                <a:defPPr>
                  <a:defRPr lang="zh-CN"/>
                </a:defPPr>
                <a:lvl1pPr algn="ctr">
                  <a:defRPr sz="1400" spc="150">
                    <a:solidFill>
                      <a:schemeClr val="bg1"/>
                    </a:solidFill>
                    <a:latin typeface="思源黑体 CN Light" panose="020B0300000000000000" pitchFamily="34" charset="-122"/>
                  </a:defRPr>
                </a:lvl1pPr>
              </a:lstStyle>
              <a:p>
                <a:pPr algn="l"/>
                <a:r>
                  <a:rPr lang="en-US" altLang="zh-CN" dirty="0"/>
                  <a:t>What Is A Financial</a:t>
                </a:r>
                <a:endParaRPr lang="zh-CN" altLang="en-US" dirty="0"/>
              </a:p>
            </p:txBody>
          </p:sp>
        </p:grpSp>
        <p:grpSp>
          <p:nvGrpSpPr>
            <p:cNvPr id="19" name="组合 18"/>
            <p:cNvGrpSpPr/>
            <p:nvPr/>
          </p:nvGrpSpPr>
          <p:grpSpPr>
            <a:xfrm>
              <a:off x="4586684" y="3916385"/>
              <a:ext cx="928370" cy="900000"/>
              <a:chOff x="5615384" y="3848100"/>
              <a:chExt cx="928370" cy="900000"/>
            </a:xfrm>
          </p:grpSpPr>
          <p:sp>
            <p:nvSpPr>
              <p:cNvPr id="65" name="矩形: 圆角 64"/>
              <p:cNvSpPr/>
              <p:nvPr/>
            </p:nvSpPr>
            <p:spPr>
              <a:xfrm>
                <a:off x="5629569" y="3848100"/>
                <a:ext cx="900000" cy="900000"/>
              </a:xfrm>
              <a:prstGeom prst="round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6" name="文本框 65"/>
              <p:cNvSpPr txBox="1"/>
              <p:nvPr/>
            </p:nvSpPr>
            <p:spPr>
              <a:xfrm>
                <a:off x="5615384" y="3944157"/>
                <a:ext cx="928370" cy="706755"/>
              </a:xfrm>
              <a:prstGeom prst="rect">
                <a:avLst/>
              </a:prstGeom>
              <a:noFill/>
            </p:spPr>
            <p:txBody>
              <a:bodyPr wrap="none" rtlCol="0">
                <a:spAutoFit/>
              </a:bodyPr>
              <a:lstStyle/>
              <a:p>
                <a:pPr algn="ctr"/>
                <a:r>
                  <a:rPr lang="en-US" altLang="zh-CN" sz="4000" spc="500" dirty="0">
                    <a:solidFill>
                      <a:schemeClr val="bg1"/>
                    </a:solidFill>
                    <a:latin typeface="思源黑体 CN Heavy" panose="020B0A00000000000000" pitchFamily="34" charset="-122"/>
                    <a:ea typeface="思源黑体 CN Heavy" panose="020B0A00000000000000" pitchFamily="34" charset="-122"/>
                  </a:rPr>
                  <a:t>02</a:t>
                </a:r>
                <a:endParaRPr lang="zh-CN" altLang="en-US" sz="40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29" name="组合 28"/>
          <p:cNvGrpSpPr/>
          <p:nvPr/>
        </p:nvGrpSpPr>
        <p:grpSpPr>
          <a:xfrm>
            <a:off x="6110685" y="3594100"/>
            <a:ext cx="3020920" cy="900000"/>
            <a:chOff x="4586685" y="3523744"/>
            <a:chExt cx="3020920" cy="900000"/>
          </a:xfrm>
        </p:grpSpPr>
        <p:grpSp>
          <p:nvGrpSpPr>
            <p:cNvPr id="23" name="组合 22"/>
            <p:cNvGrpSpPr/>
            <p:nvPr/>
          </p:nvGrpSpPr>
          <p:grpSpPr>
            <a:xfrm>
              <a:off x="5646725" y="3589588"/>
              <a:ext cx="1960880" cy="767240"/>
              <a:chOff x="9120175" y="2020858"/>
              <a:chExt cx="1960880" cy="767240"/>
            </a:xfrm>
          </p:grpSpPr>
          <p:sp>
            <p:nvSpPr>
              <p:cNvPr id="68" name="文本框 67"/>
              <p:cNvSpPr txBox="1"/>
              <p:nvPr/>
            </p:nvSpPr>
            <p:spPr>
              <a:xfrm>
                <a:off x="9120175" y="2020858"/>
                <a:ext cx="1960880" cy="583565"/>
              </a:xfrm>
              <a:prstGeom prst="rect">
                <a:avLst/>
              </a:prstGeom>
              <a:noFill/>
            </p:spPr>
            <p:txBody>
              <a:bodyPr wrap="none" rtlCol="0">
                <a:spAutoFit/>
              </a:bodyPr>
              <a:lstStyle>
                <a:defPPr>
                  <a:defRPr lang="zh-CN"/>
                </a:defPPr>
                <a:lvl1pPr>
                  <a:defRPr sz="3200" spc="30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如何理財</a:t>
                </a:r>
                <a:endParaRPr lang="zh-CN" altLang="en-US" dirty="0"/>
              </a:p>
            </p:txBody>
          </p:sp>
          <p:sp>
            <p:nvSpPr>
              <p:cNvPr id="69" name="文本框 68"/>
              <p:cNvSpPr txBox="1"/>
              <p:nvPr/>
            </p:nvSpPr>
            <p:spPr>
              <a:xfrm>
                <a:off x="9136972" y="2481393"/>
                <a:ext cx="1741246" cy="306705"/>
              </a:xfrm>
              <a:prstGeom prst="rect">
                <a:avLst/>
              </a:prstGeom>
              <a:noFill/>
            </p:spPr>
            <p:txBody>
              <a:bodyPr wrap="square" rtlCol="0">
                <a:spAutoFit/>
              </a:bodyPr>
              <a:lstStyle>
                <a:defPPr>
                  <a:defRPr lang="zh-CN"/>
                </a:defPPr>
                <a:lvl1pPr algn="ctr">
                  <a:defRPr sz="1400" spc="150">
                    <a:solidFill>
                      <a:schemeClr val="bg1"/>
                    </a:solidFill>
                    <a:latin typeface="思源黑体 CN Light" panose="020B0300000000000000" pitchFamily="34" charset="-122"/>
                  </a:defRPr>
                </a:lvl1pPr>
              </a:lstStyle>
              <a:p>
                <a:pPr algn="l"/>
                <a:r>
                  <a:rPr lang="en-US" altLang="zh-CN" dirty="0"/>
                  <a:t>How To Finance</a:t>
                </a:r>
                <a:endParaRPr lang="zh-CN" altLang="en-US" dirty="0"/>
              </a:p>
            </p:txBody>
          </p:sp>
        </p:grpSp>
        <p:grpSp>
          <p:nvGrpSpPr>
            <p:cNvPr id="22" name="组合 21"/>
            <p:cNvGrpSpPr/>
            <p:nvPr/>
          </p:nvGrpSpPr>
          <p:grpSpPr>
            <a:xfrm>
              <a:off x="4586685" y="3523744"/>
              <a:ext cx="928370" cy="900000"/>
              <a:chOff x="9507935" y="876300"/>
              <a:chExt cx="928370" cy="900000"/>
            </a:xfrm>
          </p:grpSpPr>
          <p:sp>
            <p:nvSpPr>
              <p:cNvPr id="72" name="矩形: 圆角 71"/>
              <p:cNvSpPr/>
              <p:nvPr/>
            </p:nvSpPr>
            <p:spPr>
              <a:xfrm>
                <a:off x="9522119" y="876300"/>
                <a:ext cx="900000" cy="900000"/>
              </a:xfrm>
              <a:prstGeom prst="round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3" name="文本框 72"/>
              <p:cNvSpPr txBox="1"/>
              <p:nvPr/>
            </p:nvSpPr>
            <p:spPr>
              <a:xfrm>
                <a:off x="9507935" y="972357"/>
                <a:ext cx="928370" cy="706755"/>
              </a:xfrm>
              <a:prstGeom prst="rect">
                <a:avLst/>
              </a:prstGeom>
              <a:noFill/>
            </p:spPr>
            <p:txBody>
              <a:bodyPr wrap="none" rtlCol="0">
                <a:spAutoFit/>
              </a:bodyPr>
              <a:lstStyle/>
              <a:p>
                <a:pPr algn="ctr"/>
                <a:r>
                  <a:rPr lang="en-US" altLang="zh-CN" sz="4000" spc="500" dirty="0">
                    <a:solidFill>
                      <a:schemeClr val="bg1"/>
                    </a:solidFill>
                    <a:latin typeface="思源黑体 CN Heavy" panose="020B0A00000000000000" pitchFamily="34" charset="-122"/>
                    <a:ea typeface="思源黑体 CN Heavy" panose="020B0A00000000000000" pitchFamily="34" charset="-122"/>
                  </a:rPr>
                  <a:t>03</a:t>
                </a:r>
                <a:endParaRPr lang="zh-CN" altLang="en-US" sz="40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28" name="组合 27"/>
          <p:cNvGrpSpPr/>
          <p:nvPr/>
        </p:nvGrpSpPr>
        <p:grpSpPr>
          <a:xfrm>
            <a:off x="6110685" y="4953000"/>
            <a:ext cx="3932686" cy="900000"/>
            <a:chOff x="4586685" y="4953000"/>
            <a:chExt cx="3932686" cy="900000"/>
          </a:xfrm>
        </p:grpSpPr>
        <p:grpSp>
          <p:nvGrpSpPr>
            <p:cNvPr id="26" name="组合 25"/>
            <p:cNvGrpSpPr/>
            <p:nvPr/>
          </p:nvGrpSpPr>
          <p:grpSpPr>
            <a:xfrm>
              <a:off x="5646725" y="4992658"/>
              <a:ext cx="2872646" cy="767240"/>
              <a:chOff x="8699865" y="4992658"/>
              <a:chExt cx="2872646" cy="767240"/>
            </a:xfrm>
          </p:grpSpPr>
          <p:sp>
            <p:nvSpPr>
              <p:cNvPr id="75" name="文本框 74"/>
              <p:cNvSpPr txBox="1"/>
              <p:nvPr/>
            </p:nvSpPr>
            <p:spPr>
              <a:xfrm>
                <a:off x="8722631" y="4992658"/>
                <a:ext cx="2849880" cy="583565"/>
              </a:xfrm>
              <a:prstGeom prst="rect">
                <a:avLst/>
              </a:prstGeom>
              <a:noFill/>
            </p:spPr>
            <p:txBody>
              <a:bodyPr wrap="none" rtlCol="0">
                <a:spAutoFit/>
              </a:bodyPr>
              <a:lstStyle>
                <a:defPPr>
                  <a:defRPr lang="zh-CN"/>
                </a:defPPr>
                <a:lvl1pPr>
                  <a:defRPr sz="3200" spc="30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常用理財工具</a:t>
                </a:r>
                <a:endParaRPr lang="zh-CN" altLang="en-US" dirty="0"/>
              </a:p>
            </p:txBody>
          </p:sp>
          <p:sp>
            <p:nvSpPr>
              <p:cNvPr id="76" name="文本框 75"/>
              <p:cNvSpPr txBox="1"/>
              <p:nvPr/>
            </p:nvSpPr>
            <p:spPr>
              <a:xfrm>
                <a:off x="8699865" y="5453193"/>
                <a:ext cx="2615460" cy="306705"/>
              </a:xfrm>
              <a:prstGeom prst="rect">
                <a:avLst/>
              </a:prstGeom>
              <a:noFill/>
            </p:spPr>
            <p:txBody>
              <a:bodyPr wrap="square" rtlCol="0">
                <a:spAutoFit/>
              </a:bodyPr>
              <a:lstStyle>
                <a:defPPr>
                  <a:defRPr lang="zh-CN"/>
                </a:defPPr>
                <a:lvl1pPr algn="ctr">
                  <a:defRPr sz="1400" spc="150">
                    <a:solidFill>
                      <a:schemeClr val="bg1"/>
                    </a:solidFill>
                    <a:latin typeface="思源黑体 CN Light" panose="020B0300000000000000" pitchFamily="34" charset="-122"/>
                  </a:defRPr>
                </a:lvl1pPr>
              </a:lstStyle>
              <a:p>
                <a:pPr algn="l"/>
                <a:r>
                  <a:rPr lang="en-US" altLang="zh-CN" dirty="0"/>
                  <a:t>Common Financial Tools</a:t>
                </a:r>
                <a:endParaRPr lang="zh-CN" altLang="en-US" dirty="0"/>
              </a:p>
            </p:txBody>
          </p:sp>
        </p:grpSp>
        <p:grpSp>
          <p:nvGrpSpPr>
            <p:cNvPr id="27" name="组合 26"/>
            <p:cNvGrpSpPr/>
            <p:nvPr/>
          </p:nvGrpSpPr>
          <p:grpSpPr>
            <a:xfrm>
              <a:off x="4586685" y="4953000"/>
              <a:ext cx="928370" cy="900000"/>
              <a:chOff x="9507935" y="3848100"/>
              <a:chExt cx="928370" cy="900000"/>
            </a:xfrm>
          </p:grpSpPr>
          <p:sp>
            <p:nvSpPr>
              <p:cNvPr id="79" name="矩形: 圆角 78"/>
              <p:cNvSpPr/>
              <p:nvPr/>
            </p:nvSpPr>
            <p:spPr>
              <a:xfrm>
                <a:off x="9522119" y="3848100"/>
                <a:ext cx="900000" cy="900000"/>
              </a:xfrm>
              <a:prstGeom prst="round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0" name="文本框 79"/>
              <p:cNvSpPr txBox="1"/>
              <p:nvPr/>
            </p:nvSpPr>
            <p:spPr>
              <a:xfrm>
                <a:off x="9507935" y="3944157"/>
                <a:ext cx="928370" cy="706755"/>
              </a:xfrm>
              <a:prstGeom prst="rect">
                <a:avLst/>
              </a:prstGeom>
              <a:noFill/>
            </p:spPr>
            <p:txBody>
              <a:bodyPr wrap="none" rtlCol="0">
                <a:spAutoFit/>
              </a:bodyPr>
              <a:lstStyle/>
              <a:p>
                <a:pPr algn="ctr"/>
                <a:r>
                  <a:rPr lang="en-US" altLang="zh-CN" sz="4000" spc="500" dirty="0">
                    <a:solidFill>
                      <a:schemeClr val="bg1"/>
                    </a:solidFill>
                    <a:latin typeface="思源黑体 CN Heavy" panose="020B0A00000000000000" pitchFamily="34" charset="-122"/>
                    <a:ea typeface="思源黑体 CN Heavy" panose="020B0A00000000000000" pitchFamily="34" charset="-122"/>
                  </a:rPr>
                  <a:t>04</a:t>
                </a:r>
                <a:endParaRPr lang="zh-CN" altLang="en-US" sz="4000" dirty="0">
                  <a:solidFill>
                    <a:schemeClr val="bg1"/>
                  </a:solidFill>
                  <a:latin typeface="思源黑体 CN Heavy" panose="020B0A00000000000000" pitchFamily="34" charset="-122"/>
                  <a:ea typeface="思源黑体 CN Heavy" panose="020B0A00000000000000" pitchFamily="34" charset="-122"/>
                </a:endParaRPr>
              </a:p>
            </p:txBody>
          </p:sp>
        </p:grpSp>
      </p:grpSp>
      <p:pic>
        <p:nvPicPr>
          <p:cNvPr id="3" name="图片 2"/>
          <p:cNvPicPr>
            <a:picLocks noChangeAspect="1"/>
          </p:cNvPicPr>
          <p:nvPr/>
        </p:nvPicPr>
        <p:blipFill>
          <a:blip r:embed="rId3"/>
          <a:stretch>
            <a:fillRect/>
          </a:stretch>
        </p:blipFill>
        <p:spPr>
          <a:xfrm>
            <a:off x="-5205864" y="2970145"/>
            <a:ext cx="4857750" cy="2790825"/>
          </a:xfrm>
          <a:prstGeom prst="rect">
            <a:avLst/>
          </a:prstGeom>
        </p:spPr>
      </p:pic>
      <p:sp>
        <p:nvSpPr>
          <p:cNvPr id="14" name="矩形 13"/>
          <p:cNvSpPr/>
          <p:nvPr/>
        </p:nvSpPr>
        <p:spPr>
          <a:xfrm>
            <a:off x="0" y="-57150"/>
            <a:ext cx="4191000" cy="6858000"/>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0" name="椭圆 59"/>
          <p:cNvSpPr/>
          <p:nvPr/>
        </p:nvSpPr>
        <p:spPr>
          <a:xfrm>
            <a:off x="5869623" y="-469107"/>
            <a:ext cx="250892" cy="250892"/>
          </a:xfrm>
          <a:prstGeom prst="ellipse">
            <a:avLst/>
          </a:prstGeom>
          <a:solidFill>
            <a:srgbClr val="6C70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7" name="文本框 56"/>
          <p:cNvSpPr txBox="1"/>
          <p:nvPr/>
        </p:nvSpPr>
        <p:spPr>
          <a:xfrm>
            <a:off x="1261110" y="1758405"/>
            <a:ext cx="1783080" cy="1014730"/>
          </a:xfrm>
          <a:prstGeom prst="rect">
            <a:avLst/>
          </a:prstGeom>
          <a:noFill/>
        </p:spPr>
        <p:txBody>
          <a:bodyPr wrap="none" rtlCol="0">
            <a:spAutoFit/>
          </a:bodyPr>
          <a:lstStyle/>
          <a:p>
            <a:pPr algn="ctr"/>
            <a:r>
              <a:rPr lang="zh-CN" altLang="en-US" sz="6000" spc="300" dirty="0">
                <a:solidFill>
                  <a:schemeClr val="bg1"/>
                </a:solidFill>
                <a:latin typeface="思源黑体 CN Heavy" panose="020B0A00000000000000" pitchFamily="34" charset="-122"/>
                <a:ea typeface="思源黑体 CN Heavy" panose="020B0A00000000000000" pitchFamily="34" charset="-122"/>
              </a:rPr>
              <a:t>目錄</a:t>
            </a:r>
            <a:endParaRPr lang="zh-CN" altLang="en-US" sz="6000" spc="300" dirty="0">
              <a:solidFill>
                <a:schemeClr val="bg1"/>
              </a:solidFill>
              <a:latin typeface="思源黑体 CN Heavy" panose="020B0A00000000000000" pitchFamily="34" charset="-122"/>
              <a:ea typeface="思源黑体 CN Heavy" panose="020B0A00000000000000" pitchFamily="34" charset="-122"/>
            </a:endParaRPr>
          </a:p>
        </p:txBody>
      </p:sp>
      <p:sp>
        <p:nvSpPr>
          <p:cNvPr id="58" name="文本框 57"/>
          <p:cNvSpPr txBox="1"/>
          <p:nvPr/>
        </p:nvSpPr>
        <p:spPr>
          <a:xfrm>
            <a:off x="770255" y="2233226"/>
            <a:ext cx="2650490" cy="1106805"/>
          </a:xfrm>
          <a:prstGeom prst="rect">
            <a:avLst/>
          </a:prstGeom>
          <a:noFill/>
        </p:spPr>
        <p:txBody>
          <a:bodyPr wrap="none" rtlCol="0">
            <a:spAutoFit/>
          </a:bodyPr>
          <a:lstStyle/>
          <a:p>
            <a:pPr algn="ctr"/>
            <a:r>
              <a:rPr lang="en-US" altLang="zh-CN" sz="6600" spc="500" dirty="0">
                <a:solidFill>
                  <a:schemeClr val="bg1"/>
                </a:solidFill>
                <a:latin typeface="思源黑体 CN Heavy" panose="020B0A00000000000000" pitchFamily="34" charset="-122"/>
                <a:ea typeface="思源黑体 CN Heavy" panose="020B0A00000000000000" pitchFamily="34" charset="-122"/>
              </a:rPr>
              <a:t>C</a:t>
            </a:r>
            <a:r>
              <a:rPr lang="en-US" altLang="zh-CN" sz="3200" spc="500" dirty="0">
                <a:solidFill>
                  <a:schemeClr val="bg1"/>
                </a:solidFill>
                <a:latin typeface="思源黑体 CN Light" panose="020B0300000000000000" pitchFamily="34" charset="-122"/>
              </a:rPr>
              <a:t>ontents</a:t>
            </a:r>
            <a:endParaRPr lang="zh-CN" altLang="en-US" sz="3200" spc="500" dirty="0">
              <a:solidFill>
                <a:schemeClr val="bg1"/>
              </a:solidFill>
              <a:latin typeface="思源黑体 CN Light" panose="020B0300000000000000" pitchFamily="34" charset="-122"/>
            </a:endParaRPr>
          </a:p>
        </p:txBody>
      </p:sp>
      <p:sp>
        <p:nvSpPr>
          <p:cNvPr id="64" name="椭圆 63"/>
          <p:cNvSpPr/>
          <p:nvPr/>
        </p:nvSpPr>
        <p:spPr>
          <a:xfrm>
            <a:off x="5143500" y="-397056"/>
            <a:ext cx="304800" cy="304800"/>
          </a:xfrm>
          <a:prstGeom prst="ellipse">
            <a:avLst/>
          </a:prstGeom>
          <a:solidFill>
            <a:srgbClr val="EFBD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74" name="组合 73"/>
          <p:cNvGrpSpPr/>
          <p:nvPr/>
        </p:nvGrpSpPr>
        <p:grpSpPr>
          <a:xfrm>
            <a:off x="10439508" y="1130573"/>
            <a:ext cx="2881890" cy="4482555"/>
            <a:chOff x="3048108" y="1454422"/>
            <a:chExt cx="2881890" cy="4482555"/>
          </a:xfrm>
        </p:grpSpPr>
        <p:sp>
          <p:nvSpPr>
            <p:cNvPr id="78" name="椭圆 77"/>
            <p:cNvSpPr/>
            <p:nvPr/>
          </p:nvSpPr>
          <p:spPr>
            <a:xfrm rot="5370115">
              <a:off x="5833917" y="14580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1" name="椭圆 80"/>
            <p:cNvSpPr/>
            <p:nvPr/>
          </p:nvSpPr>
          <p:spPr>
            <a:xfrm rot="5370115">
              <a:off x="5823019" y="18453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2" name="椭圆 81"/>
            <p:cNvSpPr/>
            <p:nvPr/>
          </p:nvSpPr>
          <p:spPr>
            <a:xfrm rot="5370115">
              <a:off x="5812122" y="22325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3" name="椭圆 82"/>
            <p:cNvSpPr/>
            <p:nvPr/>
          </p:nvSpPr>
          <p:spPr>
            <a:xfrm rot="5370115">
              <a:off x="5801224" y="26198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4" name="椭圆 83"/>
            <p:cNvSpPr/>
            <p:nvPr/>
          </p:nvSpPr>
          <p:spPr>
            <a:xfrm rot="5370115">
              <a:off x="5790326" y="30070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5" name="椭圆 84"/>
            <p:cNvSpPr/>
            <p:nvPr/>
          </p:nvSpPr>
          <p:spPr>
            <a:xfrm rot="5370115">
              <a:off x="5779427" y="339432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6" name="椭圆 85"/>
            <p:cNvSpPr/>
            <p:nvPr/>
          </p:nvSpPr>
          <p:spPr>
            <a:xfrm rot="5370115">
              <a:off x="5768530" y="37815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7" name="椭圆 86"/>
            <p:cNvSpPr/>
            <p:nvPr/>
          </p:nvSpPr>
          <p:spPr>
            <a:xfrm rot="5370115">
              <a:off x="5757632" y="41688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8" name="椭圆 87"/>
            <p:cNvSpPr/>
            <p:nvPr/>
          </p:nvSpPr>
          <p:spPr>
            <a:xfrm rot="5370115">
              <a:off x="5746735" y="45560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9" name="椭圆 88"/>
            <p:cNvSpPr/>
            <p:nvPr/>
          </p:nvSpPr>
          <p:spPr>
            <a:xfrm rot="5370115">
              <a:off x="5735838" y="49433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0" name="椭圆 89"/>
            <p:cNvSpPr/>
            <p:nvPr/>
          </p:nvSpPr>
          <p:spPr>
            <a:xfrm rot="5370115">
              <a:off x="5724940" y="53305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1" name="椭圆 90"/>
            <p:cNvSpPr/>
            <p:nvPr/>
          </p:nvSpPr>
          <p:spPr>
            <a:xfrm rot="5370115">
              <a:off x="5714042" y="571784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2" name="椭圆 91"/>
            <p:cNvSpPr/>
            <p:nvPr/>
          </p:nvSpPr>
          <p:spPr>
            <a:xfrm rot="5370115">
              <a:off x="5452550" y="14756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3" name="椭圆 92"/>
            <p:cNvSpPr/>
            <p:nvPr/>
          </p:nvSpPr>
          <p:spPr>
            <a:xfrm rot="5370115">
              <a:off x="5441652" y="18628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4" name="椭圆 93"/>
            <p:cNvSpPr/>
            <p:nvPr/>
          </p:nvSpPr>
          <p:spPr>
            <a:xfrm rot="5370115">
              <a:off x="5430755" y="22501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5" name="椭圆 94"/>
            <p:cNvSpPr/>
            <p:nvPr/>
          </p:nvSpPr>
          <p:spPr>
            <a:xfrm rot="5370115">
              <a:off x="5419858" y="26373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6" name="椭圆 95"/>
            <p:cNvSpPr/>
            <p:nvPr/>
          </p:nvSpPr>
          <p:spPr>
            <a:xfrm rot="5370115">
              <a:off x="5408960" y="30246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7" name="椭圆 96"/>
            <p:cNvSpPr/>
            <p:nvPr/>
          </p:nvSpPr>
          <p:spPr>
            <a:xfrm rot="5370115">
              <a:off x="5398063" y="3411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8" name="椭圆 97"/>
            <p:cNvSpPr/>
            <p:nvPr/>
          </p:nvSpPr>
          <p:spPr>
            <a:xfrm rot="5370115">
              <a:off x="5387165" y="379915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9" name="椭圆 98"/>
            <p:cNvSpPr/>
            <p:nvPr/>
          </p:nvSpPr>
          <p:spPr>
            <a:xfrm rot="5370115">
              <a:off x="5376267" y="41864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0" name="椭圆 99"/>
            <p:cNvSpPr/>
            <p:nvPr/>
          </p:nvSpPr>
          <p:spPr>
            <a:xfrm rot="5370115">
              <a:off x="5365369" y="457366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1" name="椭圆 100"/>
            <p:cNvSpPr/>
            <p:nvPr/>
          </p:nvSpPr>
          <p:spPr>
            <a:xfrm rot="5370115">
              <a:off x="5354471" y="496091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2" name="椭圆 101"/>
            <p:cNvSpPr/>
            <p:nvPr/>
          </p:nvSpPr>
          <p:spPr>
            <a:xfrm rot="5370115">
              <a:off x="5343574" y="534816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3" name="椭圆 102"/>
            <p:cNvSpPr/>
            <p:nvPr/>
          </p:nvSpPr>
          <p:spPr>
            <a:xfrm rot="5370115">
              <a:off x="5332676" y="573542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4" name="椭圆 103"/>
            <p:cNvSpPr/>
            <p:nvPr/>
          </p:nvSpPr>
          <p:spPr>
            <a:xfrm rot="5370115">
              <a:off x="5071184" y="149321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5" name="椭圆 104"/>
            <p:cNvSpPr/>
            <p:nvPr/>
          </p:nvSpPr>
          <p:spPr>
            <a:xfrm rot="5370115">
              <a:off x="5060287" y="188046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6" name="椭圆 105"/>
            <p:cNvSpPr/>
            <p:nvPr/>
          </p:nvSpPr>
          <p:spPr>
            <a:xfrm rot="5370115">
              <a:off x="5049388" y="2267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7" name="椭圆 106"/>
            <p:cNvSpPr/>
            <p:nvPr/>
          </p:nvSpPr>
          <p:spPr>
            <a:xfrm rot="5370115">
              <a:off x="5038489" y="265497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8" name="椭圆 107"/>
            <p:cNvSpPr/>
            <p:nvPr/>
          </p:nvSpPr>
          <p:spPr>
            <a:xfrm rot="5370115">
              <a:off x="5027591" y="30422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9" name="椭圆 108"/>
            <p:cNvSpPr/>
            <p:nvPr/>
          </p:nvSpPr>
          <p:spPr>
            <a:xfrm rot="5370115">
              <a:off x="5016696" y="342948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0" name="椭圆 109"/>
            <p:cNvSpPr/>
            <p:nvPr/>
          </p:nvSpPr>
          <p:spPr>
            <a:xfrm rot="5370115">
              <a:off x="5005798" y="38167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1" name="椭圆 110"/>
            <p:cNvSpPr/>
            <p:nvPr/>
          </p:nvSpPr>
          <p:spPr>
            <a:xfrm rot="5370115">
              <a:off x="4994900" y="42039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2" name="椭圆 111"/>
            <p:cNvSpPr/>
            <p:nvPr/>
          </p:nvSpPr>
          <p:spPr>
            <a:xfrm rot="5370115">
              <a:off x="4984002" y="459124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3" name="椭圆 112"/>
            <p:cNvSpPr/>
            <p:nvPr/>
          </p:nvSpPr>
          <p:spPr>
            <a:xfrm rot="5370115">
              <a:off x="4973105" y="49784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4" name="椭圆 113"/>
            <p:cNvSpPr/>
            <p:nvPr/>
          </p:nvSpPr>
          <p:spPr>
            <a:xfrm rot="5370115">
              <a:off x="4962207" y="536574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5" name="椭圆 114"/>
            <p:cNvSpPr/>
            <p:nvPr/>
          </p:nvSpPr>
          <p:spPr>
            <a:xfrm rot="5370115">
              <a:off x="4951309" y="575300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6" name="椭圆 115"/>
            <p:cNvSpPr/>
            <p:nvPr/>
          </p:nvSpPr>
          <p:spPr>
            <a:xfrm rot="5370115">
              <a:off x="4689816" y="15107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7" name="椭圆 116"/>
            <p:cNvSpPr/>
            <p:nvPr/>
          </p:nvSpPr>
          <p:spPr>
            <a:xfrm rot="5370115">
              <a:off x="4678919" y="189804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8" name="椭圆 117"/>
            <p:cNvSpPr/>
            <p:nvPr/>
          </p:nvSpPr>
          <p:spPr>
            <a:xfrm rot="5370115">
              <a:off x="4668022" y="228530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9" name="椭圆 118"/>
            <p:cNvSpPr/>
            <p:nvPr/>
          </p:nvSpPr>
          <p:spPr>
            <a:xfrm rot="5370115">
              <a:off x="4657123" y="267255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0" name="椭圆 119"/>
            <p:cNvSpPr/>
            <p:nvPr/>
          </p:nvSpPr>
          <p:spPr>
            <a:xfrm rot="5370115">
              <a:off x="4646226" y="30598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1" name="椭圆 120"/>
            <p:cNvSpPr/>
            <p:nvPr/>
          </p:nvSpPr>
          <p:spPr>
            <a:xfrm rot="5370115">
              <a:off x="4635328" y="344706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2" name="椭圆 121"/>
            <p:cNvSpPr/>
            <p:nvPr/>
          </p:nvSpPr>
          <p:spPr>
            <a:xfrm rot="5370115">
              <a:off x="4624430" y="383431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3" name="椭圆 122"/>
            <p:cNvSpPr/>
            <p:nvPr/>
          </p:nvSpPr>
          <p:spPr>
            <a:xfrm rot="5370115">
              <a:off x="4613534" y="422156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4" name="椭圆 123"/>
            <p:cNvSpPr/>
            <p:nvPr/>
          </p:nvSpPr>
          <p:spPr>
            <a:xfrm rot="5370115">
              <a:off x="4602635" y="460881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5" name="椭圆 124"/>
            <p:cNvSpPr/>
            <p:nvPr/>
          </p:nvSpPr>
          <p:spPr>
            <a:xfrm rot="5370115">
              <a:off x="4591738" y="49960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6" name="椭圆 125"/>
            <p:cNvSpPr/>
            <p:nvPr/>
          </p:nvSpPr>
          <p:spPr>
            <a:xfrm rot="5370115">
              <a:off x="4580840" y="53833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7" name="椭圆 126"/>
            <p:cNvSpPr/>
            <p:nvPr/>
          </p:nvSpPr>
          <p:spPr>
            <a:xfrm rot="5370115">
              <a:off x="4569943" y="577057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8" name="椭圆 127"/>
            <p:cNvSpPr/>
            <p:nvPr/>
          </p:nvSpPr>
          <p:spPr>
            <a:xfrm rot="5370115">
              <a:off x="4308450" y="15283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9" name="椭圆 128"/>
            <p:cNvSpPr/>
            <p:nvPr/>
          </p:nvSpPr>
          <p:spPr>
            <a:xfrm rot="5370115">
              <a:off x="4297552" y="19156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0" name="椭圆 129"/>
            <p:cNvSpPr/>
            <p:nvPr/>
          </p:nvSpPr>
          <p:spPr>
            <a:xfrm rot="5370115">
              <a:off x="4286654" y="230288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1" name="椭圆 130"/>
            <p:cNvSpPr/>
            <p:nvPr/>
          </p:nvSpPr>
          <p:spPr>
            <a:xfrm rot="5370115">
              <a:off x="4275757" y="26901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2" name="椭圆 131"/>
            <p:cNvSpPr/>
            <p:nvPr/>
          </p:nvSpPr>
          <p:spPr>
            <a:xfrm rot="5370115">
              <a:off x="4264860" y="30773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3" name="椭圆 132"/>
            <p:cNvSpPr/>
            <p:nvPr/>
          </p:nvSpPr>
          <p:spPr>
            <a:xfrm rot="5370115">
              <a:off x="4253962" y="346463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4" name="椭圆 133"/>
            <p:cNvSpPr/>
            <p:nvPr/>
          </p:nvSpPr>
          <p:spPr>
            <a:xfrm rot="5370115">
              <a:off x="4243065" y="38518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5" name="椭圆 134"/>
            <p:cNvSpPr/>
            <p:nvPr/>
          </p:nvSpPr>
          <p:spPr>
            <a:xfrm rot="5370115">
              <a:off x="4232166" y="423914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6" name="椭圆 135"/>
            <p:cNvSpPr/>
            <p:nvPr/>
          </p:nvSpPr>
          <p:spPr>
            <a:xfrm rot="5370115">
              <a:off x="4221270" y="46263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7" name="椭圆 136"/>
            <p:cNvSpPr/>
            <p:nvPr/>
          </p:nvSpPr>
          <p:spPr>
            <a:xfrm rot="5370115">
              <a:off x="4210371" y="50136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8" name="椭圆 137"/>
            <p:cNvSpPr/>
            <p:nvPr/>
          </p:nvSpPr>
          <p:spPr>
            <a:xfrm rot="5370115">
              <a:off x="4199473" y="5400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9" name="椭圆 138"/>
            <p:cNvSpPr/>
            <p:nvPr/>
          </p:nvSpPr>
          <p:spPr>
            <a:xfrm rot="5370115">
              <a:off x="4188576" y="578815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0" name="椭圆 139"/>
            <p:cNvSpPr/>
            <p:nvPr/>
          </p:nvSpPr>
          <p:spPr>
            <a:xfrm rot="5370115">
              <a:off x="3927082" y="15459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1" name="椭圆 140"/>
            <p:cNvSpPr/>
            <p:nvPr/>
          </p:nvSpPr>
          <p:spPr>
            <a:xfrm rot="5370115">
              <a:off x="3916185" y="193320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2" name="椭圆 141"/>
            <p:cNvSpPr/>
            <p:nvPr/>
          </p:nvSpPr>
          <p:spPr>
            <a:xfrm rot="5370115">
              <a:off x="3905288" y="23204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3" name="椭圆 142"/>
            <p:cNvSpPr/>
            <p:nvPr/>
          </p:nvSpPr>
          <p:spPr>
            <a:xfrm rot="5370115">
              <a:off x="3894390" y="27077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4" name="椭圆 143"/>
            <p:cNvSpPr/>
            <p:nvPr/>
          </p:nvSpPr>
          <p:spPr>
            <a:xfrm rot="5370115">
              <a:off x="3883493" y="309496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5" name="椭圆 144"/>
            <p:cNvSpPr/>
            <p:nvPr/>
          </p:nvSpPr>
          <p:spPr>
            <a:xfrm rot="5370115">
              <a:off x="3872595" y="34822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6" name="椭圆 145"/>
            <p:cNvSpPr/>
            <p:nvPr/>
          </p:nvSpPr>
          <p:spPr>
            <a:xfrm rot="5370115">
              <a:off x="3861697" y="38694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7" name="椭圆 146"/>
            <p:cNvSpPr/>
            <p:nvPr/>
          </p:nvSpPr>
          <p:spPr>
            <a:xfrm rot="5370115">
              <a:off x="3850800" y="4256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8" name="椭圆 147"/>
            <p:cNvSpPr/>
            <p:nvPr/>
          </p:nvSpPr>
          <p:spPr>
            <a:xfrm rot="5370115">
              <a:off x="3839902" y="464397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9" name="椭圆 148"/>
            <p:cNvSpPr/>
            <p:nvPr/>
          </p:nvSpPr>
          <p:spPr>
            <a:xfrm rot="5370115">
              <a:off x="3829005" y="50312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0" name="椭圆 149"/>
            <p:cNvSpPr/>
            <p:nvPr/>
          </p:nvSpPr>
          <p:spPr>
            <a:xfrm rot="5370115">
              <a:off x="3818106" y="54184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1" name="椭圆 150"/>
            <p:cNvSpPr/>
            <p:nvPr/>
          </p:nvSpPr>
          <p:spPr>
            <a:xfrm rot="5370115">
              <a:off x="3807207" y="58057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2" name="椭圆 151"/>
            <p:cNvSpPr/>
            <p:nvPr/>
          </p:nvSpPr>
          <p:spPr>
            <a:xfrm rot="5370115">
              <a:off x="3545716" y="15635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3" name="椭圆 152"/>
            <p:cNvSpPr/>
            <p:nvPr/>
          </p:nvSpPr>
          <p:spPr>
            <a:xfrm rot="5370115">
              <a:off x="3534818" y="195078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4" name="椭圆 153"/>
            <p:cNvSpPr/>
            <p:nvPr/>
          </p:nvSpPr>
          <p:spPr>
            <a:xfrm rot="5370115">
              <a:off x="3523920" y="23380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5" name="椭圆 154"/>
            <p:cNvSpPr/>
            <p:nvPr/>
          </p:nvSpPr>
          <p:spPr>
            <a:xfrm rot="5370115">
              <a:off x="3513022" y="27252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6" name="椭圆 155"/>
            <p:cNvSpPr/>
            <p:nvPr/>
          </p:nvSpPr>
          <p:spPr>
            <a:xfrm rot="5370115">
              <a:off x="3502124" y="311254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7" name="椭圆 156"/>
            <p:cNvSpPr/>
            <p:nvPr/>
          </p:nvSpPr>
          <p:spPr>
            <a:xfrm rot="5370115">
              <a:off x="3491228" y="34997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8" name="椭圆 157"/>
            <p:cNvSpPr/>
            <p:nvPr/>
          </p:nvSpPr>
          <p:spPr>
            <a:xfrm rot="5370115">
              <a:off x="3480330" y="38870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9" name="椭圆 158"/>
            <p:cNvSpPr/>
            <p:nvPr/>
          </p:nvSpPr>
          <p:spPr>
            <a:xfrm rot="5370115">
              <a:off x="3469431" y="427430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0" name="椭圆 159"/>
            <p:cNvSpPr/>
            <p:nvPr/>
          </p:nvSpPr>
          <p:spPr>
            <a:xfrm rot="5370115">
              <a:off x="3458533" y="46615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1" name="椭圆 160"/>
            <p:cNvSpPr/>
            <p:nvPr/>
          </p:nvSpPr>
          <p:spPr>
            <a:xfrm rot="5370115">
              <a:off x="3447637" y="50488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2" name="椭圆 161"/>
            <p:cNvSpPr/>
            <p:nvPr/>
          </p:nvSpPr>
          <p:spPr>
            <a:xfrm rot="5370115">
              <a:off x="3436739" y="54360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3" name="椭圆 162"/>
            <p:cNvSpPr/>
            <p:nvPr/>
          </p:nvSpPr>
          <p:spPr>
            <a:xfrm rot="5370115">
              <a:off x="3425841" y="58233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4" name="椭圆 163"/>
            <p:cNvSpPr/>
            <p:nvPr/>
          </p:nvSpPr>
          <p:spPr>
            <a:xfrm rot="5370115">
              <a:off x="3164350" y="15811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5" name="椭圆 164"/>
            <p:cNvSpPr/>
            <p:nvPr/>
          </p:nvSpPr>
          <p:spPr>
            <a:xfrm rot="5370115">
              <a:off x="3153452" y="196836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6" name="椭圆 165"/>
            <p:cNvSpPr/>
            <p:nvPr/>
          </p:nvSpPr>
          <p:spPr>
            <a:xfrm rot="5370115">
              <a:off x="3142551" y="23556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7" name="椭圆 166"/>
            <p:cNvSpPr/>
            <p:nvPr/>
          </p:nvSpPr>
          <p:spPr>
            <a:xfrm rot="5370115">
              <a:off x="3131656" y="27428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8" name="椭圆 167"/>
            <p:cNvSpPr/>
            <p:nvPr/>
          </p:nvSpPr>
          <p:spPr>
            <a:xfrm rot="5370115">
              <a:off x="3120759" y="31301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9" name="椭圆 168"/>
            <p:cNvSpPr/>
            <p:nvPr/>
          </p:nvSpPr>
          <p:spPr>
            <a:xfrm rot="5370115">
              <a:off x="3109859" y="35173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0" name="椭圆 169"/>
            <p:cNvSpPr/>
            <p:nvPr/>
          </p:nvSpPr>
          <p:spPr>
            <a:xfrm rot="5370115">
              <a:off x="3098964" y="390463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1" name="椭圆 170"/>
            <p:cNvSpPr/>
            <p:nvPr/>
          </p:nvSpPr>
          <p:spPr>
            <a:xfrm rot="5370115">
              <a:off x="3088065" y="42918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2" name="椭圆 171"/>
            <p:cNvSpPr/>
            <p:nvPr/>
          </p:nvSpPr>
          <p:spPr>
            <a:xfrm rot="5370115">
              <a:off x="3077167" y="467913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3" name="椭圆 172"/>
            <p:cNvSpPr/>
            <p:nvPr/>
          </p:nvSpPr>
          <p:spPr>
            <a:xfrm rot="5370115">
              <a:off x="3066268" y="50663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4" name="椭圆 173"/>
            <p:cNvSpPr/>
            <p:nvPr/>
          </p:nvSpPr>
          <p:spPr>
            <a:xfrm rot="5370115">
              <a:off x="3055371" y="54536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5" name="椭圆 174"/>
            <p:cNvSpPr/>
            <p:nvPr/>
          </p:nvSpPr>
          <p:spPr>
            <a:xfrm rot="5370115">
              <a:off x="3044473" y="58408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grpSp>
        <p:nvGrpSpPr>
          <p:cNvPr id="41" name="组合 40"/>
          <p:cNvGrpSpPr/>
          <p:nvPr/>
        </p:nvGrpSpPr>
        <p:grpSpPr>
          <a:xfrm rot="5400000">
            <a:off x="10585425" y="1216025"/>
            <a:ext cx="1822500" cy="489000"/>
            <a:chOff x="10208806" y="152400"/>
            <a:chExt cx="1822500" cy="489000"/>
          </a:xfrm>
        </p:grpSpPr>
        <p:sp>
          <p:nvSpPr>
            <p:cNvPr id="42" name="椭圆 41"/>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椭圆 74"/>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6" name="椭圆 75"/>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7" name="椭圆 76"/>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8" name="椭圆 77"/>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9" name="椭圆 78"/>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椭圆 80"/>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2" name="椭圆 81"/>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3" name="椭圆 82"/>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4" name="椭圆 83"/>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
        <p:nvSpPr>
          <p:cNvPr id="49" name="文本框 48"/>
          <p:cNvSpPr txBox="1"/>
          <p:nvPr/>
        </p:nvSpPr>
        <p:spPr>
          <a:xfrm>
            <a:off x="3528059" y="1721880"/>
            <a:ext cx="5135880" cy="1014730"/>
          </a:xfrm>
          <a:prstGeom prst="rect">
            <a:avLst/>
          </a:prstGeom>
          <a:noFill/>
        </p:spPr>
        <p:txBody>
          <a:bodyPr wrap="none" rtlCol="0">
            <a:spAutoFit/>
          </a:bodyPr>
          <a:lstStyle/>
          <a:p>
            <a:pPr algn="ctr"/>
            <a:r>
              <a:rPr lang="zh-CN" altLang="en-US" sz="6000" spc="500" dirty="0">
                <a:solidFill>
                  <a:schemeClr val="bg1"/>
                </a:solidFill>
                <a:latin typeface="思源黑体 CN Heavy" panose="020B0A00000000000000" pitchFamily="34" charset="-122"/>
                <a:ea typeface="思源黑体 CN Heavy" panose="020B0A00000000000000" pitchFamily="34" charset="-122"/>
              </a:rPr>
              <a:t>感謝您的觀看</a:t>
            </a:r>
            <a:endParaRPr lang="zh-CN" altLang="en-US" sz="6000" dirty="0">
              <a:solidFill>
                <a:schemeClr val="bg1"/>
              </a:solidFill>
              <a:latin typeface="思源黑体 CN Heavy" panose="020B0A00000000000000" pitchFamily="34" charset="-122"/>
              <a:ea typeface="思源黑体 CN Heavy" panose="020B0A00000000000000" pitchFamily="34" charset="-122"/>
            </a:endParaRPr>
          </a:p>
        </p:txBody>
      </p:sp>
      <p:sp>
        <p:nvSpPr>
          <p:cNvPr id="51" name="文本框 50"/>
          <p:cNvSpPr txBox="1"/>
          <p:nvPr/>
        </p:nvSpPr>
        <p:spPr>
          <a:xfrm>
            <a:off x="4070985" y="2696765"/>
            <a:ext cx="4050030" cy="398780"/>
          </a:xfrm>
          <a:prstGeom prst="rect">
            <a:avLst/>
          </a:prstGeom>
          <a:noFill/>
        </p:spPr>
        <p:txBody>
          <a:bodyPr wrap="none" rtlCol="0">
            <a:spAutoFit/>
          </a:bodyPr>
          <a:lstStyle/>
          <a:p>
            <a:pPr algn="ctr"/>
            <a:r>
              <a:rPr lang="en-US" altLang="zh-CN" sz="2000" spc="300" dirty="0">
                <a:solidFill>
                  <a:schemeClr val="bg1"/>
                </a:solidFill>
                <a:latin typeface="思源黑体 CN Light" panose="020B0300000000000000" pitchFamily="34" charset="-122"/>
              </a:rPr>
              <a:t>Thanks For Your Watching</a:t>
            </a:r>
            <a:endParaRPr lang="zh-CN" altLang="en-US" sz="2000" spc="300" dirty="0">
              <a:solidFill>
                <a:schemeClr val="bg1"/>
              </a:solidFill>
              <a:latin typeface="思源黑体 CN Light" panose="020B0300000000000000" pitchFamily="34" charset="-122"/>
            </a:endParaRPr>
          </a:p>
        </p:txBody>
      </p:sp>
      <p:grpSp>
        <p:nvGrpSpPr>
          <p:cNvPr id="13" name="组合 12"/>
          <p:cNvGrpSpPr/>
          <p:nvPr/>
        </p:nvGrpSpPr>
        <p:grpSpPr>
          <a:xfrm>
            <a:off x="4097973" y="3556921"/>
            <a:ext cx="3979183" cy="360000"/>
            <a:chOff x="4210050" y="5488032"/>
            <a:chExt cx="3979183" cy="360000"/>
          </a:xfrm>
        </p:grpSpPr>
        <p:grpSp>
          <p:nvGrpSpPr>
            <p:cNvPr id="11" name="组合 10"/>
            <p:cNvGrpSpPr/>
            <p:nvPr/>
          </p:nvGrpSpPr>
          <p:grpSpPr>
            <a:xfrm>
              <a:off x="4210050" y="5488032"/>
              <a:ext cx="1611903" cy="360000"/>
              <a:chOff x="4381500" y="5488032"/>
              <a:chExt cx="1611903" cy="360000"/>
            </a:xfrm>
          </p:grpSpPr>
          <p:sp>
            <p:nvSpPr>
              <p:cNvPr id="50" name="文本框 49"/>
              <p:cNvSpPr txBox="1"/>
              <p:nvPr/>
            </p:nvSpPr>
            <p:spPr>
              <a:xfrm>
                <a:off x="4532903" y="5498755"/>
                <a:ext cx="1460500" cy="337185"/>
              </a:xfrm>
              <a:prstGeom prst="rect">
                <a:avLst/>
              </a:prstGeom>
              <a:noFill/>
            </p:spPr>
            <p:txBody>
              <a:bodyPr wrap="none" rtlCol="0">
                <a:spAutoFit/>
              </a:bodyPr>
              <a:lstStyle/>
              <a:p>
                <a:r>
                  <a:rPr lang="zh-CN" altLang="en-US" sz="1600" dirty="0">
                    <a:solidFill>
                      <a:schemeClr val="bg1"/>
                    </a:solidFill>
                    <a:latin typeface="+mn-ea"/>
                  </a:rPr>
                  <a:t>彙報人：</a:t>
                </a:r>
                <a:r>
                  <a:rPr lang="en-US" altLang="zh-CN" sz="1600" dirty="0">
                    <a:solidFill>
                      <a:schemeClr val="bg1"/>
                    </a:solidFill>
                    <a:latin typeface="+mn-ea"/>
                  </a:rPr>
                  <a:t>XXX   </a:t>
                </a:r>
                <a:endParaRPr lang="zh-CN" altLang="en-US" sz="1600" dirty="0">
                  <a:solidFill>
                    <a:schemeClr val="bg1"/>
                  </a:solidFill>
                  <a:latin typeface="+mn-ea"/>
                </a:endParaRPr>
              </a:p>
            </p:txBody>
          </p:sp>
          <p:sp>
            <p:nvSpPr>
              <p:cNvPr id="10" name="矩形 9"/>
              <p:cNvSpPr/>
              <p:nvPr/>
            </p:nvSpPr>
            <p:spPr>
              <a:xfrm>
                <a:off x="4381500" y="5488032"/>
                <a:ext cx="180000" cy="36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nvGrpSpPr>
            <p:cNvPr id="12" name="组合 11"/>
            <p:cNvGrpSpPr/>
            <p:nvPr/>
          </p:nvGrpSpPr>
          <p:grpSpPr>
            <a:xfrm>
              <a:off x="5981700" y="5488032"/>
              <a:ext cx="2207533" cy="360000"/>
              <a:chOff x="5981700" y="5516607"/>
              <a:chExt cx="2207533" cy="360000"/>
            </a:xfrm>
          </p:grpSpPr>
          <p:sp>
            <p:nvSpPr>
              <p:cNvPr id="43" name="文本框 42"/>
              <p:cNvSpPr txBox="1"/>
              <p:nvPr/>
            </p:nvSpPr>
            <p:spPr>
              <a:xfrm>
                <a:off x="6133103" y="5527330"/>
                <a:ext cx="2056130" cy="337185"/>
              </a:xfrm>
              <a:prstGeom prst="rect">
                <a:avLst/>
              </a:prstGeom>
              <a:noFill/>
            </p:spPr>
            <p:txBody>
              <a:bodyPr wrap="none" rtlCol="0">
                <a:spAutoFit/>
              </a:bodyPr>
              <a:lstStyle>
                <a:defPPr>
                  <a:defRPr lang="zh-CN"/>
                </a:defPPr>
                <a:lvl1pPr>
                  <a:defRPr sz="1600">
                    <a:solidFill>
                      <a:schemeClr val="bg1"/>
                    </a:solidFill>
                    <a:latin typeface="+mn-ea"/>
                  </a:defRPr>
                </a:lvl1pPr>
              </a:lstStyle>
              <a:p>
                <a:r>
                  <a:rPr lang="zh-CN" altLang="en-US" dirty="0"/>
                  <a:t>時間：</a:t>
                </a:r>
                <a:r>
                  <a:rPr lang="en-US" altLang="zh-CN" dirty="0"/>
                  <a:t>20XX</a:t>
                </a:r>
                <a:r>
                  <a:rPr lang="zh-CN" altLang="en-US" dirty="0"/>
                  <a:t>年</a:t>
                </a:r>
                <a:r>
                  <a:rPr lang="en-US" altLang="zh-CN" dirty="0"/>
                  <a:t>1</a:t>
                </a:r>
                <a:r>
                  <a:rPr lang="zh-CN" altLang="en-US" dirty="0"/>
                  <a:t>月</a:t>
                </a:r>
                <a:r>
                  <a:rPr lang="en-US" altLang="zh-CN" dirty="0"/>
                  <a:t>1</a:t>
                </a:r>
                <a:r>
                  <a:rPr lang="zh-CN" altLang="en-US" dirty="0"/>
                  <a:t>日</a:t>
                </a:r>
                <a:endParaRPr lang="zh-CN" altLang="en-US" dirty="0"/>
              </a:p>
            </p:txBody>
          </p:sp>
          <p:sp>
            <p:nvSpPr>
              <p:cNvPr id="44" name="矩形 43"/>
              <p:cNvSpPr/>
              <p:nvPr/>
            </p:nvSpPr>
            <p:spPr>
              <a:xfrm>
                <a:off x="5981700" y="5516607"/>
                <a:ext cx="180000" cy="36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grpSp>
        <p:nvGrpSpPr>
          <p:cNvPr id="5" name="组合 4"/>
          <p:cNvGrpSpPr/>
          <p:nvPr/>
        </p:nvGrpSpPr>
        <p:grpSpPr>
          <a:xfrm>
            <a:off x="9054599" y="3429000"/>
            <a:ext cx="1721531" cy="991067"/>
            <a:chOff x="9054599" y="3429000"/>
            <a:chExt cx="1721531" cy="991067"/>
          </a:xfrm>
        </p:grpSpPr>
        <p:pic>
          <p:nvPicPr>
            <p:cNvPr id="57" name="图片 56"/>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9054599" y="3429000"/>
              <a:ext cx="1088415" cy="93887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pic>
          <p:nvPicPr>
            <p:cNvPr id="58" name="图片 57"/>
            <p:cNvPicPr>
              <a:picLocks noChangeAspect="1"/>
            </p:cNvPicPr>
            <p:nvPr/>
          </p:nvPicPr>
          <p:blipFill>
            <a:blip r:embed="rId1">
              <a:extLst>
                <a:ext uri="{28A0092B-C50C-407E-A947-70E740481C1C}">
                  <a14:useLocalDpi xmlns:a14="http://schemas.microsoft.com/office/drawing/2010/main" val="0"/>
                </a:ext>
              </a:extLst>
            </a:blip>
            <a:srcRect l="66619" t="9109" r="28463" b="73721"/>
            <a:stretch>
              <a:fillRect/>
            </a:stretch>
          </p:blipFill>
          <p:spPr>
            <a:xfrm>
              <a:off x="10180417" y="3906198"/>
              <a:ext cx="595713" cy="513869"/>
            </a:xfrm>
            <a:custGeom>
              <a:avLst/>
              <a:gdLst>
                <a:gd name="connsiteX0" fmla="*/ 86208 w 599619"/>
                <a:gd name="connsiteY0" fmla="*/ 0 h 517238"/>
                <a:gd name="connsiteX1" fmla="*/ 513411 w 599619"/>
                <a:gd name="connsiteY1" fmla="*/ 0 h 517238"/>
                <a:gd name="connsiteX2" fmla="*/ 599619 w 599619"/>
                <a:gd name="connsiteY2" fmla="*/ 86208 h 517238"/>
                <a:gd name="connsiteX3" fmla="*/ 599619 w 599619"/>
                <a:gd name="connsiteY3" fmla="*/ 431030 h 517238"/>
                <a:gd name="connsiteX4" fmla="*/ 513411 w 599619"/>
                <a:gd name="connsiteY4" fmla="*/ 517238 h 517238"/>
                <a:gd name="connsiteX5" fmla="*/ 86208 w 599619"/>
                <a:gd name="connsiteY5" fmla="*/ 517238 h 517238"/>
                <a:gd name="connsiteX6" fmla="*/ 0 w 599619"/>
                <a:gd name="connsiteY6" fmla="*/ 431030 h 517238"/>
                <a:gd name="connsiteX7" fmla="*/ 0 w 599619"/>
                <a:gd name="connsiteY7" fmla="*/ 86208 h 517238"/>
                <a:gd name="connsiteX8" fmla="*/ 86208 w 599619"/>
                <a:gd name="connsiteY8" fmla="*/ 0 h 51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9" h="517238">
                  <a:moveTo>
                    <a:pt x="86208" y="0"/>
                  </a:moveTo>
                  <a:lnTo>
                    <a:pt x="513411" y="0"/>
                  </a:lnTo>
                  <a:cubicBezTo>
                    <a:pt x="561022" y="0"/>
                    <a:pt x="599619" y="38597"/>
                    <a:pt x="599619" y="86208"/>
                  </a:cubicBezTo>
                  <a:lnTo>
                    <a:pt x="599619" y="431030"/>
                  </a:lnTo>
                  <a:cubicBezTo>
                    <a:pt x="599619" y="478641"/>
                    <a:pt x="561022" y="517238"/>
                    <a:pt x="513411" y="517238"/>
                  </a:cubicBezTo>
                  <a:lnTo>
                    <a:pt x="86208" y="517238"/>
                  </a:lnTo>
                  <a:cubicBezTo>
                    <a:pt x="38597" y="517238"/>
                    <a:pt x="0" y="478641"/>
                    <a:pt x="0" y="431030"/>
                  </a:cubicBezTo>
                  <a:lnTo>
                    <a:pt x="0" y="86208"/>
                  </a:lnTo>
                  <a:cubicBezTo>
                    <a:pt x="0" y="38597"/>
                    <a:pt x="38597" y="0"/>
                    <a:pt x="86208" y="0"/>
                  </a:cubicBezTo>
                  <a:close/>
                </a:path>
              </a:pathLst>
            </a:custGeom>
          </p:spPr>
        </p:pic>
      </p:grpSp>
      <p:sp>
        <p:nvSpPr>
          <p:cNvPr id="53" name="文本框 52"/>
          <p:cNvSpPr txBox="1"/>
          <p:nvPr/>
        </p:nvSpPr>
        <p:spPr>
          <a:xfrm>
            <a:off x="4228783" y="839677"/>
            <a:ext cx="3734435" cy="1014730"/>
          </a:xfrm>
          <a:prstGeom prst="rect">
            <a:avLst/>
          </a:prstGeom>
          <a:noFill/>
        </p:spPr>
        <p:txBody>
          <a:bodyPr wrap="none" rtlCol="0">
            <a:spAutoFit/>
          </a:bodyPr>
          <a:lstStyle/>
          <a:p>
            <a:pPr algn="ctr"/>
            <a:r>
              <a:rPr lang="en-US" altLang="zh-CN" sz="6000" spc="500" dirty="0">
                <a:solidFill>
                  <a:schemeClr val="bg1"/>
                </a:solidFill>
                <a:latin typeface="思源黑体 CN Heavy" panose="020B0A00000000000000" pitchFamily="34" charset="-122"/>
                <a:ea typeface="思源黑体 CN Heavy" panose="020B0A00000000000000" pitchFamily="34" charset="-122"/>
              </a:rPr>
              <a:t>THANKS</a:t>
            </a:r>
            <a:endParaRPr lang="zh-CN" altLang="en-US" sz="6000" dirty="0">
              <a:solidFill>
                <a:schemeClr val="bg1"/>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2"/>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3"/>
          <a:stretch>
            <a:fillRect/>
          </a:stretch>
        </p:blipFill>
        <p:spPr>
          <a:xfrm>
            <a:off x="838200" y="4057650"/>
            <a:ext cx="1608455" cy="1608455"/>
          </a:xfrm>
          <a:prstGeom prst="rect">
            <a:avLst/>
          </a:prstGeom>
        </p:spPr>
      </p:pic>
      <p:pic>
        <p:nvPicPr>
          <p:cNvPr id="8" name="內容版面配置區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193" y="5521208"/>
            <a:ext cx="1285653" cy="1285653"/>
          </a:xfrm>
          <a:prstGeom prst="rect">
            <a:avLst/>
          </a:prstGeom>
        </p:spPr>
      </p:pic>
      <p:sp>
        <p:nvSpPr>
          <p:cNvPr id="9" name="文字方塊 8"/>
          <p:cNvSpPr txBox="1"/>
          <p:nvPr/>
        </p:nvSpPr>
        <p:spPr>
          <a:xfrm>
            <a:off x="838008" y="6393714"/>
            <a:ext cx="2541208" cy="369332"/>
          </a:xfrm>
          <a:prstGeom prst="rect">
            <a:avLst/>
          </a:prstGeom>
          <a:noFill/>
        </p:spPr>
        <p:txBody>
          <a:bodyPr wrap="none" rtlCol="0">
            <a:spAutoFit/>
          </a:bodyPr>
          <a:p>
            <a:r>
              <a:rPr lang="en-US" altLang="zh-TW" dirty="0">
                <a:hlinkClick r:id="rId5"/>
              </a:rPr>
              <a:t>https://lin.ee/7sUARXb</a:t>
            </a:r>
            <a:endParaRPr lang="zh-TW" altLang="en-US" dirty="0"/>
          </a:p>
        </p:txBody>
      </p:sp>
      <p:sp>
        <p:nvSpPr>
          <p:cNvPr id="10" name="文字方塊 9"/>
          <p:cNvSpPr txBox="1"/>
          <p:nvPr/>
        </p:nvSpPr>
        <p:spPr>
          <a:xfrm>
            <a:off x="838200" y="6043194"/>
            <a:ext cx="5435600" cy="368300"/>
          </a:xfrm>
          <a:prstGeom prst="rect">
            <a:avLst/>
          </a:prstGeom>
          <a:noFill/>
        </p:spPr>
        <p:txBody>
          <a:bodyPr wrap="none" rtlCol="0">
            <a:spAutoFit/>
          </a:bodyPr>
          <a:p>
            <a:r>
              <a:rPr lang="zh-TW" altLang="en-US" dirty="0"/>
              <a:t>掃碼或點擊加入官方</a:t>
            </a:r>
            <a:r>
              <a:rPr lang="en-US" altLang="zh-TW" dirty="0"/>
              <a:t>Line@ </a:t>
            </a:r>
            <a:r>
              <a:rPr lang="zh-TW" altLang="en-US" dirty="0"/>
              <a:t>獲取更多免費課程及模板</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11" name="椭圆 10"/>
          <p:cNvSpPr/>
          <p:nvPr/>
        </p:nvSpPr>
        <p:spPr>
          <a:xfrm>
            <a:off x="13004550" y="1278364"/>
            <a:ext cx="1080000" cy="1080000"/>
          </a:xfrm>
          <a:prstGeom prst="ellipse">
            <a:avLst/>
          </a:prstGeom>
          <a:solidFill>
            <a:srgbClr val="EAB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82" name="图片 8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0723" y="-191581"/>
            <a:ext cx="1766766" cy="1643979"/>
          </a:xfrm>
          <a:prstGeom prst="rect">
            <a:avLst/>
          </a:prstGeom>
        </p:spPr>
      </p:pic>
      <p:grpSp>
        <p:nvGrpSpPr>
          <p:cNvPr id="5" name="组合 4"/>
          <p:cNvGrpSpPr/>
          <p:nvPr/>
        </p:nvGrpSpPr>
        <p:grpSpPr>
          <a:xfrm>
            <a:off x="1946012" y="747164"/>
            <a:ext cx="8299977" cy="2646045"/>
            <a:chOff x="908918" y="1128164"/>
            <a:chExt cx="8299977" cy="2646045"/>
          </a:xfrm>
        </p:grpSpPr>
        <p:sp>
          <p:nvSpPr>
            <p:cNvPr id="59" name="文本框 58"/>
            <p:cNvSpPr txBox="1"/>
            <p:nvPr/>
          </p:nvSpPr>
          <p:spPr>
            <a:xfrm>
              <a:off x="908918" y="1128164"/>
              <a:ext cx="2877820" cy="2646045"/>
            </a:xfrm>
            <a:prstGeom prst="rect">
              <a:avLst/>
            </a:prstGeom>
            <a:noFill/>
          </p:spPr>
          <p:txBody>
            <a:bodyPr wrap="none" rtlCol="0">
              <a:spAutoFit/>
            </a:bodyPr>
            <a:lstStyle>
              <a:defPPr>
                <a:defRPr lang="zh-CN"/>
              </a:defPPr>
              <a:lvl1pPr>
                <a:defRPr sz="13800" spc="500">
                  <a:gradFill>
                    <a:gsLst>
                      <a:gs pos="0">
                        <a:srgbClr val="EABD73">
                          <a:lumMod val="100000"/>
                        </a:srgbClr>
                      </a:gs>
                      <a:gs pos="100000">
                        <a:srgbClr val="EABD73">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sz="16600" dirty="0">
                  <a:ln w="38100">
                    <a:solidFill>
                      <a:schemeClr val="bg1"/>
                    </a:solidFill>
                  </a:ln>
                  <a:noFill/>
                </a:rPr>
                <a:t>01</a:t>
              </a:r>
              <a:endParaRPr lang="zh-CN" altLang="en-US" sz="16600" dirty="0">
                <a:ln w="38100">
                  <a:solidFill>
                    <a:schemeClr val="bg1"/>
                  </a:solidFill>
                </a:ln>
                <a:noFill/>
              </a:endParaRPr>
            </a:p>
          </p:txBody>
        </p:sp>
        <p:grpSp>
          <p:nvGrpSpPr>
            <p:cNvPr id="4" name="组合 3"/>
            <p:cNvGrpSpPr/>
            <p:nvPr/>
          </p:nvGrpSpPr>
          <p:grpSpPr>
            <a:xfrm>
              <a:off x="4041590" y="1454252"/>
              <a:ext cx="5167305" cy="1851905"/>
              <a:chOff x="4041590" y="1261547"/>
              <a:chExt cx="5167305" cy="1851905"/>
            </a:xfrm>
          </p:grpSpPr>
          <p:sp>
            <p:nvSpPr>
              <p:cNvPr id="51" name="文本框 50"/>
              <p:cNvSpPr txBox="1"/>
              <p:nvPr/>
            </p:nvSpPr>
            <p:spPr>
              <a:xfrm>
                <a:off x="4055868" y="2046338"/>
                <a:ext cx="3258820" cy="306705"/>
              </a:xfrm>
              <a:prstGeom prst="rect">
                <a:avLst/>
              </a:prstGeom>
              <a:noFill/>
            </p:spPr>
            <p:txBody>
              <a:bodyPr wrap="none" rtlCol="0">
                <a:spAutoFit/>
              </a:bodyPr>
              <a:lstStyle/>
              <a:p>
                <a:pPr algn="ctr"/>
                <a:r>
                  <a:rPr lang="en-US" altLang="zh-CN" sz="1400" spc="300" dirty="0">
                    <a:solidFill>
                      <a:schemeClr val="bg1"/>
                    </a:solidFill>
                    <a:latin typeface="思源黑体 CN Light" panose="020B0300000000000000" pitchFamily="34" charset="-122"/>
                  </a:rPr>
                  <a:t>Learning financial reasons</a:t>
                </a:r>
                <a:endParaRPr lang="zh-CN" altLang="en-US" sz="1400" spc="300" dirty="0">
                  <a:solidFill>
                    <a:schemeClr val="bg1"/>
                  </a:solidFill>
                  <a:latin typeface="思源黑体 CN Light" panose="020B0300000000000000" pitchFamily="34" charset="-122"/>
                </a:endParaRPr>
              </a:p>
            </p:txBody>
          </p:sp>
          <p:sp>
            <p:nvSpPr>
              <p:cNvPr id="53" name="文本框 52"/>
              <p:cNvSpPr txBox="1"/>
              <p:nvPr/>
            </p:nvSpPr>
            <p:spPr>
              <a:xfrm>
                <a:off x="4041590" y="2463212"/>
                <a:ext cx="5167305" cy="650240"/>
              </a:xfrm>
              <a:prstGeom prst="rect">
                <a:avLst/>
              </a:prstGeom>
              <a:noFill/>
            </p:spPr>
            <p:txBody>
              <a:bodyPr wrap="square">
                <a:spAutoFit/>
              </a:bodyPr>
              <a:lstStyle>
                <a:defPPr>
                  <a:defRPr lang="zh-CN"/>
                </a:defPPr>
                <a:lvl1pPr>
                  <a:lnSpc>
                    <a:spcPct val="15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defRPr/>
                </a:pPr>
                <a:r>
                  <a:rPr lang="zh-CN" altLang="en-US" kern="0" dirty="0">
                    <a:solidFill>
                      <a:schemeClr val="bg1"/>
                    </a:solidFill>
                  </a:rPr>
                  <a:t>學習理財的一個重要原因是</a:t>
                </a:r>
                <a:r>
                  <a:rPr lang="zh-CN" altLang="en-US" dirty="0">
                    <a:solidFill>
                      <a:schemeClr val="bg1"/>
                    </a:solidFill>
                  </a:rPr>
                  <a:t>為了使資產增加價值，從而有效的去抵禦通貨膨脹</a:t>
                </a:r>
                <a:r>
                  <a:rPr lang="en-US" altLang="zh-CN" dirty="0">
                    <a:solidFill>
                      <a:schemeClr val="bg1"/>
                    </a:solidFill>
                  </a:rPr>
                  <a:t>.</a:t>
                </a:r>
                <a:endParaRPr lang="zh-CN" altLang="en-US" sz="1200" kern="0" dirty="0">
                  <a:solidFill>
                    <a:schemeClr val="bg1"/>
                  </a:solidFill>
                </a:endParaRPr>
              </a:p>
            </p:txBody>
          </p:sp>
          <p:sp>
            <p:nvSpPr>
              <p:cNvPr id="49" name="文本框 48"/>
              <p:cNvSpPr txBox="1"/>
              <p:nvPr/>
            </p:nvSpPr>
            <p:spPr>
              <a:xfrm>
                <a:off x="4041590" y="1261547"/>
                <a:ext cx="4069080" cy="829945"/>
              </a:xfrm>
              <a:prstGeom prst="rect">
                <a:avLst/>
              </a:prstGeom>
              <a:noFill/>
            </p:spPr>
            <p:txBody>
              <a:bodyPr wrap="none" rtlCol="0">
                <a:spAutoFit/>
              </a:bodyPr>
              <a:lstStyle/>
              <a:p>
                <a:r>
                  <a:rPr lang="zh-CN" altLang="en-US" sz="4800" spc="300" dirty="0">
                    <a:solidFill>
                      <a:schemeClr val="bg1"/>
                    </a:solidFill>
                    <a:latin typeface="思源黑体 CN Heavy" panose="020B0A00000000000000" pitchFamily="34" charset="-122"/>
                    <a:ea typeface="思源黑体 CN Heavy" panose="020B0A00000000000000" pitchFamily="34" charset="-122"/>
                  </a:rPr>
                  <a:t>學習理財原因</a:t>
                </a:r>
                <a:endParaRPr lang="zh-CN" altLang="en-US" sz="4800" spc="3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6" name="组合 5"/>
          <p:cNvGrpSpPr/>
          <p:nvPr/>
        </p:nvGrpSpPr>
        <p:grpSpPr>
          <a:xfrm rot="5400000">
            <a:off x="10589806" y="990600"/>
            <a:ext cx="1822500" cy="489000"/>
            <a:chOff x="10208806" y="152400"/>
            <a:chExt cx="1822500" cy="489000"/>
          </a:xfrm>
        </p:grpSpPr>
        <p:sp>
          <p:nvSpPr>
            <p:cNvPr id="54" name="椭圆 53"/>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0" name="椭圆 59"/>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27" name="直角三角形 26"/>
          <p:cNvSpPr/>
          <p:nvPr/>
        </p:nvSpPr>
        <p:spPr>
          <a:xfrm>
            <a:off x="3571753" y="4591050"/>
            <a:ext cx="432000" cy="332285"/>
          </a:xfrm>
          <a:prstGeom prst="rtTriangl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矩形: 圆角 15"/>
          <p:cNvSpPr/>
          <p:nvPr/>
        </p:nvSpPr>
        <p:spPr>
          <a:xfrm>
            <a:off x="742042" y="1714500"/>
            <a:ext cx="2952750" cy="3676650"/>
          </a:xfrm>
          <a:prstGeom prst="roundRect">
            <a:avLst>
              <a:gd name="adj" fmla="val 0"/>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1" name="文本框 20"/>
          <p:cNvSpPr txBox="1"/>
          <p:nvPr/>
        </p:nvSpPr>
        <p:spPr>
          <a:xfrm>
            <a:off x="1717401" y="2449068"/>
            <a:ext cx="1002030" cy="829945"/>
          </a:xfrm>
          <a:prstGeom prst="rect">
            <a:avLst/>
          </a:prstGeom>
          <a:noFill/>
        </p:spPr>
        <p:txBody>
          <a:bodyPr wrap="none" rtlCol="0">
            <a:spAutoFit/>
          </a:bodyPr>
          <a:lstStyle/>
          <a:p>
            <a:pPr algn="ctr"/>
            <a:r>
              <a:rPr lang="en-US" altLang="zh-CN" sz="4800" spc="300" dirty="0">
                <a:solidFill>
                  <a:srgbClr val="EFBD26"/>
                </a:solidFill>
                <a:latin typeface="思源黑体 CN Heavy" panose="020B0A00000000000000" pitchFamily="34" charset="-122"/>
                <a:ea typeface="思源黑体 CN Heavy" panose="020B0A00000000000000" pitchFamily="34" charset="-122"/>
              </a:rPr>
              <a:t>01</a:t>
            </a:r>
            <a:endParaRPr lang="zh-CN" altLang="en-US" sz="4800" spc="300" dirty="0">
              <a:solidFill>
                <a:srgbClr val="EFBD26"/>
              </a:solidFill>
              <a:latin typeface="思源黑体 CN Heavy" panose="020B0A00000000000000" pitchFamily="34" charset="-122"/>
              <a:ea typeface="思源黑体 CN Heavy" panose="020B0A00000000000000" pitchFamily="34" charset="-122"/>
            </a:endParaRPr>
          </a:p>
        </p:txBody>
      </p:sp>
      <p:sp>
        <p:nvSpPr>
          <p:cNvPr id="24" name="文本框 23"/>
          <p:cNvSpPr txBox="1"/>
          <p:nvPr/>
        </p:nvSpPr>
        <p:spPr>
          <a:xfrm>
            <a:off x="994909" y="3133725"/>
            <a:ext cx="2447017" cy="1706880"/>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pPr algn="ctr"/>
            <a:r>
              <a:rPr lang="zh-CN" altLang="en-US" dirty="0"/>
              <a:t>理財的目的就是錢生錢，利用手中的本金，來賺取更多的利益，但是如何能把這個財理好呢</a:t>
            </a:r>
            <a:r>
              <a:rPr lang="en-US" altLang="zh-CN" dirty="0"/>
              <a:t>?</a:t>
            </a:r>
            <a:r>
              <a:rPr lang="zh-CN" altLang="en-US" dirty="0"/>
              <a:t>確實是一個技術活了，要好好規劃自己的資金</a:t>
            </a:r>
            <a:endParaRPr lang="en-US" altLang="zh-CN" dirty="0"/>
          </a:p>
        </p:txBody>
      </p:sp>
      <p:sp>
        <p:nvSpPr>
          <p:cNvPr id="25" name="矩形 24"/>
          <p:cNvSpPr/>
          <p:nvPr/>
        </p:nvSpPr>
        <p:spPr>
          <a:xfrm>
            <a:off x="1843753" y="4914900"/>
            <a:ext cx="2160000" cy="476250"/>
          </a:xfrm>
          <a:prstGeom prst="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文本框 25"/>
          <p:cNvSpPr txBox="1"/>
          <p:nvPr/>
        </p:nvSpPr>
        <p:spPr>
          <a:xfrm>
            <a:off x="1876639" y="4952970"/>
            <a:ext cx="2094230" cy="398780"/>
          </a:xfrm>
          <a:prstGeom prst="rect">
            <a:avLst/>
          </a:prstGeom>
          <a:noFill/>
        </p:spPr>
        <p:txBody>
          <a:bodyPr wrap="non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理財是門技術活</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33" name="iconfont-1018-792328"/>
          <p:cNvSpPr/>
          <p:nvPr/>
        </p:nvSpPr>
        <p:spPr>
          <a:xfrm>
            <a:off x="1958268" y="1959176"/>
            <a:ext cx="520298" cy="520298"/>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45" name="直角三角形 44"/>
          <p:cNvSpPr/>
          <p:nvPr/>
        </p:nvSpPr>
        <p:spPr>
          <a:xfrm>
            <a:off x="11373636" y="4591050"/>
            <a:ext cx="432000" cy="332285"/>
          </a:xfrm>
          <a:prstGeom prst="rtTriangl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6" name="矩形: 圆角 45"/>
          <p:cNvSpPr/>
          <p:nvPr/>
        </p:nvSpPr>
        <p:spPr>
          <a:xfrm>
            <a:off x="8543925" y="1714500"/>
            <a:ext cx="2952750" cy="3676650"/>
          </a:xfrm>
          <a:prstGeom prst="roundRect">
            <a:avLst>
              <a:gd name="adj" fmla="val 0"/>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7" name="文本框 46"/>
          <p:cNvSpPr txBox="1"/>
          <p:nvPr/>
        </p:nvSpPr>
        <p:spPr>
          <a:xfrm>
            <a:off x="9519285" y="2449068"/>
            <a:ext cx="1002030" cy="829945"/>
          </a:xfrm>
          <a:prstGeom prst="rect">
            <a:avLst/>
          </a:prstGeom>
          <a:noFill/>
        </p:spPr>
        <p:txBody>
          <a:bodyPr wrap="none" rtlCol="0">
            <a:spAutoFit/>
          </a:bodyPr>
          <a:lstStyle>
            <a:defPPr>
              <a:defRPr lang="zh-CN"/>
            </a:defPPr>
            <a:lvl1pPr algn="ctr">
              <a:defRPr sz="4800" spc="300">
                <a:solidFill>
                  <a:srgbClr val="EFBD26"/>
                </a:solidFill>
                <a:latin typeface="思源黑体 CN Heavy" panose="020B0A00000000000000" pitchFamily="34" charset="-122"/>
                <a:ea typeface="思源黑体 CN Heavy" panose="020B0A00000000000000" pitchFamily="34" charset="-122"/>
              </a:defRPr>
            </a:lvl1pPr>
          </a:lstStyle>
          <a:p>
            <a:r>
              <a:rPr lang="en-US" altLang="zh-CN" dirty="0"/>
              <a:t>03</a:t>
            </a:r>
            <a:endParaRPr lang="zh-CN" altLang="en-US" dirty="0"/>
          </a:p>
        </p:txBody>
      </p:sp>
      <p:sp>
        <p:nvSpPr>
          <p:cNvPr id="48" name="文本框 47"/>
          <p:cNvSpPr txBox="1"/>
          <p:nvPr/>
        </p:nvSpPr>
        <p:spPr>
          <a:xfrm>
            <a:off x="8796792" y="3133725"/>
            <a:ext cx="2447017" cy="138366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pPr algn="ctr"/>
            <a:r>
              <a:rPr lang="zh-CN" altLang="en-US" dirty="0"/>
              <a:t>學習理財可以使我們抵禦意外事故，正確理財計畫能夠幫助我們在風險到來的時候將損失可能降至最低</a:t>
            </a:r>
            <a:r>
              <a:rPr lang="en-US" altLang="zh-CN" dirty="0"/>
              <a:t>.</a:t>
            </a:r>
            <a:endParaRPr lang="en-US" altLang="zh-CN" dirty="0"/>
          </a:p>
        </p:txBody>
      </p:sp>
      <p:sp>
        <p:nvSpPr>
          <p:cNvPr id="51" name="矩形 50"/>
          <p:cNvSpPr/>
          <p:nvPr/>
        </p:nvSpPr>
        <p:spPr>
          <a:xfrm>
            <a:off x="9645636" y="4914900"/>
            <a:ext cx="2160000" cy="476250"/>
          </a:xfrm>
          <a:prstGeom prst="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2" name="文本框 51"/>
          <p:cNvSpPr txBox="1"/>
          <p:nvPr/>
        </p:nvSpPr>
        <p:spPr>
          <a:xfrm>
            <a:off x="9815046" y="4952970"/>
            <a:ext cx="1821180" cy="398780"/>
          </a:xfrm>
          <a:prstGeom prst="rect">
            <a:avLst/>
          </a:prstGeom>
          <a:noFill/>
        </p:spPr>
        <p:txBody>
          <a:bodyPr wrap="non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應對人生意外</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36" name="直角三角形 35"/>
          <p:cNvSpPr/>
          <p:nvPr/>
        </p:nvSpPr>
        <p:spPr>
          <a:xfrm>
            <a:off x="7472695" y="4591050"/>
            <a:ext cx="432000" cy="332285"/>
          </a:xfrm>
          <a:prstGeom prst="rtTriangl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7" name="矩形: 圆角 36"/>
          <p:cNvSpPr/>
          <p:nvPr/>
        </p:nvSpPr>
        <p:spPr>
          <a:xfrm>
            <a:off x="4642984" y="1714500"/>
            <a:ext cx="2952750" cy="3676650"/>
          </a:xfrm>
          <a:prstGeom prst="roundRect">
            <a:avLst>
              <a:gd name="adj" fmla="val 0"/>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8" name="文本框 37"/>
          <p:cNvSpPr txBox="1"/>
          <p:nvPr/>
        </p:nvSpPr>
        <p:spPr>
          <a:xfrm>
            <a:off x="5618344" y="2449068"/>
            <a:ext cx="1002030" cy="829945"/>
          </a:xfrm>
          <a:prstGeom prst="rect">
            <a:avLst/>
          </a:prstGeom>
          <a:noFill/>
        </p:spPr>
        <p:txBody>
          <a:bodyPr wrap="none" rtlCol="0">
            <a:spAutoFit/>
          </a:bodyPr>
          <a:lstStyle>
            <a:defPPr>
              <a:defRPr lang="zh-CN"/>
            </a:defPPr>
            <a:lvl1pPr algn="ctr">
              <a:defRPr sz="4800" spc="300">
                <a:solidFill>
                  <a:srgbClr val="EFBD26"/>
                </a:soli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sp>
        <p:nvSpPr>
          <p:cNvPr id="39" name="文本框 38"/>
          <p:cNvSpPr txBox="1"/>
          <p:nvPr/>
        </p:nvSpPr>
        <p:spPr>
          <a:xfrm>
            <a:off x="4895851" y="3133725"/>
            <a:ext cx="2447017" cy="138366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pPr algn="ctr"/>
            <a:r>
              <a:rPr lang="zh-CN" altLang="en-US" dirty="0"/>
              <a:t>理財中找到好的投資產品</a:t>
            </a:r>
            <a:r>
              <a:rPr lang="en-US" altLang="zh-CN" dirty="0"/>
              <a:t>,</a:t>
            </a:r>
            <a:r>
              <a:rPr lang="zh-CN" altLang="en-US" dirty="0"/>
              <a:t>利用利差讓資產增值，理財就是將資產合理分配，努力使財富不斷累積壯大</a:t>
            </a:r>
            <a:r>
              <a:rPr lang="en-US" altLang="zh-CN" dirty="0"/>
              <a:t>.</a:t>
            </a:r>
            <a:endParaRPr lang="en-US" altLang="zh-CN" dirty="0"/>
          </a:p>
        </p:txBody>
      </p:sp>
      <p:sp>
        <p:nvSpPr>
          <p:cNvPr id="42" name="矩形 41"/>
          <p:cNvSpPr/>
          <p:nvPr/>
        </p:nvSpPr>
        <p:spPr>
          <a:xfrm>
            <a:off x="5744695" y="4914900"/>
            <a:ext cx="2160000" cy="476250"/>
          </a:xfrm>
          <a:prstGeom prst="rect">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3" name="文本框 42"/>
          <p:cNvSpPr txBox="1"/>
          <p:nvPr/>
        </p:nvSpPr>
        <p:spPr>
          <a:xfrm>
            <a:off x="5914105" y="4952970"/>
            <a:ext cx="1821180" cy="398780"/>
          </a:xfrm>
          <a:prstGeom prst="rect">
            <a:avLst/>
          </a:prstGeom>
          <a:noFill/>
        </p:spPr>
        <p:txBody>
          <a:bodyPr wrap="non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人生需要利差</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53" name="iconfont-1014-790393"/>
          <p:cNvSpPr/>
          <p:nvPr/>
        </p:nvSpPr>
        <p:spPr>
          <a:xfrm>
            <a:off x="5859210" y="2035376"/>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5" name="iconfont-1018-792329"/>
          <p:cNvSpPr/>
          <p:nvPr/>
        </p:nvSpPr>
        <p:spPr>
          <a:xfrm>
            <a:off x="9806153" y="2013532"/>
            <a:ext cx="373952" cy="475960"/>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4" name="组合 3"/>
          <p:cNvGrpSpPr/>
          <p:nvPr/>
        </p:nvGrpSpPr>
        <p:grpSpPr>
          <a:xfrm>
            <a:off x="475615" y="279796"/>
            <a:ext cx="3015342" cy="521970"/>
            <a:chOff x="475615" y="279796"/>
            <a:chExt cx="3015342" cy="521970"/>
          </a:xfrm>
        </p:grpSpPr>
        <p:sp>
          <p:nvSpPr>
            <p:cNvPr id="9" name="文本框 8"/>
            <p:cNvSpPr txBox="1"/>
            <p:nvPr/>
          </p:nvSpPr>
          <p:spPr>
            <a:xfrm>
              <a:off x="945877" y="279796"/>
              <a:ext cx="2545080" cy="521970"/>
            </a:xfrm>
            <a:prstGeom prst="rect">
              <a:avLst/>
            </a:prstGeom>
            <a:noFill/>
          </p:spPr>
          <p:txBody>
            <a:bodyPr wrap="none" rtlCol="0">
              <a:spAutoFit/>
            </a:bodyPr>
            <a:lstStyle/>
            <a:p>
              <a:pPr algn="ctr"/>
              <a:r>
                <a:rPr lang="zh-CN" altLang="en-US" sz="2800" spc="300" dirty="0">
                  <a:solidFill>
                    <a:srgbClr val="EFBD26"/>
                  </a:solidFill>
                  <a:latin typeface="思源黑体 CN Heavy" panose="020B0A00000000000000" pitchFamily="34" charset="-122"/>
                  <a:ea typeface="思源黑体 CN Heavy" panose="020B0A00000000000000" pitchFamily="34" charset="-122"/>
                </a:rPr>
                <a:t>學習理財原因</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 name="组合 2"/>
            <p:cNvGrpSpPr/>
            <p:nvPr/>
          </p:nvGrpSpPr>
          <p:grpSpPr>
            <a:xfrm>
              <a:off x="475615" y="307406"/>
              <a:ext cx="468000" cy="468000"/>
              <a:chOff x="475615" y="307406"/>
              <a:chExt cx="468000" cy="468000"/>
            </a:xfrm>
          </p:grpSpPr>
          <p:sp>
            <p:nvSpPr>
              <p:cNvPr id="75" name="椭圆 74"/>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76"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78" name="组合 77"/>
          <p:cNvGrpSpPr/>
          <p:nvPr/>
        </p:nvGrpSpPr>
        <p:grpSpPr>
          <a:xfrm rot="10800000">
            <a:off x="10075456" y="190500"/>
            <a:ext cx="1822500" cy="489000"/>
            <a:chOff x="10208806" y="152400"/>
            <a:chExt cx="1822500" cy="489000"/>
          </a:xfrm>
        </p:grpSpPr>
        <p:sp>
          <p:nvSpPr>
            <p:cNvPr id="79" name="椭圆 78"/>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椭圆 80"/>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2" name="椭圆 81"/>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3" name="椭圆 82"/>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4" name="椭圆 83"/>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5" name="椭圆 84"/>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6" name="椭圆 85"/>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7" name="椭圆 86"/>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8" name="椭圆 87"/>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9" name="椭圆 88"/>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0" name="椭圆 89"/>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1" name="椭圆 90"/>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2" name="椭圆 91"/>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3" name="椭圆 92"/>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4" name="椭圆 93"/>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5" name="椭圆 94"/>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6" name="椭圆 95"/>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66" name="椭圆 65"/>
          <p:cNvSpPr/>
          <p:nvPr/>
        </p:nvSpPr>
        <p:spPr>
          <a:xfrm>
            <a:off x="6705600" y="-781050"/>
            <a:ext cx="293944" cy="293944"/>
          </a:xfrm>
          <a:prstGeom prst="ellipse">
            <a:avLst/>
          </a:prstGeom>
          <a:solidFill>
            <a:srgbClr val="F1C4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2" name="矩形: 圆角 31"/>
          <p:cNvSpPr/>
          <p:nvPr/>
        </p:nvSpPr>
        <p:spPr>
          <a:xfrm>
            <a:off x="903967" y="1238250"/>
            <a:ext cx="4680000" cy="1440000"/>
          </a:xfrm>
          <a:prstGeom prst="roundRect">
            <a:avLst>
              <a:gd name="adj" fmla="val 0"/>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4" name="矩形: 圆角 33"/>
          <p:cNvSpPr/>
          <p:nvPr/>
        </p:nvSpPr>
        <p:spPr>
          <a:xfrm>
            <a:off x="903967" y="3028950"/>
            <a:ext cx="4680000" cy="1440000"/>
          </a:xfrm>
          <a:prstGeom prst="roundRect">
            <a:avLst>
              <a:gd name="adj" fmla="val 0"/>
            </a:avLst>
          </a:prstGeom>
          <a:solidFill>
            <a:srgbClr val="EFBD26"/>
          </a:solidFill>
          <a:ln>
            <a:noFill/>
          </a:ln>
          <a:effectLst>
            <a:outerShdw blurRad="508000" dist="63500" dir="3000000" algn="ctr" rotWithShape="0">
              <a:schemeClr val="bg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5" name="矩形: 圆角 34"/>
          <p:cNvSpPr/>
          <p:nvPr/>
        </p:nvSpPr>
        <p:spPr>
          <a:xfrm>
            <a:off x="903967" y="4819650"/>
            <a:ext cx="4680000" cy="1440000"/>
          </a:xfrm>
          <a:prstGeom prst="roundRect">
            <a:avLst>
              <a:gd name="adj" fmla="val 0"/>
            </a:avLst>
          </a:prstGeom>
          <a:solidFill>
            <a:schemeClr val="bg1"/>
          </a:solidFill>
          <a:ln>
            <a:noFill/>
          </a:ln>
          <a:effectLst>
            <a:outerShdw blurRad="508000" dist="63500" dir="3000000" algn="ctr" rotWithShape="0">
              <a:schemeClr val="bg2">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7" name="组合 6"/>
          <p:cNvGrpSpPr/>
          <p:nvPr/>
        </p:nvGrpSpPr>
        <p:grpSpPr>
          <a:xfrm>
            <a:off x="1056367" y="1410408"/>
            <a:ext cx="4515758" cy="1127790"/>
            <a:chOff x="780142" y="1352520"/>
            <a:chExt cx="4515758" cy="1127790"/>
          </a:xfrm>
        </p:grpSpPr>
        <p:sp>
          <p:nvSpPr>
            <p:cNvPr id="41" name="文本框 40"/>
            <p:cNvSpPr txBox="1"/>
            <p:nvPr/>
          </p:nvSpPr>
          <p:spPr>
            <a:xfrm>
              <a:off x="789034" y="1352520"/>
              <a:ext cx="1821180" cy="398780"/>
            </a:xfrm>
            <a:prstGeom prst="rect">
              <a:avLst/>
            </a:prstGeom>
            <a:noFill/>
          </p:spPr>
          <p:txBody>
            <a:bodyPr wrap="none" rtlCol="0">
              <a:spAutoFit/>
            </a:bodyPr>
            <a:lstStyle/>
            <a:p>
              <a:pPr algn="ctr"/>
              <a:r>
                <a:rPr lang="zh-CN" altLang="en-US" sz="2000" spc="150" dirty="0">
                  <a:solidFill>
                    <a:srgbClr val="EFBD26"/>
                  </a:solidFill>
                  <a:latin typeface="思源黑体 CN Heavy" panose="020B0A00000000000000" pitchFamily="34" charset="-122"/>
                  <a:ea typeface="思源黑体 CN Heavy" panose="020B0A00000000000000" pitchFamily="34" charset="-122"/>
                </a:rPr>
                <a:t>錢財需要打理</a:t>
              </a:r>
              <a:endParaRPr lang="zh-CN" altLang="en-US" sz="2000" spc="150" dirty="0">
                <a:solidFill>
                  <a:srgbClr val="EFBD26"/>
                </a:solidFill>
                <a:latin typeface="思源黑体 CN Heavy" panose="020B0A00000000000000" pitchFamily="34" charset="-122"/>
                <a:ea typeface="思源黑体 CN Heavy" panose="020B0A00000000000000" pitchFamily="34" charset="-122"/>
              </a:endParaRPr>
            </a:p>
          </p:txBody>
        </p:sp>
        <p:sp>
          <p:nvSpPr>
            <p:cNvPr id="44" name="文本框 43"/>
            <p:cNvSpPr txBox="1"/>
            <p:nvPr/>
          </p:nvSpPr>
          <p:spPr>
            <a:xfrm>
              <a:off x="780142" y="1743075"/>
              <a:ext cx="4515758"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r>
                <a:rPr lang="zh-CN" altLang="en-US" dirty="0"/>
                <a:t>錢財需要打理</a:t>
              </a:r>
              <a:r>
                <a:rPr lang="en-US" altLang="zh-CN" dirty="0"/>
                <a:t>,</a:t>
              </a:r>
              <a:r>
                <a:rPr lang="zh-CN" altLang="en-US" dirty="0"/>
                <a:t>讓資產增值，理財就是將資產合理分配，努力使財富不斷累積</a:t>
              </a:r>
              <a:r>
                <a:rPr lang="en-US" altLang="zh-CN" dirty="0"/>
                <a:t>.</a:t>
              </a:r>
              <a:endParaRPr lang="en-US" altLang="zh-CN" dirty="0"/>
            </a:p>
          </p:txBody>
        </p:sp>
      </p:grpSp>
      <p:grpSp>
        <p:nvGrpSpPr>
          <p:cNvPr id="54" name="组合 53"/>
          <p:cNvGrpSpPr/>
          <p:nvPr/>
        </p:nvGrpSpPr>
        <p:grpSpPr>
          <a:xfrm>
            <a:off x="1056367" y="4991808"/>
            <a:ext cx="4641900" cy="1127790"/>
            <a:chOff x="780142" y="1352520"/>
            <a:chExt cx="4641900" cy="1127790"/>
          </a:xfrm>
        </p:grpSpPr>
        <p:sp>
          <p:nvSpPr>
            <p:cNvPr id="56" name="文本框 55"/>
            <p:cNvSpPr txBox="1"/>
            <p:nvPr/>
          </p:nvSpPr>
          <p:spPr>
            <a:xfrm>
              <a:off x="789033" y="1352520"/>
              <a:ext cx="1821180" cy="398780"/>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保障幸福生活</a:t>
              </a:r>
              <a:endParaRPr lang="zh-CN" altLang="en-US" dirty="0"/>
            </a:p>
          </p:txBody>
        </p:sp>
        <p:sp>
          <p:nvSpPr>
            <p:cNvPr id="57" name="文本框 56"/>
            <p:cNvSpPr txBox="1"/>
            <p:nvPr/>
          </p:nvSpPr>
          <p:spPr>
            <a:xfrm>
              <a:off x="780142" y="1743075"/>
              <a:ext cx="4641900"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r>
                <a:rPr lang="zh-CN" altLang="en-US" dirty="0"/>
                <a:t>學習好理財可保證將來老有所養，及早定制適宜的理財計畫，保證自己的晚年生活獨立富足</a:t>
              </a:r>
              <a:r>
                <a:rPr lang="en-US" altLang="zh-CN" dirty="0"/>
                <a:t>.</a:t>
              </a:r>
              <a:endParaRPr lang="en-US" altLang="zh-CN" dirty="0"/>
            </a:p>
          </p:txBody>
        </p:sp>
      </p:grpSp>
      <p:grpSp>
        <p:nvGrpSpPr>
          <p:cNvPr id="58" name="组合 57"/>
          <p:cNvGrpSpPr/>
          <p:nvPr/>
        </p:nvGrpSpPr>
        <p:grpSpPr>
          <a:xfrm>
            <a:off x="1056367" y="3239208"/>
            <a:ext cx="4515758" cy="1127790"/>
            <a:chOff x="780142" y="1352520"/>
            <a:chExt cx="4515758" cy="1127790"/>
          </a:xfrm>
        </p:grpSpPr>
        <p:sp>
          <p:nvSpPr>
            <p:cNvPr id="59" name="文本框 58"/>
            <p:cNvSpPr txBox="1"/>
            <p:nvPr/>
          </p:nvSpPr>
          <p:spPr>
            <a:xfrm>
              <a:off x="789034" y="1352520"/>
              <a:ext cx="1821180" cy="398780"/>
            </a:xfrm>
            <a:prstGeom prst="rect">
              <a:avLst/>
            </a:prstGeom>
            <a:noFill/>
          </p:spPr>
          <p:txBody>
            <a:bodyPr wrap="none" rtlCol="0">
              <a:spAutoFit/>
            </a:bodyPr>
            <a:lstStyle/>
            <a:p>
              <a:pPr algn="ctr"/>
              <a:r>
                <a:rPr lang="zh-CN" altLang="en-US" sz="2000" spc="150" dirty="0">
                  <a:solidFill>
                    <a:schemeClr val="bg1"/>
                  </a:solidFill>
                  <a:latin typeface="思源黑体 CN Heavy" panose="020B0A00000000000000" pitchFamily="34" charset="-122"/>
                  <a:ea typeface="思源黑体 CN Heavy" panose="020B0A00000000000000" pitchFamily="34" charset="-122"/>
                </a:rPr>
                <a:t>錢財需要打理</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60" name="文本框 59"/>
            <p:cNvSpPr txBox="1"/>
            <p:nvPr/>
          </p:nvSpPr>
          <p:spPr>
            <a:xfrm>
              <a:off x="780142" y="1743075"/>
              <a:ext cx="4515758"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r>
                <a:rPr lang="zh-CN" altLang="en-US" dirty="0">
                  <a:solidFill>
                    <a:schemeClr val="bg1"/>
                  </a:solidFill>
                </a:rPr>
                <a:t>打理好錢財可以抵禦意外事故，正確理財計畫能夠幫助我們在風險到來的時候將損失可能降至最低</a:t>
              </a:r>
              <a:r>
                <a:rPr lang="en-US" altLang="zh-CN" dirty="0">
                  <a:solidFill>
                    <a:schemeClr val="bg1"/>
                  </a:solidFill>
                </a:rPr>
                <a:t>.</a:t>
              </a:r>
              <a:endParaRPr lang="en-US" altLang="zh-CN" dirty="0">
                <a:solidFill>
                  <a:schemeClr val="bg1"/>
                </a:solidFill>
              </a:endParaRPr>
            </a:p>
          </p:txBody>
        </p:sp>
      </p:grpSp>
      <p:sp>
        <p:nvSpPr>
          <p:cNvPr id="8" name="椭圆 7"/>
          <p:cNvSpPr/>
          <p:nvPr/>
        </p:nvSpPr>
        <p:spPr>
          <a:xfrm>
            <a:off x="6915981" y="1562924"/>
            <a:ext cx="4372052" cy="4372052"/>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2" name="椭圆 61"/>
          <p:cNvSpPr/>
          <p:nvPr/>
        </p:nvSpPr>
        <p:spPr>
          <a:xfrm>
            <a:off x="10049050" y="3208950"/>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3" name="椭圆 62"/>
          <p:cNvSpPr/>
          <p:nvPr/>
        </p:nvSpPr>
        <p:spPr>
          <a:xfrm>
            <a:off x="7074965" y="3208950"/>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 name="椭圆 10"/>
          <p:cNvSpPr/>
          <p:nvPr/>
        </p:nvSpPr>
        <p:spPr>
          <a:xfrm>
            <a:off x="8472007" y="3118950"/>
            <a:ext cx="1260000" cy="126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4" name="椭圆 63"/>
          <p:cNvSpPr/>
          <p:nvPr/>
        </p:nvSpPr>
        <p:spPr>
          <a:xfrm>
            <a:off x="8562007" y="1731894"/>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5" name="椭圆 64"/>
          <p:cNvSpPr/>
          <p:nvPr/>
        </p:nvSpPr>
        <p:spPr>
          <a:xfrm>
            <a:off x="8562007" y="4686007"/>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8" name="文本框 67"/>
          <p:cNvSpPr txBox="1"/>
          <p:nvPr/>
        </p:nvSpPr>
        <p:spPr>
          <a:xfrm>
            <a:off x="8737518" y="4872064"/>
            <a:ext cx="728980" cy="706755"/>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a:t>住房</a:t>
            </a:r>
            <a:endParaRPr lang="en-US" altLang="zh-CN" dirty="0"/>
          </a:p>
          <a:p>
            <a:r>
              <a:rPr lang="zh-CN" altLang="en-US" dirty="0"/>
              <a:t>支出</a:t>
            </a:r>
            <a:endParaRPr lang="zh-CN" altLang="en-US" dirty="0"/>
          </a:p>
        </p:txBody>
      </p:sp>
      <p:sp>
        <p:nvSpPr>
          <p:cNvPr id="69" name="文本框 68"/>
          <p:cNvSpPr txBox="1"/>
          <p:nvPr/>
        </p:nvSpPr>
        <p:spPr>
          <a:xfrm>
            <a:off x="10224561" y="3395007"/>
            <a:ext cx="728980" cy="706755"/>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a:t>子女</a:t>
            </a:r>
            <a:endParaRPr lang="en-US" altLang="zh-CN" dirty="0"/>
          </a:p>
          <a:p>
            <a:r>
              <a:rPr lang="zh-CN" altLang="en-US" dirty="0"/>
              <a:t>教育</a:t>
            </a:r>
            <a:endParaRPr lang="zh-CN" altLang="en-US" dirty="0"/>
          </a:p>
        </p:txBody>
      </p:sp>
      <p:sp>
        <p:nvSpPr>
          <p:cNvPr id="70" name="文本框 69"/>
          <p:cNvSpPr txBox="1"/>
          <p:nvPr/>
        </p:nvSpPr>
        <p:spPr>
          <a:xfrm>
            <a:off x="7250476" y="3395007"/>
            <a:ext cx="728980" cy="706755"/>
          </a:xfrm>
          <a:prstGeom prst="rect">
            <a:avLst/>
          </a:prstGeom>
          <a:noFill/>
        </p:spPr>
        <p:txBody>
          <a:bodyPr wrap="none" rtlCol="0">
            <a:spAutoFit/>
          </a:bodyPr>
          <a:lstStyle/>
          <a:p>
            <a:pPr algn="ctr"/>
            <a:r>
              <a:rPr lang="zh-CN" altLang="en-US" sz="2000" spc="150" dirty="0">
                <a:solidFill>
                  <a:srgbClr val="EFBD26"/>
                </a:solidFill>
                <a:latin typeface="思源黑体 CN Heavy" panose="020B0A00000000000000" pitchFamily="34" charset="-122"/>
                <a:ea typeface="思源黑体 CN Heavy" panose="020B0A00000000000000" pitchFamily="34" charset="-122"/>
              </a:rPr>
              <a:t>家庭</a:t>
            </a:r>
            <a:endParaRPr lang="en-US" altLang="zh-CN" sz="2000" spc="150" dirty="0">
              <a:solidFill>
                <a:srgbClr val="EFBD26"/>
              </a:solidFill>
              <a:latin typeface="思源黑体 CN Heavy" panose="020B0A00000000000000" pitchFamily="34" charset="-122"/>
              <a:ea typeface="思源黑体 CN Heavy" panose="020B0A00000000000000" pitchFamily="34" charset="-122"/>
            </a:endParaRPr>
          </a:p>
          <a:p>
            <a:pPr algn="ctr"/>
            <a:r>
              <a:rPr lang="zh-CN" altLang="en-US" sz="2000" spc="150" dirty="0">
                <a:solidFill>
                  <a:srgbClr val="EFBD26"/>
                </a:solidFill>
                <a:latin typeface="思源黑体 CN Heavy" panose="020B0A00000000000000" pitchFamily="34" charset="-122"/>
                <a:ea typeface="思源黑体 CN Heavy" panose="020B0A00000000000000" pitchFamily="34" charset="-122"/>
              </a:rPr>
              <a:t>用車</a:t>
            </a:r>
            <a:endParaRPr lang="en-US" altLang="zh-CN" sz="2000" spc="150" dirty="0">
              <a:solidFill>
                <a:srgbClr val="EFBD26"/>
              </a:solidFill>
              <a:latin typeface="思源黑体 CN Heavy" panose="020B0A00000000000000" pitchFamily="34" charset="-122"/>
              <a:ea typeface="思源黑体 CN Heavy" panose="020B0A00000000000000" pitchFamily="34" charset="-122"/>
            </a:endParaRPr>
          </a:p>
        </p:txBody>
      </p:sp>
      <p:sp>
        <p:nvSpPr>
          <p:cNvPr id="71" name="文本框 70"/>
          <p:cNvSpPr txBox="1"/>
          <p:nvPr/>
        </p:nvSpPr>
        <p:spPr>
          <a:xfrm>
            <a:off x="8737518" y="1917951"/>
            <a:ext cx="728980" cy="706755"/>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孝敬</a:t>
            </a:r>
            <a:endParaRPr lang="zh-CN" altLang="en-US" dirty="0"/>
          </a:p>
          <a:p>
            <a:r>
              <a:rPr lang="zh-CN" altLang="en-US" dirty="0"/>
              <a:t>父母</a:t>
            </a:r>
            <a:endParaRPr lang="zh-CN" altLang="en-US" dirty="0"/>
          </a:p>
        </p:txBody>
      </p:sp>
      <p:sp>
        <p:nvSpPr>
          <p:cNvPr id="72" name="文本框 71"/>
          <p:cNvSpPr txBox="1"/>
          <p:nvPr/>
        </p:nvSpPr>
        <p:spPr>
          <a:xfrm>
            <a:off x="8524793" y="3333452"/>
            <a:ext cx="1154430" cy="829945"/>
          </a:xfrm>
          <a:prstGeom prst="rect">
            <a:avLst/>
          </a:prstGeom>
          <a:noFill/>
        </p:spPr>
        <p:txBody>
          <a:bodyPr wrap="none" rtlCol="0">
            <a:spAutoFit/>
          </a:bodyPr>
          <a:lstStyle/>
          <a:p>
            <a:pPr algn="ctr"/>
            <a:r>
              <a:rPr lang="zh-CN" altLang="en-US" sz="2400" spc="150" dirty="0">
                <a:solidFill>
                  <a:schemeClr val="bg1"/>
                </a:solidFill>
                <a:latin typeface="思源黑体 CN Heavy" panose="020B0A00000000000000" pitchFamily="34" charset="-122"/>
                <a:ea typeface="思源黑体 CN Heavy" panose="020B0A00000000000000" pitchFamily="34" charset="-122"/>
              </a:rPr>
              <a:t>理財</a:t>
            </a:r>
            <a:endParaRPr lang="en-US" altLang="zh-CN" sz="2400" spc="150" dirty="0">
              <a:solidFill>
                <a:schemeClr val="bg1"/>
              </a:solidFill>
              <a:latin typeface="思源黑体 CN Heavy" panose="020B0A00000000000000" pitchFamily="34" charset="-122"/>
              <a:ea typeface="思源黑体 CN Heavy" panose="020B0A00000000000000" pitchFamily="34" charset="-122"/>
            </a:endParaRPr>
          </a:p>
          <a:p>
            <a:pPr algn="ctr"/>
            <a:r>
              <a:rPr lang="zh-CN" altLang="en-US" sz="2400" spc="150" dirty="0">
                <a:solidFill>
                  <a:schemeClr val="bg1"/>
                </a:solidFill>
                <a:latin typeface="思源黑体 CN Heavy" panose="020B0A00000000000000" pitchFamily="34" charset="-122"/>
                <a:ea typeface="思源黑体 CN Heavy" panose="020B0A00000000000000" pitchFamily="34" charset="-122"/>
              </a:rPr>
              <a:t>理人生</a:t>
            </a:r>
            <a:endParaRPr lang="en-US" altLang="zh-CN" sz="24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4" name="任意多边形: 形状 73"/>
          <p:cNvSpPr/>
          <p:nvPr/>
        </p:nvSpPr>
        <p:spPr>
          <a:xfrm rot="18352370">
            <a:off x="5684552" y="4942896"/>
            <a:ext cx="1326704" cy="717258"/>
          </a:xfrm>
          <a:custGeom>
            <a:avLst/>
            <a:gdLst>
              <a:gd name="connsiteX0" fmla="*/ 731520 w 731520"/>
              <a:gd name="connsiteY0" fmla="*/ 427013 h 594939"/>
              <a:gd name="connsiteX1" fmla="*/ 548640 w 731520"/>
              <a:gd name="connsiteY1" fmla="*/ 594939 h 594939"/>
              <a:gd name="connsiteX2" fmla="*/ 548640 w 731520"/>
              <a:gd name="connsiteY2" fmla="*/ 503499 h 594939"/>
              <a:gd name="connsiteX3" fmla="*/ 0 w 731520"/>
              <a:gd name="connsiteY3" fmla="*/ 47537 h 594939"/>
              <a:gd name="connsiteX4" fmla="*/ 0 w 731520"/>
              <a:gd name="connsiteY4" fmla="*/ 0 h 594939"/>
              <a:gd name="connsiteX5" fmla="*/ 34628 w 731520"/>
              <a:gd name="connsiteY5" fmla="*/ 4693 h 594939"/>
              <a:gd name="connsiteX6" fmla="*/ 40306 w 731520"/>
              <a:gd name="connsiteY6" fmla="*/ 18944 h 594939"/>
              <a:gd name="connsiteX7" fmla="*/ 83645 w 731520"/>
              <a:gd name="connsiteY7" fmla="*/ 82156 h 594939"/>
              <a:gd name="connsiteX8" fmla="*/ 99282 w 731520"/>
              <a:gd name="connsiteY8" fmla="*/ 99841 h 594939"/>
              <a:gd name="connsiteX9" fmla="*/ 142415 w 731520"/>
              <a:gd name="connsiteY9" fmla="*/ 142391 h 594939"/>
              <a:gd name="connsiteX10" fmla="*/ 161200 w 731520"/>
              <a:gd name="connsiteY10" fmla="*/ 158672 h 594939"/>
              <a:gd name="connsiteX11" fmla="*/ 233112 w 731520"/>
              <a:gd name="connsiteY11" fmla="*/ 209378 h 594939"/>
              <a:gd name="connsiteX12" fmla="*/ 233112 w 731520"/>
              <a:gd name="connsiteY12" fmla="*/ 209378 h 594939"/>
              <a:gd name="connsiteX13" fmla="*/ 317183 w 731520"/>
              <a:gd name="connsiteY13" fmla="*/ 252109 h 594939"/>
              <a:gd name="connsiteX14" fmla="*/ 344067 w 731520"/>
              <a:gd name="connsiteY14" fmla="*/ 263102 h 594939"/>
              <a:gd name="connsiteX15" fmla="*/ 396624 w 731520"/>
              <a:gd name="connsiteY15" fmla="*/ 281750 h 594939"/>
              <a:gd name="connsiteX16" fmla="*/ 548640 w 731520"/>
              <a:gd name="connsiteY16" fmla="*/ 320619 h 594939"/>
              <a:gd name="connsiteX17" fmla="*/ 548640 w 731520"/>
              <a:gd name="connsiteY17" fmla="*/ 229179 h 59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520" h="594939">
                <a:moveTo>
                  <a:pt x="731520" y="427013"/>
                </a:moveTo>
                <a:lnTo>
                  <a:pt x="548640" y="594939"/>
                </a:lnTo>
                <a:lnTo>
                  <a:pt x="548640" y="503499"/>
                </a:lnTo>
                <a:cubicBezTo>
                  <a:pt x="225660" y="449815"/>
                  <a:pt x="0" y="262273"/>
                  <a:pt x="0" y="47537"/>
                </a:cubicBezTo>
                <a:lnTo>
                  <a:pt x="0" y="0"/>
                </a:lnTo>
                <a:lnTo>
                  <a:pt x="34628" y="4693"/>
                </a:lnTo>
                <a:lnTo>
                  <a:pt x="40306" y="18944"/>
                </a:lnTo>
                <a:lnTo>
                  <a:pt x="83645" y="82156"/>
                </a:lnTo>
                <a:lnTo>
                  <a:pt x="99282" y="99841"/>
                </a:lnTo>
                <a:lnTo>
                  <a:pt x="142415" y="142391"/>
                </a:lnTo>
                <a:lnTo>
                  <a:pt x="161200" y="158672"/>
                </a:lnTo>
                <a:lnTo>
                  <a:pt x="233112" y="209378"/>
                </a:lnTo>
                <a:lnTo>
                  <a:pt x="233112" y="209378"/>
                </a:lnTo>
                <a:lnTo>
                  <a:pt x="317183" y="252109"/>
                </a:lnTo>
                <a:lnTo>
                  <a:pt x="344067" y="263102"/>
                </a:lnTo>
                <a:lnTo>
                  <a:pt x="396624" y="281750"/>
                </a:lnTo>
                <a:lnTo>
                  <a:pt x="548640" y="320619"/>
                </a:lnTo>
                <a:lnTo>
                  <a:pt x="548640" y="229179"/>
                </a:ln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D5C08E"/>
              </a:solidFill>
              <a:latin typeface="思源黑体 CN Heavy" panose="020B0A00000000000000" pitchFamily="34" charset="-122"/>
            </a:endParaRPr>
          </a:p>
        </p:txBody>
      </p:sp>
      <p:sp>
        <p:nvSpPr>
          <p:cNvPr id="18" name="箭头: 下 17"/>
          <p:cNvSpPr/>
          <p:nvPr/>
        </p:nvSpPr>
        <p:spPr>
          <a:xfrm rot="16200000">
            <a:off x="6067425" y="3259746"/>
            <a:ext cx="484632" cy="978408"/>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D5C08E"/>
              </a:solidFill>
              <a:latin typeface="思源黑体 CN Heavy" panose="020B0A00000000000000" pitchFamily="34" charset="-122"/>
            </a:endParaRPr>
          </a:p>
        </p:txBody>
      </p:sp>
      <p:sp>
        <p:nvSpPr>
          <p:cNvPr id="75" name="任意多边形: 形状 74"/>
          <p:cNvSpPr/>
          <p:nvPr/>
        </p:nvSpPr>
        <p:spPr>
          <a:xfrm rot="3247630" flipV="1">
            <a:off x="5730758" y="1837746"/>
            <a:ext cx="1326704" cy="717258"/>
          </a:xfrm>
          <a:custGeom>
            <a:avLst/>
            <a:gdLst>
              <a:gd name="connsiteX0" fmla="*/ 731520 w 731520"/>
              <a:gd name="connsiteY0" fmla="*/ 427013 h 594939"/>
              <a:gd name="connsiteX1" fmla="*/ 548640 w 731520"/>
              <a:gd name="connsiteY1" fmla="*/ 594939 h 594939"/>
              <a:gd name="connsiteX2" fmla="*/ 548640 w 731520"/>
              <a:gd name="connsiteY2" fmla="*/ 503499 h 594939"/>
              <a:gd name="connsiteX3" fmla="*/ 0 w 731520"/>
              <a:gd name="connsiteY3" fmla="*/ 47537 h 594939"/>
              <a:gd name="connsiteX4" fmla="*/ 0 w 731520"/>
              <a:gd name="connsiteY4" fmla="*/ 0 h 594939"/>
              <a:gd name="connsiteX5" fmla="*/ 34628 w 731520"/>
              <a:gd name="connsiteY5" fmla="*/ 4693 h 594939"/>
              <a:gd name="connsiteX6" fmla="*/ 40306 w 731520"/>
              <a:gd name="connsiteY6" fmla="*/ 18944 h 594939"/>
              <a:gd name="connsiteX7" fmla="*/ 83645 w 731520"/>
              <a:gd name="connsiteY7" fmla="*/ 82156 h 594939"/>
              <a:gd name="connsiteX8" fmla="*/ 99282 w 731520"/>
              <a:gd name="connsiteY8" fmla="*/ 99841 h 594939"/>
              <a:gd name="connsiteX9" fmla="*/ 142415 w 731520"/>
              <a:gd name="connsiteY9" fmla="*/ 142391 h 594939"/>
              <a:gd name="connsiteX10" fmla="*/ 161200 w 731520"/>
              <a:gd name="connsiteY10" fmla="*/ 158672 h 594939"/>
              <a:gd name="connsiteX11" fmla="*/ 233112 w 731520"/>
              <a:gd name="connsiteY11" fmla="*/ 209378 h 594939"/>
              <a:gd name="connsiteX12" fmla="*/ 233112 w 731520"/>
              <a:gd name="connsiteY12" fmla="*/ 209378 h 594939"/>
              <a:gd name="connsiteX13" fmla="*/ 317183 w 731520"/>
              <a:gd name="connsiteY13" fmla="*/ 252109 h 594939"/>
              <a:gd name="connsiteX14" fmla="*/ 344067 w 731520"/>
              <a:gd name="connsiteY14" fmla="*/ 263102 h 594939"/>
              <a:gd name="connsiteX15" fmla="*/ 396624 w 731520"/>
              <a:gd name="connsiteY15" fmla="*/ 281750 h 594939"/>
              <a:gd name="connsiteX16" fmla="*/ 548640 w 731520"/>
              <a:gd name="connsiteY16" fmla="*/ 320619 h 594939"/>
              <a:gd name="connsiteX17" fmla="*/ 548640 w 731520"/>
              <a:gd name="connsiteY17" fmla="*/ 229179 h 59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520" h="594939">
                <a:moveTo>
                  <a:pt x="731520" y="427013"/>
                </a:moveTo>
                <a:lnTo>
                  <a:pt x="548640" y="594939"/>
                </a:lnTo>
                <a:lnTo>
                  <a:pt x="548640" y="503499"/>
                </a:lnTo>
                <a:cubicBezTo>
                  <a:pt x="225660" y="449815"/>
                  <a:pt x="0" y="262273"/>
                  <a:pt x="0" y="47537"/>
                </a:cubicBezTo>
                <a:lnTo>
                  <a:pt x="0" y="0"/>
                </a:lnTo>
                <a:lnTo>
                  <a:pt x="34628" y="4693"/>
                </a:lnTo>
                <a:lnTo>
                  <a:pt x="40306" y="18944"/>
                </a:lnTo>
                <a:lnTo>
                  <a:pt x="83645" y="82156"/>
                </a:lnTo>
                <a:lnTo>
                  <a:pt x="99282" y="99841"/>
                </a:lnTo>
                <a:lnTo>
                  <a:pt x="142415" y="142391"/>
                </a:lnTo>
                <a:lnTo>
                  <a:pt x="161200" y="158672"/>
                </a:lnTo>
                <a:lnTo>
                  <a:pt x="233112" y="209378"/>
                </a:lnTo>
                <a:lnTo>
                  <a:pt x="233112" y="209378"/>
                </a:lnTo>
                <a:lnTo>
                  <a:pt x="317183" y="252109"/>
                </a:lnTo>
                <a:lnTo>
                  <a:pt x="344067" y="263102"/>
                </a:lnTo>
                <a:lnTo>
                  <a:pt x="396624" y="281750"/>
                </a:lnTo>
                <a:lnTo>
                  <a:pt x="548640" y="320619"/>
                </a:lnTo>
                <a:lnTo>
                  <a:pt x="548640" y="229179"/>
                </a:lnTo>
                <a:close/>
              </a:path>
            </a:pathLst>
          </a:cu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D5C08E"/>
              </a:solidFill>
              <a:latin typeface="思源黑体 CN Heavy" panose="020B0A00000000000000" pitchFamily="34" charset="-122"/>
            </a:endParaRPr>
          </a:p>
        </p:txBody>
      </p:sp>
      <p:grpSp>
        <p:nvGrpSpPr>
          <p:cNvPr id="55" name="组合 54"/>
          <p:cNvGrpSpPr/>
          <p:nvPr/>
        </p:nvGrpSpPr>
        <p:grpSpPr>
          <a:xfrm>
            <a:off x="475615" y="279796"/>
            <a:ext cx="3015342" cy="521970"/>
            <a:chOff x="475615" y="279796"/>
            <a:chExt cx="3015342" cy="521970"/>
          </a:xfrm>
        </p:grpSpPr>
        <p:sp>
          <p:nvSpPr>
            <p:cNvPr id="67" name="文本框 66"/>
            <p:cNvSpPr txBox="1"/>
            <p:nvPr/>
          </p:nvSpPr>
          <p:spPr>
            <a:xfrm>
              <a:off x="945877" y="279796"/>
              <a:ext cx="2545080" cy="521970"/>
            </a:xfrm>
            <a:prstGeom prst="rect">
              <a:avLst/>
            </a:prstGeom>
            <a:noFill/>
          </p:spPr>
          <p:txBody>
            <a:bodyPr wrap="none" rtlCol="0">
              <a:spAutoFit/>
            </a:bodyPr>
            <a:lstStyle/>
            <a:p>
              <a:pPr algn="ctr"/>
              <a:r>
                <a:rPr lang="zh-CN" altLang="en-US" sz="2800" spc="300" dirty="0">
                  <a:solidFill>
                    <a:srgbClr val="EFBD26"/>
                  </a:solidFill>
                  <a:latin typeface="思源黑体 CN Heavy" panose="020B0A00000000000000" pitchFamily="34" charset="-122"/>
                  <a:ea typeface="思源黑体 CN Heavy" panose="020B0A00000000000000" pitchFamily="34" charset="-122"/>
                </a:rPr>
                <a:t>學習理財原因</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73" name="组合 72"/>
            <p:cNvGrpSpPr/>
            <p:nvPr/>
          </p:nvGrpSpPr>
          <p:grpSpPr>
            <a:xfrm>
              <a:off x="475615" y="307406"/>
              <a:ext cx="468000" cy="468000"/>
              <a:chOff x="475615" y="307406"/>
              <a:chExt cx="468000" cy="468000"/>
            </a:xfrm>
          </p:grpSpPr>
          <p:sp>
            <p:nvSpPr>
              <p:cNvPr id="95" name="椭圆 94"/>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96"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97" name="组合 96"/>
          <p:cNvGrpSpPr/>
          <p:nvPr/>
        </p:nvGrpSpPr>
        <p:grpSpPr>
          <a:xfrm rot="10800000">
            <a:off x="10075456" y="190500"/>
            <a:ext cx="1822500" cy="489000"/>
            <a:chOff x="10208806" y="152400"/>
            <a:chExt cx="1822500" cy="489000"/>
          </a:xfrm>
        </p:grpSpPr>
        <p:sp>
          <p:nvSpPr>
            <p:cNvPr id="98" name="椭圆 97"/>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99" name="椭圆 98"/>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0" name="椭圆 99"/>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1" name="椭圆 100"/>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2" name="椭圆 101"/>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3" name="椭圆 102"/>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4" name="椭圆 103"/>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5" name="椭圆 104"/>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6" name="椭圆 105"/>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7" name="椭圆 106"/>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8" name="椭圆 107"/>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09" name="椭圆 108"/>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0" name="椭圆 109"/>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1" name="椭圆 110"/>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2" name="椭圆 111"/>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3" name="椭圆 112"/>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4" name="椭圆 113"/>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115" name="椭圆 114"/>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
        <p:nvSpPr>
          <p:cNvPr id="76" name="iconfont-1014-790393"/>
          <p:cNvSpPr/>
          <p:nvPr/>
        </p:nvSpPr>
        <p:spPr>
          <a:xfrm>
            <a:off x="4982910" y="3141279"/>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7" name="iconfont-1018-792328"/>
          <p:cNvSpPr/>
          <p:nvPr/>
        </p:nvSpPr>
        <p:spPr>
          <a:xfrm>
            <a:off x="4982910" y="1348242"/>
            <a:ext cx="505556" cy="505556"/>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8" name="iconfont-1018-792328"/>
          <p:cNvSpPr/>
          <p:nvPr/>
        </p:nvSpPr>
        <p:spPr>
          <a:xfrm>
            <a:off x="4982910" y="4872492"/>
            <a:ext cx="505556" cy="505556"/>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grpSp>
        <p:nvGrpSpPr>
          <p:cNvPr id="8" name="组合 7"/>
          <p:cNvGrpSpPr/>
          <p:nvPr/>
        </p:nvGrpSpPr>
        <p:grpSpPr>
          <a:xfrm>
            <a:off x="7174160" y="1188360"/>
            <a:ext cx="3893890" cy="1032540"/>
            <a:chOff x="7383710" y="1276320"/>
            <a:chExt cx="3893890" cy="1032540"/>
          </a:xfrm>
        </p:grpSpPr>
        <p:sp>
          <p:nvSpPr>
            <p:cNvPr id="24" name="文本框 23"/>
            <p:cNvSpPr txBox="1"/>
            <p:nvPr/>
          </p:nvSpPr>
          <p:spPr>
            <a:xfrm>
              <a:off x="7395709" y="1571625"/>
              <a:ext cx="3881891"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mn-ea"/>
                </a:defRPr>
              </a:lvl1pPr>
            </a:lstStyle>
            <a:p>
              <a:r>
                <a:rPr lang="zh-CN" altLang="en-US" dirty="0">
                  <a:solidFill>
                    <a:schemeClr val="bg1"/>
                  </a:solidFill>
                </a:rPr>
                <a:t>學習理財可以讓資產增值，理財就是將資產合理分配，努力使財富不斷累積</a:t>
              </a:r>
              <a:r>
                <a:rPr lang="en-US" altLang="zh-CN" dirty="0">
                  <a:solidFill>
                    <a:schemeClr val="bg1"/>
                  </a:solidFill>
                </a:rPr>
                <a:t>.</a:t>
              </a:r>
              <a:endParaRPr lang="en-US" altLang="zh-CN" dirty="0">
                <a:solidFill>
                  <a:schemeClr val="bg1"/>
                </a:solidFill>
              </a:endParaRPr>
            </a:p>
          </p:txBody>
        </p:sp>
        <p:sp>
          <p:nvSpPr>
            <p:cNvPr id="26" name="文本框 25"/>
            <p:cNvSpPr txBox="1"/>
            <p:nvPr/>
          </p:nvSpPr>
          <p:spPr>
            <a:xfrm>
              <a:off x="7383710" y="1276320"/>
              <a:ext cx="2367280" cy="398780"/>
            </a:xfrm>
            <a:prstGeom prst="rect">
              <a:avLst/>
            </a:prstGeom>
            <a:noFill/>
          </p:spPr>
          <p:txBody>
            <a:bodyPr wrap="none" rtlCol="0">
              <a:spAutoFit/>
            </a:bodyPr>
            <a:lstStyle/>
            <a:p>
              <a:pPr algn="ctr"/>
              <a:r>
                <a:rPr lang="zh-CN" altLang="en-US" sz="2000" spc="150" dirty="0">
                  <a:solidFill>
                    <a:srgbClr val="EFBD26"/>
                  </a:solidFill>
                  <a:latin typeface="思源黑体 CN Heavy" panose="020B0A00000000000000" pitchFamily="34" charset="-122"/>
                  <a:ea typeface="思源黑体 CN Heavy" panose="020B0A00000000000000" pitchFamily="34" charset="-122"/>
                </a:rPr>
                <a:t>理財可使資產增值</a:t>
              </a:r>
              <a:endParaRPr lang="zh-CN" altLang="en-US" sz="2000" spc="150" dirty="0">
                <a:solidFill>
                  <a:srgbClr val="EFBD26"/>
                </a:solidFill>
                <a:latin typeface="思源黑体 CN Heavy" panose="020B0A00000000000000" pitchFamily="34" charset="-122"/>
                <a:ea typeface="思源黑体 CN Heavy" panose="020B0A00000000000000" pitchFamily="34" charset="-122"/>
              </a:endParaRPr>
            </a:p>
          </p:txBody>
        </p:sp>
      </p:grpSp>
      <p:sp>
        <p:nvSpPr>
          <p:cNvPr id="3" name="椭圆 2"/>
          <p:cNvSpPr/>
          <p:nvPr/>
        </p:nvSpPr>
        <p:spPr>
          <a:xfrm>
            <a:off x="6096000" y="1400160"/>
            <a:ext cx="900000" cy="900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4" name="椭圆 33"/>
          <p:cNvSpPr/>
          <p:nvPr/>
        </p:nvSpPr>
        <p:spPr>
          <a:xfrm>
            <a:off x="6186000" y="149016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37F0D"/>
              </a:solidFill>
              <a:latin typeface="思源黑体 CN Heavy" panose="020B0A00000000000000" pitchFamily="34" charset="-122"/>
            </a:endParaRPr>
          </a:p>
        </p:txBody>
      </p:sp>
      <p:sp>
        <p:nvSpPr>
          <p:cNvPr id="33" name="iconfont-1018-792328"/>
          <p:cNvSpPr/>
          <p:nvPr/>
        </p:nvSpPr>
        <p:spPr>
          <a:xfrm>
            <a:off x="6285851" y="1590011"/>
            <a:ext cx="520298" cy="520298"/>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44" name="组合 43"/>
          <p:cNvGrpSpPr/>
          <p:nvPr/>
        </p:nvGrpSpPr>
        <p:grpSpPr>
          <a:xfrm>
            <a:off x="7186159" y="3112410"/>
            <a:ext cx="3881891" cy="1032540"/>
            <a:chOff x="7395709" y="1276320"/>
            <a:chExt cx="3881891" cy="1032540"/>
          </a:xfrm>
        </p:grpSpPr>
        <p:sp>
          <p:nvSpPr>
            <p:cNvPr id="58" name="文本框 57"/>
            <p:cNvSpPr txBox="1"/>
            <p:nvPr/>
          </p:nvSpPr>
          <p:spPr>
            <a:xfrm>
              <a:off x="7395709" y="1571625"/>
              <a:ext cx="388189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學習理財可抵禦意外事故</a:t>
              </a:r>
              <a:r>
                <a:rPr lang="en-US" altLang="zh-CN" dirty="0"/>
                <a:t>,</a:t>
              </a:r>
              <a:r>
                <a:rPr lang="zh-CN" altLang="en-US" dirty="0"/>
                <a:t>正確理財計畫能夠幫助我們在風險到來的時候將損失可能降至最低</a:t>
              </a:r>
              <a:r>
                <a:rPr lang="en-US" altLang="zh-CN" dirty="0"/>
                <a:t>.</a:t>
              </a:r>
              <a:endParaRPr lang="en-US" altLang="zh-CN" dirty="0"/>
            </a:p>
          </p:txBody>
        </p:sp>
        <p:sp>
          <p:nvSpPr>
            <p:cNvPr id="59" name="文本框 58"/>
            <p:cNvSpPr txBox="1"/>
            <p:nvPr/>
          </p:nvSpPr>
          <p:spPr>
            <a:xfrm>
              <a:off x="7418633" y="1276320"/>
              <a:ext cx="2640330" cy="398780"/>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理財可抵禦意外事故</a:t>
              </a:r>
              <a:endParaRPr lang="zh-CN" altLang="en-US" dirty="0"/>
            </a:p>
          </p:txBody>
        </p:sp>
      </p:grpSp>
      <p:grpSp>
        <p:nvGrpSpPr>
          <p:cNvPr id="61" name="组合 60"/>
          <p:cNvGrpSpPr/>
          <p:nvPr/>
        </p:nvGrpSpPr>
        <p:grpSpPr>
          <a:xfrm>
            <a:off x="7186159" y="5036460"/>
            <a:ext cx="3881891" cy="1032540"/>
            <a:chOff x="7395709" y="1276320"/>
            <a:chExt cx="3881891" cy="1032540"/>
          </a:xfrm>
        </p:grpSpPr>
        <p:sp>
          <p:nvSpPr>
            <p:cNvPr id="66" name="文本框 65"/>
            <p:cNvSpPr txBox="1"/>
            <p:nvPr/>
          </p:nvSpPr>
          <p:spPr>
            <a:xfrm>
              <a:off x="7395709" y="1571625"/>
              <a:ext cx="388189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學習理財可保證將來老有所養，及早定制適宜的理財計畫，保證自己的晚年生活獨立富足</a:t>
              </a:r>
              <a:endParaRPr lang="en-US" altLang="zh-CN" dirty="0"/>
            </a:p>
          </p:txBody>
        </p:sp>
        <p:sp>
          <p:nvSpPr>
            <p:cNvPr id="67" name="文本框 66"/>
            <p:cNvSpPr txBox="1"/>
            <p:nvPr/>
          </p:nvSpPr>
          <p:spPr>
            <a:xfrm>
              <a:off x="7405934" y="1276320"/>
              <a:ext cx="2094230" cy="398780"/>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理財可提供保障</a:t>
              </a:r>
              <a:endParaRPr lang="zh-CN" altLang="en-US" dirty="0"/>
            </a:p>
          </p:txBody>
        </p:sp>
      </p:grpSp>
      <p:sp>
        <p:nvSpPr>
          <p:cNvPr id="63" name="椭圆 62"/>
          <p:cNvSpPr/>
          <p:nvPr/>
        </p:nvSpPr>
        <p:spPr>
          <a:xfrm>
            <a:off x="6096000" y="5248260"/>
            <a:ext cx="900000" cy="900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4" name="椭圆 63"/>
          <p:cNvSpPr/>
          <p:nvPr/>
        </p:nvSpPr>
        <p:spPr>
          <a:xfrm>
            <a:off x="6186000" y="533826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37F0D"/>
              </a:solidFill>
              <a:latin typeface="思源黑体 CN Heavy" panose="020B0A00000000000000" pitchFamily="34" charset="-122"/>
            </a:endParaRPr>
          </a:p>
        </p:txBody>
      </p:sp>
      <p:sp>
        <p:nvSpPr>
          <p:cNvPr id="54" name="椭圆 53"/>
          <p:cNvSpPr/>
          <p:nvPr/>
        </p:nvSpPr>
        <p:spPr>
          <a:xfrm>
            <a:off x="6096000" y="3324210"/>
            <a:ext cx="900000" cy="900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6" name="椭圆 55"/>
          <p:cNvSpPr/>
          <p:nvPr/>
        </p:nvSpPr>
        <p:spPr>
          <a:xfrm>
            <a:off x="6186000" y="341421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37F0D"/>
              </a:solidFill>
              <a:latin typeface="思源黑体 CN Heavy" panose="020B0A00000000000000" pitchFamily="34" charset="-122"/>
            </a:endParaRPr>
          </a:p>
        </p:txBody>
      </p:sp>
      <p:sp>
        <p:nvSpPr>
          <p:cNvPr id="69" name="iconfont-1014-790393"/>
          <p:cNvSpPr/>
          <p:nvPr/>
        </p:nvSpPr>
        <p:spPr>
          <a:xfrm>
            <a:off x="6283727" y="3546850"/>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0" name="iconfont-1018-792329"/>
          <p:cNvSpPr/>
          <p:nvPr/>
        </p:nvSpPr>
        <p:spPr>
          <a:xfrm>
            <a:off x="6359024" y="5460280"/>
            <a:ext cx="373952" cy="475960"/>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pic>
        <p:nvPicPr>
          <p:cNvPr id="13" name="图片 1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7740" y="2052270"/>
            <a:ext cx="5090936" cy="3398100"/>
          </a:xfrm>
          <a:prstGeom prst="rect">
            <a:avLst/>
          </a:prstGeom>
        </p:spPr>
      </p:pic>
      <p:grpSp>
        <p:nvGrpSpPr>
          <p:cNvPr id="29" name="组合 28"/>
          <p:cNvGrpSpPr/>
          <p:nvPr/>
        </p:nvGrpSpPr>
        <p:grpSpPr>
          <a:xfrm>
            <a:off x="475615" y="279796"/>
            <a:ext cx="3015342" cy="521970"/>
            <a:chOff x="475615" y="279796"/>
            <a:chExt cx="3015342" cy="521970"/>
          </a:xfrm>
        </p:grpSpPr>
        <p:sp>
          <p:nvSpPr>
            <p:cNvPr id="30" name="文本框 29"/>
            <p:cNvSpPr txBox="1"/>
            <p:nvPr/>
          </p:nvSpPr>
          <p:spPr>
            <a:xfrm>
              <a:off x="945877" y="279796"/>
              <a:ext cx="2545080" cy="521970"/>
            </a:xfrm>
            <a:prstGeom prst="rect">
              <a:avLst/>
            </a:prstGeom>
            <a:noFill/>
          </p:spPr>
          <p:txBody>
            <a:bodyPr wrap="none" rtlCol="0">
              <a:spAutoFit/>
            </a:bodyPr>
            <a:lstStyle/>
            <a:p>
              <a:pPr algn="ctr"/>
              <a:r>
                <a:rPr lang="zh-CN" altLang="en-US" sz="2800" spc="300" dirty="0">
                  <a:solidFill>
                    <a:srgbClr val="EFBD26"/>
                  </a:solidFill>
                  <a:latin typeface="思源黑体 CN Heavy" panose="020B0A00000000000000" pitchFamily="34" charset="-122"/>
                  <a:ea typeface="思源黑体 CN Heavy" panose="020B0A00000000000000" pitchFamily="34" charset="-122"/>
                </a:rPr>
                <a:t>學習理財原因</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1" name="组合 30"/>
            <p:cNvGrpSpPr/>
            <p:nvPr/>
          </p:nvGrpSpPr>
          <p:grpSpPr>
            <a:xfrm>
              <a:off x="475615" y="307406"/>
              <a:ext cx="468000" cy="468000"/>
              <a:chOff x="475615" y="307406"/>
              <a:chExt cx="468000" cy="468000"/>
            </a:xfrm>
          </p:grpSpPr>
          <p:sp>
            <p:nvSpPr>
              <p:cNvPr id="32" name="椭圆 31"/>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35"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36" name="组合 35"/>
          <p:cNvGrpSpPr/>
          <p:nvPr/>
        </p:nvGrpSpPr>
        <p:grpSpPr>
          <a:xfrm rot="10800000">
            <a:off x="10075456" y="190500"/>
            <a:ext cx="1822500" cy="489000"/>
            <a:chOff x="10208806" y="152400"/>
            <a:chExt cx="1822500" cy="489000"/>
          </a:xfrm>
        </p:grpSpPr>
        <p:sp>
          <p:nvSpPr>
            <p:cNvPr id="37" name="椭圆 36"/>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8" name="椭圆 37"/>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9" name="椭圆 38"/>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0" name="椭圆 39"/>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椭圆 40"/>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2" name="椭圆 41"/>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3" name="椭圆 42"/>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9" name="椭圆 48"/>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0" name="椭圆 49"/>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1" name="椭圆 50"/>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2" name="椭圆 51"/>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grpSp>
        <p:nvGrpSpPr>
          <p:cNvPr id="60" name="组合 59"/>
          <p:cNvGrpSpPr/>
          <p:nvPr/>
        </p:nvGrpSpPr>
        <p:grpSpPr>
          <a:xfrm rot="10800000">
            <a:off x="659270" y="6048769"/>
            <a:ext cx="1822500" cy="489000"/>
            <a:chOff x="10208806" y="152400"/>
            <a:chExt cx="1822500" cy="489000"/>
          </a:xfrm>
        </p:grpSpPr>
        <p:sp>
          <p:nvSpPr>
            <p:cNvPr id="62" name="椭圆 61"/>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3" name="椭圆 72"/>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4" name="椭圆 73"/>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椭圆 74"/>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6" name="椭圆 75"/>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7" name="椭圆 76"/>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8" name="椭圆 77"/>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9" name="椭圆 78"/>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0" name="椭圆 79"/>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1" name="椭圆 80"/>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2" name="椭圆 81"/>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3" name="椭圆 82"/>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4" name="椭圆 83"/>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85" name="椭圆 84"/>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82" name="图片 8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0723" y="-191581"/>
            <a:ext cx="1766766" cy="1643979"/>
          </a:xfrm>
          <a:prstGeom prst="rect">
            <a:avLst/>
          </a:prstGeom>
        </p:spPr>
      </p:pic>
      <p:grpSp>
        <p:nvGrpSpPr>
          <p:cNvPr id="5" name="组合 4"/>
          <p:cNvGrpSpPr/>
          <p:nvPr/>
        </p:nvGrpSpPr>
        <p:grpSpPr>
          <a:xfrm>
            <a:off x="1946012" y="747164"/>
            <a:ext cx="8299977" cy="2646045"/>
            <a:chOff x="908918" y="1128164"/>
            <a:chExt cx="8299977" cy="2646045"/>
          </a:xfrm>
        </p:grpSpPr>
        <p:sp>
          <p:nvSpPr>
            <p:cNvPr id="59" name="文本框 58"/>
            <p:cNvSpPr txBox="1"/>
            <p:nvPr/>
          </p:nvSpPr>
          <p:spPr>
            <a:xfrm>
              <a:off x="908918" y="1128164"/>
              <a:ext cx="2877820" cy="2646045"/>
            </a:xfrm>
            <a:prstGeom prst="rect">
              <a:avLst/>
            </a:prstGeom>
            <a:noFill/>
          </p:spPr>
          <p:txBody>
            <a:bodyPr wrap="none" rtlCol="0">
              <a:spAutoFit/>
            </a:bodyPr>
            <a:lstStyle>
              <a:defPPr>
                <a:defRPr lang="zh-CN"/>
              </a:defPPr>
              <a:lvl1pPr>
                <a:defRPr sz="13800" spc="500">
                  <a:gradFill>
                    <a:gsLst>
                      <a:gs pos="0">
                        <a:srgbClr val="EABD73">
                          <a:lumMod val="100000"/>
                        </a:srgbClr>
                      </a:gs>
                      <a:gs pos="100000">
                        <a:srgbClr val="EABD73">
                          <a:lumMod val="0"/>
                          <a:lumOff val="10000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sz="16600" dirty="0">
                  <a:ln w="38100">
                    <a:solidFill>
                      <a:schemeClr val="bg1"/>
                    </a:solidFill>
                  </a:ln>
                  <a:noFill/>
                </a:rPr>
                <a:t>02</a:t>
              </a:r>
              <a:endParaRPr lang="zh-CN" altLang="en-US" sz="16600" dirty="0">
                <a:ln w="38100">
                  <a:solidFill>
                    <a:schemeClr val="bg1"/>
                  </a:solidFill>
                </a:ln>
                <a:noFill/>
              </a:endParaRPr>
            </a:p>
          </p:txBody>
        </p:sp>
        <p:grpSp>
          <p:nvGrpSpPr>
            <p:cNvPr id="4" name="组合 3"/>
            <p:cNvGrpSpPr/>
            <p:nvPr/>
          </p:nvGrpSpPr>
          <p:grpSpPr>
            <a:xfrm>
              <a:off x="4041590" y="1454252"/>
              <a:ext cx="5167305" cy="1851905"/>
              <a:chOff x="4041590" y="1261547"/>
              <a:chExt cx="5167305" cy="1851905"/>
            </a:xfrm>
          </p:grpSpPr>
          <p:sp>
            <p:nvSpPr>
              <p:cNvPr id="51" name="文本框 50"/>
              <p:cNvSpPr txBox="1"/>
              <p:nvPr/>
            </p:nvSpPr>
            <p:spPr>
              <a:xfrm>
                <a:off x="4053656" y="2046338"/>
                <a:ext cx="2477770" cy="306705"/>
              </a:xfrm>
              <a:prstGeom prst="rect">
                <a:avLst/>
              </a:prstGeom>
              <a:noFill/>
            </p:spPr>
            <p:txBody>
              <a:bodyPr wrap="none" rtlCol="0">
                <a:spAutoFit/>
              </a:bodyPr>
              <a:lstStyle/>
              <a:p>
                <a:pPr algn="ctr"/>
                <a:r>
                  <a:rPr lang="en-US" altLang="zh-CN" sz="1400" spc="300" dirty="0">
                    <a:solidFill>
                      <a:schemeClr val="bg1"/>
                    </a:solidFill>
                    <a:latin typeface="思源黑体 CN Light" panose="020B0300000000000000" pitchFamily="34" charset="-122"/>
                  </a:rPr>
                  <a:t>What Is A Financial </a:t>
                </a:r>
                <a:endParaRPr lang="zh-CN" altLang="en-US" sz="1400" spc="300" dirty="0">
                  <a:solidFill>
                    <a:schemeClr val="bg1"/>
                  </a:solidFill>
                  <a:latin typeface="思源黑体 CN Light" panose="020B0300000000000000" pitchFamily="34" charset="-122"/>
                </a:endParaRPr>
              </a:p>
            </p:txBody>
          </p:sp>
          <p:sp>
            <p:nvSpPr>
              <p:cNvPr id="53" name="文本框 52"/>
              <p:cNvSpPr txBox="1"/>
              <p:nvPr/>
            </p:nvSpPr>
            <p:spPr>
              <a:xfrm>
                <a:off x="4041590" y="2463212"/>
                <a:ext cx="5167305" cy="650240"/>
              </a:xfrm>
              <a:prstGeom prst="rect">
                <a:avLst/>
              </a:prstGeom>
              <a:noFill/>
            </p:spPr>
            <p:txBody>
              <a:bodyPr wrap="square">
                <a:spAutoFit/>
              </a:bodyPr>
              <a:lstStyle>
                <a:defPPr>
                  <a:defRPr lang="zh-CN"/>
                </a:defPPr>
                <a:lvl1pPr>
                  <a:lnSpc>
                    <a:spcPct val="15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defRPr/>
                </a:pPr>
                <a:r>
                  <a:rPr lang="zh-CN" altLang="en-US" kern="0" dirty="0">
                    <a:solidFill>
                      <a:schemeClr val="bg1"/>
                    </a:solidFill>
                  </a:rPr>
                  <a:t>所謂理財，顧名思義</a:t>
                </a:r>
                <a:r>
                  <a:rPr lang="en-US" altLang="zh-CN" kern="0" dirty="0">
                    <a:solidFill>
                      <a:schemeClr val="bg1"/>
                    </a:solidFill>
                  </a:rPr>
                  <a:t>,</a:t>
                </a:r>
                <a:r>
                  <a:rPr lang="zh-CN" altLang="en-US" kern="0" dirty="0">
                    <a:solidFill>
                      <a:schemeClr val="bg1"/>
                    </a:solidFill>
                  </a:rPr>
                  <a:t>理”就是“管理”，“財”就是“財產”</a:t>
                </a:r>
                <a:r>
                  <a:rPr lang="en-US" altLang="zh-CN" kern="0" dirty="0">
                    <a:solidFill>
                      <a:schemeClr val="bg1"/>
                    </a:solidFill>
                  </a:rPr>
                  <a:t>,</a:t>
                </a:r>
                <a:r>
                  <a:rPr lang="zh-CN" altLang="en-US" kern="0" dirty="0">
                    <a:solidFill>
                      <a:schemeClr val="bg1"/>
                    </a:solidFill>
                  </a:rPr>
                  <a:t>如何管理我們的財產就叫“理財”。</a:t>
                </a:r>
                <a:endParaRPr lang="zh-CN" altLang="en-US" kern="0" dirty="0">
                  <a:solidFill>
                    <a:schemeClr val="bg1"/>
                  </a:solidFill>
                </a:endParaRPr>
              </a:p>
            </p:txBody>
          </p:sp>
          <p:sp>
            <p:nvSpPr>
              <p:cNvPr id="49" name="文本框 48"/>
              <p:cNvSpPr txBox="1"/>
              <p:nvPr/>
            </p:nvSpPr>
            <p:spPr>
              <a:xfrm>
                <a:off x="4041590" y="1261547"/>
                <a:ext cx="3421380" cy="829945"/>
              </a:xfrm>
              <a:prstGeom prst="rect">
                <a:avLst/>
              </a:prstGeom>
              <a:noFill/>
            </p:spPr>
            <p:txBody>
              <a:bodyPr wrap="none" rtlCol="0">
                <a:spAutoFit/>
              </a:bodyPr>
              <a:lstStyle/>
              <a:p>
                <a:r>
                  <a:rPr lang="zh-CN" altLang="en-US" sz="4800" spc="300" dirty="0">
                    <a:solidFill>
                      <a:schemeClr val="bg1"/>
                    </a:solidFill>
                    <a:latin typeface="思源黑体 CN Heavy" panose="020B0A00000000000000" pitchFamily="34" charset="-122"/>
                    <a:ea typeface="思源黑体 CN Heavy" panose="020B0A00000000000000" pitchFamily="34" charset="-122"/>
                  </a:rPr>
                  <a:t>什麼是理財</a:t>
                </a:r>
                <a:endParaRPr lang="zh-CN" altLang="en-US" sz="4800" spc="300" dirty="0">
                  <a:solidFill>
                    <a:schemeClr val="bg1"/>
                  </a:solidFill>
                  <a:latin typeface="思源黑体 CN Heavy" panose="020B0A00000000000000" pitchFamily="34" charset="-122"/>
                  <a:ea typeface="思源黑体 CN Heavy" panose="020B0A00000000000000" pitchFamily="34" charset="-122"/>
                </a:endParaRPr>
              </a:p>
            </p:txBody>
          </p:sp>
        </p:grpSp>
      </p:grpSp>
      <p:grpSp>
        <p:nvGrpSpPr>
          <p:cNvPr id="6" name="组合 5"/>
          <p:cNvGrpSpPr/>
          <p:nvPr/>
        </p:nvGrpSpPr>
        <p:grpSpPr>
          <a:xfrm rot="5400000">
            <a:off x="10589806" y="990600"/>
            <a:ext cx="1822500" cy="489000"/>
            <a:chOff x="10208806" y="152400"/>
            <a:chExt cx="1822500" cy="489000"/>
          </a:xfrm>
        </p:grpSpPr>
        <p:sp>
          <p:nvSpPr>
            <p:cNvPr id="54" name="椭圆 53"/>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5" name="椭圆 54"/>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0" name="椭圆 59"/>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2" name="椭圆 61"/>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5619"/>
            <a:ext cx="12192000" cy="301238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046008" y="2307893"/>
            <a:ext cx="5717829" cy="3971573"/>
          </a:xfrm>
          <a:prstGeom prst="rect">
            <a:avLst/>
          </a:prstGeom>
        </p:spPr>
      </p:pic>
      <p:grpSp>
        <p:nvGrpSpPr>
          <p:cNvPr id="8" name="组合 7"/>
          <p:cNvGrpSpPr/>
          <p:nvPr/>
        </p:nvGrpSpPr>
        <p:grpSpPr>
          <a:xfrm>
            <a:off x="1490209" y="2178960"/>
            <a:ext cx="4396241" cy="1032540"/>
            <a:chOff x="7395709" y="1276320"/>
            <a:chExt cx="4396241" cy="1032540"/>
          </a:xfrm>
        </p:grpSpPr>
        <p:sp>
          <p:nvSpPr>
            <p:cNvPr id="24" name="文本框 23"/>
            <p:cNvSpPr txBox="1"/>
            <p:nvPr/>
          </p:nvSpPr>
          <p:spPr>
            <a:xfrm>
              <a:off x="7395709" y="1571625"/>
              <a:ext cx="439624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投資理財分為幾個種類：儲蓄、股票、物業、債券、外匯、古董、郵票、珠寶、錢幣、彩票。</a:t>
              </a:r>
              <a:endParaRPr lang="en-US" altLang="zh-CN" dirty="0"/>
            </a:p>
          </p:txBody>
        </p:sp>
        <p:sp>
          <p:nvSpPr>
            <p:cNvPr id="26" name="文本框 25"/>
            <p:cNvSpPr txBox="1"/>
            <p:nvPr/>
          </p:nvSpPr>
          <p:spPr>
            <a:xfrm>
              <a:off x="7403269" y="1276320"/>
              <a:ext cx="1548130" cy="398780"/>
            </a:xfrm>
            <a:prstGeom prst="rect">
              <a:avLst/>
            </a:prstGeom>
            <a:noFill/>
          </p:spPr>
          <p:txBody>
            <a:bodyPr wrap="none" rtlCol="0">
              <a:spAutoFit/>
            </a:bodyPr>
            <a:lstStyle/>
            <a:p>
              <a:pPr algn="ctr"/>
              <a:r>
                <a:rPr lang="zh-CN" altLang="en-US" sz="2000" spc="150" dirty="0">
                  <a:solidFill>
                    <a:srgbClr val="EFBD26"/>
                  </a:solidFill>
                  <a:latin typeface="思源黑体 CN Heavy" panose="020B0A00000000000000" pitchFamily="34" charset="-122"/>
                  <a:ea typeface="思源黑体 CN Heavy" panose="020B0A00000000000000" pitchFamily="34" charset="-122"/>
                </a:rPr>
                <a:t>理財的分類</a:t>
              </a:r>
              <a:endParaRPr lang="zh-CN" altLang="en-US" sz="2000" spc="150" dirty="0">
                <a:solidFill>
                  <a:srgbClr val="EFBD26"/>
                </a:solidFill>
                <a:latin typeface="思源黑体 CN Heavy" panose="020B0A00000000000000" pitchFamily="34" charset="-122"/>
                <a:ea typeface="思源黑体 CN Heavy" panose="020B0A00000000000000" pitchFamily="34" charset="-122"/>
              </a:endParaRPr>
            </a:p>
          </p:txBody>
        </p:sp>
      </p:grpSp>
      <p:sp>
        <p:nvSpPr>
          <p:cNvPr id="34" name="椭圆 33"/>
          <p:cNvSpPr/>
          <p:nvPr/>
        </p:nvSpPr>
        <p:spPr>
          <a:xfrm>
            <a:off x="718651" y="2373177"/>
            <a:ext cx="612000" cy="612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4" name="文本框 3"/>
          <p:cNvSpPr txBox="1"/>
          <p:nvPr/>
        </p:nvSpPr>
        <p:spPr>
          <a:xfrm>
            <a:off x="697626" y="2417567"/>
            <a:ext cx="654050" cy="52197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en-US" altLang="zh-CN" sz="2800" dirty="0">
                <a:solidFill>
                  <a:schemeClr val="bg1"/>
                </a:solidFill>
              </a:rPr>
              <a:t>01</a:t>
            </a:r>
            <a:endParaRPr lang="zh-CN" altLang="en-US" sz="2800" dirty="0">
              <a:solidFill>
                <a:schemeClr val="bg1"/>
              </a:solidFill>
            </a:endParaRPr>
          </a:p>
        </p:txBody>
      </p:sp>
      <p:grpSp>
        <p:nvGrpSpPr>
          <p:cNvPr id="36" name="组合 35"/>
          <p:cNvGrpSpPr/>
          <p:nvPr/>
        </p:nvGrpSpPr>
        <p:grpSpPr>
          <a:xfrm>
            <a:off x="1471859" y="3712485"/>
            <a:ext cx="4414591" cy="1355755"/>
            <a:chOff x="7377359" y="1276320"/>
            <a:chExt cx="4414591" cy="1355755"/>
          </a:xfrm>
        </p:grpSpPr>
        <p:sp>
          <p:nvSpPr>
            <p:cNvPr id="40" name="文本框 39"/>
            <p:cNvSpPr txBox="1"/>
            <p:nvPr/>
          </p:nvSpPr>
          <p:spPr>
            <a:xfrm>
              <a:off x="7395709" y="1571625"/>
              <a:ext cx="4396241" cy="1060450"/>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理財主要是個人對資產進行管理，達到財務保值、增值的目的。理財的具體內容包括財務記賬、存款、購買理財產品、投資證券類產品和配置保險類產品等</a:t>
              </a:r>
              <a:endParaRPr lang="en-US" altLang="zh-CN" dirty="0"/>
            </a:p>
          </p:txBody>
        </p:sp>
        <p:sp>
          <p:nvSpPr>
            <p:cNvPr id="41" name="文本框 40"/>
            <p:cNvSpPr txBox="1"/>
            <p:nvPr/>
          </p:nvSpPr>
          <p:spPr>
            <a:xfrm>
              <a:off x="7377359" y="1276320"/>
              <a:ext cx="2913380" cy="398780"/>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理財是對資產進行管理</a:t>
              </a:r>
              <a:endParaRPr lang="zh-CN" altLang="en-US" dirty="0"/>
            </a:p>
          </p:txBody>
        </p:sp>
      </p:grpSp>
      <p:sp>
        <p:nvSpPr>
          <p:cNvPr id="38" name="椭圆 37"/>
          <p:cNvSpPr/>
          <p:nvPr/>
        </p:nvSpPr>
        <p:spPr>
          <a:xfrm>
            <a:off x="746974" y="3917214"/>
            <a:ext cx="612000" cy="612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39" name="文本框 38"/>
          <p:cNvSpPr txBox="1"/>
          <p:nvPr/>
        </p:nvSpPr>
        <p:spPr>
          <a:xfrm>
            <a:off x="725949" y="3961604"/>
            <a:ext cx="654050" cy="52197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en-US" altLang="zh-CN" sz="2800" dirty="0">
                <a:solidFill>
                  <a:schemeClr val="bg1"/>
                </a:solidFill>
              </a:rPr>
              <a:t>02</a:t>
            </a:r>
            <a:endParaRPr lang="zh-CN" altLang="en-US" sz="2800" dirty="0">
              <a:solidFill>
                <a:schemeClr val="bg1"/>
              </a:solidFill>
            </a:endParaRPr>
          </a:p>
        </p:txBody>
      </p:sp>
      <p:sp>
        <p:nvSpPr>
          <p:cNvPr id="48" name="文本框 47"/>
          <p:cNvSpPr txBox="1"/>
          <p:nvPr/>
        </p:nvSpPr>
        <p:spPr>
          <a:xfrm>
            <a:off x="1490209" y="5541315"/>
            <a:ext cx="439624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a:t>
            </a:r>
            <a:r>
              <a:rPr lang="en-US" altLang="zh-CN" dirty="0"/>
              <a:t>,</a:t>
            </a:r>
            <a:r>
              <a:rPr lang="zh-CN" altLang="en-US" dirty="0"/>
              <a:t>就是通過對財務進行管理</a:t>
            </a:r>
            <a:r>
              <a:rPr lang="en-US" altLang="zh-CN" dirty="0"/>
              <a:t>,</a:t>
            </a:r>
            <a:r>
              <a:rPr lang="zh-CN" altLang="en-US" dirty="0"/>
              <a:t>實現財產的保值、增值。居民理財的主要方式有兩類</a:t>
            </a:r>
            <a:r>
              <a:rPr lang="en-US" altLang="zh-CN" dirty="0"/>
              <a:t>,</a:t>
            </a:r>
            <a:r>
              <a:rPr lang="zh-CN" altLang="en-US" dirty="0"/>
              <a:t>即貨幣儲蓄與投資</a:t>
            </a:r>
            <a:endParaRPr lang="en-US" altLang="zh-CN" dirty="0"/>
          </a:p>
        </p:txBody>
      </p:sp>
      <p:sp>
        <p:nvSpPr>
          <p:cNvPr id="49" name="文本框 48"/>
          <p:cNvSpPr txBox="1"/>
          <p:nvPr/>
        </p:nvSpPr>
        <p:spPr>
          <a:xfrm>
            <a:off x="1509959" y="5246010"/>
            <a:ext cx="2913380" cy="398780"/>
          </a:xfrm>
          <a:prstGeom prst="rect">
            <a:avLst/>
          </a:prstGeom>
          <a:noFill/>
        </p:spPr>
        <p:txBody>
          <a:bodyPr wrap="none" rtlCol="0">
            <a:spAutoFit/>
          </a:bodyPr>
          <a:lstStyle>
            <a:defPPr>
              <a:defRPr lang="zh-CN"/>
            </a:defPPr>
            <a:lvl1pPr algn="ctr">
              <a:defRPr sz="2000" spc="150">
                <a:solidFill>
                  <a:srgbClr val="EFBD26"/>
                </a:solidFill>
                <a:latin typeface="思源黑体 CN Heavy" panose="020B0A00000000000000" pitchFamily="34" charset="-122"/>
                <a:ea typeface="思源黑体 CN Heavy" panose="020B0A00000000000000" pitchFamily="34" charset="-122"/>
              </a:defRPr>
            </a:lvl1pPr>
          </a:lstStyle>
          <a:p>
            <a:r>
              <a:rPr lang="zh-CN" altLang="en-US" dirty="0"/>
              <a:t>理財是對財務進行管理</a:t>
            </a:r>
            <a:endParaRPr lang="zh-CN" altLang="en-US" dirty="0"/>
          </a:p>
        </p:txBody>
      </p:sp>
      <p:sp>
        <p:nvSpPr>
          <p:cNvPr id="46" name="椭圆 45"/>
          <p:cNvSpPr/>
          <p:nvPr/>
        </p:nvSpPr>
        <p:spPr>
          <a:xfrm>
            <a:off x="718651" y="5440227"/>
            <a:ext cx="612000" cy="612000"/>
          </a:xfrm>
          <a:prstGeom prst="ellipse">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47" name="文本框 46"/>
          <p:cNvSpPr txBox="1"/>
          <p:nvPr/>
        </p:nvSpPr>
        <p:spPr>
          <a:xfrm>
            <a:off x="697626" y="5484617"/>
            <a:ext cx="654050" cy="52197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en-US" altLang="zh-CN" sz="2800" dirty="0">
                <a:solidFill>
                  <a:schemeClr val="bg1"/>
                </a:solidFill>
              </a:rPr>
              <a:t>03</a:t>
            </a:r>
            <a:endParaRPr lang="zh-CN" altLang="en-US" sz="2800" dirty="0">
              <a:solidFill>
                <a:schemeClr val="bg1"/>
              </a:solidFill>
            </a:endParaRPr>
          </a:p>
        </p:txBody>
      </p:sp>
      <p:sp>
        <p:nvSpPr>
          <p:cNvPr id="55" name="文本框 54"/>
          <p:cNvSpPr txBox="1"/>
          <p:nvPr/>
        </p:nvSpPr>
        <p:spPr>
          <a:xfrm>
            <a:off x="695073" y="1236015"/>
            <a:ext cx="5329691" cy="73723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“理”就是“管理”</a:t>
            </a:r>
            <a:r>
              <a:rPr lang="en-US" altLang="zh-CN" dirty="0"/>
              <a:t>,</a:t>
            </a:r>
            <a:r>
              <a:rPr lang="zh-CN" altLang="en-US" dirty="0"/>
              <a:t>“財”就是“財產”。如何管理我們的財產就叫“理財”。而“理財”中最常見的就是“投資理財”。</a:t>
            </a:r>
            <a:endParaRPr lang="en-US" altLang="zh-CN" dirty="0"/>
          </a:p>
        </p:txBody>
      </p:sp>
      <p:grpSp>
        <p:nvGrpSpPr>
          <p:cNvPr id="2" name="组合 1"/>
          <p:cNvGrpSpPr/>
          <p:nvPr/>
        </p:nvGrpSpPr>
        <p:grpSpPr>
          <a:xfrm>
            <a:off x="475615" y="279796"/>
            <a:ext cx="2636535" cy="521970"/>
            <a:chOff x="475615" y="279796"/>
            <a:chExt cx="2636535" cy="521970"/>
          </a:xfrm>
        </p:grpSpPr>
        <p:sp>
          <p:nvSpPr>
            <p:cNvPr id="31" name="文本框 30"/>
            <p:cNvSpPr txBox="1"/>
            <p:nvPr/>
          </p:nvSpPr>
          <p:spPr>
            <a:xfrm>
              <a:off x="960770" y="279796"/>
              <a:ext cx="21513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什麼是理財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32" name="组合 31"/>
            <p:cNvGrpSpPr/>
            <p:nvPr/>
          </p:nvGrpSpPr>
          <p:grpSpPr>
            <a:xfrm>
              <a:off x="475615" y="307406"/>
              <a:ext cx="468000" cy="468000"/>
              <a:chOff x="475615" y="307406"/>
              <a:chExt cx="468000" cy="468000"/>
            </a:xfrm>
          </p:grpSpPr>
          <p:sp>
            <p:nvSpPr>
              <p:cNvPr id="33" name="椭圆 32"/>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44"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pic>
        <p:nvPicPr>
          <p:cNvPr id="50" name="图片 4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4597" y="463977"/>
            <a:ext cx="2380651" cy="2215200"/>
          </a:xfrm>
          <a:prstGeom prst="rect">
            <a:avLst/>
          </a:prstGeom>
        </p:spPr>
      </p:pic>
      <p:grpSp>
        <p:nvGrpSpPr>
          <p:cNvPr id="51" name="组合 50"/>
          <p:cNvGrpSpPr/>
          <p:nvPr/>
        </p:nvGrpSpPr>
        <p:grpSpPr>
          <a:xfrm rot="10800000">
            <a:off x="10075456" y="190500"/>
            <a:ext cx="1822500" cy="489000"/>
            <a:chOff x="10208806" y="152400"/>
            <a:chExt cx="1822500" cy="489000"/>
          </a:xfrm>
        </p:grpSpPr>
        <p:sp>
          <p:nvSpPr>
            <p:cNvPr id="52" name="椭圆 51"/>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3" name="椭圆 52"/>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4" name="椭圆 53"/>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6" name="椭圆 55"/>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7" name="椭圆 56"/>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8" name="椭圆 57"/>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59" name="椭圆 58"/>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1" name="椭圆 60"/>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3" name="椭圆 62"/>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4" name="椭圆 63"/>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5" name="椭圆 64"/>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6" name="椭圆 65"/>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7" name="椭圆 66"/>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8" name="椭圆 67"/>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69" name="椭圆 68"/>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0" name="椭圆 69"/>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1" name="椭圆 70"/>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2" name="椭圆 71"/>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C70DE"/>
        </a:solidFill>
        <a:effectLst/>
      </p:bgPr>
    </p:bg>
    <p:spTree>
      <p:nvGrpSpPr>
        <p:cNvPr id="1" name=""/>
        <p:cNvGrpSpPr/>
        <p:nvPr/>
      </p:nvGrpSpPr>
      <p:grpSpPr>
        <a:xfrm>
          <a:off x="0" y="0"/>
          <a:ext cx="0" cy="0"/>
          <a:chOff x="0" y="0"/>
          <a:chExt cx="0" cy="0"/>
        </a:xfrm>
      </p:grpSpPr>
      <p:sp>
        <p:nvSpPr>
          <p:cNvPr id="44" name="矩形: 单圆角 43"/>
          <p:cNvSpPr/>
          <p:nvPr/>
        </p:nvSpPr>
        <p:spPr>
          <a:xfrm flipH="1" flipV="1">
            <a:off x="695324" y="1362075"/>
            <a:ext cx="3952875" cy="3105150"/>
          </a:xfrm>
          <a:prstGeom prst="round1Rect">
            <a:avLst>
              <a:gd name="adj" fmla="val 9305"/>
            </a:avLst>
          </a:prstGeom>
          <a:blipFill dpi="0" rotWithShape="0">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0" name="矩形: 单圆角 49"/>
          <p:cNvSpPr/>
          <p:nvPr/>
        </p:nvSpPr>
        <p:spPr>
          <a:xfrm flipH="1" flipV="1">
            <a:off x="7470864" y="1362075"/>
            <a:ext cx="3952875" cy="3105150"/>
          </a:xfrm>
          <a:prstGeom prst="round1Rect">
            <a:avLst>
              <a:gd name="adj" fmla="val 9305"/>
            </a:avLst>
          </a:prstGeom>
          <a:blipFill dpi="0" rotWithShape="0">
            <a:blip r:embed="rId2"/>
            <a:srcRect/>
            <a:tile tx="42545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1" name="矩形: 单圆角 50"/>
          <p:cNvSpPr/>
          <p:nvPr/>
        </p:nvSpPr>
        <p:spPr>
          <a:xfrm flipH="1" flipV="1">
            <a:off x="4089048" y="1362075"/>
            <a:ext cx="3952875" cy="4686300"/>
          </a:xfrm>
          <a:prstGeom prst="round1Rect">
            <a:avLst>
              <a:gd name="adj" fmla="val 0"/>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3" name="文本框 52"/>
          <p:cNvSpPr txBox="1"/>
          <p:nvPr/>
        </p:nvSpPr>
        <p:spPr>
          <a:xfrm>
            <a:off x="692736" y="5249253"/>
            <a:ext cx="3006811" cy="138366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理財是指投資者當期投入一定數額的資金，期望在未來獲得回報，所得的回報應該能補償投資資金被佔用的時間和預期的通貨膨脹率</a:t>
            </a:r>
            <a:endParaRPr lang="en-US" altLang="zh-CN" dirty="0"/>
          </a:p>
        </p:txBody>
      </p:sp>
      <p:grpSp>
        <p:nvGrpSpPr>
          <p:cNvPr id="54" name="组合 53"/>
          <p:cNvGrpSpPr/>
          <p:nvPr/>
        </p:nvGrpSpPr>
        <p:grpSpPr>
          <a:xfrm>
            <a:off x="844939" y="4704768"/>
            <a:ext cx="2304000" cy="474770"/>
            <a:chOff x="860322" y="3167392"/>
            <a:chExt cx="2304000" cy="474770"/>
          </a:xfrm>
        </p:grpSpPr>
        <p:sp>
          <p:nvSpPr>
            <p:cNvPr id="56" name="文本框 55"/>
            <p:cNvSpPr txBox="1"/>
            <p:nvPr/>
          </p:nvSpPr>
          <p:spPr>
            <a:xfrm>
              <a:off x="965207" y="3167392"/>
              <a:ext cx="209423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rgbClr val="EFBD26"/>
                  </a:solidFill>
                </a:rPr>
                <a:t>理財就是理生活</a:t>
              </a:r>
              <a:endParaRPr lang="zh-CN" altLang="en-US" dirty="0">
                <a:solidFill>
                  <a:srgbClr val="EFBD26"/>
                </a:solidFill>
              </a:endParaRPr>
            </a:p>
          </p:txBody>
        </p:sp>
        <p:cxnSp>
          <p:nvCxnSpPr>
            <p:cNvPr id="57" name="直接连接符 56"/>
            <p:cNvCxnSpPr/>
            <p:nvPr/>
          </p:nvCxnSpPr>
          <p:spPr>
            <a:xfrm>
              <a:off x="860322" y="3642162"/>
              <a:ext cx="2304000" cy="0"/>
            </a:xfrm>
            <a:prstGeom prst="line">
              <a:avLst/>
            </a:prstGeom>
            <a:ln w="38100">
              <a:solidFill>
                <a:srgbClr val="EFBD26"/>
              </a:solidFill>
            </a:ln>
          </p:spPr>
          <p:style>
            <a:lnRef idx="1">
              <a:schemeClr val="accent1"/>
            </a:lnRef>
            <a:fillRef idx="0">
              <a:schemeClr val="accent1"/>
            </a:fillRef>
            <a:effectRef idx="0">
              <a:schemeClr val="accent1"/>
            </a:effectRef>
            <a:fontRef idx="minor">
              <a:schemeClr val="tx1"/>
            </a:fontRef>
          </p:style>
        </p:cxnSp>
      </p:grpSp>
      <p:grpSp>
        <p:nvGrpSpPr>
          <p:cNvPr id="58" name="组合 57"/>
          <p:cNvGrpSpPr/>
          <p:nvPr/>
        </p:nvGrpSpPr>
        <p:grpSpPr>
          <a:xfrm>
            <a:off x="8598486" y="4704768"/>
            <a:ext cx="3006811" cy="1928150"/>
            <a:chOff x="692736" y="5352468"/>
            <a:chExt cx="3006811" cy="1928150"/>
          </a:xfrm>
        </p:grpSpPr>
        <p:sp>
          <p:nvSpPr>
            <p:cNvPr id="59" name="文本框 58"/>
            <p:cNvSpPr txBox="1"/>
            <p:nvPr/>
          </p:nvSpPr>
          <p:spPr>
            <a:xfrm>
              <a:off x="692736" y="5896953"/>
              <a:ext cx="3006811" cy="1383665"/>
            </a:xfrm>
            <a:prstGeom prst="rect">
              <a:avLst/>
            </a:prstGeom>
            <a:noFill/>
          </p:spPr>
          <p:txBody>
            <a:bodyPr wrap="square" rtlCol="0">
              <a:spAutoFit/>
            </a:bodyPr>
            <a:lstStyle>
              <a:defPPr>
                <a:defRPr lang="zh-CN"/>
              </a:defPPr>
              <a:lvl1pPr>
                <a:lnSpc>
                  <a:spcPct val="150000"/>
                </a:lnSpc>
                <a:defRPr sz="1400">
                  <a:solidFill>
                    <a:schemeClr val="bg1"/>
                  </a:solidFill>
                  <a:latin typeface="+mn-ea"/>
                </a:defRPr>
              </a:lvl1pPr>
            </a:lstStyle>
            <a:p>
              <a:r>
                <a:rPr lang="zh-CN" altLang="en-US" dirty="0"/>
                <a:t>理財能夠期望更多的未來收益。這種方式的目的在於增值，但其未來收益具有不確定性。最普遍的投資產品包括股票、基金、債券等</a:t>
              </a:r>
              <a:endParaRPr lang="zh-CN" altLang="en-US" dirty="0"/>
            </a:p>
          </p:txBody>
        </p:sp>
        <p:grpSp>
          <p:nvGrpSpPr>
            <p:cNvPr id="61" name="组合 60"/>
            <p:cNvGrpSpPr/>
            <p:nvPr/>
          </p:nvGrpSpPr>
          <p:grpSpPr>
            <a:xfrm>
              <a:off x="1243344" y="5352468"/>
              <a:ext cx="2304000" cy="474770"/>
              <a:chOff x="1258727" y="3167392"/>
              <a:chExt cx="2304000" cy="474770"/>
            </a:xfrm>
          </p:grpSpPr>
          <p:sp>
            <p:nvSpPr>
              <p:cNvPr id="63" name="文本框 62"/>
              <p:cNvSpPr txBox="1"/>
              <p:nvPr/>
            </p:nvSpPr>
            <p:spPr>
              <a:xfrm>
                <a:off x="1363611" y="3167392"/>
                <a:ext cx="2094230" cy="398780"/>
              </a:xfrm>
              <a:prstGeom prst="rect">
                <a:avLst/>
              </a:prstGeom>
              <a:noFill/>
            </p:spPr>
            <p:txBody>
              <a:bodyPr wrap="none" rtlCol="0">
                <a:spAutoFit/>
              </a:bodyPr>
              <a:lstStyle>
                <a:defPPr>
                  <a:defRPr lang="zh-CN"/>
                </a:defPPr>
                <a:lvl1pPr algn="ctr">
                  <a:defRPr sz="2000" spc="150">
                    <a:solidFill>
                      <a:srgbClr val="A37F0D"/>
                    </a:solidFill>
                    <a:latin typeface="思源黑体 CN Heavy" panose="020B0A00000000000000" pitchFamily="34" charset="-122"/>
                    <a:ea typeface="思源黑体 CN Heavy" panose="020B0A00000000000000" pitchFamily="34" charset="-122"/>
                  </a:defRPr>
                </a:lvl1pPr>
              </a:lstStyle>
              <a:p>
                <a:r>
                  <a:rPr lang="zh-CN" altLang="en-US" dirty="0">
                    <a:solidFill>
                      <a:srgbClr val="EFBD26"/>
                    </a:solidFill>
                  </a:rPr>
                  <a:t>理財就是理生活</a:t>
                </a:r>
                <a:endParaRPr lang="zh-CN" altLang="en-US" dirty="0">
                  <a:solidFill>
                    <a:srgbClr val="EFBD26"/>
                  </a:solidFill>
                </a:endParaRPr>
              </a:p>
            </p:txBody>
          </p:sp>
          <p:cxnSp>
            <p:nvCxnSpPr>
              <p:cNvPr id="64" name="直接连接符 63"/>
              <p:cNvCxnSpPr/>
              <p:nvPr/>
            </p:nvCxnSpPr>
            <p:spPr>
              <a:xfrm>
                <a:off x="1258727" y="3642162"/>
                <a:ext cx="2304000" cy="0"/>
              </a:xfrm>
              <a:prstGeom prst="line">
                <a:avLst/>
              </a:prstGeom>
              <a:ln w="38100">
                <a:solidFill>
                  <a:srgbClr val="EFBD26"/>
                </a:solidFill>
              </a:ln>
            </p:spPr>
            <p:style>
              <a:lnRef idx="1">
                <a:schemeClr val="accent1"/>
              </a:lnRef>
              <a:fillRef idx="0">
                <a:schemeClr val="accent1"/>
              </a:fillRef>
              <a:effectRef idx="0">
                <a:schemeClr val="accent1"/>
              </a:effectRef>
              <a:fontRef idx="minor">
                <a:schemeClr val="tx1"/>
              </a:fontRef>
            </p:style>
          </p:cxnSp>
        </p:grpSp>
      </p:grpSp>
      <p:sp>
        <p:nvSpPr>
          <p:cNvPr id="66" name="文本框 65"/>
          <p:cNvSpPr txBox="1"/>
          <p:nvPr/>
        </p:nvSpPr>
        <p:spPr>
          <a:xfrm>
            <a:off x="4169089" y="3913581"/>
            <a:ext cx="3792792" cy="1209675"/>
          </a:xfrm>
          <a:prstGeom prst="rect">
            <a:avLst/>
          </a:prstGeom>
          <a:noFill/>
        </p:spPr>
        <p:txBody>
          <a:bodyPr wrap="square" rtlCol="0">
            <a:spAutoFit/>
          </a:bodyPr>
          <a:lstStyle>
            <a:defPPr>
              <a:defRPr lang="zh-CN"/>
            </a:defPPr>
            <a:lvl1pPr algn="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r>
              <a:rPr lang="zh-CN" altLang="en-US" dirty="0">
                <a:solidFill>
                  <a:schemeClr val="bg1"/>
                </a:solidFill>
              </a:rPr>
              <a:t>理財是指居民將暫時不用或結餘的貨幣存入銀行或其他金融機構，以保證本金安全，並期望獲得一定利息收益的一種存款活動。這種方式的特徵就是具有保值性</a:t>
            </a:r>
            <a:endParaRPr lang="en-US" altLang="zh-CN" dirty="0">
              <a:solidFill>
                <a:schemeClr val="bg1"/>
              </a:solidFill>
            </a:endParaRPr>
          </a:p>
        </p:txBody>
      </p:sp>
      <p:sp>
        <p:nvSpPr>
          <p:cNvPr id="69" name="文本框 68"/>
          <p:cNvSpPr txBox="1"/>
          <p:nvPr/>
        </p:nvSpPr>
        <p:spPr>
          <a:xfrm>
            <a:off x="4940818" y="3369096"/>
            <a:ext cx="2227580" cy="39878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300" normalizeH="0" noProof="0" dirty="0">
                <a:ln>
                  <a:noFill/>
                </a:ln>
                <a:solidFill>
                  <a:schemeClr val="bg1"/>
                </a:solidFill>
                <a:effectLst/>
                <a:uLnTx/>
                <a:uFillTx/>
                <a:latin typeface="思源黑体 CN Heavy" panose="020B0A00000000000000" pitchFamily="34" charset="-122"/>
                <a:ea typeface="思源黑体 CN Heavy" panose="020B0A00000000000000" pitchFamily="34" charset="-122"/>
              </a:rPr>
              <a:t>理財就是理生活</a:t>
            </a:r>
            <a:endParaRPr kumimoji="0" lang="zh-CN" altLang="en-US" sz="2000" b="0" i="0" u="none" strike="noStrike" kern="1200" cap="none" spc="300" normalizeH="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cxnSp>
        <p:nvCxnSpPr>
          <p:cNvPr id="70" name="直接连接符 69"/>
          <p:cNvCxnSpPr/>
          <p:nvPr/>
        </p:nvCxnSpPr>
        <p:spPr>
          <a:xfrm>
            <a:off x="4821533" y="3843866"/>
            <a:ext cx="2304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a:off x="5079308" y="2067903"/>
            <a:ext cx="1972354" cy="1062967"/>
            <a:chOff x="6203372" y="131450"/>
            <a:chExt cx="3794521" cy="2044994"/>
          </a:xfrm>
        </p:grpSpPr>
        <p:pic>
          <p:nvPicPr>
            <p:cNvPr id="72" name="图片 71"/>
            <p:cNvPicPr>
              <a:picLocks noChangeAspect="1"/>
            </p:cNvPicPr>
            <p:nvPr/>
          </p:nvPicPr>
          <p:blipFill>
            <a:blip r:embed="rId3">
              <a:extLst>
                <a:ext uri="{28A0092B-C50C-407E-A947-70E740481C1C}">
                  <a14:useLocalDpi xmlns:a14="http://schemas.microsoft.com/office/drawing/2010/main" val="0"/>
                </a:ext>
              </a:extLst>
            </a:blip>
            <a:srcRect l="48321" t="16255"/>
            <a:stretch>
              <a:fillRect/>
            </a:stretch>
          </p:blipFill>
          <p:spPr>
            <a:xfrm flipH="1">
              <a:off x="6203372" y="131450"/>
              <a:ext cx="1894220" cy="2044994"/>
            </a:xfrm>
            <a:custGeom>
              <a:avLst/>
              <a:gdLst>
                <a:gd name="connsiteX0" fmla="*/ 3421210 w 3421210"/>
                <a:gd name="connsiteY0" fmla="*/ 0 h 3693528"/>
                <a:gd name="connsiteX1" fmla="*/ 0 w 3421210"/>
                <a:gd name="connsiteY1" fmla="*/ 0 h 3693528"/>
                <a:gd name="connsiteX2" fmla="*/ 0 w 3421210"/>
                <a:gd name="connsiteY2" fmla="*/ 3693528 h 3693528"/>
                <a:gd name="connsiteX3" fmla="*/ 3421210 w 3421210"/>
                <a:gd name="connsiteY3" fmla="*/ 3693528 h 3693528"/>
              </a:gdLst>
              <a:ahLst/>
              <a:cxnLst>
                <a:cxn ang="0">
                  <a:pos x="connsiteX0" y="connsiteY0"/>
                </a:cxn>
                <a:cxn ang="0">
                  <a:pos x="connsiteX1" y="connsiteY1"/>
                </a:cxn>
                <a:cxn ang="0">
                  <a:pos x="connsiteX2" y="connsiteY2"/>
                </a:cxn>
                <a:cxn ang="0">
                  <a:pos x="connsiteX3" y="connsiteY3"/>
                </a:cxn>
              </a:cxnLst>
              <a:rect l="l" t="t" r="r" b="b"/>
              <a:pathLst>
                <a:path w="3421210" h="3693528">
                  <a:moveTo>
                    <a:pt x="3421210" y="0"/>
                  </a:moveTo>
                  <a:lnTo>
                    <a:pt x="0" y="0"/>
                  </a:lnTo>
                  <a:lnTo>
                    <a:pt x="0" y="3693528"/>
                  </a:lnTo>
                  <a:lnTo>
                    <a:pt x="3421210" y="3693528"/>
                  </a:lnTo>
                  <a:close/>
                </a:path>
              </a:pathLst>
            </a:custGeom>
          </p:spPr>
        </p:pic>
        <p:pic>
          <p:nvPicPr>
            <p:cNvPr id="73" name="图片 72"/>
            <p:cNvPicPr>
              <a:picLocks noChangeAspect="1"/>
            </p:cNvPicPr>
            <p:nvPr/>
          </p:nvPicPr>
          <p:blipFill>
            <a:blip r:embed="rId3">
              <a:extLst>
                <a:ext uri="{28A0092B-C50C-407E-A947-70E740481C1C}">
                  <a14:useLocalDpi xmlns:a14="http://schemas.microsoft.com/office/drawing/2010/main" val="0"/>
                </a:ext>
              </a:extLst>
            </a:blip>
            <a:srcRect l="48321" t="16255"/>
            <a:stretch>
              <a:fillRect/>
            </a:stretch>
          </p:blipFill>
          <p:spPr>
            <a:xfrm>
              <a:off x="8103673" y="131450"/>
              <a:ext cx="1894220" cy="2044994"/>
            </a:xfrm>
            <a:custGeom>
              <a:avLst/>
              <a:gdLst>
                <a:gd name="connsiteX0" fmla="*/ 3421210 w 3421210"/>
                <a:gd name="connsiteY0" fmla="*/ 0 h 3693528"/>
                <a:gd name="connsiteX1" fmla="*/ 0 w 3421210"/>
                <a:gd name="connsiteY1" fmla="*/ 0 h 3693528"/>
                <a:gd name="connsiteX2" fmla="*/ 0 w 3421210"/>
                <a:gd name="connsiteY2" fmla="*/ 3693528 h 3693528"/>
                <a:gd name="connsiteX3" fmla="*/ 3421210 w 3421210"/>
                <a:gd name="connsiteY3" fmla="*/ 3693528 h 3693528"/>
              </a:gdLst>
              <a:ahLst/>
              <a:cxnLst>
                <a:cxn ang="0">
                  <a:pos x="connsiteX0" y="connsiteY0"/>
                </a:cxn>
                <a:cxn ang="0">
                  <a:pos x="connsiteX1" y="connsiteY1"/>
                </a:cxn>
                <a:cxn ang="0">
                  <a:pos x="connsiteX2" y="connsiteY2"/>
                </a:cxn>
                <a:cxn ang="0">
                  <a:pos x="connsiteX3" y="connsiteY3"/>
                </a:cxn>
              </a:cxnLst>
              <a:rect l="l" t="t" r="r" b="b"/>
              <a:pathLst>
                <a:path w="3421210" h="3693528">
                  <a:moveTo>
                    <a:pt x="3421210" y="0"/>
                  </a:moveTo>
                  <a:lnTo>
                    <a:pt x="0" y="0"/>
                  </a:lnTo>
                  <a:lnTo>
                    <a:pt x="0" y="3693528"/>
                  </a:lnTo>
                  <a:lnTo>
                    <a:pt x="3421210" y="3693528"/>
                  </a:lnTo>
                  <a:close/>
                </a:path>
              </a:pathLst>
            </a:custGeom>
          </p:spPr>
        </p:pic>
      </p:grpSp>
      <p:grpSp>
        <p:nvGrpSpPr>
          <p:cNvPr id="24" name="组合 23"/>
          <p:cNvGrpSpPr/>
          <p:nvPr/>
        </p:nvGrpSpPr>
        <p:grpSpPr>
          <a:xfrm>
            <a:off x="475615" y="279796"/>
            <a:ext cx="2636535" cy="521970"/>
            <a:chOff x="475615" y="279796"/>
            <a:chExt cx="2636535" cy="521970"/>
          </a:xfrm>
        </p:grpSpPr>
        <p:sp>
          <p:nvSpPr>
            <p:cNvPr id="25" name="文本框 24"/>
            <p:cNvSpPr txBox="1"/>
            <p:nvPr/>
          </p:nvSpPr>
          <p:spPr>
            <a:xfrm>
              <a:off x="960770" y="279796"/>
              <a:ext cx="2151380" cy="521970"/>
            </a:xfrm>
            <a:prstGeom prst="rect">
              <a:avLst/>
            </a:prstGeom>
            <a:noFill/>
          </p:spPr>
          <p:txBody>
            <a:bodyPr wrap="none" rtlCol="0">
              <a:spAutoFit/>
            </a:bodyPr>
            <a:lstStyle/>
            <a:p>
              <a:r>
                <a:rPr lang="zh-CN" altLang="en-US" sz="2800" spc="300" dirty="0">
                  <a:solidFill>
                    <a:srgbClr val="EFBD26"/>
                  </a:solidFill>
                  <a:latin typeface="思源黑体 CN Heavy" panose="020B0A00000000000000" pitchFamily="34" charset="-122"/>
                  <a:ea typeface="思源黑体 CN Heavy" panose="020B0A00000000000000" pitchFamily="34" charset="-122"/>
                </a:rPr>
                <a:t>什麼是理財</a:t>
              </a:r>
              <a:endParaRPr lang="zh-CN" altLang="en-US" sz="2800" spc="300" dirty="0">
                <a:solidFill>
                  <a:srgbClr val="EFBD26"/>
                </a:solidFill>
                <a:latin typeface="思源黑体 CN Heavy" panose="020B0A00000000000000" pitchFamily="34" charset="-122"/>
                <a:ea typeface="思源黑体 CN Heavy" panose="020B0A00000000000000" pitchFamily="34" charset="-122"/>
              </a:endParaRPr>
            </a:p>
          </p:txBody>
        </p:sp>
        <p:grpSp>
          <p:nvGrpSpPr>
            <p:cNvPr id="26" name="组合 25"/>
            <p:cNvGrpSpPr/>
            <p:nvPr/>
          </p:nvGrpSpPr>
          <p:grpSpPr>
            <a:xfrm>
              <a:off x="475615" y="307406"/>
              <a:ext cx="468000" cy="468000"/>
              <a:chOff x="475615" y="307406"/>
              <a:chExt cx="468000" cy="468000"/>
            </a:xfrm>
          </p:grpSpPr>
          <p:sp>
            <p:nvSpPr>
              <p:cNvPr id="27" name="椭圆 26"/>
              <p:cNvSpPr/>
              <p:nvPr/>
            </p:nvSpPr>
            <p:spPr>
              <a:xfrm>
                <a:off x="475615" y="307406"/>
                <a:ext cx="468000" cy="468000"/>
              </a:xfrm>
              <a:prstGeom prst="ellipse">
                <a:avLst/>
              </a:prstGeom>
              <a:solidFill>
                <a:srgbClr val="DADAFF"/>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sp>
            <p:nvSpPr>
              <p:cNvPr id="28" name="下箭头 32"/>
              <p:cNvSpPr/>
              <p:nvPr/>
            </p:nvSpPr>
            <p:spPr>
              <a:xfrm rot="16200000">
                <a:off x="544970" y="376760"/>
                <a:ext cx="329291" cy="329291"/>
              </a:xfrm>
              <a:prstGeom prst="downArrow">
                <a:avLst/>
              </a:prstGeom>
              <a:solidFill>
                <a:srgbClr val="EFB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cs typeface="+mn-ea"/>
                  <a:sym typeface="+mn-lt"/>
                </a:endParaRPr>
              </a:p>
            </p:txBody>
          </p:sp>
        </p:grpSp>
      </p:grpSp>
      <p:grpSp>
        <p:nvGrpSpPr>
          <p:cNvPr id="29" name="组合 28"/>
          <p:cNvGrpSpPr/>
          <p:nvPr/>
        </p:nvGrpSpPr>
        <p:grpSpPr>
          <a:xfrm rot="10800000">
            <a:off x="10075456" y="190500"/>
            <a:ext cx="1822500" cy="489000"/>
            <a:chOff x="10208806" y="152400"/>
            <a:chExt cx="1822500" cy="489000"/>
          </a:xfrm>
        </p:grpSpPr>
        <p:sp>
          <p:nvSpPr>
            <p:cNvPr id="30" name="椭圆 29"/>
            <p:cNvSpPr/>
            <p:nvPr/>
          </p:nvSpPr>
          <p:spPr>
            <a:xfrm>
              <a:off x="102088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1" name="椭圆 30"/>
            <p:cNvSpPr/>
            <p:nvPr/>
          </p:nvSpPr>
          <p:spPr>
            <a:xfrm>
              <a:off x="105517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2" name="椭圆 31"/>
            <p:cNvSpPr/>
            <p:nvPr/>
          </p:nvSpPr>
          <p:spPr>
            <a:xfrm>
              <a:off x="108946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3" name="椭圆 32"/>
            <p:cNvSpPr/>
            <p:nvPr/>
          </p:nvSpPr>
          <p:spPr>
            <a:xfrm>
              <a:off x="112375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4" name="椭圆 33"/>
            <p:cNvSpPr/>
            <p:nvPr/>
          </p:nvSpPr>
          <p:spPr>
            <a:xfrm>
              <a:off x="115804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5" name="椭圆 34"/>
            <p:cNvSpPr/>
            <p:nvPr/>
          </p:nvSpPr>
          <p:spPr>
            <a:xfrm>
              <a:off x="11923306" y="152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6" name="椭圆 35"/>
            <p:cNvSpPr/>
            <p:nvPr/>
          </p:nvSpPr>
          <p:spPr>
            <a:xfrm>
              <a:off x="102088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7" name="椭圆 36"/>
            <p:cNvSpPr/>
            <p:nvPr/>
          </p:nvSpPr>
          <p:spPr>
            <a:xfrm>
              <a:off x="105517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8" name="椭圆 37"/>
            <p:cNvSpPr/>
            <p:nvPr/>
          </p:nvSpPr>
          <p:spPr>
            <a:xfrm>
              <a:off x="108946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9" name="椭圆 38"/>
            <p:cNvSpPr/>
            <p:nvPr/>
          </p:nvSpPr>
          <p:spPr>
            <a:xfrm>
              <a:off x="112375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0" name="椭圆 39"/>
            <p:cNvSpPr/>
            <p:nvPr/>
          </p:nvSpPr>
          <p:spPr>
            <a:xfrm>
              <a:off x="115804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1" name="椭圆 40"/>
            <p:cNvSpPr/>
            <p:nvPr/>
          </p:nvSpPr>
          <p:spPr>
            <a:xfrm>
              <a:off x="11923306" y="3429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2" name="椭圆 41"/>
            <p:cNvSpPr/>
            <p:nvPr/>
          </p:nvSpPr>
          <p:spPr>
            <a:xfrm>
              <a:off x="102088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3" name="椭圆 42"/>
            <p:cNvSpPr/>
            <p:nvPr/>
          </p:nvSpPr>
          <p:spPr>
            <a:xfrm>
              <a:off x="105517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椭圆 44"/>
            <p:cNvSpPr/>
            <p:nvPr/>
          </p:nvSpPr>
          <p:spPr>
            <a:xfrm>
              <a:off x="108946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6" name="椭圆 45"/>
            <p:cNvSpPr/>
            <p:nvPr/>
          </p:nvSpPr>
          <p:spPr>
            <a:xfrm>
              <a:off x="112375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7" name="椭圆 46"/>
            <p:cNvSpPr/>
            <p:nvPr/>
          </p:nvSpPr>
          <p:spPr>
            <a:xfrm>
              <a:off x="115804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椭圆 47"/>
            <p:cNvSpPr/>
            <p:nvPr/>
          </p:nvSpPr>
          <p:spPr>
            <a:xfrm>
              <a:off x="11923306" y="533400"/>
              <a:ext cx="108000" cy="108000"/>
            </a:xfrm>
            <a:prstGeom prst="ellipse">
              <a:avLst/>
            </a:prstGeom>
            <a:solidFill>
              <a:schemeClr val="bg1">
                <a:alpha val="7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spTree>
  </p:cSld>
  <p:clrMapOvr>
    <a:masterClrMapping/>
  </p:clrMapOvr>
</p:sld>
</file>

<file path=ppt/tags/tag1.xml><?xml version="1.0" encoding="utf-8"?>
<p:tagLst xmlns:p="http://schemas.openxmlformats.org/presentationml/2006/main">
  <p:tag name="KSO_WM_UNIT_PLACING_PICTURE_USER_VIEWPORT" val="{&quot;height&quot;:2592,&quot;width&quot;:4608}"/>
</p:tagLst>
</file>

<file path=ppt/tags/tag2.xml><?xml version="1.0" encoding="utf-8"?>
<p:tagLst xmlns:p="http://schemas.openxmlformats.org/presentationml/2006/main">
  <p:tag name="KSO_WPP_MARK_KEY" val="48009085-d49d-4503-9ba6-30fad8af90e2"/>
  <p:tag name="COMMONDATA" val="eyJoZGlkIjoiNDM4MDk4M2FhMDRmMmQyMDdjYzQ2N2EwNGM3YmI3NWY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_common">
      <a:majorFont>
        <a:latin typeface="等线 Light"/>
        <a:ea typeface="思源黑体 CN Heavy"/>
        <a:cs typeface=""/>
      </a:majorFont>
      <a:minorFont>
        <a:latin typeface="等线"/>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3258</Words>
  <Application>WPS 演示</Application>
  <PresentationFormat>宽屏</PresentationFormat>
  <Paragraphs>298</Paragraphs>
  <Slides>21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21</vt:i4>
      </vt:variant>
    </vt:vector>
  </HeadingPairs>
  <TitlesOfParts>
    <vt:vector size="32" baseType="lpstr">
      <vt:lpstr>Arial</vt:lpstr>
      <vt:lpstr>SimSun</vt:lpstr>
      <vt:lpstr>Wingdings</vt:lpstr>
      <vt:lpstr>思源黑体 CN Heavy</vt:lpstr>
      <vt:lpstr>思源黑体 CN Light</vt:lpstr>
      <vt:lpstr>OPPOSans R</vt:lpstr>
      <vt:lpstr>Microsoft YaHei</vt:lpstr>
      <vt:lpstr>Arial Unicode MS</vt:lpstr>
      <vt:lpstr>Calibri</vt:lpstr>
      <vt:lpstr>DengXian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344</cp:revision>
  <dcterms:created xsi:type="dcterms:W3CDTF">2022-09-16T13:44:00Z</dcterms:created>
  <dcterms:modified xsi:type="dcterms:W3CDTF">2022-11-09T02:20:47Z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8FBB1A613F21426DB20BC34BB447E404</vt:lpwstr>
  </property>
  <property fmtid="{D5CDD505-2E9C-101B-9397-08002B2CF9AE}" pid="3" name="KSOProductBuildVer">
    <vt:lpwstr>2052-11.1.0.12598</vt:lpwstr>
  </property>
</Properties>
</file>