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2"/>
    <p:sldId id="260" r:id="rId3"/>
    <p:sldId id="264" r:id="rId4"/>
    <p:sldId id="269" r:id="rId5"/>
    <p:sldId id="270" r:id="rId6"/>
    <p:sldId id="271" r:id="rId7"/>
    <p:sldId id="265" r:id="rId8"/>
    <p:sldId id="272" r:id="rId9"/>
    <p:sldId id="273" r:id="rId10"/>
    <p:sldId id="274" r:id="rId11"/>
    <p:sldId id="266" r:id="rId12"/>
    <p:sldId id="275" r:id="rId13"/>
    <p:sldId id="276" r:id="rId14"/>
    <p:sldId id="277" r:id="rId15"/>
    <p:sldId id="267" r:id="rId16"/>
    <p:sldId id="278" r:id="rId17"/>
    <p:sldId id="279" r:id="rId18"/>
    <p:sldId id="280" r:id="rId19"/>
    <p:sldId id="281" r:id="rId20"/>
    <p:sldId id="268" r:id="rId21"/>
    <p:sldId id="286" r:id="rId22"/>
  </p:sldIdLst>
  <p:sldSz cx="12192000" cy="6858000"/>
  <p:notesSz cx="6858000" cy="9144000"/>
  <p:custDataLst>
    <p:tags r:id="rId2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69">
          <p15:clr>
            <a:srgbClr val="A4A3A4"/>
          </p15:clr>
        </p15:guide>
        <p15:guide id="2" pos="3840">
          <p15:clr>
            <a:srgbClr val="A4A3A4"/>
          </p15:clr>
        </p15:guide>
        <p15:guide id="3" orient="horz" pos="346">
          <p15:clr>
            <a:srgbClr val="A4A3A4"/>
          </p15:clr>
        </p15:guide>
        <p15:guide id="4" orient="horz" pos="3997">
          <p15:clr>
            <a:srgbClr val="A4A3A4"/>
          </p15:clr>
        </p15:guide>
        <p15:guide id="5" pos="7650">
          <p15:clr>
            <a:srgbClr val="A4A3A4"/>
          </p15:clr>
        </p15:guide>
        <p15:guide id="6" pos="7242">
          <p15:clr>
            <a:srgbClr val="A4A3A4"/>
          </p15:clr>
        </p15:guide>
        <p15:guide id="7" pos="43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5C749"/>
    <a:srgbClr val="8AC7A5"/>
    <a:srgbClr val="108241"/>
    <a:srgbClr val="B3D9BF"/>
    <a:srgbClr val="E6E6E6"/>
    <a:srgbClr val="71B136"/>
    <a:srgbClr val="F9FDFF"/>
    <a:srgbClr val="C0E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877" autoAdjust="0"/>
    <p:restoredTop sz="94660"/>
  </p:normalViewPr>
  <p:slideViewPr>
    <p:cSldViewPr snapToGrid="0" showGuides="1">
      <p:cViewPr varScale="1">
        <p:scale>
          <a:sx n="72" d="100"/>
          <a:sy n="72" d="100"/>
        </p:scale>
        <p:origin x="230" y="58"/>
      </p:cViewPr>
      <p:guideLst>
        <p:guide orient="horz" pos="2069"/>
        <p:guide pos="3840"/>
        <p:guide orient="horz" pos="346"/>
        <p:guide orient="horz" pos="3997"/>
        <p:guide pos="7650"/>
        <p:guide pos="7242"/>
        <p:guide pos="438"/>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55CE4E3B-72FD-4AF6-B6C0-32A68C0229C0}" type="datetimeFigureOut">
              <a:rPr lang="zh-CN" altLang="en-US" smtClean="0"/>
              <a:t>2022/10/1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3A893A5-12B0-4497-AD37-413EAAEC76C8}"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55CE4E3B-72FD-4AF6-B6C0-32A68C0229C0}" type="datetimeFigureOut">
              <a:rPr lang="zh-CN" altLang="en-US" smtClean="0"/>
              <a:t>2022/10/1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3A893A5-12B0-4497-AD37-413EAAEC76C8}"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55CE4E3B-72FD-4AF6-B6C0-32A68C0229C0}" type="datetimeFigureOut">
              <a:rPr lang="zh-CN" altLang="en-US" smtClean="0"/>
              <a:t>2022/10/1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3A893A5-12B0-4497-AD37-413EAAEC76C8}"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55CE4E3B-72FD-4AF6-B6C0-32A68C0229C0}" type="datetimeFigureOut">
              <a:rPr lang="zh-CN" altLang="en-US" smtClean="0"/>
              <a:t>2022/10/1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3A893A5-12B0-4497-AD37-413EAAEC76C8}"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5CE4E3B-72FD-4AF6-B6C0-32A68C0229C0}" type="datetimeFigureOut">
              <a:rPr lang="zh-CN" altLang="en-US" smtClean="0"/>
              <a:t>2022/10/1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3A893A5-12B0-4497-AD37-413EAAEC76C8}"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55CE4E3B-72FD-4AF6-B6C0-32A68C0229C0}" type="datetimeFigureOut">
              <a:rPr lang="zh-CN" altLang="en-US" smtClean="0"/>
              <a:t>2022/10/1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3A893A5-12B0-4497-AD37-413EAAEC76C8}"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55CE4E3B-72FD-4AF6-B6C0-32A68C0229C0}" type="datetimeFigureOut">
              <a:rPr lang="zh-CN" altLang="en-US" smtClean="0"/>
              <a:t>2022/10/1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3A893A5-12B0-4497-AD37-413EAAEC76C8}"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5CE4E3B-72FD-4AF6-B6C0-32A68C0229C0}" type="datetimeFigureOut">
              <a:rPr lang="zh-CN" altLang="en-US" smtClean="0"/>
              <a:t>2022/10/1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3A893A5-12B0-4497-AD37-413EAAEC76C8}"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5CE4E3B-72FD-4AF6-B6C0-32A68C0229C0}" type="datetimeFigureOut">
              <a:rPr lang="zh-CN" altLang="en-US" smtClean="0"/>
              <a:t>2022/10/1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3A893A5-12B0-4497-AD37-413EAAEC76C8}"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5CE4E3B-72FD-4AF6-B6C0-32A68C0229C0}" type="datetimeFigureOut">
              <a:rPr lang="zh-CN" altLang="en-US" smtClean="0"/>
              <a:t>2022/10/1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3A893A5-12B0-4497-AD37-413EAAEC76C8}"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5CE4E3B-72FD-4AF6-B6C0-32A68C0229C0}" type="datetimeFigureOut">
              <a:rPr lang="zh-CN" altLang="en-US" smtClean="0"/>
              <a:t>2022/10/1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3A893A5-12B0-4497-AD37-413EAAEC76C8}"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CE4E3B-72FD-4AF6-B6C0-32A68C0229C0}" type="datetimeFigureOut">
              <a:rPr lang="zh-CN" altLang="en-US" smtClean="0"/>
              <a:t>2022/10/1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A893A5-12B0-4497-AD37-413EAAEC76C8}"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思源黑体 CN Heavy" panose="020B0A00000000000000" pitchFamily="34" charset="-122"/>
          <a:ea typeface="思源黑体 CN Heavy" panose="020B0A00000000000000" pitchFamily="34"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1.xml"/><Relationship Id="rId1" Type="http://schemas.openxmlformats.org/officeDocument/2006/relationships/tags" Target="../tags/tag7.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1.xml"/><Relationship Id="rId1" Type="http://schemas.openxmlformats.org/officeDocument/2006/relationships/tags" Target="../tags/tag8.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2.xml"/><Relationship Id="rId1" Type="http://schemas.openxmlformats.org/officeDocument/2006/relationships/tags" Target="../tags/tag9.xml"/><Relationship Id="rId5" Type="http://schemas.openxmlformats.org/officeDocument/2006/relationships/image" Target="../media/image27.pn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1.xml"/><Relationship Id="rId1" Type="http://schemas.openxmlformats.org/officeDocument/2006/relationships/tags" Target="../tags/tag3.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ags" Target="../tags/tag13.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2.xml"/><Relationship Id="rId1" Type="http://schemas.openxmlformats.org/officeDocument/2006/relationships/tags" Target="../tags/tag14.xml"/><Relationship Id="rId6" Type="http://schemas.openxmlformats.org/officeDocument/2006/relationships/hyperlink" Target="https://lin.ee/7sUARXb" TargetMode="External"/><Relationship Id="rId5" Type="http://schemas.openxmlformats.org/officeDocument/2006/relationships/image" Target="../media/image31.jp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1.xml"/><Relationship Id="rId1" Type="http://schemas.openxmlformats.org/officeDocument/2006/relationships/tags" Target="../tags/tag4.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1.xml"/><Relationship Id="rId1" Type="http://schemas.openxmlformats.org/officeDocument/2006/relationships/tags" Target="../tags/tag5.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文本框 8"/>
          <p:cNvSpPr txBox="1"/>
          <p:nvPr/>
        </p:nvSpPr>
        <p:spPr>
          <a:xfrm>
            <a:off x="3284974" y="1668080"/>
            <a:ext cx="5622052" cy="829945"/>
          </a:xfrm>
          <a:prstGeom prst="rect">
            <a:avLst/>
          </a:prstGeom>
          <a:noFill/>
        </p:spPr>
        <p:txBody>
          <a:bodyPr wrap="square" rtlCol="0">
            <a:spAutoFit/>
          </a:bodyPr>
          <a:lstStyle/>
          <a:p>
            <a:pPr algn="ctr"/>
            <a:r>
              <a:rPr lang="zh-CN" altLang="en-US" sz="4800" spc="500" dirty="0">
                <a:solidFill>
                  <a:srgbClr val="108241"/>
                </a:solidFill>
                <a:latin typeface="思源黑体 CN Heavy" panose="020B0A00000000000000" pitchFamily="34" charset="-122"/>
                <a:ea typeface="思源黑体 CN Heavy" panose="020B0A00000000000000" pitchFamily="34" charset="-122"/>
              </a:rPr>
              <a:t>低碳出行綠色環保</a:t>
            </a:r>
          </a:p>
        </p:txBody>
      </p:sp>
      <p:sp>
        <p:nvSpPr>
          <p:cNvPr id="10" name="文本框 9"/>
          <p:cNvSpPr txBox="1"/>
          <p:nvPr/>
        </p:nvSpPr>
        <p:spPr>
          <a:xfrm>
            <a:off x="3558223" y="2396844"/>
            <a:ext cx="5075555" cy="306705"/>
          </a:xfrm>
          <a:prstGeom prst="rect">
            <a:avLst/>
          </a:prstGeom>
          <a:noFill/>
        </p:spPr>
        <p:txBody>
          <a:bodyPr wrap="none" rtlCol="0">
            <a:spAutoFit/>
          </a:bodyPr>
          <a:lstStyle/>
          <a:p>
            <a:pPr algn="ctr"/>
            <a:r>
              <a:rPr lang="en-US" altLang="zh-CN" sz="1400" spc="300" dirty="0">
                <a:solidFill>
                  <a:srgbClr val="71B136"/>
                </a:solidFill>
                <a:latin typeface="思源黑体 CN Heavy" panose="020B0A00000000000000" pitchFamily="34" charset="-122"/>
                <a:ea typeface="思源黑体 CN Heavy" panose="020B0A00000000000000" pitchFamily="34" charset="-122"/>
              </a:rPr>
              <a:t>LOW CARBON TRAVEL GREEN LIFE STYLE</a:t>
            </a:r>
            <a:endParaRPr lang="zh-CN" altLang="en-US" sz="1400" spc="300" dirty="0">
              <a:solidFill>
                <a:srgbClr val="71B136"/>
              </a:solidFill>
              <a:latin typeface="思源黑体 CN Heavy" panose="020B0A00000000000000" pitchFamily="34" charset="-122"/>
              <a:ea typeface="思源黑体 CN Heavy" panose="020B0A00000000000000" pitchFamily="34" charset="-122"/>
            </a:endParaRPr>
          </a:p>
        </p:txBody>
      </p:sp>
      <p:grpSp>
        <p:nvGrpSpPr>
          <p:cNvPr id="22" name="组合 21"/>
          <p:cNvGrpSpPr/>
          <p:nvPr/>
        </p:nvGrpSpPr>
        <p:grpSpPr>
          <a:xfrm>
            <a:off x="3706298" y="2958658"/>
            <a:ext cx="4762531" cy="432000"/>
            <a:chOff x="3466771" y="3021250"/>
            <a:chExt cx="4762531" cy="432000"/>
          </a:xfrm>
        </p:grpSpPr>
        <p:grpSp>
          <p:nvGrpSpPr>
            <p:cNvPr id="20" name="组合 19"/>
            <p:cNvGrpSpPr/>
            <p:nvPr/>
          </p:nvGrpSpPr>
          <p:grpSpPr>
            <a:xfrm>
              <a:off x="3466771" y="3021250"/>
              <a:ext cx="1791549" cy="432000"/>
              <a:chOff x="3466771" y="3021250"/>
              <a:chExt cx="1791549" cy="432000"/>
            </a:xfrm>
          </p:grpSpPr>
          <p:sp>
            <p:nvSpPr>
              <p:cNvPr id="13" name="文本框 12"/>
              <p:cNvSpPr txBox="1"/>
              <p:nvPr/>
            </p:nvSpPr>
            <p:spPr>
              <a:xfrm>
                <a:off x="3933075" y="3067973"/>
                <a:ext cx="1325245" cy="337185"/>
              </a:xfrm>
              <a:prstGeom prst="rect">
                <a:avLst/>
              </a:prstGeom>
              <a:noFill/>
            </p:spPr>
            <p:txBody>
              <a:bodyPr wrap="none" rtlCol="0">
                <a:spAutoFit/>
              </a:bodyPr>
              <a:lstStyle/>
              <a:p>
                <a:r>
                  <a:rPr lang="zh-CN" altLang="en-US" sz="1600" dirty="0">
                    <a:solidFill>
                      <a:schemeClr val="tx1">
                        <a:lumMod val="50000"/>
                        <a:lumOff val="50000"/>
                      </a:schemeClr>
                    </a:solidFill>
                    <a:latin typeface="思源黑体 CN Light" panose="020B0300000000000000" pitchFamily="34" charset="-122"/>
                    <a:ea typeface="思源黑体 CN Light" panose="020B0300000000000000" pitchFamily="34" charset="-122"/>
                  </a:rPr>
                  <a:t>彙報人：</a:t>
                </a:r>
                <a:r>
                  <a:rPr lang="en-US" altLang="zh-CN" sz="1600" dirty="0">
                    <a:solidFill>
                      <a:schemeClr val="tx1">
                        <a:lumMod val="50000"/>
                        <a:lumOff val="50000"/>
                      </a:schemeClr>
                    </a:solidFill>
                    <a:latin typeface="思源黑体 CN Light" panose="020B0300000000000000" pitchFamily="34" charset="-122"/>
                    <a:ea typeface="思源黑体 CN Light" panose="020B0300000000000000" pitchFamily="34" charset="-122"/>
                  </a:rPr>
                  <a:t>XXX</a:t>
                </a:r>
                <a:endParaRPr lang="zh-CN" altLang="en-US" sz="1600" dirty="0">
                  <a:solidFill>
                    <a:schemeClr val="tx1">
                      <a:lumMod val="50000"/>
                      <a:lumOff val="50000"/>
                    </a:schemeClr>
                  </a:solidFill>
                  <a:latin typeface="思源黑体 CN Light" panose="020B0300000000000000" pitchFamily="34" charset="-122"/>
                  <a:ea typeface="思源黑体 CN Light" panose="020B0300000000000000" pitchFamily="34" charset="-122"/>
                </a:endParaRPr>
              </a:p>
            </p:txBody>
          </p:sp>
          <p:grpSp>
            <p:nvGrpSpPr>
              <p:cNvPr id="18" name="组合 17"/>
              <p:cNvGrpSpPr/>
              <p:nvPr/>
            </p:nvGrpSpPr>
            <p:grpSpPr>
              <a:xfrm>
                <a:off x="3466771" y="3021250"/>
                <a:ext cx="432000" cy="432000"/>
                <a:chOff x="3466771" y="3021250"/>
                <a:chExt cx="432000" cy="432000"/>
              </a:xfrm>
            </p:grpSpPr>
            <p:sp>
              <p:nvSpPr>
                <p:cNvPr id="11" name="椭圆 10"/>
                <p:cNvSpPr/>
                <p:nvPr/>
              </p:nvSpPr>
              <p:spPr>
                <a:xfrm>
                  <a:off x="3466771" y="3021250"/>
                  <a:ext cx="432000" cy="432000"/>
                </a:xfrm>
                <a:prstGeom prst="ellipse">
                  <a:avLst/>
                </a:prstGeom>
                <a:solidFill>
                  <a:srgbClr val="108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iconfont-1018-792297"/>
                <p:cNvSpPr/>
                <p:nvPr/>
              </p:nvSpPr>
              <p:spPr>
                <a:xfrm>
                  <a:off x="3556287" y="3110766"/>
                  <a:ext cx="252969" cy="252969"/>
                </a:xfrm>
                <a:custGeom>
                  <a:avLst/>
                  <a:gdLst>
                    <a:gd name="T0" fmla="*/ 7872 w 12800"/>
                    <a:gd name="T1" fmla="*/ 6304 h 12800"/>
                    <a:gd name="T2" fmla="*/ 11409 w 12800"/>
                    <a:gd name="T3" fmla="*/ 8561 h 12800"/>
                    <a:gd name="T4" fmla="*/ 12800 w 12800"/>
                    <a:gd name="T5" fmla="*/ 12544 h 12800"/>
                    <a:gd name="T6" fmla="*/ 12544 w 12800"/>
                    <a:gd name="T7" fmla="*/ 12800 h 12800"/>
                    <a:gd name="T8" fmla="*/ 12288 w 12800"/>
                    <a:gd name="T9" fmla="*/ 12544 h 12800"/>
                    <a:gd name="T10" fmla="*/ 10560 w 12800"/>
                    <a:gd name="T11" fmla="*/ 8384 h 12800"/>
                    <a:gd name="T12" fmla="*/ 6400 w 12800"/>
                    <a:gd name="T13" fmla="*/ 6656 h 12800"/>
                    <a:gd name="T14" fmla="*/ 2240 w 12800"/>
                    <a:gd name="T15" fmla="*/ 8384 h 12800"/>
                    <a:gd name="T16" fmla="*/ 512 w 12800"/>
                    <a:gd name="T17" fmla="*/ 12544 h 12800"/>
                    <a:gd name="T18" fmla="*/ 256 w 12800"/>
                    <a:gd name="T19" fmla="*/ 12800 h 12800"/>
                    <a:gd name="T20" fmla="*/ 0 w 12800"/>
                    <a:gd name="T21" fmla="*/ 12544 h 12800"/>
                    <a:gd name="T22" fmla="*/ 1391 w 12800"/>
                    <a:gd name="T23" fmla="*/ 8559 h 12800"/>
                    <a:gd name="T24" fmla="*/ 4928 w 12800"/>
                    <a:gd name="T25" fmla="*/ 6304 h 12800"/>
                    <a:gd name="T26" fmla="*/ 3584 w 12800"/>
                    <a:gd name="T27" fmla="*/ 5088 h 12800"/>
                    <a:gd name="T28" fmla="*/ 3072 w 12800"/>
                    <a:gd name="T29" fmla="*/ 3328 h 12800"/>
                    <a:gd name="T30" fmla="*/ 4047 w 12800"/>
                    <a:gd name="T31" fmla="*/ 975 h 12800"/>
                    <a:gd name="T32" fmla="*/ 6400 w 12800"/>
                    <a:gd name="T33" fmla="*/ 0 h 12800"/>
                    <a:gd name="T34" fmla="*/ 8753 w 12800"/>
                    <a:gd name="T35" fmla="*/ 975 h 12800"/>
                    <a:gd name="T36" fmla="*/ 9728 w 12800"/>
                    <a:gd name="T37" fmla="*/ 3328 h 12800"/>
                    <a:gd name="T38" fmla="*/ 9216 w 12800"/>
                    <a:gd name="T39" fmla="*/ 5088 h 12800"/>
                    <a:gd name="T40" fmla="*/ 7872 w 12800"/>
                    <a:gd name="T41" fmla="*/ 6304 h 12800"/>
                    <a:gd name="T42" fmla="*/ 4384 w 12800"/>
                    <a:gd name="T43" fmla="*/ 5344 h 12800"/>
                    <a:gd name="T44" fmla="*/ 6400 w 12800"/>
                    <a:gd name="T45" fmla="*/ 6144 h 12800"/>
                    <a:gd name="T46" fmla="*/ 8399 w 12800"/>
                    <a:gd name="T47" fmla="*/ 5327 h 12800"/>
                    <a:gd name="T48" fmla="*/ 9216 w 12800"/>
                    <a:gd name="T49" fmla="*/ 3328 h 12800"/>
                    <a:gd name="T50" fmla="*/ 8399 w 12800"/>
                    <a:gd name="T51" fmla="*/ 1327 h 12800"/>
                    <a:gd name="T52" fmla="*/ 6400 w 12800"/>
                    <a:gd name="T53" fmla="*/ 512 h 12800"/>
                    <a:gd name="T54" fmla="*/ 4401 w 12800"/>
                    <a:gd name="T55" fmla="*/ 1327 h 12800"/>
                    <a:gd name="T56" fmla="*/ 3584 w 12800"/>
                    <a:gd name="T57" fmla="*/ 3328 h 12800"/>
                    <a:gd name="T58" fmla="*/ 4384 w 12800"/>
                    <a:gd name="T59" fmla="*/ 5344 h 1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2800" h="12800">
                      <a:moveTo>
                        <a:pt x="7872" y="6304"/>
                      </a:moveTo>
                      <a:cubicBezTo>
                        <a:pt x="9302" y="6646"/>
                        <a:pt x="10481" y="7397"/>
                        <a:pt x="11409" y="8561"/>
                      </a:cubicBezTo>
                      <a:cubicBezTo>
                        <a:pt x="12337" y="9723"/>
                        <a:pt x="12800" y="11052"/>
                        <a:pt x="12800" y="12544"/>
                      </a:cubicBezTo>
                      <a:cubicBezTo>
                        <a:pt x="12800" y="12716"/>
                        <a:pt x="12714" y="12800"/>
                        <a:pt x="12544" y="12800"/>
                      </a:cubicBezTo>
                      <a:cubicBezTo>
                        <a:pt x="12374" y="12800"/>
                        <a:pt x="12288" y="12716"/>
                        <a:pt x="12288" y="12544"/>
                      </a:cubicBezTo>
                      <a:cubicBezTo>
                        <a:pt x="12288" y="10924"/>
                        <a:pt x="11712" y="9536"/>
                        <a:pt x="10560" y="8384"/>
                      </a:cubicBezTo>
                      <a:cubicBezTo>
                        <a:pt x="9408" y="7232"/>
                        <a:pt x="8022" y="6656"/>
                        <a:pt x="6400" y="6656"/>
                      </a:cubicBezTo>
                      <a:cubicBezTo>
                        <a:pt x="4778" y="6656"/>
                        <a:pt x="3392" y="7232"/>
                        <a:pt x="2240" y="8384"/>
                      </a:cubicBezTo>
                      <a:cubicBezTo>
                        <a:pt x="1088" y="9536"/>
                        <a:pt x="512" y="10924"/>
                        <a:pt x="512" y="12544"/>
                      </a:cubicBezTo>
                      <a:cubicBezTo>
                        <a:pt x="512" y="12716"/>
                        <a:pt x="426" y="12800"/>
                        <a:pt x="256" y="12800"/>
                      </a:cubicBezTo>
                      <a:cubicBezTo>
                        <a:pt x="86" y="12800"/>
                        <a:pt x="0" y="12716"/>
                        <a:pt x="0" y="12544"/>
                      </a:cubicBezTo>
                      <a:cubicBezTo>
                        <a:pt x="0" y="11052"/>
                        <a:pt x="463" y="9723"/>
                        <a:pt x="1391" y="8559"/>
                      </a:cubicBezTo>
                      <a:cubicBezTo>
                        <a:pt x="2319" y="7397"/>
                        <a:pt x="3498" y="6646"/>
                        <a:pt x="4928" y="6304"/>
                      </a:cubicBezTo>
                      <a:cubicBezTo>
                        <a:pt x="4374" y="6028"/>
                        <a:pt x="3926" y="5622"/>
                        <a:pt x="3584" y="5088"/>
                      </a:cubicBezTo>
                      <a:cubicBezTo>
                        <a:pt x="3242" y="4556"/>
                        <a:pt x="3072" y="3968"/>
                        <a:pt x="3072" y="3328"/>
                      </a:cubicBezTo>
                      <a:cubicBezTo>
                        <a:pt x="3072" y="2412"/>
                        <a:pt x="3397" y="1627"/>
                        <a:pt x="4047" y="975"/>
                      </a:cubicBezTo>
                      <a:cubicBezTo>
                        <a:pt x="4699" y="325"/>
                        <a:pt x="5482" y="0"/>
                        <a:pt x="6400" y="0"/>
                      </a:cubicBezTo>
                      <a:cubicBezTo>
                        <a:pt x="7318" y="0"/>
                        <a:pt x="8101" y="325"/>
                        <a:pt x="8753" y="975"/>
                      </a:cubicBezTo>
                      <a:cubicBezTo>
                        <a:pt x="9403" y="1627"/>
                        <a:pt x="9728" y="2412"/>
                        <a:pt x="9728" y="3328"/>
                      </a:cubicBezTo>
                      <a:cubicBezTo>
                        <a:pt x="9728" y="3968"/>
                        <a:pt x="9558" y="4556"/>
                        <a:pt x="9216" y="5088"/>
                      </a:cubicBezTo>
                      <a:cubicBezTo>
                        <a:pt x="8874" y="5622"/>
                        <a:pt x="8426" y="6028"/>
                        <a:pt x="7872" y="6304"/>
                      </a:cubicBezTo>
                      <a:close/>
                      <a:moveTo>
                        <a:pt x="4384" y="5344"/>
                      </a:moveTo>
                      <a:cubicBezTo>
                        <a:pt x="4938" y="5878"/>
                        <a:pt x="5610" y="6144"/>
                        <a:pt x="6400" y="6144"/>
                      </a:cubicBezTo>
                      <a:cubicBezTo>
                        <a:pt x="7190" y="6144"/>
                        <a:pt x="7855" y="5871"/>
                        <a:pt x="8399" y="5327"/>
                      </a:cubicBezTo>
                      <a:cubicBezTo>
                        <a:pt x="8945" y="4783"/>
                        <a:pt x="9216" y="4118"/>
                        <a:pt x="9216" y="3328"/>
                      </a:cubicBezTo>
                      <a:cubicBezTo>
                        <a:pt x="9216" y="2540"/>
                        <a:pt x="8945" y="1873"/>
                        <a:pt x="8399" y="1327"/>
                      </a:cubicBezTo>
                      <a:cubicBezTo>
                        <a:pt x="7855" y="783"/>
                        <a:pt x="7190" y="512"/>
                        <a:pt x="6400" y="512"/>
                      </a:cubicBezTo>
                      <a:cubicBezTo>
                        <a:pt x="5610" y="512"/>
                        <a:pt x="4943" y="783"/>
                        <a:pt x="4401" y="1327"/>
                      </a:cubicBezTo>
                      <a:cubicBezTo>
                        <a:pt x="3855" y="1873"/>
                        <a:pt x="3584" y="2540"/>
                        <a:pt x="3584" y="3328"/>
                      </a:cubicBezTo>
                      <a:cubicBezTo>
                        <a:pt x="3584" y="4118"/>
                        <a:pt x="3850" y="4790"/>
                        <a:pt x="4384" y="53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1" name="组合 20"/>
            <p:cNvGrpSpPr/>
            <p:nvPr/>
          </p:nvGrpSpPr>
          <p:grpSpPr>
            <a:xfrm>
              <a:off x="5714671" y="3021250"/>
              <a:ext cx="2514631" cy="432000"/>
              <a:chOff x="5714671" y="3131172"/>
              <a:chExt cx="2514631" cy="432000"/>
            </a:xfrm>
          </p:grpSpPr>
          <p:sp>
            <p:nvSpPr>
              <p:cNvPr id="14" name="文本框 13"/>
              <p:cNvSpPr txBox="1"/>
              <p:nvPr/>
            </p:nvSpPr>
            <p:spPr>
              <a:xfrm>
                <a:off x="6173172" y="3177895"/>
                <a:ext cx="2056130" cy="337185"/>
              </a:xfrm>
              <a:prstGeom prst="rect">
                <a:avLst/>
              </a:prstGeom>
              <a:noFill/>
            </p:spPr>
            <p:txBody>
              <a:bodyPr wrap="none" rtlCol="0">
                <a:spAutoFit/>
              </a:bodyPr>
              <a:lstStyle/>
              <a:p>
                <a:r>
                  <a:rPr lang="zh-CN" altLang="en-US" sz="1600" dirty="0">
                    <a:solidFill>
                      <a:schemeClr val="tx1">
                        <a:lumMod val="50000"/>
                        <a:lumOff val="50000"/>
                      </a:schemeClr>
                    </a:solidFill>
                    <a:latin typeface="思源黑体 CN Light" panose="020B0300000000000000" pitchFamily="34" charset="-122"/>
                    <a:ea typeface="思源黑体 CN Light" panose="020B0300000000000000" pitchFamily="34" charset="-122"/>
                  </a:rPr>
                  <a:t>時間：</a:t>
                </a:r>
                <a:r>
                  <a:rPr lang="en-US" altLang="zh-CN" sz="1600" dirty="0">
                    <a:solidFill>
                      <a:schemeClr val="tx1">
                        <a:lumMod val="50000"/>
                        <a:lumOff val="50000"/>
                      </a:schemeClr>
                    </a:solidFill>
                    <a:latin typeface="思源黑体 CN Light" panose="020B0300000000000000" pitchFamily="34" charset="-122"/>
                    <a:ea typeface="思源黑体 CN Light" panose="020B0300000000000000" pitchFamily="34" charset="-122"/>
                  </a:rPr>
                  <a:t>20XX</a:t>
                </a:r>
                <a:r>
                  <a:rPr lang="zh-CN" altLang="en-US" sz="1600" dirty="0">
                    <a:solidFill>
                      <a:schemeClr val="tx1">
                        <a:lumMod val="50000"/>
                        <a:lumOff val="50000"/>
                      </a:schemeClr>
                    </a:solidFill>
                    <a:latin typeface="思源黑体 CN Light" panose="020B0300000000000000" pitchFamily="34" charset="-122"/>
                    <a:ea typeface="思源黑体 CN Light" panose="020B0300000000000000" pitchFamily="34" charset="-122"/>
                  </a:rPr>
                  <a:t>年</a:t>
                </a:r>
                <a:r>
                  <a:rPr lang="en-US" altLang="zh-CN" sz="1600" dirty="0">
                    <a:solidFill>
                      <a:schemeClr val="tx1">
                        <a:lumMod val="50000"/>
                        <a:lumOff val="50000"/>
                      </a:schemeClr>
                    </a:solidFill>
                    <a:latin typeface="思源黑体 CN Light" panose="020B0300000000000000" pitchFamily="34" charset="-122"/>
                    <a:ea typeface="思源黑体 CN Light" panose="020B0300000000000000" pitchFamily="34" charset="-122"/>
                  </a:rPr>
                  <a:t>1</a:t>
                </a:r>
                <a:r>
                  <a:rPr lang="zh-CN" altLang="en-US" sz="1600" dirty="0">
                    <a:solidFill>
                      <a:schemeClr val="tx1">
                        <a:lumMod val="50000"/>
                        <a:lumOff val="50000"/>
                      </a:schemeClr>
                    </a:solidFill>
                    <a:latin typeface="思源黑体 CN Light" panose="020B0300000000000000" pitchFamily="34" charset="-122"/>
                    <a:ea typeface="思源黑体 CN Light" panose="020B0300000000000000" pitchFamily="34" charset="-122"/>
                  </a:rPr>
                  <a:t>月</a:t>
                </a:r>
                <a:r>
                  <a:rPr lang="en-US" altLang="zh-CN" sz="1600" dirty="0">
                    <a:solidFill>
                      <a:schemeClr val="tx1">
                        <a:lumMod val="50000"/>
                        <a:lumOff val="50000"/>
                      </a:schemeClr>
                    </a:solidFill>
                    <a:latin typeface="思源黑体 CN Light" panose="020B0300000000000000" pitchFamily="34" charset="-122"/>
                    <a:ea typeface="思源黑体 CN Light" panose="020B0300000000000000" pitchFamily="34" charset="-122"/>
                  </a:rPr>
                  <a:t>1</a:t>
                </a:r>
                <a:r>
                  <a:rPr lang="zh-CN" altLang="en-US" sz="1600" dirty="0">
                    <a:solidFill>
                      <a:schemeClr val="tx1">
                        <a:lumMod val="50000"/>
                        <a:lumOff val="50000"/>
                      </a:schemeClr>
                    </a:solidFill>
                    <a:latin typeface="思源黑体 CN Light" panose="020B0300000000000000" pitchFamily="34" charset="-122"/>
                    <a:ea typeface="思源黑体 CN Light" panose="020B0300000000000000" pitchFamily="34" charset="-122"/>
                  </a:rPr>
                  <a:t>日</a:t>
                </a:r>
              </a:p>
            </p:txBody>
          </p:sp>
          <p:grpSp>
            <p:nvGrpSpPr>
              <p:cNvPr id="19" name="组合 18"/>
              <p:cNvGrpSpPr/>
              <p:nvPr/>
            </p:nvGrpSpPr>
            <p:grpSpPr>
              <a:xfrm>
                <a:off x="5714671" y="3131172"/>
                <a:ext cx="432000" cy="432000"/>
                <a:chOff x="5714671" y="3131172"/>
                <a:chExt cx="432000" cy="432000"/>
              </a:xfrm>
            </p:grpSpPr>
            <p:sp>
              <p:nvSpPr>
                <p:cNvPr id="15" name="椭圆 14"/>
                <p:cNvSpPr/>
                <p:nvPr/>
              </p:nvSpPr>
              <p:spPr>
                <a:xfrm>
                  <a:off x="5714671" y="3131172"/>
                  <a:ext cx="432000" cy="432000"/>
                </a:xfrm>
                <a:prstGeom prst="ellipse">
                  <a:avLst/>
                </a:prstGeom>
                <a:solidFill>
                  <a:srgbClr val="108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7" name="clock_155967"/>
                <p:cNvSpPr/>
                <p:nvPr/>
              </p:nvSpPr>
              <p:spPr>
                <a:xfrm>
                  <a:off x="5794250" y="3210974"/>
                  <a:ext cx="272842" cy="272397"/>
                </a:xfrm>
                <a:custGeom>
                  <a:avLst/>
                  <a:gdLst>
                    <a:gd name="connsiteX0" fmla="*/ 293834 w 606580"/>
                    <a:gd name="connsiteY0" fmla="*/ 72047 h 605592"/>
                    <a:gd name="connsiteX1" fmla="*/ 312778 w 606580"/>
                    <a:gd name="connsiteY1" fmla="*/ 72047 h 605592"/>
                    <a:gd name="connsiteX2" fmla="*/ 312778 w 606580"/>
                    <a:gd name="connsiteY2" fmla="*/ 296548 h 605592"/>
                    <a:gd name="connsiteX3" fmla="*/ 472223 w 606580"/>
                    <a:gd name="connsiteY3" fmla="*/ 455701 h 605592"/>
                    <a:gd name="connsiteX4" fmla="*/ 458758 w 606580"/>
                    <a:gd name="connsiteY4" fmla="*/ 469048 h 605592"/>
                    <a:gd name="connsiteX5" fmla="*/ 293834 w 606580"/>
                    <a:gd name="connsiteY5" fmla="*/ 304334 h 605592"/>
                    <a:gd name="connsiteX6" fmla="*/ 303337 w 606580"/>
                    <a:gd name="connsiteY6" fmla="*/ 18910 h 605592"/>
                    <a:gd name="connsiteX7" fmla="*/ 18941 w 606580"/>
                    <a:gd name="connsiteY7" fmla="*/ 302843 h 605592"/>
                    <a:gd name="connsiteX8" fmla="*/ 303337 w 606580"/>
                    <a:gd name="connsiteY8" fmla="*/ 586682 h 605592"/>
                    <a:gd name="connsiteX9" fmla="*/ 587639 w 606580"/>
                    <a:gd name="connsiteY9" fmla="*/ 302843 h 605592"/>
                    <a:gd name="connsiteX10" fmla="*/ 303337 w 606580"/>
                    <a:gd name="connsiteY10" fmla="*/ 18910 h 605592"/>
                    <a:gd name="connsiteX11" fmla="*/ 303337 w 606580"/>
                    <a:gd name="connsiteY11" fmla="*/ 0 h 605592"/>
                    <a:gd name="connsiteX12" fmla="*/ 606580 w 606580"/>
                    <a:gd name="connsiteY12" fmla="*/ 302843 h 605592"/>
                    <a:gd name="connsiteX13" fmla="*/ 303337 w 606580"/>
                    <a:gd name="connsiteY13" fmla="*/ 605592 h 605592"/>
                    <a:gd name="connsiteX14" fmla="*/ 0 w 606580"/>
                    <a:gd name="connsiteY14" fmla="*/ 302843 h 605592"/>
                    <a:gd name="connsiteX15" fmla="*/ 303337 w 606580"/>
                    <a:gd name="connsiteY15" fmla="*/ 0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06580" h="605592">
                      <a:moveTo>
                        <a:pt x="293834" y="72047"/>
                      </a:moveTo>
                      <a:lnTo>
                        <a:pt x="312778" y="72047"/>
                      </a:lnTo>
                      <a:lnTo>
                        <a:pt x="312778" y="296548"/>
                      </a:lnTo>
                      <a:lnTo>
                        <a:pt x="472223" y="455701"/>
                      </a:lnTo>
                      <a:lnTo>
                        <a:pt x="458758" y="469048"/>
                      </a:lnTo>
                      <a:lnTo>
                        <a:pt x="293834" y="304334"/>
                      </a:lnTo>
                      <a:close/>
                      <a:moveTo>
                        <a:pt x="303337" y="18910"/>
                      </a:moveTo>
                      <a:cubicBezTo>
                        <a:pt x="146515" y="18910"/>
                        <a:pt x="18941" y="146277"/>
                        <a:pt x="18941" y="302843"/>
                      </a:cubicBezTo>
                      <a:cubicBezTo>
                        <a:pt x="18941" y="459316"/>
                        <a:pt x="146515" y="586682"/>
                        <a:pt x="303337" y="586682"/>
                      </a:cubicBezTo>
                      <a:cubicBezTo>
                        <a:pt x="460065" y="586682"/>
                        <a:pt x="587639" y="459316"/>
                        <a:pt x="587639" y="302843"/>
                      </a:cubicBezTo>
                      <a:cubicBezTo>
                        <a:pt x="587639" y="146277"/>
                        <a:pt x="460065" y="18910"/>
                        <a:pt x="303337" y="18910"/>
                      </a:cubicBezTo>
                      <a:close/>
                      <a:moveTo>
                        <a:pt x="303337" y="0"/>
                      </a:moveTo>
                      <a:cubicBezTo>
                        <a:pt x="470836" y="0"/>
                        <a:pt x="606580" y="135617"/>
                        <a:pt x="606580" y="302843"/>
                      </a:cubicBezTo>
                      <a:cubicBezTo>
                        <a:pt x="606580" y="470069"/>
                        <a:pt x="470836" y="605592"/>
                        <a:pt x="303337" y="605592"/>
                      </a:cubicBezTo>
                      <a:cubicBezTo>
                        <a:pt x="135837" y="605592"/>
                        <a:pt x="0" y="470069"/>
                        <a:pt x="0" y="302843"/>
                      </a:cubicBezTo>
                      <a:cubicBezTo>
                        <a:pt x="0" y="135617"/>
                        <a:pt x="135837" y="0"/>
                        <a:pt x="30333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pic>
        <p:nvPicPr>
          <p:cNvPr id="2" name="图片 1" descr="www.uugai.com-833136"/>
          <p:cNvPicPr>
            <a:picLocks noChangeAspect="1"/>
          </p:cNvPicPr>
          <p:nvPr/>
        </p:nvPicPr>
        <p:blipFill>
          <a:blip r:embed="rId4"/>
          <a:stretch>
            <a:fillRect/>
          </a:stretch>
        </p:blipFill>
        <p:spPr>
          <a:xfrm>
            <a:off x="5043805" y="-52705"/>
            <a:ext cx="2105660" cy="2105660"/>
          </a:xfrm>
          <a:prstGeom prst="rect">
            <a:avLst/>
          </a:prstGeom>
        </p:spPr>
      </p:pic>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11720" y="311923"/>
            <a:ext cx="2672080" cy="521970"/>
          </a:xfrm>
          <a:prstGeom prst="rect">
            <a:avLst/>
          </a:prstGeom>
          <a:noFill/>
        </p:spPr>
        <p:txBody>
          <a:bodyPr wrap="none" rtlCol="0">
            <a:spAutoFit/>
          </a:bodyPr>
          <a:lstStyle/>
          <a:p>
            <a:r>
              <a:rPr lang="zh-CN" altLang="en-US" sz="2800" dirty="0">
                <a:solidFill>
                  <a:srgbClr val="108241"/>
                </a:solidFill>
                <a:latin typeface="思源黑体 CN Heavy" panose="020B0A00000000000000" pitchFamily="34" charset="-122"/>
                <a:ea typeface="思源黑体 CN Heavy" panose="020B0A00000000000000" pitchFamily="34" charset="-122"/>
              </a:rPr>
              <a:t>低碳出行的原因</a:t>
            </a:r>
          </a:p>
        </p:txBody>
      </p:sp>
      <p:sp>
        <p:nvSpPr>
          <p:cNvPr id="5" name="文本框 4"/>
          <p:cNvSpPr txBox="1"/>
          <p:nvPr/>
        </p:nvSpPr>
        <p:spPr>
          <a:xfrm>
            <a:off x="3145370" y="558144"/>
            <a:ext cx="2521585" cy="460375"/>
          </a:xfrm>
          <a:prstGeom prst="rect">
            <a:avLst/>
          </a:prstGeom>
          <a:noFill/>
        </p:spPr>
        <p:txBody>
          <a:bodyPr wrap="none" rtlCol="0">
            <a:spAutoFit/>
          </a:bodyPr>
          <a:lstStyle/>
          <a:p>
            <a:r>
              <a:rPr lang="en-US" altLang="zh-CN" sz="1200" spc="100" dirty="0">
                <a:solidFill>
                  <a:srgbClr val="71B136">
                    <a:alpha val="50000"/>
                  </a:srgbClr>
                </a:solidFill>
              </a:rPr>
              <a:t>Reason Of Low Carbon Travel</a:t>
            </a:r>
            <a:endParaRPr lang="zh-CN" altLang="en-US" sz="1200" spc="100" dirty="0">
              <a:solidFill>
                <a:srgbClr val="71B136">
                  <a:alpha val="50000"/>
                </a:srgbClr>
              </a:solidFill>
            </a:endParaRPr>
          </a:p>
          <a:p>
            <a:endParaRPr lang="zh-CN" altLang="en-US" sz="1200" dirty="0">
              <a:solidFill>
                <a:srgbClr val="8198EE">
                  <a:alpha val="70000"/>
                </a:srgbClr>
              </a:solidFill>
              <a:latin typeface="+mn-ea"/>
            </a:endParaRPr>
          </a:p>
        </p:txBody>
      </p:sp>
      <p:cxnSp>
        <p:nvCxnSpPr>
          <p:cNvPr id="6" name="直接连接符 5"/>
          <p:cNvCxnSpPr/>
          <p:nvPr/>
        </p:nvCxnSpPr>
        <p:spPr>
          <a:xfrm>
            <a:off x="695325" y="835143"/>
            <a:ext cx="4896000" cy="0"/>
          </a:xfrm>
          <a:prstGeom prst="line">
            <a:avLst/>
          </a:prstGeom>
          <a:ln>
            <a:solidFill>
              <a:srgbClr val="108241"/>
            </a:solidFill>
          </a:ln>
        </p:spPr>
        <p:style>
          <a:lnRef idx="1">
            <a:schemeClr val="accent1"/>
          </a:lnRef>
          <a:fillRef idx="0">
            <a:schemeClr val="accent1"/>
          </a:fillRef>
          <a:effectRef idx="0">
            <a:schemeClr val="accent1"/>
          </a:effectRef>
          <a:fontRef idx="minor">
            <a:schemeClr val="tx1"/>
          </a:fontRef>
        </p:style>
      </p:cxnSp>
      <p:sp>
        <p:nvSpPr>
          <p:cNvPr id="90" name="任意多边形: 形状 89"/>
          <p:cNvSpPr/>
          <p:nvPr/>
        </p:nvSpPr>
        <p:spPr>
          <a:xfrm>
            <a:off x="12192000" y="1088755"/>
            <a:ext cx="7999" cy="124976"/>
          </a:xfrm>
          <a:custGeom>
            <a:avLst/>
            <a:gdLst>
              <a:gd name="connsiteX0" fmla="*/ 0 w 7999"/>
              <a:gd name="connsiteY0" fmla="*/ 0 h 124976"/>
              <a:gd name="connsiteX1" fmla="*/ 2517 w 7999"/>
              <a:gd name="connsiteY1" fmla="*/ 8108 h 124976"/>
              <a:gd name="connsiteX2" fmla="*/ 7999 w 7999"/>
              <a:gd name="connsiteY2" fmla="*/ 62488 h 124976"/>
              <a:gd name="connsiteX3" fmla="*/ 2517 w 7999"/>
              <a:gd name="connsiteY3" fmla="*/ 116868 h 124976"/>
              <a:gd name="connsiteX4" fmla="*/ 0 w 7999"/>
              <a:gd name="connsiteY4" fmla="*/ 124976 h 124976"/>
              <a:gd name="connsiteX5" fmla="*/ 0 w 7999"/>
              <a:gd name="connsiteY5" fmla="*/ 0 h 124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99" h="124976">
                <a:moveTo>
                  <a:pt x="0" y="0"/>
                </a:moveTo>
                <a:lnTo>
                  <a:pt x="2517" y="8108"/>
                </a:lnTo>
                <a:cubicBezTo>
                  <a:pt x="6111" y="25673"/>
                  <a:pt x="7999" y="43860"/>
                  <a:pt x="7999" y="62488"/>
                </a:cubicBezTo>
                <a:cubicBezTo>
                  <a:pt x="7999" y="81116"/>
                  <a:pt x="6111" y="99303"/>
                  <a:pt x="2517" y="116868"/>
                </a:cubicBezTo>
                <a:lnTo>
                  <a:pt x="0" y="124976"/>
                </a:lnTo>
                <a:lnTo>
                  <a:pt x="0" y="0"/>
                </a:lnTo>
                <a:close/>
              </a:path>
            </a:pathLst>
          </a:custGeom>
          <a:solidFill>
            <a:srgbClr val="0A2588"/>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9" name="椭圆 48"/>
          <p:cNvSpPr/>
          <p:nvPr/>
        </p:nvSpPr>
        <p:spPr>
          <a:xfrm>
            <a:off x="4566000" y="2366758"/>
            <a:ext cx="3060000" cy="3060000"/>
          </a:xfrm>
          <a:prstGeom prst="ellipse">
            <a:avLst/>
          </a:prstGeom>
          <a:solidFill>
            <a:srgbClr val="85C749">
              <a:alpha val="17000"/>
            </a:srgbClr>
          </a:solidFill>
          <a:ln w="12700" cap="flat" cmpd="sng" algn="ctr">
            <a:noFill/>
            <a:prstDash val="solid"/>
            <a:miter lim="800000"/>
          </a:ln>
          <a:effectLst>
            <a:outerShdw blurRad="152400" dir="2700000" algn="ctr" rotWithShape="0">
              <a:srgbClr val="714AC7">
                <a:alpha val="28000"/>
              </a:srgb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kern="0" dirty="0">
              <a:solidFill>
                <a:prstClr val="white"/>
              </a:solidFill>
              <a:latin typeface="思源黑体 CN Light" panose="020B0300000000000000" pitchFamily="34" charset="-122"/>
              <a:ea typeface="思源黑体 CN Light" panose="020B0300000000000000" pitchFamily="34" charset="-122"/>
            </a:endParaRPr>
          </a:p>
        </p:txBody>
      </p:sp>
      <p:sp>
        <p:nvSpPr>
          <p:cNvPr id="50" name="椭圆 49"/>
          <p:cNvSpPr/>
          <p:nvPr/>
        </p:nvSpPr>
        <p:spPr>
          <a:xfrm>
            <a:off x="4836000" y="2636758"/>
            <a:ext cx="2520000" cy="2520000"/>
          </a:xfrm>
          <a:prstGeom prst="ellipse">
            <a:avLst/>
          </a:prstGeom>
          <a:gradFill>
            <a:gsLst>
              <a:gs pos="0">
                <a:srgbClr val="85C749"/>
              </a:gs>
              <a:gs pos="100000">
                <a:srgbClr val="108241"/>
              </a:gs>
            </a:gsLst>
            <a:lin ang="13500000" scaled="0"/>
          </a:gradFill>
          <a:ln w="12700" cap="flat" cmpd="sng" algn="ctr">
            <a:noFill/>
            <a:prstDash val="solid"/>
            <a:miter lim="800000"/>
          </a:ln>
          <a:effectLst>
            <a:outerShdw blurRad="190500" dist="38100" dir="2700000" algn="ctr" rotWithShape="0">
              <a:srgbClr val="85C749">
                <a:alpha val="25000"/>
              </a:srgbClr>
            </a:outerShdw>
          </a:effectLst>
        </p:spPr>
        <p:txBody>
          <a:bodyPr lIns="98755" tIns="49378" rIns="98755" bIns="49378" rtlCol="0" anchor="ctr"/>
          <a:lstStyle/>
          <a:p>
            <a:pPr algn="ctr"/>
            <a:endParaRPr lang="zh-CN" altLang="en-US" sz="1200" kern="0" dirty="0">
              <a:gradFill>
                <a:gsLst>
                  <a:gs pos="0">
                    <a:srgbClr val="00BCF6"/>
                  </a:gs>
                  <a:gs pos="100000">
                    <a:srgbClr val="3792E9"/>
                  </a:gs>
                </a:gsLst>
                <a:lin ang="5400000" scaled="1"/>
              </a:gradFill>
              <a:latin typeface="思源黑体 CN Heavy" panose="020B0A00000000000000" pitchFamily="34" charset="-122"/>
              <a:ea typeface="思源黑体 CN Heavy" panose="020B0A00000000000000" pitchFamily="34" charset="-122"/>
            </a:endParaRPr>
          </a:p>
        </p:txBody>
      </p:sp>
      <p:sp>
        <p:nvSpPr>
          <p:cNvPr id="51" name="矩形 50"/>
          <p:cNvSpPr/>
          <p:nvPr/>
        </p:nvSpPr>
        <p:spPr>
          <a:xfrm>
            <a:off x="2256791" y="4030078"/>
            <a:ext cx="1658620" cy="460375"/>
          </a:xfrm>
          <a:prstGeom prst="rect">
            <a:avLst/>
          </a:prstGeom>
          <a:noFill/>
        </p:spPr>
        <p:txBody>
          <a:bodyPr wrap="none" rtlCol="0">
            <a:spAutoFit/>
          </a:bodyPr>
          <a:lstStyle/>
          <a:p>
            <a:pPr algn="ctr"/>
            <a:r>
              <a:rPr lang="zh-CN" altLang="en-US" sz="2400" b="1" spc="500" dirty="0">
                <a:solidFill>
                  <a:schemeClr val="bg1"/>
                </a:solidFill>
                <a:latin typeface="思源黑体 CN Heavy" panose="020B0A00000000000000" pitchFamily="34" charset="-122"/>
                <a:ea typeface="思源黑体 CN Heavy" panose="020B0A00000000000000" pitchFamily="34" charset="-122"/>
              </a:rPr>
              <a:t>近期目標</a:t>
            </a:r>
          </a:p>
        </p:txBody>
      </p:sp>
      <p:sp>
        <p:nvSpPr>
          <p:cNvPr id="57" name="矩形: 对角圆角 56"/>
          <p:cNvSpPr/>
          <p:nvPr/>
        </p:nvSpPr>
        <p:spPr>
          <a:xfrm flipH="1">
            <a:off x="722468" y="1716566"/>
            <a:ext cx="3984283" cy="1647169"/>
          </a:xfrm>
          <a:prstGeom prst="round2DiagRect">
            <a:avLst>
              <a:gd name="adj1" fmla="val 22695"/>
              <a:gd name="adj2" fmla="val 0"/>
            </a:avLst>
          </a:prstGeom>
          <a:noFill/>
          <a:ln w="25400">
            <a:solidFill>
              <a:srgbClr val="1082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8" name="文本框 57"/>
          <p:cNvSpPr txBox="1"/>
          <p:nvPr/>
        </p:nvSpPr>
        <p:spPr>
          <a:xfrm>
            <a:off x="823142" y="2225288"/>
            <a:ext cx="3782934" cy="650240"/>
          </a:xfrm>
          <a:prstGeom prst="rect">
            <a:avLst/>
          </a:prstGeom>
          <a:noFill/>
        </p:spPr>
        <p:txBody>
          <a:bodyPr wrap="square" rtlCol="0">
            <a:spAutoFit/>
          </a:bodyPr>
          <a:lstStyle>
            <a:defPPr>
              <a:defRPr lang="zh-CN"/>
            </a:defPPr>
            <a:lvl1pPr algn="just">
              <a:lnSpc>
                <a:spcPct val="130000"/>
              </a:lnSpc>
              <a:defRPr sz="1400" spc="25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t>低碳出行有利於減少二氧化碳的排放，降低對城市空氣污染，綠色環保</a:t>
            </a:r>
            <a:endParaRPr lang="en-US" altLang="zh-CN" dirty="0"/>
          </a:p>
        </p:txBody>
      </p:sp>
      <p:sp>
        <p:nvSpPr>
          <p:cNvPr id="55" name="矩形: 对角圆角 54"/>
          <p:cNvSpPr/>
          <p:nvPr/>
        </p:nvSpPr>
        <p:spPr>
          <a:xfrm flipH="1">
            <a:off x="1131975" y="1395949"/>
            <a:ext cx="1440000" cy="540000"/>
          </a:xfrm>
          <a:prstGeom prst="round2DiagRect">
            <a:avLst>
              <a:gd name="adj1" fmla="val 33334"/>
              <a:gd name="adj2" fmla="val 0"/>
            </a:avLst>
          </a:prstGeom>
          <a:solidFill>
            <a:srgbClr val="85C749"/>
          </a:solidFill>
          <a:ln w="12700" cap="flat" cmpd="sng" algn="ctr">
            <a:noFill/>
            <a:prstDash val="solid"/>
            <a:miter lim="800000"/>
          </a:ln>
          <a:effectLst>
            <a:outerShdw blurRad="190500" dist="38100" dir="2700000" algn="ctr" rotWithShape="0">
              <a:srgbClr val="108241">
                <a:alpha val="25000"/>
              </a:srgbClr>
            </a:outerShdw>
          </a:effectLst>
        </p:spPr>
        <p:txBody>
          <a:bodyPr rot="0" spcFirstLastPara="0" vertOverflow="overflow" horzOverflow="overflow" vert="horz" wrap="square" lIns="98755" tIns="49378" rIns="98755" bIns="49378" numCol="1" spcCol="0" rtlCol="0" fromWordArt="0" anchor="ctr" anchorCtr="0" forceAA="0" compatLnSpc="1">
            <a:noAutofit/>
          </a:bodyPr>
          <a:lstStyle/>
          <a:p>
            <a:pPr algn="ctr"/>
            <a:endParaRPr lang="zh-CN" altLang="en-US" sz="1200" kern="0" dirty="0">
              <a:gradFill>
                <a:gsLst>
                  <a:gs pos="0">
                    <a:srgbClr val="00BCF6"/>
                  </a:gs>
                  <a:gs pos="100000">
                    <a:srgbClr val="3792E9"/>
                  </a:gs>
                </a:gsLst>
                <a:lin ang="5400000" scaled="1"/>
              </a:gradFill>
              <a:latin typeface="思源黑体 CN Heavy" panose="020B0A00000000000000" pitchFamily="34" charset="-122"/>
              <a:ea typeface="思源黑体 CN Heavy" panose="020B0A00000000000000" pitchFamily="34" charset="-122"/>
            </a:endParaRPr>
          </a:p>
        </p:txBody>
      </p:sp>
      <p:sp>
        <p:nvSpPr>
          <p:cNvPr id="56" name="矩形 55"/>
          <p:cNvSpPr/>
          <p:nvPr/>
        </p:nvSpPr>
        <p:spPr>
          <a:xfrm>
            <a:off x="1124265" y="1465894"/>
            <a:ext cx="1455420" cy="398780"/>
          </a:xfrm>
          <a:prstGeom prst="rect">
            <a:avLst/>
          </a:prstGeom>
          <a:noFill/>
        </p:spPr>
        <p:txBody>
          <a:bodyPr wrap="none" rtlCol="0">
            <a:spAutoFit/>
          </a:bodyPr>
          <a:lstStyle/>
          <a:p>
            <a:pPr algn="ctr"/>
            <a:r>
              <a:rPr lang="zh-CN" altLang="en-US" sz="2000" b="1" spc="500" dirty="0">
                <a:solidFill>
                  <a:schemeClr val="bg1"/>
                </a:solidFill>
                <a:latin typeface="思源黑体 CN Heavy" panose="020B0A00000000000000" pitchFamily="34" charset="-122"/>
                <a:ea typeface="思源黑体 CN Heavy" panose="020B0A00000000000000" pitchFamily="34" charset="-122"/>
              </a:rPr>
              <a:t>綠色環保</a:t>
            </a:r>
          </a:p>
        </p:txBody>
      </p:sp>
      <p:sp>
        <p:nvSpPr>
          <p:cNvPr id="60" name="矩形: 对角圆角 59"/>
          <p:cNvSpPr/>
          <p:nvPr/>
        </p:nvSpPr>
        <p:spPr>
          <a:xfrm flipH="1">
            <a:off x="7523318" y="4478816"/>
            <a:ext cx="3984283" cy="1647169"/>
          </a:xfrm>
          <a:prstGeom prst="round2DiagRect">
            <a:avLst>
              <a:gd name="adj1" fmla="val 22695"/>
              <a:gd name="adj2" fmla="val 0"/>
            </a:avLst>
          </a:prstGeom>
          <a:noFill/>
          <a:ln w="25400">
            <a:solidFill>
              <a:srgbClr val="1082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文本框 60"/>
          <p:cNvSpPr txBox="1"/>
          <p:nvPr/>
        </p:nvSpPr>
        <p:spPr>
          <a:xfrm>
            <a:off x="7623992" y="4987538"/>
            <a:ext cx="3782934" cy="929640"/>
          </a:xfrm>
          <a:prstGeom prst="rect">
            <a:avLst/>
          </a:prstGeom>
          <a:noFill/>
        </p:spPr>
        <p:txBody>
          <a:bodyPr wrap="square" rtlCol="0">
            <a:spAutoFit/>
          </a:bodyPr>
          <a:lstStyle>
            <a:defPPr>
              <a:defRPr lang="zh-CN"/>
            </a:defPPr>
            <a:lvl1pPr algn="just">
              <a:lnSpc>
                <a:spcPct val="130000"/>
              </a:lnSpc>
              <a:defRPr sz="1400" spc="25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pPr algn="r"/>
            <a:r>
              <a:rPr lang="zh-CN" altLang="en-US" dirty="0"/>
              <a:t>堅持低碳出行，那麼石油產的資源也就減少了很多</a:t>
            </a:r>
            <a:r>
              <a:rPr lang="en-US" altLang="zh-CN" dirty="0"/>
              <a:t>,</a:t>
            </a:r>
            <a:r>
              <a:rPr lang="zh-CN" altLang="en-US" dirty="0"/>
              <a:t>能夠讓石油廠節省燃料，還能讓空氣能夠清新</a:t>
            </a:r>
            <a:endParaRPr lang="en-US" altLang="zh-CN" dirty="0"/>
          </a:p>
        </p:txBody>
      </p:sp>
      <p:sp>
        <p:nvSpPr>
          <p:cNvPr id="63" name="矩形: 对角圆角 62"/>
          <p:cNvSpPr/>
          <p:nvPr/>
        </p:nvSpPr>
        <p:spPr>
          <a:xfrm flipH="1">
            <a:off x="9799725" y="4234399"/>
            <a:ext cx="1440000" cy="540000"/>
          </a:xfrm>
          <a:prstGeom prst="round2DiagRect">
            <a:avLst>
              <a:gd name="adj1" fmla="val 33334"/>
              <a:gd name="adj2" fmla="val 0"/>
            </a:avLst>
          </a:prstGeom>
          <a:solidFill>
            <a:srgbClr val="85C749"/>
          </a:solidFill>
          <a:ln w="12700" cap="flat" cmpd="sng" algn="ctr">
            <a:noFill/>
            <a:prstDash val="solid"/>
            <a:miter lim="800000"/>
          </a:ln>
          <a:effectLst>
            <a:outerShdw blurRad="190500" dist="38100" dir="2700000" algn="ctr" rotWithShape="0">
              <a:srgbClr val="108241">
                <a:alpha val="25000"/>
              </a:srgbClr>
            </a:outerShdw>
          </a:effectLst>
        </p:spPr>
        <p:txBody>
          <a:bodyPr rot="0" spcFirstLastPara="0" vertOverflow="overflow" horzOverflow="overflow" vert="horz" wrap="square" lIns="98755" tIns="49378" rIns="98755" bIns="49378" numCol="1" spcCol="0" rtlCol="0" fromWordArt="0" anchor="ctr" anchorCtr="0" forceAA="0" compatLnSpc="1">
            <a:noAutofit/>
          </a:bodyPr>
          <a:lstStyle/>
          <a:p>
            <a:pPr algn="ctr"/>
            <a:endParaRPr lang="zh-CN" altLang="en-US" sz="1200" kern="0" dirty="0">
              <a:gradFill>
                <a:gsLst>
                  <a:gs pos="0">
                    <a:srgbClr val="00BCF6"/>
                  </a:gs>
                  <a:gs pos="100000">
                    <a:srgbClr val="3792E9"/>
                  </a:gs>
                </a:gsLst>
                <a:lin ang="5400000" scaled="1"/>
              </a:gradFill>
              <a:latin typeface="思源黑体 CN Heavy" panose="020B0A00000000000000" pitchFamily="34" charset="-122"/>
              <a:ea typeface="思源黑体 CN Heavy" panose="020B0A00000000000000" pitchFamily="34" charset="-122"/>
            </a:endParaRPr>
          </a:p>
        </p:txBody>
      </p:sp>
      <p:sp>
        <p:nvSpPr>
          <p:cNvPr id="64" name="矩形 63"/>
          <p:cNvSpPr/>
          <p:nvPr/>
        </p:nvSpPr>
        <p:spPr>
          <a:xfrm>
            <a:off x="9792016" y="4304344"/>
            <a:ext cx="1455420" cy="398780"/>
          </a:xfrm>
          <a:prstGeom prst="rect">
            <a:avLst/>
          </a:prstGeom>
          <a:noFill/>
        </p:spPr>
        <p:txBody>
          <a:bodyPr wrap="none" rtlCol="0">
            <a:spAutoFit/>
          </a:bodyPr>
          <a:lstStyle/>
          <a:p>
            <a:pPr algn="ctr"/>
            <a:r>
              <a:rPr lang="zh-CN" altLang="en-US" sz="2000" b="1" spc="500" dirty="0">
                <a:solidFill>
                  <a:schemeClr val="bg1"/>
                </a:solidFill>
                <a:latin typeface="思源黑体 CN Heavy" panose="020B0A00000000000000" pitchFamily="34" charset="-122"/>
                <a:ea typeface="思源黑体 CN Heavy" panose="020B0A00000000000000" pitchFamily="34" charset="-122"/>
              </a:rPr>
              <a:t>少用資源</a:t>
            </a:r>
          </a:p>
        </p:txBody>
      </p:sp>
      <p:sp>
        <p:nvSpPr>
          <p:cNvPr id="65" name="矩形: 对角圆角 64"/>
          <p:cNvSpPr/>
          <p:nvPr/>
        </p:nvSpPr>
        <p:spPr>
          <a:xfrm>
            <a:off x="7523318" y="1716566"/>
            <a:ext cx="3984283" cy="1647169"/>
          </a:xfrm>
          <a:prstGeom prst="round2DiagRect">
            <a:avLst>
              <a:gd name="adj1" fmla="val 22695"/>
              <a:gd name="adj2" fmla="val 0"/>
            </a:avLst>
          </a:prstGeom>
          <a:noFill/>
          <a:ln w="25400">
            <a:solidFill>
              <a:srgbClr val="1082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文本框 65"/>
          <p:cNvSpPr txBox="1"/>
          <p:nvPr/>
        </p:nvSpPr>
        <p:spPr>
          <a:xfrm>
            <a:off x="7623992" y="2225288"/>
            <a:ext cx="3782934" cy="650240"/>
          </a:xfrm>
          <a:prstGeom prst="rect">
            <a:avLst/>
          </a:prstGeom>
          <a:noFill/>
        </p:spPr>
        <p:txBody>
          <a:bodyPr wrap="square" rtlCol="0">
            <a:spAutoFit/>
          </a:bodyPr>
          <a:lstStyle>
            <a:defPPr>
              <a:defRPr lang="zh-CN"/>
            </a:defPPr>
            <a:lvl1pPr algn="just">
              <a:lnSpc>
                <a:spcPct val="130000"/>
              </a:lnSpc>
              <a:defRPr sz="1400" spc="25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pPr algn="r"/>
            <a:r>
              <a:rPr lang="zh-CN" altLang="en-US" dirty="0"/>
              <a:t>低碳出行減少了對小汽車的使用，可以有效改善交通堵塞的情況</a:t>
            </a:r>
            <a:endParaRPr lang="en-US" altLang="zh-CN" dirty="0"/>
          </a:p>
        </p:txBody>
      </p:sp>
      <p:sp>
        <p:nvSpPr>
          <p:cNvPr id="68" name="矩形: 对角圆角 67"/>
          <p:cNvSpPr/>
          <p:nvPr/>
        </p:nvSpPr>
        <p:spPr>
          <a:xfrm>
            <a:off x="9799725" y="1395949"/>
            <a:ext cx="1440000" cy="540000"/>
          </a:xfrm>
          <a:prstGeom prst="round2DiagRect">
            <a:avLst>
              <a:gd name="adj1" fmla="val 33334"/>
              <a:gd name="adj2" fmla="val 0"/>
            </a:avLst>
          </a:prstGeom>
          <a:solidFill>
            <a:srgbClr val="85C749"/>
          </a:solidFill>
          <a:ln w="12700" cap="flat" cmpd="sng" algn="ctr">
            <a:noFill/>
            <a:prstDash val="solid"/>
            <a:miter lim="800000"/>
          </a:ln>
          <a:effectLst>
            <a:outerShdw blurRad="190500" dist="38100" dir="2700000" algn="ctr" rotWithShape="0">
              <a:srgbClr val="108241">
                <a:alpha val="25000"/>
              </a:srgbClr>
            </a:outerShdw>
          </a:effectLst>
        </p:spPr>
        <p:txBody>
          <a:bodyPr rot="0" spcFirstLastPara="0" vertOverflow="overflow" horzOverflow="overflow" vert="horz" wrap="square" lIns="98755" tIns="49378" rIns="98755" bIns="49378" numCol="1" spcCol="0" rtlCol="0" fromWordArt="0" anchor="ctr" anchorCtr="0" forceAA="0" compatLnSpc="1">
            <a:noAutofit/>
          </a:bodyPr>
          <a:lstStyle/>
          <a:p>
            <a:pPr algn="ctr"/>
            <a:endParaRPr lang="zh-CN" altLang="en-US" sz="1200" kern="0" dirty="0">
              <a:gradFill>
                <a:gsLst>
                  <a:gs pos="0">
                    <a:srgbClr val="00BCF6"/>
                  </a:gs>
                  <a:gs pos="100000">
                    <a:srgbClr val="3792E9"/>
                  </a:gs>
                </a:gsLst>
                <a:lin ang="5400000" scaled="1"/>
              </a:gradFill>
              <a:latin typeface="思源黑体 CN Heavy" panose="020B0A00000000000000" pitchFamily="34" charset="-122"/>
              <a:ea typeface="思源黑体 CN Heavy" panose="020B0A00000000000000" pitchFamily="34" charset="-122"/>
            </a:endParaRPr>
          </a:p>
        </p:txBody>
      </p:sp>
      <p:sp>
        <p:nvSpPr>
          <p:cNvPr id="69" name="矩形 68"/>
          <p:cNvSpPr/>
          <p:nvPr/>
        </p:nvSpPr>
        <p:spPr>
          <a:xfrm>
            <a:off x="9792015" y="1465894"/>
            <a:ext cx="1455420" cy="398780"/>
          </a:xfrm>
          <a:prstGeom prst="rect">
            <a:avLst/>
          </a:prstGeom>
          <a:noFill/>
        </p:spPr>
        <p:txBody>
          <a:bodyPr wrap="none" rtlCol="0">
            <a:spAutoFit/>
          </a:bodyPr>
          <a:lstStyle/>
          <a:p>
            <a:pPr algn="ctr"/>
            <a:r>
              <a:rPr lang="zh-CN" altLang="en-US" sz="2000" b="1" spc="500" dirty="0">
                <a:solidFill>
                  <a:schemeClr val="bg1"/>
                </a:solidFill>
                <a:latin typeface="思源黑体 CN Heavy" panose="020B0A00000000000000" pitchFamily="34" charset="-122"/>
                <a:ea typeface="思源黑体 CN Heavy" panose="020B0A00000000000000" pitchFamily="34" charset="-122"/>
              </a:rPr>
              <a:t>改善交通</a:t>
            </a:r>
          </a:p>
        </p:txBody>
      </p:sp>
      <p:sp>
        <p:nvSpPr>
          <p:cNvPr id="71" name="矩形: 对角圆角 70"/>
          <p:cNvSpPr/>
          <p:nvPr/>
        </p:nvSpPr>
        <p:spPr>
          <a:xfrm>
            <a:off x="722468" y="4555016"/>
            <a:ext cx="3984283" cy="1647169"/>
          </a:xfrm>
          <a:prstGeom prst="round2DiagRect">
            <a:avLst>
              <a:gd name="adj1" fmla="val 22695"/>
              <a:gd name="adj2" fmla="val 0"/>
            </a:avLst>
          </a:prstGeom>
          <a:noFill/>
          <a:ln w="25400">
            <a:solidFill>
              <a:srgbClr val="1082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 name="文本框 71"/>
          <p:cNvSpPr txBox="1"/>
          <p:nvPr/>
        </p:nvSpPr>
        <p:spPr>
          <a:xfrm>
            <a:off x="823142" y="5063738"/>
            <a:ext cx="3782934" cy="929640"/>
          </a:xfrm>
          <a:prstGeom prst="rect">
            <a:avLst/>
          </a:prstGeom>
          <a:noFill/>
        </p:spPr>
        <p:txBody>
          <a:bodyPr wrap="square" rtlCol="0">
            <a:spAutoFit/>
          </a:bodyPr>
          <a:lstStyle>
            <a:defPPr>
              <a:defRPr lang="zh-CN"/>
            </a:defPPr>
            <a:lvl1pPr algn="just">
              <a:lnSpc>
                <a:spcPct val="130000"/>
              </a:lnSpc>
              <a:defRPr sz="1400" spc="25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t>低碳出行是選擇二氧化碳排放較低的交通工具甚至是自行車與徒步出行，經濟成本低，節省支出</a:t>
            </a:r>
            <a:endParaRPr lang="en-US" altLang="zh-CN" dirty="0"/>
          </a:p>
        </p:txBody>
      </p:sp>
      <p:sp>
        <p:nvSpPr>
          <p:cNvPr id="74" name="矩形: 对角圆角 73"/>
          <p:cNvSpPr/>
          <p:nvPr/>
        </p:nvSpPr>
        <p:spPr>
          <a:xfrm>
            <a:off x="1131975" y="4234399"/>
            <a:ext cx="1440000" cy="540000"/>
          </a:xfrm>
          <a:prstGeom prst="round2DiagRect">
            <a:avLst>
              <a:gd name="adj1" fmla="val 33334"/>
              <a:gd name="adj2" fmla="val 0"/>
            </a:avLst>
          </a:prstGeom>
          <a:solidFill>
            <a:srgbClr val="85C749"/>
          </a:solidFill>
          <a:ln w="12700" cap="flat" cmpd="sng" algn="ctr">
            <a:noFill/>
            <a:prstDash val="solid"/>
            <a:miter lim="800000"/>
          </a:ln>
          <a:effectLst>
            <a:outerShdw blurRad="190500" dist="38100" dir="2700000" algn="ctr" rotWithShape="0">
              <a:srgbClr val="108241">
                <a:alpha val="25000"/>
              </a:srgbClr>
            </a:outerShdw>
          </a:effectLst>
        </p:spPr>
        <p:txBody>
          <a:bodyPr rot="0" spcFirstLastPara="0" vertOverflow="overflow" horzOverflow="overflow" vert="horz" wrap="square" lIns="98755" tIns="49378" rIns="98755" bIns="49378" numCol="1" spcCol="0" rtlCol="0" fromWordArt="0" anchor="ctr" anchorCtr="0" forceAA="0" compatLnSpc="1">
            <a:noAutofit/>
          </a:bodyPr>
          <a:lstStyle/>
          <a:p>
            <a:pPr algn="ctr"/>
            <a:endParaRPr lang="zh-CN" altLang="en-US" sz="1200" kern="0" dirty="0">
              <a:gradFill>
                <a:gsLst>
                  <a:gs pos="0">
                    <a:srgbClr val="00BCF6"/>
                  </a:gs>
                  <a:gs pos="100000">
                    <a:srgbClr val="3792E9"/>
                  </a:gs>
                </a:gsLst>
                <a:lin ang="5400000" scaled="1"/>
              </a:gradFill>
              <a:latin typeface="思源黑体 CN Heavy" panose="020B0A00000000000000" pitchFamily="34" charset="-122"/>
              <a:ea typeface="思源黑体 CN Heavy" panose="020B0A00000000000000" pitchFamily="34" charset="-122"/>
            </a:endParaRPr>
          </a:p>
        </p:txBody>
      </p:sp>
      <p:sp>
        <p:nvSpPr>
          <p:cNvPr id="75" name="矩形 74"/>
          <p:cNvSpPr/>
          <p:nvPr/>
        </p:nvSpPr>
        <p:spPr>
          <a:xfrm>
            <a:off x="1124265" y="4304344"/>
            <a:ext cx="1455420" cy="398780"/>
          </a:xfrm>
          <a:prstGeom prst="rect">
            <a:avLst/>
          </a:prstGeom>
          <a:noFill/>
        </p:spPr>
        <p:txBody>
          <a:bodyPr wrap="none" rtlCol="0">
            <a:spAutoFit/>
          </a:bodyPr>
          <a:lstStyle/>
          <a:p>
            <a:pPr algn="ctr"/>
            <a:r>
              <a:rPr lang="zh-CN" altLang="en-US" sz="2000" b="1" spc="500" dirty="0">
                <a:solidFill>
                  <a:schemeClr val="bg1"/>
                </a:solidFill>
                <a:latin typeface="思源黑体 CN Heavy" panose="020B0A00000000000000" pitchFamily="34" charset="-122"/>
                <a:ea typeface="思源黑体 CN Heavy" panose="020B0A00000000000000" pitchFamily="34" charset="-122"/>
              </a:rPr>
              <a:t>節省開支</a:t>
            </a:r>
          </a:p>
        </p:txBody>
      </p:sp>
      <p:grpSp>
        <p:nvGrpSpPr>
          <p:cNvPr id="8" name="组合 7"/>
          <p:cNvGrpSpPr/>
          <p:nvPr/>
        </p:nvGrpSpPr>
        <p:grpSpPr>
          <a:xfrm>
            <a:off x="3932223" y="2978949"/>
            <a:ext cx="401652" cy="163527"/>
            <a:chOff x="3932223" y="2978949"/>
            <a:chExt cx="401652" cy="163527"/>
          </a:xfrm>
        </p:grpSpPr>
        <p:sp>
          <p:nvSpPr>
            <p:cNvPr id="77" name="椭圆 76"/>
            <p:cNvSpPr/>
            <p:nvPr/>
          </p:nvSpPr>
          <p:spPr>
            <a:xfrm>
              <a:off x="3932223" y="2978949"/>
              <a:ext cx="163527" cy="163527"/>
            </a:xfrm>
            <a:prstGeom prst="ellipse">
              <a:avLst/>
            </a:prstGeom>
            <a:solidFill>
              <a:srgbClr val="108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8" name="椭圆 77"/>
            <p:cNvSpPr/>
            <p:nvPr/>
          </p:nvSpPr>
          <p:spPr>
            <a:xfrm>
              <a:off x="4170348" y="2978949"/>
              <a:ext cx="163527" cy="163527"/>
            </a:xfrm>
            <a:prstGeom prst="ellipse">
              <a:avLst/>
            </a:prstGeom>
            <a:solidFill>
              <a:srgbClr val="85C7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9" name="椭圆 78"/>
          <p:cNvSpPr/>
          <p:nvPr/>
        </p:nvSpPr>
        <p:spPr>
          <a:xfrm>
            <a:off x="4408473" y="2978949"/>
            <a:ext cx="163527" cy="163527"/>
          </a:xfrm>
          <a:prstGeom prst="ellipse">
            <a:avLst/>
          </a:prstGeom>
          <a:solidFill>
            <a:srgbClr val="B3D9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1" name="椭圆 80"/>
          <p:cNvSpPr/>
          <p:nvPr/>
        </p:nvSpPr>
        <p:spPr>
          <a:xfrm>
            <a:off x="3798873" y="5836449"/>
            <a:ext cx="163527" cy="163527"/>
          </a:xfrm>
          <a:prstGeom prst="ellipse">
            <a:avLst/>
          </a:prstGeom>
          <a:solidFill>
            <a:srgbClr val="108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椭圆 81"/>
          <p:cNvSpPr/>
          <p:nvPr/>
        </p:nvSpPr>
        <p:spPr>
          <a:xfrm>
            <a:off x="4036998" y="5836449"/>
            <a:ext cx="163527" cy="163527"/>
          </a:xfrm>
          <a:prstGeom prst="ellipse">
            <a:avLst/>
          </a:prstGeom>
          <a:solidFill>
            <a:srgbClr val="85C7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3" name="椭圆 82"/>
          <p:cNvSpPr/>
          <p:nvPr/>
        </p:nvSpPr>
        <p:spPr>
          <a:xfrm>
            <a:off x="4275123" y="5836449"/>
            <a:ext cx="163527" cy="163527"/>
          </a:xfrm>
          <a:prstGeom prst="ellipse">
            <a:avLst/>
          </a:prstGeom>
          <a:solidFill>
            <a:srgbClr val="B3D9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5" name="椭圆 84"/>
          <p:cNvSpPr/>
          <p:nvPr/>
        </p:nvSpPr>
        <p:spPr>
          <a:xfrm>
            <a:off x="7818423" y="5779299"/>
            <a:ext cx="163527" cy="163527"/>
          </a:xfrm>
          <a:prstGeom prst="ellipse">
            <a:avLst/>
          </a:prstGeom>
          <a:solidFill>
            <a:srgbClr val="108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6" name="椭圆 85"/>
          <p:cNvSpPr/>
          <p:nvPr/>
        </p:nvSpPr>
        <p:spPr>
          <a:xfrm>
            <a:off x="8056548" y="5779299"/>
            <a:ext cx="163527" cy="163527"/>
          </a:xfrm>
          <a:prstGeom prst="ellipse">
            <a:avLst/>
          </a:prstGeom>
          <a:solidFill>
            <a:srgbClr val="85C7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7" name="椭圆 86"/>
          <p:cNvSpPr/>
          <p:nvPr/>
        </p:nvSpPr>
        <p:spPr>
          <a:xfrm>
            <a:off x="8294673" y="5779299"/>
            <a:ext cx="163527" cy="163527"/>
          </a:xfrm>
          <a:prstGeom prst="ellipse">
            <a:avLst/>
          </a:prstGeom>
          <a:solidFill>
            <a:srgbClr val="B3D9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9" name="椭圆 88"/>
          <p:cNvSpPr/>
          <p:nvPr/>
        </p:nvSpPr>
        <p:spPr>
          <a:xfrm>
            <a:off x="7799373" y="2997999"/>
            <a:ext cx="163527" cy="163527"/>
          </a:xfrm>
          <a:prstGeom prst="ellipse">
            <a:avLst/>
          </a:prstGeom>
          <a:solidFill>
            <a:srgbClr val="108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8" name="椭圆 117"/>
          <p:cNvSpPr/>
          <p:nvPr/>
        </p:nvSpPr>
        <p:spPr>
          <a:xfrm>
            <a:off x="8037498" y="2997999"/>
            <a:ext cx="163527" cy="163527"/>
          </a:xfrm>
          <a:prstGeom prst="ellipse">
            <a:avLst/>
          </a:prstGeom>
          <a:solidFill>
            <a:srgbClr val="85C7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椭圆 131"/>
          <p:cNvSpPr/>
          <p:nvPr/>
        </p:nvSpPr>
        <p:spPr>
          <a:xfrm>
            <a:off x="8275623" y="2997999"/>
            <a:ext cx="163527" cy="163527"/>
          </a:xfrm>
          <a:prstGeom prst="ellipse">
            <a:avLst/>
          </a:prstGeom>
          <a:solidFill>
            <a:srgbClr val="B3D9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5" name="文本框 134"/>
          <p:cNvSpPr txBox="1"/>
          <p:nvPr/>
        </p:nvSpPr>
        <p:spPr>
          <a:xfrm>
            <a:off x="5318760" y="5809567"/>
            <a:ext cx="1554480" cy="460375"/>
          </a:xfrm>
          <a:prstGeom prst="rect">
            <a:avLst/>
          </a:prstGeom>
          <a:noFill/>
        </p:spPr>
        <p:txBody>
          <a:bodyPr wrap="none" rtlCol="0">
            <a:spAutoFit/>
          </a:bodyPr>
          <a:lstStyle/>
          <a:p>
            <a:pPr algn="ctr"/>
            <a:r>
              <a:rPr lang="zh-CN" altLang="en-US" sz="2400" spc="300" dirty="0">
                <a:solidFill>
                  <a:schemeClr val="bg1"/>
                </a:solidFill>
                <a:latin typeface="思源黑体 CN Heavy" panose="020B0A00000000000000" pitchFamily="34" charset="-122"/>
                <a:ea typeface="思源黑体 CN Heavy" panose="020B0A00000000000000" pitchFamily="34" charset="-122"/>
              </a:rPr>
              <a:t>近期目標</a:t>
            </a:r>
          </a:p>
        </p:txBody>
      </p:sp>
      <p:sp>
        <p:nvSpPr>
          <p:cNvPr id="139" name="圆: 空心 138"/>
          <p:cNvSpPr/>
          <p:nvPr/>
        </p:nvSpPr>
        <p:spPr>
          <a:xfrm>
            <a:off x="10003576" y="-3182697"/>
            <a:ext cx="4694682" cy="4366260"/>
          </a:xfrm>
          <a:prstGeom prst="donut">
            <a:avLst>
              <a:gd name="adj" fmla="val 18157"/>
            </a:avLst>
          </a:prstGeom>
          <a:solidFill>
            <a:srgbClr val="85C749">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ndParaRPr>
          </a:p>
        </p:txBody>
      </p:sp>
      <p:pic>
        <p:nvPicPr>
          <p:cNvPr id="41" name="图片 40"/>
          <p:cNvPicPr>
            <a:picLocks noChangeAspect="1"/>
          </p:cNvPicPr>
          <p:nvPr/>
        </p:nvPicPr>
        <p:blipFill>
          <a:blip r:embed="rId2">
            <a:extLst>
              <a:ext uri="{28A0092B-C50C-407E-A947-70E740481C1C}">
                <a14:useLocalDpi xmlns:a14="http://schemas.microsoft.com/office/drawing/2010/main" val="0"/>
              </a:ext>
            </a:extLst>
          </a:blip>
          <a:srcRect b="51133"/>
          <a:stretch>
            <a:fillRect/>
          </a:stretch>
        </p:blipFill>
        <p:spPr>
          <a:xfrm flipH="1">
            <a:off x="4393041" y="2738345"/>
            <a:ext cx="3239517" cy="2156361"/>
          </a:xfrm>
          <a:custGeom>
            <a:avLst/>
            <a:gdLst>
              <a:gd name="connsiteX0" fmla="*/ 0 w 4076700"/>
              <a:gd name="connsiteY0" fmla="*/ 0 h 2713625"/>
              <a:gd name="connsiteX1" fmla="*/ 4076700 w 4076700"/>
              <a:gd name="connsiteY1" fmla="*/ 0 h 2713625"/>
              <a:gd name="connsiteX2" fmla="*/ 4076700 w 4076700"/>
              <a:gd name="connsiteY2" fmla="*/ 2713625 h 2713625"/>
              <a:gd name="connsiteX3" fmla="*/ 0 w 4076700"/>
              <a:gd name="connsiteY3" fmla="*/ 2713625 h 2713625"/>
              <a:gd name="connsiteX4" fmla="*/ 0 w 4076700"/>
              <a:gd name="connsiteY4" fmla="*/ 0 h 2713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6700" h="2713625">
                <a:moveTo>
                  <a:pt x="0" y="0"/>
                </a:moveTo>
                <a:lnTo>
                  <a:pt x="4076700" y="0"/>
                </a:lnTo>
                <a:lnTo>
                  <a:pt x="4076700" y="2713625"/>
                </a:lnTo>
                <a:lnTo>
                  <a:pt x="0" y="2713625"/>
                </a:lnTo>
                <a:lnTo>
                  <a:pt x="0" y="0"/>
                </a:lnTo>
                <a:close/>
              </a:path>
            </a:pathLst>
          </a:cu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25" name="矩形: 圆角 24"/>
          <p:cNvSpPr/>
          <p:nvPr/>
        </p:nvSpPr>
        <p:spPr>
          <a:xfrm>
            <a:off x="3590490" y="1147463"/>
            <a:ext cx="5220000" cy="1800000"/>
          </a:xfrm>
          <a:prstGeom prst="roundRect">
            <a:avLst>
              <a:gd name="adj" fmla="val 10164"/>
            </a:avLst>
          </a:prstGeom>
          <a:solidFill>
            <a:srgbClr val="F9F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文本框 25"/>
          <p:cNvSpPr txBox="1"/>
          <p:nvPr/>
        </p:nvSpPr>
        <p:spPr>
          <a:xfrm>
            <a:off x="3580561" y="1116439"/>
            <a:ext cx="1962150" cy="1861185"/>
          </a:xfrm>
          <a:prstGeom prst="rect">
            <a:avLst/>
          </a:prstGeom>
          <a:noFill/>
        </p:spPr>
        <p:txBody>
          <a:bodyPr wrap="none" rtlCol="0">
            <a:spAutoFit/>
          </a:bodyPr>
          <a:lstStyle>
            <a:defPPr>
              <a:defRPr lang="zh-CN"/>
            </a:defPPr>
            <a:lvl1pPr>
              <a:defRPr sz="4400">
                <a:solidFill>
                  <a:srgbClr val="E45318"/>
                </a:solidFill>
                <a:latin typeface="思源黑体 CN Heavy" panose="020B0A00000000000000" pitchFamily="34" charset="-122"/>
                <a:ea typeface="思源黑体 CN Heavy" panose="020B0A00000000000000" pitchFamily="34" charset="-122"/>
              </a:defRPr>
            </a:lvl1pPr>
          </a:lstStyle>
          <a:p>
            <a:r>
              <a:rPr lang="en-US" altLang="zh-CN" sz="11500" dirty="0">
                <a:ln>
                  <a:solidFill>
                    <a:srgbClr val="108241"/>
                  </a:solidFill>
                </a:ln>
                <a:noFill/>
              </a:rPr>
              <a:t>03</a:t>
            </a:r>
            <a:endParaRPr lang="zh-CN" altLang="en-US" sz="11500" dirty="0">
              <a:ln>
                <a:solidFill>
                  <a:srgbClr val="108241"/>
                </a:solidFill>
              </a:ln>
              <a:noFill/>
            </a:endParaRPr>
          </a:p>
        </p:txBody>
      </p:sp>
      <p:grpSp>
        <p:nvGrpSpPr>
          <p:cNvPr id="27" name="组合 26"/>
          <p:cNvGrpSpPr/>
          <p:nvPr/>
        </p:nvGrpSpPr>
        <p:grpSpPr>
          <a:xfrm>
            <a:off x="5433580" y="1213599"/>
            <a:ext cx="3330260" cy="1687567"/>
            <a:chOff x="4883070" y="1438066"/>
            <a:chExt cx="3330260" cy="1687567"/>
          </a:xfrm>
        </p:grpSpPr>
        <p:sp>
          <p:nvSpPr>
            <p:cNvPr id="28" name="文本框 27"/>
            <p:cNvSpPr txBox="1"/>
            <p:nvPr/>
          </p:nvSpPr>
          <p:spPr>
            <a:xfrm>
              <a:off x="4883070" y="1942536"/>
              <a:ext cx="2566035" cy="275590"/>
            </a:xfrm>
            <a:prstGeom prst="rect">
              <a:avLst/>
            </a:prstGeom>
            <a:noFill/>
          </p:spPr>
          <p:txBody>
            <a:bodyPr wrap="none" rtlCol="0">
              <a:spAutoFit/>
            </a:bodyPr>
            <a:lstStyle>
              <a:defPPr>
                <a:defRPr lang="zh-CN"/>
              </a:defPPr>
              <a:lvl1pPr>
                <a:defRPr sz="1200" b="1" spc="300">
                  <a:solidFill>
                    <a:srgbClr val="2A71FB">
                      <a:alpha val="50000"/>
                    </a:srgbClr>
                  </a:solidFill>
                  <a:latin typeface="思源黑体 CN Light" panose="020B0300000000000000" pitchFamily="34" charset="-122"/>
                  <a:ea typeface="思源黑体 CN Light" panose="020B0300000000000000" pitchFamily="34" charset="-122"/>
                </a:defRPr>
              </a:lvl1pPr>
            </a:lstStyle>
            <a:p>
              <a:r>
                <a:rPr lang="en-US" altLang="zh-CN" spc="100" dirty="0">
                  <a:solidFill>
                    <a:srgbClr val="71B136">
                      <a:alpha val="50000"/>
                    </a:srgbClr>
                  </a:solidFill>
                </a:rPr>
                <a:t>Feature Of Low Carbon Travel</a:t>
              </a:r>
              <a:endParaRPr lang="zh-CN" altLang="en-US" spc="100" dirty="0">
                <a:solidFill>
                  <a:srgbClr val="71B136">
                    <a:alpha val="50000"/>
                  </a:srgbClr>
                </a:solidFill>
              </a:endParaRPr>
            </a:p>
          </p:txBody>
        </p:sp>
        <p:sp>
          <p:nvSpPr>
            <p:cNvPr id="29" name="文本框 28"/>
            <p:cNvSpPr txBox="1"/>
            <p:nvPr/>
          </p:nvSpPr>
          <p:spPr>
            <a:xfrm>
              <a:off x="4883070" y="1438066"/>
              <a:ext cx="3027680" cy="583565"/>
            </a:xfrm>
            <a:prstGeom prst="rect">
              <a:avLst/>
            </a:prstGeom>
            <a:noFill/>
          </p:spPr>
          <p:txBody>
            <a:bodyPr wrap="none" rtlCol="0">
              <a:spAutoFit/>
            </a:bodyPr>
            <a:lstStyle/>
            <a:p>
              <a:r>
                <a:rPr lang="zh-CN" altLang="en-US" sz="3200" dirty="0">
                  <a:solidFill>
                    <a:srgbClr val="108241"/>
                  </a:solidFill>
                  <a:latin typeface="思源黑体 CN Heavy" panose="020B0A00000000000000" pitchFamily="34" charset="-122"/>
                  <a:ea typeface="思源黑体 CN Heavy" panose="020B0A00000000000000" pitchFamily="34" charset="-122"/>
                </a:rPr>
                <a:t>低碳出行的特點</a:t>
              </a:r>
            </a:p>
          </p:txBody>
        </p:sp>
        <p:sp>
          <p:nvSpPr>
            <p:cNvPr id="30" name="文本框 29"/>
            <p:cNvSpPr txBox="1"/>
            <p:nvPr/>
          </p:nvSpPr>
          <p:spPr>
            <a:xfrm>
              <a:off x="4883070" y="2195993"/>
              <a:ext cx="3330260" cy="929640"/>
            </a:xfrm>
            <a:prstGeom prst="rect">
              <a:avLst/>
            </a:prstGeom>
            <a:noFill/>
          </p:spPr>
          <p:txBody>
            <a:bodyPr wrap="square" rtlCol="0">
              <a:spAutoFit/>
            </a:bodyPr>
            <a:lstStyle>
              <a:defPPr>
                <a:defRPr lang="zh-CN"/>
              </a:defPPr>
              <a:lvl1pPr>
                <a:lnSpc>
                  <a:spcPct val="130000"/>
                </a:lnSpc>
                <a:defRPr sz="1400">
                  <a:solidFill>
                    <a:schemeClr val="tx1">
                      <a:lumMod val="50000"/>
                      <a:lumOff val="50000"/>
                    </a:schemeClr>
                  </a:solidFill>
                  <a:latin typeface="+mn-ea"/>
                </a:defRPr>
              </a:lvl1pPr>
            </a:lstStyle>
            <a:p>
              <a:r>
                <a:rPr lang="zh-CN" altLang="en-US" dirty="0"/>
                <a:t>轉變現有出行模式，宣導公共交通和混合動力汽車、電動車、自行車等低碳或無</a:t>
              </a:r>
              <a:r>
                <a:rPr lang="zh-CN" altLang="en-US"/>
                <a:t>碳方式</a:t>
              </a:r>
              <a:endParaRPr lang="en-US" altLang="zh-CN" dirty="0"/>
            </a:p>
          </p:txBody>
        </p:sp>
      </p:grpSp>
      <p:pic>
        <p:nvPicPr>
          <p:cNvPr id="12" name="图片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275" y="1588168"/>
            <a:ext cx="5956954" cy="5956954"/>
          </a:xfrm>
          <a:prstGeom prst="rect">
            <a:avLst/>
          </a:prstGeom>
        </p:spPr>
      </p:pic>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11720" y="311923"/>
            <a:ext cx="2672080" cy="521970"/>
          </a:xfrm>
          <a:prstGeom prst="rect">
            <a:avLst/>
          </a:prstGeom>
          <a:noFill/>
        </p:spPr>
        <p:txBody>
          <a:bodyPr wrap="none" rtlCol="0">
            <a:spAutoFit/>
          </a:bodyPr>
          <a:lstStyle/>
          <a:p>
            <a:r>
              <a:rPr lang="zh-CN" altLang="en-US" sz="2800" dirty="0">
                <a:solidFill>
                  <a:srgbClr val="108241"/>
                </a:solidFill>
                <a:latin typeface="思源黑体 CN Heavy" panose="020B0A00000000000000" pitchFamily="34" charset="-122"/>
                <a:ea typeface="思源黑体 CN Heavy" panose="020B0A00000000000000" pitchFamily="34" charset="-122"/>
              </a:rPr>
              <a:t>低碳出行的特點</a:t>
            </a:r>
          </a:p>
        </p:txBody>
      </p:sp>
      <p:sp>
        <p:nvSpPr>
          <p:cNvPr id="5" name="文本框 4"/>
          <p:cNvSpPr txBox="1"/>
          <p:nvPr/>
        </p:nvSpPr>
        <p:spPr>
          <a:xfrm>
            <a:off x="3240620" y="558144"/>
            <a:ext cx="2521585" cy="460375"/>
          </a:xfrm>
          <a:prstGeom prst="rect">
            <a:avLst/>
          </a:prstGeom>
          <a:noFill/>
        </p:spPr>
        <p:txBody>
          <a:bodyPr wrap="none" rtlCol="0">
            <a:spAutoFit/>
          </a:bodyPr>
          <a:lstStyle/>
          <a:p>
            <a:r>
              <a:rPr lang="en-US" altLang="zh-CN" sz="1200" spc="100" dirty="0">
                <a:solidFill>
                  <a:srgbClr val="71B136">
                    <a:alpha val="50000"/>
                  </a:srgbClr>
                </a:solidFill>
              </a:rPr>
              <a:t>Reason Of Low Carbon Travel</a:t>
            </a:r>
            <a:endParaRPr lang="zh-CN" altLang="en-US" sz="1200" spc="100" dirty="0">
              <a:solidFill>
                <a:srgbClr val="71B136">
                  <a:alpha val="50000"/>
                </a:srgbClr>
              </a:solidFill>
            </a:endParaRPr>
          </a:p>
          <a:p>
            <a:endParaRPr lang="zh-CN" altLang="en-US" sz="1200" dirty="0">
              <a:solidFill>
                <a:srgbClr val="8198EE">
                  <a:alpha val="70000"/>
                </a:srgbClr>
              </a:solidFill>
              <a:latin typeface="+mn-ea"/>
            </a:endParaRPr>
          </a:p>
        </p:txBody>
      </p:sp>
      <p:cxnSp>
        <p:nvCxnSpPr>
          <p:cNvPr id="6" name="直接连接符 5"/>
          <p:cNvCxnSpPr/>
          <p:nvPr/>
        </p:nvCxnSpPr>
        <p:spPr>
          <a:xfrm>
            <a:off x="695325" y="835143"/>
            <a:ext cx="4896000" cy="0"/>
          </a:xfrm>
          <a:prstGeom prst="line">
            <a:avLst/>
          </a:prstGeom>
          <a:ln>
            <a:solidFill>
              <a:srgbClr val="108241"/>
            </a:solidFill>
          </a:ln>
        </p:spPr>
        <p:style>
          <a:lnRef idx="1">
            <a:schemeClr val="accent1"/>
          </a:lnRef>
          <a:fillRef idx="0">
            <a:schemeClr val="accent1"/>
          </a:fillRef>
          <a:effectRef idx="0">
            <a:schemeClr val="accent1"/>
          </a:effectRef>
          <a:fontRef idx="minor">
            <a:schemeClr val="tx1"/>
          </a:fontRef>
        </p:style>
      </p:cxnSp>
      <p:sp>
        <p:nvSpPr>
          <p:cNvPr id="90" name="任意多边形: 形状 89"/>
          <p:cNvSpPr/>
          <p:nvPr/>
        </p:nvSpPr>
        <p:spPr>
          <a:xfrm>
            <a:off x="12192000" y="1088755"/>
            <a:ext cx="7999" cy="124976"/>
          </a:xfrm>
          <a:custGeom>
            <a:avLst/>
            <a:gdLst>
              <a:gd name="connsiteX0" fmla="*/ 0 w 7999"/>
              <a:gd name="connsiteY0" fmla="*/ 0 h 124976"/>
              <a:gd name="connsiteX1" fmla="*/ 2517 w 7999"/>
              <a:gd name="connsiteY1" fmla="*/ 8108 h 124976"/>
              <a:gd name="connsiteX2" fmla="*/ 7999 w 7999"/>
              <a:gd name="connsiteY2" fmla="*/ 62488 h 124976"/>
              <a:gd name="connsiteX3" fmla="*/ 2517 w 7999"/>
              <a:gd name="connsiteY3" fmla="*/ 116868 h 124976"/>
              <a:gd name="connsiteX4" fmla="*/ 0 w 7999"/>
              <a:gd name="connsiteY4" fmla="*/ 124976 h 124976"/>
              <a:gd name="connsiteX5" fmla="*/ 0 w 7999"/>
              <a:gd name="connsiteY5" fmla="*/ 0 h 124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99" h="124976">
                <a:moveTo>
                  <a:pt x="0" y="0"/>
                </a:moveTo>
                <a:lnTo>
                  <a:pt x="2517" y="8108"/>
                </a:lnTo>
                <a:cubicBezTo>
                  <a:pt x="6111" y="25673"/>
                  <a:pt x="7999" y="43860"/>
                  <a:pt x="7999" y="62488"/>
                </a:cubicBezTo>
                <a:cubicBezTo>
                  <a:pt x="7999" y="81116"/>
                  <a:pt x="6111" y="99303"/>
                  <a:pt x="2517" y="116868"/>
                </a:cubicBezTo>
                <a:lnTo>
                  <a:pt x="0" y="124976"/>
                </a:lnTo>
                <a:lnTo>
                  <a:pt x="0" y="0"/>
                </a:lnTo>
                <a:close/>
              </a:path>
            </a:pathLst>
          </a:custGeom>
          <a:solidFill>
            <a:srgbClr val="0A2588"/>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1" name="圆: 空心 40"/>
          <p:cNvSpPr/>
          <p:nvPr/>
        </p:nvSpPr>
        <p:spPr>
          <a:xfrm>
            <a:off x="10003576" y="-3182697"/>
            <a:ext cx="4694682" cy="4366260"/>
          </a:xfrm>
          <a:prstGeom prst="donut">
            <a:avLst>
              <a:gd name="adj" fmla="val 18157"/>
            </a:avLst>
          </a:prstGeom>
          <a:solidFill>
            <a:srgbClr val="85C749">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ndParaRPr>
          </a:p>
        </p:txBody>
      </p:sp>
      <p:sp>
        <p:nvSpPr>
          <p:cNvPr id="42" name="文本框 41"/>
          <p:cNvSpPr txBox="1"/>
          <p:nvPr/>
        </p:nvSpPr>
        <p:spPr>
          <a:xfrm>
            <a:off x="693819" y="2294773"/>
            <a:ext cx="5184674" cy="1060450"/>
          </a:xfrm>
          <a:prstGeom prst="rect">
            <a:avLst/>
          </a:prstGeom>
          <a:noFill/>
        </p:spPr>
        <p:txBody>
          <a:bodyPr wrap="square" rtlCol="0">
            <a:spAutoFit/>
          </a:bodyPr>
          <a:lstStyle>
            <a:defPPr>
              <a:defRPr lang="zh-CN"/>
            </a:defPPr>
            <a:lvl1pPr>
              <a:lnSpc>
                <a:spcPct val="150000"/>
              </a:lnSpc>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t>低碳出行的特點一是</a:t>
            </a:r>
            <a:r>
              <a:rPr lang="en-US" altLang="zh-CN" dirty="0"/>
              <a:t>,</a:t>
            </a:r>
            <a:r>
              <a:rPr lang="zh-CN" altLang="en-US" dirty="0"/>
              <a:t>加強出行智能化發展，提高運行效率，同時及時全面引進節能減排技術，降低碳消耗，最終形成全產業鏈的迴圈經濟模式</a:t>
            </a:r>
          </a:p>
        </p:txBody>
      </p:sp>
      <p:sp>
        <p:nvSpPr>
          <p:cNvPr id="43" name="矩形: 圆角 42"/>
          <p:cNvSpPr/>
          <p:nvPr/>
        </p:nvSpPr>
        <p:spPr>
          <a:xfrm>
            <a:off x="693819" y="1639375"/>
            <a:ext cx="5023686" cy="540000"/>
          </a:xfrm>
          <a:prstGeom prst="roundRect">
            <a:avLst>
              <a:gd name="adj" fmla="val 50000"/>
            </a:avLst>
          </a:prstGeom>
          <a:solidFill>
            <a:srgbClr val="85C7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文本框 43"/>
          <p:cNvSpPr txBox="1"/>
          <p:nvPr/>
        </p:nvSpPr>
        <p:spPr>
          <a:xfrm>
            <a:off x="794083" y="1709320"/>
            <a:ext cx="2165685" cy="460375"/>
          </a:xfrm>
          <a:prstGeom prst="rect">
            <a:avLst/>
          </a:prstGeom>
          <a:noFill/>
        </p:spPr>
        <p:txBody>
          <a:bodyPr wrap="square" rtlCol="0">
            <a:spAutoFit/>
          </a:bodyPr>
          <a:lstStyle/>
          <a:p>
            <a:r>
              <a:rPr lang="zh-CN" altLang="en-US" sz="2400" spc="300" dirty="0">
                <a:solidFill>
                  <a:schemeClr val="bg1"/>
                </a:solidFill>
                <a:latin typeface="思源黑体 CN Heavy" panose="020B0A00000000000000" pitchFamily="34" charset="-122"/>
                <a:ea typeface="思源黑体 CN Heavy" panose="020B0A00000000000000" pitchFamily="34" charset="-122"/>
              </a:rPr>
              <a:t>出行特點</a:t>
            </a:r>
          </a:p>
        </p:txBody>
      </p:sp>
      <p:grpSp>
        <p:nvGrpSpPr>
          <p:cNvPr id="45" name="组合 44"/>
          <p:cNvGrpSpPr/>
          <p:nvPr/>
        </p:nvGrpSpPr>
        <p:grpSpPr>
          <a:xfrm>
            <a:off x="2398768" y="1801375"/>
            <a:ext cx="2486055" cy="216000"/>
            <a:chOff x="8566956" y="4781823"/>
            <a:chExt cx="2486055" cy="216000"/>
          </a:xfrm>
        </p:grpSpPr>
        <p:sp>
          <p:nvSpPr>
            <p:cNvPr id="46" name="菱形 45"/>
            <p:cNvSpPr/>
            <p:nvPr/>
          </p:nvSpPr>
          <p:spPr>
            <a:xfrm>
              <a:off x="8566956" y="4781823"/>
              <a:ext cx="216000" cy="216000"/>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7" name="直接连接符 46"/>
            <p:cNvCxnSpPr/>
            <p:nvPr/>
          </p:nvCxnSpPr>
          <p:spPr>
            <a:xfrm>
              <a:off x="8718890" y="4889823"/>
              <a:ext cx="233412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48" name="文本框 47"/>
          <p:cNvSpPr txBox="1"/>
          <p:nvPr/>
        </p:nvSpPr>
        <p:spPr>
          <a:xfrm>
            <a:off x="693819" y="4901610"/>
            <a:ext cx="5184674" cy="737235"/>
          </a:xfrm>
          <a:prstGeom prst="rect">
            <a:avLst/>
          </a:prstGeom>
          <a:noFill/>
        </p:spPr>
        <p:txBody>
          <a:bodyPr wrap="square" rtlCol="0">
            <a:spAutoFit/>
          </a:bodyPr>
          <a:lstStyle>
            <a:defPPr>
              <a:defRPr lang="zh-CN"/>
            </a:defPPr>
            <a:lvl1pPr>
              <a:lnSpc>
                <a:spcPct val="150000"/>
              </a:lnSpc>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t>低碳出行的特點二是</a:t>
            </a:r>
            <a:r>
              <a:rPr lang="en-US" altLang="zh-CN" dirty="0"/>
              <a:t>,</a:t>
            </a:r>
            <a:r>
              <a:rPr lang="zh-CN" altLang="en-US" dirty="0"/>
              <a:t>扭轉奢華浪費之風，強化清潔、方便、舒適的功能性，提升文化的品牌性</a:t>
            </a:r>
          </a:p>
        </p:txBody>
      </p:sp>
      <p:sp>
        <p:nvSpPr>
          <p:cNvPr id="52" name="矩形: 圆角 51"/>
          <p:cNvSpPr/>
          <p:nvPr/>
        </p:nvSpPr>
        <p:spPr>
          <a:xfrm>
            <a:off x="693819" y="4246212"/>
            <a:ext cx="5023686" cy="540000"/>
          </a:xfrm>
          <a:prstGeom prst="roundRect">
            <a:avLst>
              <a:gd name="adj" fmla="val 50000"/>
            </a:avLst>
          </a:prstGeom>
          <a:solidFill>
            <a:srgbClr val="85C7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文本框 52"/>
          <p:cNvSpPr txBox="1"/>
          <p:nvPr/>
        </p:nvSpPr>
        <p:spPr>
          <a:xfrm>
            <a:off x="794083" y="4316157"/>
            <a:ext cx="2165685" cy="460375"/>
          </a:xfrm>
          <a:prstGeom prst="rect">
            <a:avLst/>
          </a:prstGeom>
          <a:noFill/>
        </p:spPr>
        <p:txBody>
          <a:bodyPr wrap="square" rtlCol="0">
            <a:spAutoFit/>
          </a:bodyPr>
          <a:lstStyle/>
          <a:p>
            <a:r>
              <a:rPr lang="zh-CN" altLang="en-US" sz="2400" spc="300" dirty="0">
                <a:solidFill>
                  <a:schemeClr val="bg1"/>
                </a:solidFill>
                <a:latin typeface="思源黑体 CN Heavy" panose="020B0A00000000000000" pitchFamily="34" charset="-122"/>
                <a:ea typeface="思源黑体 CN Heavy" panose="020B0A00000000000000" pitchFamily="34" charset="-122"/>
              </a:rPr>
              <a:t>出行特點</a:t>
            </a:r>
          </a:p>
        </p:txBody>
      </p:sp>
      <p:grpSp>
        <p:nvGrpSpPr>
          <p:cNvPr id="54" name="组合 53"/>
          <p:cNvGrpSpPr/>
          <p:nvPr/>
        </p:nvGrpSpPr>
        <p:grpSpPr>
          <a:xfrm>
            <a:off x="2398768" y="4408212"/>
            <a:ext cx="2486055" cy="216000"/>
            <a:chOff x="8566956" y="4781823"/>
            <a:chExt cx="2486055" cy="216000"/>
          </a:xfrm>
        </p:grpSpPr>
        <p:sp>
          <p:nvSpPr>
            <p:cNvPr id="59" name="菱形 58"/>
            <p:cNvSpPr/>
            <p:nvPr/>
          </p:nvSpPr>
          <p:spPr>
            <a:xfrm>
              <a:off x="8566956" y="4781823"/>
              <a:ext cx="216000" cy="216000"/>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2" name="直接连接符 61"/>
            <p:cNvCxnSpPr/>
            <p:nvPr/>
          </p:nvCxnSpPr>
          <p:spPr>
            <a:xfrm>
              <a:off x="8718890" y="4889823"/>
              <a:ext cx="233412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76" name="矩形: 圆角 75"/>
          <p:cNvSpPr/>
          <p:nvPr/>
        </p:nvSpPr>
        <p:spPr>
          <a:xfrm>
            <a:off x="6127594" y="1407692"/>
            <a:ext cx="5400674" cy="4860758"/>
          </a:xfrm>
          <a:prstGeom prst="roundRect">
            <a:avLst>
              <a:gd name="adj" fmla="val 4786"/>
            </a:avLst>
          </a:prstGeom>
          <a:noFill/>
          <a:ln w="38100">
            <a:solidFill>
              <a:srgbClr val="1082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0" name="文本框 79"/>
          <p:cNvSpPr txBox="1"/>
          <p:nvPr/>
        </p:nvSpPr>
        <p:spPr>
          <a:xfrm>
            <a:off x="7509351" y="4250948"/>
            <a:ext cx="2637161" cy="460375"/>
          </a:xfrm>
          <a:prstGeom prst="rect">
            <a:avLst/>
          </a:prstGeom>
          <a:noFill/>
        </p:spPr>
        <p:txBody>
          <a:bodyPr wrap="square" rtlCol="0">
            <a:spAutoFit/>
          </a:bodyPr>
          <a:lstStyle/>
          <a:p>
            <a:pPr algn="ctr"/>
            <a:r>
              <a:rPr lang="zh-CN" altLang="en-US" sz="2400" spc="300" dirty="0">
                <a:solidFill>
                  <a:srgbClr val="108241"/>
                </a:solidFill>
                <a:latin typeface="思源黑体 CN Heavy" panose="020B0A00000000000000" pitchFamily="34" charset="-122"/>
                <a:ea typeface="思源黑体 CN Heavy" panose="020B0A00000000000000" pitchFamily="34" charset="-122"/>
              </a:rPr>
              <a:t>低碳出行的特點</a:t>
            </a:r>
          </a:p>
        </p:txBody>
      </p:sp>
      <p:sp>
        <p:nvSpPr>
          <p:cNvPr id="84" name="文本框 83"/>
          <p:cNvSpPr txBox="1"/>
          <p:nvPr/>
        </p:nvSpPr>
        <p:spPr>
          <a:xfrm>
            <a:off x="6379162" y="4783637"/>
            <a:ext cx="4897539" cy="1060450"/>
          </a:xfrm>
          <a:prstGeom prst="rect">
            <a:avLst/>
          </a:prstGeom>
          <a:noFill/>
        </p:spPr>
        <p:txBody>
          <a:bodyPr wrap="square" rtlCol="0">
            <a:spAutoFit/>
          </a:bodyPr>
          <a:lstStyle>
            <a:defPPr>
              <a:defRPr lang="zh-CN"/>
            </a:defPPr>
            <a:lvl1pPr>
              <a:lnSpc>
                <a:spcPct val="150000"/>
              </a:lnSpc>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t>低碳出行的特點三是</a:t>
            </a:r>
            <a:r>
              <a:rPr lang="en-US" altLang="zh-CN" dirty="0"/>
              <a:t>,</a:t>
            </a:r>
            <a:r>
              <a:rPr lang="zh-CN" altLang="en-US" dirty="0"/>
              <a:t>轉變現有出行模式，宣導公共交通和混合動力汽車、電動車、自行車等低碳或無碳方式，同時也豐富出行生活，增加出行專案</a:t>
            </a:r>
          </a:p>
        </p:txBody>
      </p:sp>
      <p:pic>
        <p:nvPicPr>
          <p:cNvPr id="94" name="图片 93"/>
          <p:cNvPicPr>
            <a:picLocks noChangeAspect="1"/>
          </p:cNvPicPr>
          <p:nvPr/>
        </p:nvPicPr>
        <p:blipFill>
          <a:blip r:embed="rId2">
            <a:extLst>
              <a:ext uri="{28A0092B-C50C-407E-A947-70E740481C1C}">
                <a14:useLocalDpi xmlns:a14="http://schemas.microsoft.com/office/drawing/2010/main" val="0"/>
              </a:ext>
            </a:extLst>
          </a:blip>
          <a:srcRect b="51133"/>
          <a:stretch>
            <a:fillRect/>
          </a:stretch>
        </p:blipFill>
        <p:spPr>
          <a:xfrm>
            <a:off x="6351867" y="860121"/>
            <a:ext cx="4952129" cy="3296348"/>
          </a:xfrm>
          <a:custGeom>
            <a:avLst/>
            <a:gdLst>
              <a:gd name="connsiteX0" fmla="*/ 0 w 4076700"/>
              <a:gd name="connsiteY0" fmla="*/ 0 h 2713625"/>
              <a:gd name="connsiteX1" fmla="*/ 4076700 w 4076700"/>
              <a:gd name="connsiteY1" fmla="*/ 0 h 2713625"/>
              <a:gd name="connsiteX2" fmla="*/ 4076700 w 4076700"/>
              <a:gd name="connsiteY2" fmla="*/ 2713625 h 2713625"/>
              <a:gd name="connsiteX3" fmla="*/ 0 w 4076700"/>
              <a:gd name="connsiteY3" fmla="*/ 2713625 h 2713625"/>
              <a:gd name="connsiteX4" fmla="*/ 0 w 4076700"/>
              <a:gd name="connsiteY4" fmla="*/ 0 h 2713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6700" h="2713625">
                <a:moveTo>
                  <a:pt x="0" y="0"/>
                </a:moveTo>
                <a:lnTo>
                  <a:pt x="4076700" y="0"/>
                </a:lnTo>
                <a:lnTo>
                  <a:pt x="4076700" y="2713625"/>
                </a:lnTo>
                <a:lnTo>
                  <a:pt x="0" y="2713625"/>
                </a:lnTo>
                <a:lnTo>
                  <a:pt x="0" y="0"/>
                </a:lnTo>
                <a:close/>
              </a:path>
            </a:pathLst>
          </a:cu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11720" y="311923"/>
            <a:ext cx="2672080" cy="521970"/>
          </a:xfrm>
          <a:prstGeom prst="rect">
            <a:avLst/>
          </a:prstGeom>
          <a:noFill/>
        </p:spPr>
        <p:txBody>
          <a:bodyPr wrap="none" rtlCol="0">
            <a:spAutoFit/>
          </a:bodyPr>
          <a:lstStyle/>
          <a:p>
            <a:r>
              <a:rPr lang="zh-CN" altLang="en-US" sz="2800" dirty="0">
                <a:solidFill>
                  <a:srgbClr val="108241"/>
                </a:solidFill>
                <a:latin typeface="思源黑体 CN Heavy" panose="020B0A00000000000000" pitchFamily="34" charset="-122"/>
                <a:ea typeface="思源黑体 CN Heavy" panose="020B0A00000000000000" pitchFamily="34" charset="-122"/>
              </a:rPr>
              <a:t>低碳出行的特點</a:t>
            </a:r>
          </a:p>
        </p:txBody>
      </p:sp>
      <p:sp>
        <p:nvSpPr>
          <p:cNvPr id="5" name="文本框 4"/>
          <p:cNvSpPr txBox="1"/>
          <p:nvPr/>
        </p:nvSpPr>
        <p:spPr>
          <a:xfrm>
            <a:off x="3240620" y="558144"/>
            <a:ext cx="2521585" cy="460375"/>
          </a:xfrm>
          <a:prstGeom prst="rect">
            <a:avLst/>
          </a:prstGeom>
          <a:noFill/>
        </p:spPr>
        <p:txBody>
          <a:bodyPr wrap="none" rtlCol="0">
            <a:spAutoFit/>
          </a:bodyPr>
          <a:lstStyle/>
          <a:p>
            <a:r>
              <a:rPr lang="en-US" altLang="zh-CN" sz="1200" spc="100" dirty="0">
                <a:solidFill>
                  <a:srgbClr val="71B136">
                    <a:alpha val="50000"/>
                  </a:srgbClr>
                </a:solidFill>
              </a:rPr>
              <a:t>Reason Of Low Carbon Travel</a:t>
            </a:r>
            <a:endParaRPr lang="zh-CN" altLang="en-US" sz="1200" spc="100" dirty="0">
              <a:solidFill>
                <a:srgbClr val="71B136">
                  <a:alpha val="50000"/>
                </a:srgbClr>
              </a:solidFill>
            </a:endParaRPr>
          </a:p>
          <a:p>
            <a:endParaRPr lang="zh-CN" altLang="en-US" sz="1200" dirty="0">
              <a:solidFill>
                <a:srgbClr val="8198EE">
                  <a:alpha val="70000"/>
                </a:srgbClr>
              </a:solidFill>
              <a:latin typeface="+mn-ea"/>
            </a:endParaRPr>
          </a:p>
        </p:txBody>
      </p:sp>
      <p:cxnSp>
        <p:nvCxnSpPr>
          <p:cNvPr id="6" name="直接连接符 5"/>
          <p:cNvCxnSpPr/>
          <p:nvPr/>
        </p:nvCxnSpPr>
        <p:spPr>
          <a:xfrm>
            <a:off x="695325" y="835143"/>
            <a:ext cx="4896000" cy="0"/>
          </a:xfrm>
          <a:prstGeom prst="line">
            <a:avLst/>
          </a:prstGeom>
          <a:ln>
            <a:solidFill>
              <a:srgbClr val="108241"/>
            </a:solidFill>
          </a:ln>
        </p:spPr>
        <p:style>
          <a:lnRef idx="1">
            <a:schemeClr val="accent1"/>
          </a:lnRef>
          <a:fillRef idx="0">
            <a:schemeClr val="accent1"/>
          </a:fillRef>
          <a:effectRef idx="0">
            <a:schemeClr val="accent1"/>
          </a:effectRef>
          <a:fontRef idx="minor">
            <a:schemeClr val="tx1"/>
          </a:fontRef>
        </p:style>
      </p:cxnSp>
      <p:sp>
        <p:nvSpPr>
          <p:cNvPr id="90" name="任意多边形: 形状 89"/>
          <p:cNvSpPr/>
          <p:nvPr/>
        </p:nvSpPr>
        <p:spPr>
          <a:xfrm>
            <a:off x="12192000" y="1088755"/>
            <a:ext cx="7999" cy="124976"/>
          </a:xfrm>
          <a:custGeom>
            <a:avLst/>
            <a:gdLst>
              <a:gd name="connsiteX0" fmla="*/ 0 w 7999"/>
              <a:gd name="connsiteY0" fmla="*/ 0 h 124976"/>
              <a:gd name="connsiteX1" fmla="*/ 2517 w 7999"/>
              <a:gd name="connsiteY1" fmla="*/ 8108 h 124976"/>
              <a:gd name="connsiteX2" fmla="*/ 7999 w 7999"/>
              <a:gd name="connsiteY2" fmla="*/ 62488 h 124976"/>
              <a:gd name="connsiteX3" fmla="*/ 2517 w 7999"/>
              <a:gd name="connsiteY3" fmla="*/ 116868 h 124976"/>
              <a:gd name="connsiteX4" fmla="*/ 0 w 7999"/>
              <a:gd name="connsiteY4" fmla="*/ 124976 h 124976"/>
              <a:gd name="connsiteX5" fmla="*/ 0 w 7999"/>
              <a:gd name="connsiteY5" fmla="*/ 0 h 124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99" h="124976">
                <a:moveTo>
                  <a:pt x="0" y="0"/>
                </a:moveTo>
                <a:lnTo>
                  <a:pt x="2517" y="8108"/>
                </a:lnTo>
                <a:cubicBezTo>
                  <a:pt x="6111" y="25673"/>
                  <a:pt x="7999" y="43860"/>
                  <a:pt x="7999" y="62488"/>
                </a:cubicBezTo>
                <a:cubicBezTo>
                  <a:pt x="7999" y="81116"/>
                  <a:pt x="6111" y="99303"/>
                  <a:pt x="2517" y="116868"/>
                </a:cubicBezTo>
                <a:lnTo>
                  <a:pt x="0" y="124976"/>
                </a:lnTo>
                <a:lnTo>
                  <a:pt x="0" y="0"/>
                </a:lnTo>
                <a:close/>
              </a:path>
            </a:pathLst>
          </a:custGeom>
          <a:solidFill>
            <a:srgbClr val="0A2588"/>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1" name="圆: 空心 40"/>
          <p:cNvSpPr/>
          <p:nvPr/>
        </p:nvSpPr>
        <p:spPr>
          <a:xfrm>
            <a:off x="10003576" y="-3182697"/>
            <a:ext cx="4694682" cy="4366260"/>
          </a:xfrm>
          <a:prstGeom prst="donut">
            <a:avLst>
              <a:gd name="adj" fmla="val 18157"/>
            </a:avLst>
          </a:prstGeom>
          <a:solidFill>
            <a:srgbClr val="85C749">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ndParaRPr>
          </a:p>
        </p:txBody>
      </p:sp>
      <p:sp>
        <p:nvSpPr>
          <p:cNvPr id="67" name="任意多边形: 形状 66"/>
          <p:cNvSpPr/>
          <p:nvPr/>
        </p:nvSpPr>
        <p:spPr>
          <a:xfrm>
            <a:off x="0" y="4914509"/>
            <a:ext cx="12192000" cy="1943491"/>
          </a:xfrm>
          <a:custGeom>
            <a:avLst/>
            <a:gdLst>
              <a:gd name="connsiteX0" fmla="*/ 0 w 12192000"/>
              <a:gd name="connsiteY0" fmla="*/ 0 h 1943491"/>
              <a:gd name="connsiteX1" fmla="*/ 49260 w 12192000"/>
              <a:gd name="connsiteY1" fmla="*/ 0 h 1943491"/>
              <a:gd name="connsiteX2" fmla="*/ 146065 w 12192000"/>
              <a:gd name="connsiteY2" fmla="*/ 45962 h 1943491"/>
              <a:gd name="connsiteX3" fmla="*/ 6096000 w 12192000"/>
              <a:gd name="connsiteY3" fmla="*/ 958465 h 1943491"/>
              <a:gd name="connsiteX4" fmla="*/ 12045935 w 12192000"/>
              <a:gd name="connsiteY4" fmla="*/ 45962 h 1943491"/>
              <a:gd name="connsiteX5" fmla="*/ 12142741 w 12192000"/>
              <a:gd name="connsiteY5" fmla="*/ 0 h 1943491"/>
              <a:gd name="connsiteX6" fmla="*/ 12192000 w 12192000"/>
              <a:gd name="connsiteY6" fmla="*/ 0 h 1943491"/>
              <a:gd name="connsiteX7" fmla="*/ 12192000 w 12192000"/>
              <a:gd name="connsiteY7" fmla="*/ 1943491 h 1943491"/>
              <a:gd name="connsiteX8" fmla="*/ 0 w 12192000"/>
              <a:gd name="connsiteY8" fmla="*/ 1943491 h 1943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1943491">
                <a:moveTo>
                  <a:pt x="0" y="0"/>
                </a:moveTo>
                <a:lnTo>
                  <a:pt x="49260" y="0"/>
                </a:lnTo>
                <a:lnTo>
                  <a:pt x="146065" y="45962"/>
                </a:lnTo>
                <a:cubicBezTo>
                  <a:pt x="1435532" y="596501"/>
                  <a:pt x="3619218" y="958465"/>
                  <a:pt x="6096000" y="958465"/>
                </a:cubicBezTo>
                <a:cubicBezTo>
                  <a:pt x="8572782" y="958465"/>
                  <a:pt x="10756468" y="596501"/>
                  <a:pt x="12045935" y="45962"/>
                </a:cubicBezTo>
                <a:lnTo>
                  <a:pt x="12142741" y="0"/>
                </a:lnTo>
                <a:lnTo>
                  <a:pt x="12192000" y="0"/>
                </a:lnTo>
                <a:lnTo>
                  <a:pt x="12192000" y="1943491"/>
                </a:lnTo>
                <a:lnTo>
                  <a:pt x="0" y="1943491"/>
                </a:lnTo>
                <a:close/>
              </a:path>
            </a:pathLst>
          </a:custGeom>
          <a:solidFill>
            <a:srgbClr val="85C74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nvGrpSpPr>
          <p:cNvPr id="26" name="组合 25"/>
          <p:cNvGrpSpPr/>
          <p:nvPr/>
        </p:nvGrpSpPr>
        <p:grpSpPr>
          <a:xfrm>
            <a:off x="1706562" y="2994275"/>
            <a:ext cx="2524147" cy="1750964"/>
            <a:chOff x="1173162" y="4270625"/>
            <a:chExt cx="2524147" cy="1750964"/>
          </a:xfrm>
        </p:grpSpPr>
        <p:sp>
          <p:nvSpPr>
            <p:cNvPr id="27" name="文本框 26"/>
            <p:cNvSpPr txBox="1"/>
            <p:nvPr/>
          </p:nvSpPr>
          <p:spPr>
            <a:xfrm>
              <a:off x="1173162" y="4637924"/>
              <a:ext cx="2524147" cy="1383665"/>
            </a:xfrm>
            <a:prstGeom prst="rect">
              <a:avLst/>
            </a:prstGeom>
            <a:noFill/>
          </p:spPr>
          <p:txBody>
            <a:bodyPr wrap="square" rtlCol="0">
              <a:spAutoFit/>
            </a:bodyPr>
            <a:lstStyle/>
            <a:p>
              <a:pPr>
                <a:lnSpc>
                  <a:spcPct val="150000"/>
                </a:lnSpc>
              </a:pP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低碳經濟宣導步行、騎自行車等，都是低碳的特點表現，既可以節省開支，也有益於健康，還可以改善生活品質</a:t>
              </a:r>
            </a:p>
          </p:txBody>
        </p:sp>
        <p:sp>
          <p:nvSpPr>
            <p:cNvPr id="28" name="文本框 27"/>
            <p:cNvSpPr txBox="1"/>
            <p:nvPr/>
          </p:nvSpPr>
          <p:spPr>
            <a:xfrm>
              <a:off x="1173162" y="4270625"/>
              <a:ext cx="2164080" cy="460375"/>
            </a:xfrm>
            <a:prstGeom prst="rect">
              <a:avLst/>
            </a:prstGeom>
            <a:noFill/>
          </p:spPr>
          <p:txBody>
            <a:bodyPr wrap="none" rtlCol="0">
              <a:spAutoFit/>
            </a:bodyPr>
            <a:lstStyle>
              <a:defPPr>
                <a:defRPr lang="zh-CN"/>
              </a:defPPr>
              <a:lvl1pPr>
                <a:defRPr sz="2400" spc="200">
                  <a:solidFill>
                    <a:srgbClr val="108241"/>
                  </a:solidFill>
                  <a:latin typeface="思源黑体 CN Heavy" panose="020B0A00000000000000" pitchFamily="34" charset="-122"/>
                  <a:ea typeface="思源黑体 CN Heavy" panose="020B0A00000000000000" pitchFamily="34" charset="-122"/>
                </a:defRPr>
              </a:lvl1pPr>
            </a:lstStyle>
            <a:p>
              <a:r>
                <a:rPr lang="zh-CN" altLang="en-US" dirty="0"/>
                <a:t>轉變生活方式</a:t>
              </a:r>
            </a:p>
          </p:txBody>
        </p:sp>
      </p:grpSp>
      <p:grpSp>
        <p:nvGrpSpPr>
          <p:cNvPr id="29" name="组合 28"/>
          <p:cNvGrpSpPr/>
          <p:nvPr/>
        </p:nvGrpSpPr>
        <p:grpSpPr>
          <a:xfrm>
            <a:off x="3376531" y="1108325"/>
            <a:ext cx="2524147" cy="1750964"/>
            <a:chOff x="1173162" y="4270625"/>
            <a:chExt cx="2524147" cy="1750964"/>
          </a:xfrm>
        </p:grpSpPr>
        <p:sp>
          <p:nvSpPr>
            <p:cNvPr id="30" name="文本框 29"/>
            <p:cNvSpPr txBox="1"/>
            <p:nvPr/>
          </p:nvSpPr>
          <p:spPr>
            <a:xfrm>
              <a:off x="1173162" y="4637924"/>
              <a:ext cx="2524147" cy="1383665"/>
            </a:xfrm>
            <a:prstGeom prst="rect">
              <a:avLst/>
            </a:prstGeom>
            <a:noFill/>
          </p:spPr>
          <p:txBody>
            <a:bodyPr wrap="square" rtlCol="0">
              <a:spAutoFit/>
            </a:bodyPr>
            <a:lstStyle/>
            <a:p>
              <a:pPr>
                <a:lnSpc>
                  <a:spcPct val="150000"/>
                </a:lnSpc>
              </a:pP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低碳騎行</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既不佔用過多的時間</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又可解決日益緊張的能源問題</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還鍛煉了身體</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增強了體質</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陶冶了情操</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a:t>
              </a:r>
              <a:endPar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endParaRPr>
            </a:p>
          </p:txBody>
        </p:sp>
        <p:sp>
          <p:nvSpPr>
            <p:cNvPr id="31" name="文本框 30"/>
            <p:cNvSpPr txBox="1"/>
            <p:nvPr/>
          </p:nvSpPr>
          <p:spPr>
            <a:xfrm>
              <a:off x="1173162" y="4270625"/>
              <a:ext cx="2494280" cy="460375"/>
            </a:xfrm>
            <a:prstGeom prst="rect">
              <a:avLst/>
            </a:prstGeom>
            <a:noFill/>
          </p:spPr>
          <p:txBody>
            <a:bodyPr wrap="none" rtlCol="0">
              <a:spAutoFit/>
            </a:bodyPr>
            <a:lstStyle>
              <a:defPPr>
                <a:defRPr lang="zh-CN"/>
              </a:defPPr>
              <a:lvl1pPr>
                <a:defRPr sz="2800" spc="500">
                  <a:solidFill>
                    <a:srgbClr val="6DCFC0"/>
                  </a:solidFill>
                  <a:latin typeface="思源黑体 CN Heavy" panose="020B0A00000000000000" pitchFamily="34" charset="-122"/>
                  <a:ea typeface="思源黑体 CN Heavy" panose="020B0A00000000000000" pitchFamily="34" charset="-122"/>
                </a:defRPr>
              </a:lvl1pPr>
            </a:lstStyle>
            <a:p>
              <a:r>
                <a:rPr lang="zh-CN" altLang="en-US" sz="2400" spc="200" dirty="0">
                  <a:solidFill>
                    <a:srgbClr val="108241"/>
                  </a:solidFill>
                </a:rPr>
                <a:t>生活變得更有趣</a:t>
              </a:r>
            </a:p>
          </p:txBody>
        </p:sp>
      </p:grpSp>
      <p:sp>
        <p:nvSpPr>
          <p:cNvPr id="33" name="矩形 32"/>
          <p:cNvSpPr/>
          <p:nvPr/>
        </p:nvSpPr>
        <p:spPr>
          <a:xfrm>
            <a:off x="2525861" y="1607704"/>
            <a:ext cx="720000" cy="720000"/>
          </a:xfrm>
          <a:prstGeom prst="rect">
            <a:avLst/>
          </a:prstGeom>
          <a:noFill/>
          <a:ln>
            <a:solidFill>
              <a:srgbClr val="1082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4" name="矩形 33"/>
          <p:cNvSpPr/>
          <p:nvPr/>
        </p:nvSpPr>
        <p:spPr>
          <a:xfrm>
            <a:off x="2615861" y="1697704"/>
            <a:ext cx="540000" cy="540000"/>
          </a:xfrm>
          <a:prstGeom prst="rect">
            <a:avLst/>
          </a:prstGeom>
          <a:solidFill>
            <a:srgbClr val="85C7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文本框 34"/>
          <p:cNvSpPr txBox="1"/>
          <p:nvPr/>
        </p:nvSpPr>
        <p:spPr>
          <a:xfrm>
            <a:off x="2539786" y="1706094"/>
            <a:ext cx="692150" cy="521970"/>
          </a:xfrm>
          <a:prstGeom prst="rect">
            <a:avLst/>
          </a:prstGeom>
          <a:noFill/>
        </p:spPr>
        <p:txBody>
          <a:bodyPr wrap="none" rtlCol="0">
            <a:spAutoFit/>
          </a:bodyPr>
          <a:lstStyle>
            <a:defPPr>
              <a:defRPr lang="zh-CN"/>
            </a:defPPr>
            <a:lvl1pPr>
              <a:defRPr sz="2800" spc="300">
                <a:solidFill>
                  <a:schemeClr val="tx1">
                    <a:lumMod val="50000"/>
                    <a:lumOff val="50000"/>
                  </a:schemeClr>
                </a:solidFill>
                <a:latin typeface="思源黑体 CN Heavy" panose="020B0A00000000000000" pitchFamily="34" charset="-122"/>
                <a:ea typeface="思源黑体 CN Heavy" panose="020B0A00000000000000" pitchFamily="34" charset="-122"/>
              </a:defRPr>
            </a:lvl1pPr>
          </a:lstStyle>
          <a:p>
            <a:pPr algn="ctr"/>
            <a:r>
              <a:rPr lang="en-US" altLang="zh-CN" dirty="0">
                <a:solidFill>
                  <a:schemeClr val="bg1"/>
                </a:solidFill>
              </a:rPr>
              <a:t>02</a:t>
            </a:r>
            <a:endParaRPr lang="zh-CN" altLang="en-US" dirty="0">
              <a:solidFill>
                <a:schemeClr val="bg1"/>
              </a:solidFill>
            </a:endParaRPr>
          </a:p>
        </p:txBody>
      </p:sp>
      <p:grpSp>
        <p:nvGrpSpPr>
          <p:cNvPr id="36" name="组合 35"/>
          <p:cNvGrpSpPr/>
          <p:nvPr/>
        </p:nvGrpSpPr>
        <p:grpSpPr>
          <a:xfrm>
            <a:off x="7421562" y="1108325"/>
            <a:ext cx="2524147" cy="1750964"/>
            <a:chOff x="1173162" y="4270625"/>
            <a:chExt cx="2524147" cy="1750964"/>
          </a:xfrm>
        </p:grpSpPr>
        <p:sp>
          <p:nvSpPr>
            <p:cNvPr id="37" name="文本框 36"/>
            <p:cNvSpPr txBox="1"/>
            <p:nvPr/>
          </p:nvSpPr>
          <p:spPr>
            <a:xfrm>
              <a:off x="1173162" y="4637924"/>
              <a:ext cx="2524147" cy="1383665"/>
            </a:xfrm>
            <a:prstGeom prst="rect">
              <a:avLst/>
            </a:prstGeom>
            <a:noFill/>
          </p:spPr>
          <p:txBody>
            <a:bodyPr wrap="square" rtlCol="0">
              <a:spAutoFit/>
            </a:bodyPr>
            <a:lstStyle/>
            <a:p>
              <a:pPr>
                <a:lnSpc>
                  <a:spcPct val="150000"/>
                </a:lnSpc>
              </a:pP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藍天</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碧水</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青山</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綠地</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人與自然和諧</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人與環境融合實現生產與生活“低碳化”，確保低排放，減少對環境的污染</a:t>
              </a:r>
            </a:p>
          </p:txBody>
        </p:sp>
        <p:sp>
          <p:nvSpPr>
            <p:cNvPr id="38" name="文本框 37"/>
            <p:cNvSpPr txBox="1"/>
            <p:nvPr/>
          </p:nvSpPr>
          <p:spPr>
            <a:xfrm>
              <a:off x="1173162" y="4270625"/>
              <a:ext cx="2164080" cy="460375"/>
            </a:xfrm>
            <a:prstGeom prst="rect">
              <a:avLst/>
            </a:prstGeom>
            <a:noFill/>
          </p:spPr>
          <p:txBody>
            <a:bodyPr wrap="none" rtlCol="0">
              <a:spAutoFit/>
            </a:bodyPr>
            <a:lstStyle>
              <a:defPPr>
                <a:defRPr lang="zh-CN"/>
              </a:defPPr>
              <a:lvl1pPr>
                <a:defRPr sz="2400" spc="200">
                  <a:solidFill>
                    <a:srgbClr val="108241"/>
                  </a:solidFill>
                  <a:latin typeface="思源黑体 CN Heavy" panose="020B0A00000000000000" pitchFamily="34" charset="-122"/>
                  <a:ea typeface="思源黑体 CN Heavy" panose="020B0A00000000000000" pitchFamily="34" charset="-122"/>
                </a:defRPr>
              </a:lvl1pPr>
            </a:lstStyle>
            <a:p>
              <a:r>
                <a:rPr lang="zh-CN" altLang="en-US" dirty="0"/>
                <a:t>優化生活環境</a:t>
              </a:r>
            </a:p>
          </p:txBody>
        </p:sp>
      </p:grpSp>
      <p:grpSp>
        <p:nvGrpSpPr>
          <p:cNvPr id="39" name="组合 38"/>
          <p:cNvGrpSpPr/>
          <p:nvPr/>
        </p:nvGrpSpPr>
        <p:grpSpPr>
          <a:xfrm>
            <a:off x="9091531" y="2994275"/>
            <a:ext cx="2524147" cy="2397394"/>
            <a:chOff x="1173162" y="4270625"/>
            <a:chExt cx="2524147" cy="2397394"/>
          </a:xfrm>
        </p:grpSpPr>
        <p:sp>
          <p:nvSpPr>
            <p:cNvPr id="40" name="文本框 39"/>
            <p:cNvSpPr txBox="1"/>
            <p:nvPr/>
          </p:nvSpPr>
          <p:spPr>
            <a:xfrm>
              <a:off x="1173162" y="4637924"/>
              <a:ext cx="2524147" cy="2030095"/>
            </a:xfrm>
            <a:prstGeom prst="rect">
              <a:avLst/>
            </a:prstGeom>
            <a:noFill/>
          </p:spPr>
          <p:txBody>
            <a:bodyPr wrap="square" rtlCol="0">
              <a:spAutoFit/>
            </a:bodyPr>
            <a:lstStyle/>
            <a:p>
              <a:pPr>
                <a:lnSpc>
                  <a:spcPct val="150000"/>
                </a:lnSpc>
              </a:pP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在一些宣導“低碳社區、低碳家庭”的地方，低碳出行過簡單環保的生活不再被認為是“摳門”的表現。低碳經濟已經使人們的生活觀念悄然發生了變化。</a:t>
              </a:r>
            </a:p>
          </p:txBody>
        </p:sp>
        <p:sp>
          <p:nvSpPr>
            <p:cNvPr id="49" name="文本框 48"/>
            <p:cNvSpPr txBox="1"/>
            <p:nvPr/>
          </p:nvSpPr>
          <p:spPr>
            <a:xfrm>
              <a:off x="1173162" y="4270625"/>
              <a:ext cx="2164080" cy="460375"/>
            </a:xfrm>
            <a:prstGeom prst="rect">
              <a:avLst/>
            </a:prstGeom>
            <a:noFill/>
          </p:spPr>
          <p:txBody>
            <a:bodyPr wrap="none" rtlCol="0">
              <a:spAutoFit/>
            </a:bodyPr>
            <a:lstStyle>
              <a:defPPr>
                <a:defRPr lang="zh-CN"/>
              </a:defPPr>
              <a:lvl1pPr>
                <a:defRPr sz="2400" spc="200">
                  <a:solidFill>
                    <a:srgbClr val="108241"/>
                  </a:solidFill>
                  <a:latin typeface="思源黑体 CN Heavy" panose="020B0A00000000000000" pitchFamily="34" charset="-122"/>
                  <a:ea typeface="思源黑体 CN Heavy" panose="020B0A00000000000000" pitchFamily="34" charset="-122"/>
                </a:defRPr>
              </a:lvl1pPr>
            </a:lstStyle>
            <a:p>
              <a:r>
                <a:rPr lang="zh-CN" altLang="en-US" dirty="0"/>
                <a:t>更新生活觀念</a:t>
              </a:r>
            </a:p>
          </p:txBody>
        </p:sp>
      </p:grpSp>
      <p:sp>
        <p:nvSpPr>
          <p:cNvPr id="50" name="矩形 49"/>
          <p:cNvSpPr/>
          <p:nvPr/>
        </p:nvSpPr>
        <p:spPr>
          <a:xfrm rot="21551184">
            <a:off x="8235527" y="3493654"/>
            <a:ext cx="720000" cy="720000"/>
          </a:xfrm>
          <a:prstGeom prst="rect">
            <a:avLst/>
          </a:prstGeom>
          <a:noFill/>
          <a:ln>
            <a:solidFill>
              <a:srgbClr val="1082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1" name="矩形 50"/>
          <p:cNvSpPr/>
          <p:nvPr/>
        </p:nvSpPr>
        <p:spPr>
          <a:xfrm rot="21551184">
            <a:off x="8325527" y="3583654"/>
            <a:ext cx="540000" cy="540000"/>
          </a:xfrm>
          <a:prstGeom prst="rect">
            <a:avLst/>
          </a:prstGeom>
          <a:solidFill>
            <a:srgbClr val="85C7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6" name="矩形 55"/>
          <p:cNvSpPr/>
          <p:nvPr/>
        </p:nvSpPr>
        <p:spPr>
          <a:xfrm>
            <a:off x="897591" y="3493654"/>
            <a:ext cx="720000" cy="720000"/>
          </a:xfrm>
          <a:prstGeom prst="rect">
            <a:avLst/>
          </a:prstGeom>
          <a:noFill/>
          <a:ln>
            <a:solidFill>
              <a:srgbClr val="1082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7" name="矩形 56"/>
          <p:cNvSpPr/>
          <p:nvPr/>
        </p:nvSpPr>
        <p:spPr>
          <a:xfrm>
            <a:off x="987591" y="3583654"/>
            <a:ext cx="540000" cy="540000"/>
          </a:xfrm>
          <a:prstGeom prst="rect">
            <a:avLst/>
          </a:prstGeom>
          <a:solidFill>
            <a:srgbClr val="85C7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文本框 57"/>
          <p:cNvSpPr txBox="1"/>
          <p:nvPr/>
        </p:nvSpPr>
        <p:spPr>
          <a:xfrm>
            <a:off x="911516" y="3592044"/>
            <a:ext cx="692150" cy="521970"/>
          </a:xfrm>
          <a:prstGeom prst="rect">
            <a:avLst/>
          </a:prstGeom>
          <a:noFill/>
        </p:spPr>
        <p:txBody>
          <a:bodyPr wrap="none" rtlCol="0">
            <a:spAutoFit/>
          </a:bodyPr>
          <a:lstStyle>
            <a:defPPr>
              <a:defRPr lang="zh-CN"/>
            </a:defPPr>
            <a:lvl1pPr>
              <a:defRPr sz="2800" spc="300">
                <a:solidFill>
                  <a:schemeClr val="tx1">
                    <a:lumMod val="50000"/>
                    <a:lumOff val="50000"/>
                  </a:schemeClr>
                </a:solidFill>
                <a:latin typeface="思源黑体 CN Heavy" panose="020B0A00000000000000" pitchFamily="34" charset="-122"/>
                <a:ea typeface="思源黑体 CN Heavy" panose="020B0A00000000000000" pitchFamily="34" charset="-122"/>
              </a:defRPr>
            </a:lvl1pPr>
          </a:lstStyle>
          <a:p>
            <a:pPr algn="ctr"/>
            <a:r>
              <a:rPr lang="en-US" altLang="zh-CN" dirty="0">
                <a:solidFill>
                  <a:schemeClr val="bg1"/>
                </a:solidFill>
              </a:rPr>
              <a:t>01</a:t>
            </a:r>
            <a:endParaRPr lang="zh-CN" altLang="en-US" dirty="0">
              <a:solidFill>
                <a:schemeClr val="bg1"/>
              </a:solidFill>
            </a:endParaRPr>
          </a:p>
        </p:txBody>
      </p:sp>
      <p:sp>
        <p:nvSpPr>
          <p:cNvPr id="61" name="矩形 60"/>
          <p:cNvSpPr/>
          <p:nvPr/>
        </p:nvSpPr>
        <p:spPr>
          <a:xfrm>
            <a:off x="6536389" y="1607704"/>
            <a:ext cx="720000" cy="720000"/>
          </a:xfrm>
          <a:prstGeom prst="rect">
            <a:avLst/>
          </a:prstGeom>
          <a:noFill/>
          <a:ln>
            <a:solidFill>
              <a:srgbClr val="1082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3" name="矩形 62"/>
          <p:cNvSpPr/>
          <p:nvPr/>
        </p:nvSpPr>
        <p:spPr>
          <a:xfrm>
            <a:off x="6626389" y="1697704"/>
            <a:ext cx="540000" cy="540000"/>
          </a:xfrm>
          <a:prstGeom prst="rect">
            <a:avLst/>
          </a:prstGeom>
          <a:solidFill>
            <a:srgbClr val="85C7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4" name="文本框 63"/>
          <p:cNvSpPr txBox="1"/>
          <p:nvPr/>
        </p:nvSpPr>
        <p:spPr>
          <a:xfrm>
            <a:off x="6550314" y="1706094"/>
            <a:ext cx="692150" cy="521970"/>
          </a:xfrm>
          <a:prstGeom prst="rect">
            <a:avLst/>
          </a:prstGeom>
          <a:noFill/>
        </p:spPr>
        <p:txBody>
          <a:bodyPr wrap="none" rtlCol="0">
            <a:spAutoFit/>
          </a:bodyPr>
          <a:lstStyle>
            <a:defPPr>
              <a:defRPr lang="zh-CN"/>
            </a:defPPr>
            <a:lvl1pPr>
              <a:defRPr sz="2800" spc="300">
                <a:solidFill>
                  <a:schemeClr val="tx1">
                    <a:lumMod val="50000"/>
                    <a:lumOff val="50000"/>
                  </a:schemeClr>
                </a:solidFill>
                <a:latin typeface="思源黑体 CN Heavy" panose="020B0A00000000000000" pitchFamily="34" charset="-122"/>
                <a:ea typeface="思源黑体 CN Heavy" panose="020B0A00000000000000" pitchFamily="34" charset="-122"/>
              </a:defRPr>
            </a:lvl1pPr>
          </a:lstStyle>
          <a:p>
            <a:pPr algn="ctr"/>
            <a:r>
              <a:rPr lang="en-US" altLang="zh-CN" dirty="0">
                <a:solidFill>
                  <a:schemeClr val="bg1"/>
                </a:solidFill>
              </a:rPr>
              <a:t>03</a:t>
            </a:r>
            <a:endParaRPr lang="zh-CN" altLang="en-US" dirty="0">
              <a:solidFill>
                <a:schemeClr val="bg1"/>
              </a:solidFill>
            </a:endParaRPr>
          </a:p>
        </p:txBody>
      </p:sp>
      <p:sp>
        <p:nvSpPr>
          <p:cNvPr id="65" name="文本框 64"/>
          <p:cNvSpPr txBox="1"/>
          <p:nvPr/>
        </p:nvSpPr>
        <p:spPr>
          <a:xfrm>
            <a:off x="8249452" y="3592044"/>
            <a:ext cx="692150" cy="521970"/>
          </a:xfrm>
          <a:prstGeom prst="rect">
            <a:avLst/>
          </a:prstGeom>
          <a:noFill/>
        </p:spPr>
        <p:txBody>
          <a:bodyPr wrap="none" rtlCol="0">
            <a:spAutoFit/>
          </a:bodyPr>
          <a:lstStyle>
            <a:defPPr>
              <a:defRPr lang="zh-CN"/>
            </a:defPPr>
            <a:lvl1pPr>
              <a:defRPr sz="2800" spc="300">
                <a:solidFill>
                  <a:schemeClr val="tx1">
                    <a:lumMod val="50000"/>
                    <a:lumOff val="50000"/>
                  </a:schemeClr>
                </a:solidFill>
                <a:latin typeface="思源黑体 CN Heavy" panose="020B0A00000000000000" pitchFamily="34" charset="-122"/>
                <a:ea typeface="思源黑体 CN Heavy" panose="020B0A00000000000000" pitchFamily="34" charset="-122"/>
              </a:defRPr>
            </a:lvl1pPr>
          </a:lstStyle>
          <a:p>
            <a:pPr algn="ctr"/>
            <a:r>
              <a:rPr lang="en-US" altLang="zh-CN" dirty="0">
                <a:solidFill>
                  <a:schemeClr val="bg1"/>
                </a:solidFill>
              </a:rPr>
              <a:t>04</a:t>
            </a:r>
            <a:endParaRPr lang="zh-CN" altLang="en-US" dirty="0">
              <a:solidFill>
                <a:schemeClr val="bg1"/>
              </a:solidFill>
            </a:endParaRPr>
          </a:p>
        </p:txBody>
      </p:sp>
      <p:sp>
        <p:nvSpPr>
          <p:cNvPr id="3" name="椭圆 2"/>
          <p:cNvSpPr/>
          <p:nvPr/>
        </p:nvSpPr>
        <p:spPr>
          <a:xfrm>
            <a:off x="4152399" y="2838765"/>
            <a:ext cx="3887203" cy="3887203"/>
          </a:xfrm>
          <a:prstGeom prst="ellipse">
            <a:avLst/>
          </a:prstGeom>
          <a:gradFill>
            <a:gsLst>
              <a:gs pos="100000">
                <a:srgbClr val="85C749"/>
              </a:gs>
              <a:gs pos="0">
                <a:srgbClr val="108241"/>
              </a:gs>
            </a:gsLst>
            <a:lin ang="13500000" scaled="0"/>
          </a:gradFill>
          <a:ln w="12700" cap="flat" cmpd="sng" algn="ctr">
            <a:noFill/>
            <a:prstDash val="solid"/>
            <a:miter lim="800000"/>
          </a:ln>
          <a:effectLst>
            <a:outerShdw blurRad="190500" dist="38100" dir="2700000" algn="ctr" rotWithShape="0">
              <a:srgbClr val="108241">
                <a:alpha val="25000"/>
              </a:srgbClr>
            </a:outerShdw>
          </a:effectLst>
        </p:spPr>
        <p:txBody>
          <a:bodyPr rot="0" spcFirstLastPara="0" vertOverflow="overflow" horzOverflow="overflow" vert="horz" wrap="square" lIns="98755" tIns="49378" rIns="98755" bIns="49378" numCol="1" spcCol="0" rtlCol="0" fromWordArt="0" anchor="ctr" anchorCtr="0" forceAA="0" compatLnSpc="1">
            <a:noAutofit/>
          </a:bodyPr>
          <a:lstStyle/>
          <a:p>
            <a:pPr algn="ctr"/>
            <a:endParaRPr lang="zh-CN" altLang="en-US" sz="1200" kern="0" dirty="0">
              <a:gradFill>
                <a:gsLst>
                  <a:gs pos="0">
                    <a:srgbClr val="00BCF6"/>
                  </a:gs>
                  <a:gs pos="100000">
                    <a:srgbClr val="3792E9"/>
                  </a:gs>
                </a:gsLst>
                <a:lin ang="5400000" scaled="1"/>
              </a:gradFill>
              <a:latin typeface="思源黑体 CN Heavy" panose="020B0A00000000000000" pitchFamily="34" charset="-122"/>
              <a:ea typeface="思源黑体 CN Heavy" panose="020B0A00000000000000" pitchFamily="34" charset="-122"/>
            </a:endParaRPr>
          </a:p>
        </p:txBody>
      </p:sp>
      <p:pic>
        <p:nvPicPr>
          <p:cNvPr id="10" name="图片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31843" y="2426094"/>
            <a:ext cx="4438652" cy="4438652"/>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11720" y="311923"/>
            <a:ext cx="2672080" cy="521970"/>
          </a:xfrm>
          <a:prstGeom prst="rect">
            <a:avLst/>
          </a:prstGeom>
          <a:noFill/>
        </p:spPr>
        <p:txBody>
          <a:bodyPr wrap="none" rtlCol="0">
            <a:spAutoFit/>
          </a:bodyPr>
          <a:lstStyle/>
          <a:p>
            <a:r>
              <a:rPr lang="zh-CN" altLang="en-US" sz="2800" dirty="0">
                <a:solidFill>
                  <a:srgbClr val="108241"/>
                </a:solidFill>
                <a:latin typeface="思源黑体 CN Heavy" panose="020B0A00000000000000" pitchFamily="34" charset="-122"/>
                <a:ea typeface="思源黑体 CN Heavy" panose="020B0A00000000000000" pitchFamily="34" charset="-122"/>
              </a:rPr>
              <a:t>低碳出行的特點</a:t>
            </a:r>
          </a:p>
        </p:txBody>
      </p:sp>
      <p:sp>
        <p:nvSpPr>
          <p:cNvPr id="5" name="文本框 4"/>
          <p:cNvSpPr txBox="1"/>
          <p:nvPr/>
        </p:nvSpPr>
        <p:spPr>
          <a:xfrm>
            <a:off x="3240620" y="558144"/>
            <a:ext cx="2521585" cy="460375"/>
          </a:xfrm>
          <a:prstGeom prst="rect">
            <a:avLst/>
          </a:prstGeom>
          <a:noFill/>
        </p:spPr>
        <p:txBody>
          <a:bodyPr wrap="none" rtlCol="0">
            <a:spAutoFit/>
          </a:bodyPr>
          <a:lstStyle/>
          <a:p>
            <a:r>
              <a:rPr lang="en-US" altLang="zh-CN" sz="1200" spc="100" dirty="0">
                <a:solidFill>
                  <a:srgbClr val="71B136">
                    <a:alpha val="50000"/>
                  </a:srgbClr>
                </a:solidFill>
              </a:rPr>
              <a:t>Reason Of Low Carbon Travel</a:t>
            </a:r>
            <a:endParaRPr lang="zh-CN" altLang="en-US" sz="1200" spc="100" dirty="0">
              <a:solidFill>
                <a:srgbClr val="71B136">
                  <a:alpha val="50000"/>
                </a:srgbClr>
              </a:solidFill>
            </a:endParaRPr>
          </a:p>
          <a:p>
            <a:endParaRPr lang="zh-CN" altLang="en-US" sz="1200" dirty="0">
              <a:solidFill>
                <a:srgbClr val="8198EE">
                  <a:alpha val="70000"/>
                </a:srgbClr>
              </a:solidFill>
              <a:latin typeface="+mn-ea"/>
            </a:endParaRPr>
          </a:p>
        </p:txBody>
      </p:sp>
      <p:cxnSp>
        <p:nvCxnSpPr>
          <p:cNvPr id="6" name="直接连接符 5"/>
          <p:cNvCxnSpPr/>
          <p:nvPr/>
        </p:nvCxnSpPr>
        <p:spPr>
          <a:xfrm>
            <a:off x="695325" y="835143"/>
            <a:ext cx="4896000" cy="0"/>
          </a:xfrm>
          <a:prstGeom prst="line">
            <a:avLst/>
          </a:prstGeom>
          <a:ln>
            <a:solidFill>
              <a:srgbClr val="108241"/>
            </a:solidFill>
          </a:ln>
        </p:spPr>
        <p:style>
          <a:lnRef idx="1">
            <a:schemeClr val="accent1"/>
          </a:lnRef>
          <a:fillRef idx="0">
            <a:schemeClr val="accent1"/>
          </a:fillRef>
          <a:effectRef idx="0">
            <a:schemeClr val="accent1"/>
          </a:effectRef>
          <a:fontRef idx="minor">
            <a:schemeClr val="tx1"/>
          </a:fontRef>
        </p:style>
      </p:cxnSp>
      <p:sp>
        <p:nvSpPr>
          <p:cNvPr id="90" name="任意多边形: 形状 89"/>
          <p:cNvSpPr/>
          <p:nvPr/>
        </p:nvSpPr>
        <p:spPr>
          <a:xfrm>
            <a:off x="12192000" y="1088755"/>
            <a:ext cx="7999" cy="124976"/>
          </a:xfrm>
          <a:custGeom>
            <a:avLst/>
            <a:gdLst>
              <a:gd name="connsiteX0" fmla="*/ 0 w 7999"/>
              <a:gd name="connsiteY0" fmla="*/ 0 h 124976"/>
              <a:gd name="connsiteX1" fmla="*/ 2517 w 7999"/>
              <a:gd name="connsiteY1" fmla="*/ 8108 h 124976"/>
              <a:gd name="connsiteX2" fmla="*/ 7999 w 7999"/>
              <a:gd name="connsiteY2" fmla="*/ 62488 h 124976"/>
              <a:gd name="connsiteX3" fmla="*/ 2517 w 7999"/>
              <a:gd name="connsiteY3" fmla="*/ 116868 h 124976"/>
              <a:gd name="connsiteX4" fmla="*/ 0 w 7999"/>
              <a:gd name="connsiteY4" fmla="*/ 124976 h 124976"/>
              <a:gd name="connsiteX5" fmla="*/ 0 w 7999"/>
              <a:gd name="connsiteY5" fmla="*/ 0 h 124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99" h="124976">
                <a:moveTo>
                  <a:pt x="0" y="0"/>
                </a:moveTo>
                <a:lnTo>
                  <a:pt x="2517" y="8108"/>
                </a:lnTo>
                <a:cubicBezTo>
                  <a:pt x="6111" y="25673"/>
                  <a:pt x="7999" y="43860"/>
                  <a:pt x="7999" y="62488"/>
                </a:cubicBezTo>
                <a:cubicBezTo>
                  <a:pt x="7999" y="81116"/>
                  <a:pt x="6111" y="99303"/>
                  <a:pt x="2517" y="116868"/>
                </a:cubicBezTo>
                <a:lnTo>
                  <a:pt x="0" y="124976"/>
                </a:lnTo>
                <a:lnTo>
                  <a:pt x="0" y="0"/>
                </a:lnTo>
                <a:close/>
              </a:path>
            </a:pathLst>
          </a:custGeom>
          <a:solidFill>
            <a:srgbClr val="0A2588"/>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1" name="圆: 空心 40"/>
          <p:cNvSpPr/>
          <p:nvPr/>
        </p:nvSpPr>
        <p:spPr>
          <a:xfrm>
            <a:off x="10003576" y="-3182697"/>
            <a:ext cx="4694682" cy="4366260"/>
          </a:xfrm>
          <a:prstGeom prst="donut">
            <a:avLst>
              <a:gd name="adj" fmla="val 18157"/>
            </a:avLst>
          </a:prstGeom>
          <a:solidFill>
            <a:srgbClr val="85C749">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ndParaRPr>
          </a:p>
        </p:txBody>
      </p:sp>
      <p:sp>
        <p:nvSpPr>
          <p:cNvPr id="42" name="矩形: 剪去单角 41"/>
          <p:cNvSpPr/>
          <p:nvPr/>
        </p:nvSpPr>
        <p:spPr>
          <a:xfrm rot="5400000">
            <a:off x="7281520" y="188547"/>
            <a:ext cx="2430179" cy="3651507"/>
          </a:xfrm>
          <a:prstGeom prst="snip1Rect">
            <a:avLst>
              <a:gd name="adj" fmla="val 8746"/>
            </a:avLst>
          </a:prstGeom>
          <a:solidFill>
            <a:srgbClr val="108241"/>
          </a:solidFill>
          <a:ln>
            <a:noFill/>
          </a:ln>
          <a:effectLst>
            <a:outerShdw blurRad="190500" algn="ctr" rotWithShape="0">
              <a:srgbClr val="108241">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3" name="矩形: 剪去单角 42"/>
          <p:cNvSpPr/>
          <p:nvPr/>
        </p:nvSpPr>
        <p:spPr>
          <a:xfrm rot="5400000">
            <a:off x="5422666" y="3501896"/>
            <a:ext cx="2854686" cy="2758973"/>
          </a:xfrm>
          <a:prstGeom prst="snip1Rect">
            <a:avLst>
              <a:gd name="adj" fmla="val 8817"/>
            </a:avLst>
          </a:prstGeom>
          <a:solidFill>
            <a:srgbClr val="85C749"/>
          </a:solidFill>
          <a:ln>
            <a:noFill/>
          </a:ln>
          <a:effectLst>
            <a:outerShdw blurRad="190500" algn="ctr" rotWithShape="0">
              <a:srgbClr val="85C749">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矩形: 剪去单角 43"/>
          <p:cNvSpPr/>
          <p:nvPr/>
        </p:nvSpPr>
        <p:spPr>
          <a:xfrm rot="5400000">
            <a:off x="8712005" y="3501896"/>
            <a:ext cx="2854686" cy="2758973"/>
          </a:xfrm>
          <a:prstGeom prst="snip1Rect">
            <a:avLst>
              <a:gd name="adj" fmla="val 8817"/>
            </a:avLst>
          </a:prstGeom>
          <a:solidFill>
            <a:srgbClr val="85C749"/>
          </a:solidFill>
          <a:ln>
            <a:noFill/>
          </a:ln>
          <a:effectLst>
            <a:outerShdw blurRad="190500" algn="ctr" rotWithShape="0">
              <a:srgbClr val="85C749">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文本框 47"/>
          <p:cNvSpPr txBox="1"/>
          <p:nvPr/>
        </p:nvSpPr>
        <p:spPr>
          <a:xfrm>
            <a:off x="6749162" y="1973903"/>
            <a:ext cx="3494894" cy="1060450"/>
          </a:xfrm>
          <a:prstGeom prst="rect">
            <a:avLst/>
          </a:prstGeom>
          <a:noFill/>
        </p:spPr>
        <p:txBody>
          <a:bodyPr wrap="square" rtlCol="0">
            <a:spAutoFit/>
          </a:bodyPr>
          <a:lstStyle>
            <a:defPPr>
              <a:defRPr lang="zh-CN"/>
            </a:defPPr>
            <a:lvl1pPr algn="ctr">
              <a:lnSpc>
                <a:spcPct val="150000"/>
              </a:lnSpc>
              <a:defRPr sz="1400">
                <a:solidFill>
                  <a:schemeClr val="bg1"/>
                </a:solidFill>
                <a:latin typeface="思源黑体 CN Light" panose="020B0300000000000000" pitchFamily="34" charset="-122"/>
                <a:ea typeface="思源黑体 CN Light" panose="020B0300000000000000" pitchFamily="34" charset="-122"/>
              </a:defRPr>
            </a:lvl1pPr>
          </a:lstStyle>
          <a:p>
            <a:r>
              <a:rPr lang="zh-CN" altLang="en-US" dirty="0"/>
              <a:t>環境影響最小</a:t>
            </a:r>
            <a:r>
              <a:rPr lang="en-US" altLang="zh-CN" dirty="0"/>
              <a:t>,</a:t>
            </a:r>
            <a:r>
              <a:rPr lang="zh-CN" altLang="en-US" dirty="0"/>
              <a:t>既節約能源</a:t>
            </a:r>
            <a:r>
              <a:rPr lang="en-US" altLang="zh-CN" dirty="0"/>
              <a:t>,</a:t>
            </a:r>
            <a:r>
              <a:rPr lang="zh-CN" altLang="en-US" dirty="0"/>
              <a:t>提高能效</a:t>
            </a:r>
            <a:r>
              <a:rPr lang="en-US" altLang="zh-CN" dirty="0"/>
              <a:t>,</a:t>
            </a:r>
            <a:r>
              <a:rPr lang="zh-CN" altLang="en-US" dirty="0"/>
              <a:t>減少污染</a:t>
            </a:r>
            <a:r>
              <a:rPr lang="en-US" altLang="zh-CN" dirty="0"/>
              <a:t>,</a:t>
            </a:r>
            <a:r>
              <a:rPr lang="zh-CN" altLang="en-US" dirty="0"/>
              <a:t>又益於健康</a:t>
            </a:r>
            <a:r>
              <a:rPr lang="en-US" altLang="zh-CN" dirty="0"/>
              <a:t>,</a:t>
            </a:r>
            <a:r>
              <a:rPr lang="zh-CN" altLang="en-US" dirty="0"/>
              <a:t>兼顧效率</a:t>
            </a:r>
            <a:r>
              <a:rPr lang="en-US" altLang="zh-CN" dirty="0"/>
              <a:t>,</a:t>
            </a:r>
            <a:r>
              <a:rPr lang="zh-CN" altLang="en-US" dirty="0"/>
              <a:t>多乘坐公共汽車</a:t>
            </a:r>
            <a:r>
              <a:rPr lang="en-US" altLang="zh-CN" dirty="0"/>
              <a:t>,</a:t>
            </a:r>
            <a:r>
              <a:rPr lang="zh-CN" altLang="en-US" dirty="0"/>
              <a:t>地鐵等公共交通工具</a:t>
            </a:r>
            <a:r>
              <a:rPr lang="en-US" altLang="zh-CN" dirty="0"/>
              <a:t>,</a:t>
            </a:r>
            <a:r>
              <a:rPr lang="zh-CN" altLang="en-US" dirty="0"/>
              <a:t>步行</a:t>
            </a:r>
            <a:r>
              <a:rPr lang="en-US" altLang="zh-CN" dirty="0"/>
              <a:t>,</a:t>
            </a:r>
            <a:r>
              <a:rPr lang="zh-CN" altLang="en-US" dirty="0"/>
              <a:t>騎自行車等</a:t>
            </a:r>
          </a:p>
        </p:txBody>
      </p:sp>
      <p:sp>
        <p:nvSpPr>
          <p:cNvPr id="52" name="文本框 51"/>
          <p:cNvSpPr txBox="1"/>
          <p:nvPr/>
        </p:nvSpPr>
        <p:spPr>
          <a:xfrm>
            <a:off x="7300270" y="1554467"/>
            <a:ext cx="2392680" cy="460375"/>
          </a:xfrm>
          <a:prstGeom prst="rect">
            <a:avLst/>
          </a:prstGeom>
          <a:noFill/>
        </p:spPr>
        <p:txBody>
          <a:bodyPr wrap="none" rtlCol="0">
            <a:spAutoFit/>
          </a:bodyPr>
          <a:lstStyle>
            <a:defPPr>
              <a:defRPr lang="zh-CN"/>
            </a:defPPr>
            <a:lvl1pPr>
              <a:defRPr sz="2800" spc="500">
                <a:solidFill>
                  <a:srgbClr val="6DCFC0"/>
                </a:solidFill>
                <a:latin typeface="思源黑体 CN Heavy" panose="020B0A00000000000000" pitchFamily="34" charset="-122"/>
                <a:ea typeface="思源黑体 CN Heavy" panose="020B0A00000000000000" pitchFamily="34" charset="-122"/>
              </a:defRPr>
            </a:lvl1pPr>
          </a:lstStyle>
          <a:p>
            <a:pPr algn="ctr"/>
            <a:r>
              <a:rPr lang="zh-CN" altLang="en-US" sz="2400" dirty="0">
                <a:solidFill>
                  <a:schemeClr val="bg1"/>
                </a:solidFill>
              </a:rPr>
              <a:t>低碳出行特點</a:t>
            </a:r>
          </a:p>
        </p:txBody>
      </p:sp>
      <p:grpSp>
        <p:nvGrpSpPr>
          <p:cNvPr id="53" name="组合 52"/>
          <p:cNvGrpSpPr/>
          <p:nvPr/>
        </p:nvGrpSpPr>
        <p:grpSpPr>
          <a:xfrm>
            <a:off x="5479420" y="4276611"/>
            <a:ext cx="2741179" cy="1784051"/>
            <a:chOff x="1392073" y="4478168"/>
            <a:chExt cx="2119084" cy="1784051"/>
          </a:xfrm>
        </p:grpSpPr>
        <p:sp>
          <p:nvSpPr>
            <p:cNvPr id="54" name="文本框 53"/>
            <p:cNvSpPr txBox="1"/>
            <p:nvPr/>
          </p:nvSpPr>
          <p:spPr>
            <a:xfrm>
              <a:off x="1392073" y="4878554"/>
              <a:ext cx="2119084" cy="1383665"/>
            </a:xfrm>
            <a:prstGeom prst="rect">
              <a:avLst/>
            </a:prstGeom>
            <a:noFill/>
          </p:spPr>
          <p:txBody>
            <a:bodyPr wrap="square" rtlCol="0">
              <a:spAutoFit/>
            </a:bodyPr>
            <a:lstStyle>
              <a:defPPr>
                <a:defRPr lang="zh-CN"/>
              </a:defPPr>
              <a:lvl1pPr algn="ctr">
                <a:lnSpc>
                  <a:spcPct val="150000"/>
                </a:lnSpc>
                <a:defRPr sz="1400">
                  <a:solidFill>
                    <a:schemeClr val="bg1"/>
                  </a:solidFill>
                  <a:latin typeface="思源黑体 CN Light" panose="020B0300000000000000" pitchFamily="34" charset="-122"/>
                  <a:ea typeface="思源黑体 CN Light" panose="020B0300000000000000" pitchFamily="34" charset="-122"/>
                </a:defRPr>
              </a:lvl1pPr>
            </a:lstStyle>
            <a:p>
              <a:r>
                <a:rPr lang="zh-CN" altLang="en-US" dirty="0"/>
                <a:t>交通運輸發展是致力於不斷“減碳”的過程。由於運輸工具必須依賴能源，只能是不斷重複低碳化的發展過程</a:t>
              </a:r>
            </a:p>
          </p:txBody>
        </p:sp>
        <p:sp>
          <p:nvSpPr>
            <p:cNvPr id="55" name="文本框 54"/>
            <p:cNvSpPr txBox="1"/>
            <p:nvPr/>
          </p:nvSpPr>
          <p:spPr>
            <a:xfrm>
              <a:off x="2026276" y="4478168"/>
              <a:ext cx="995526" cy="460375"/>
            </a:xfrm>
            <a:prstGeom prst="rect">
              <a:avLst/>
            </a:prstGeom>
            <a:noFill/>
          </p:spPr>
          <p:txBody>
            <a:bodyPr wrap="none" rtlCol="0">
              <a:spAutoFit/>
            </a:bodyPr>
            <a:lstStyle>
              <a:defPPr>
                <a:defRPr lang="zh-CN"/>
              </a:defPPr>
              <a:lvl1pPr>
                <a:defRPr sz="2800" spc="500">
                  <a:solidFill>
                    <a:srgbClr val="6DCFC0"/>
                  </a:solidFill>
                  <a:latin typeface="思源黑体 CN Heavy" panose="020B0A00000000000000" pitchFamily="34" charset="-122"/>
                  <a:ea typeface="思源黑体 CN Heavy" panose="020B0A00000000000000" pitchFamily="34" charset="-122"/>
                </a:defRPr>
              </a:lvl1pPr>
            </a:lstStyle>
            <a:p>
              <a:pPr algn="ctr"/>
              <a:r>
                <a:rPr lang="zh-CN" altLang="en-US" sz="2400" dirty="0">
                  <a:solidFill>
                    <a:schemeClr val="bg1"/>
                  </a:solidFill>
                </a:rPr>
                <a:t>低碳化</a:t>
              </a:r>
            </a:p>
          </p:txBody>
        </p:sp>
      </p:grpSp>
      <p:grpSp>
        <p:nvGrpSpPr>
          <p:cNvPr id="60" name="组合 59"/>
          <p:cNvGrpSpPr/>
          <p:nvPr/>
        </p:nvGrpSpPr>
        <p:grpSpPr>
          <a:xfrm>
            <a:off x="8768759" y="4276611"/>
            <a:ext cx="2741179" cy="1784051"/>
            <a:chOff x="1392073" y="4478168"/>
            <a:chExt cx="2119084" cy="1784051"/>
          </a:xfrm>
        </p:grpSpPr>
        <p:sp>
          <p:nvSpPr>
            <p:cNvPr id="62" name="文本框 61"/>
            <p:cNvSpPr txBox="1"/>
            <p:nvPr/>
          </p:nvSpPr>
          <p:spPr>
            <a:xfrm>
              <a:off x="1392073" y="4878554"/>
              <a:ext cx="2119084" cy="1383665"/>
            </a:xfrm>
            <a:prstGeom prst="rect">
              <a:avLst/>
            </a:prstGeom>
            <a:noFill/>
          </p:spPr>
          <p:txBody>
            <a:bodyPr wrap="square" rtlCol="0">
              <a:spAutoFit/>
            </a:bodyPr>
            <a:lstStyle>
              <a:defPPr>
                <a:defRPr lang="zh-CN"/>
              </a:defPPr>
              <a:lvl1pPr algn="ctr">
                <a:lnSpc>
                  <a:spcPct val="150000"/>
                </a:lnSpc>
                <a:defRPr sz="1400">
                  <a:solidFill>
                    <a:schemeClr val="bg1"/>
                  </a:solidFill>
                  <a:latin typeface="思源黑体 CN Light" panose="020B0300000000000000" pitchFamily="34" charset="-122"/>
                  <a:ea typeface="思源黑体 CN Light" panose="020B0300000000000000" pitchFamily="34" charset="-122"/>
                </a:defRPr>
              </a:lvl1pPr>
            </a:lstStyle>
            <a:p>
              <a:r>
                <a:rPr lang="zh-CN" altLang="en-US" dirty="0"/>
                <a:t>“節能”和“減排”都是實現交通運輸低碳化的重要手段，既要重視“節能”，更要把“減排”上升到應有的高度</a:t>
              </a:r>
            </a:p>
          </p:txBody>
        </p:sp>
        <p:sp>
          <p:nvSpPr>
            <p:cNvPr id="66" name="文本框 65"/>
            <p:cNvSpPr txBox="1"/>
            <p:nvPr/>
          </p:nvSpPr>
          <p:spPr>
            <a:xfrm>
              <a:off x="2026277" y="4478168"/>
              <a:ext cx="995526" cy="460375"/>
            </a:xfrm>
            <a:prstGeom prst="rect">
              <a:avLst/>
            </a:prstGeom>
            <a:noFill/>
          </p:spPr>
          <p:txBody>
            <a:bodyPr wrap="none" rtlCol="0">
              <a:spAutoFit/>
            </a:bodyPr>
            <a:lstStyle>
              <a:defPPr>
                <a:defRPr lang="zh-CN"/>
              </a:defPPr>
              <a:lvl1pPr>
                <a:defRPr sz="2800" spc="500">
                  <a:solidFill>
                    <a:srgbClr val="6DCFC0"/>
                  </a:solidFill>
                  <a:latin typeface="思源黑体 CN Heavy" panose="020B0A00000000000000" pitchFamily="34" charset="-122"/>
                  <a:ea typeface="思源黑体 CN Heavy" panose="020B0A00000000000000" pitchFamily="34" charset="-122"/>
                </a:defRPr>
              </a:lvl1pPr>
            </a:lstStyle>
            <a:p>
              <a:pPr algn="ctr"/>
              <a:r>
                <a:rPr lang="zh-CN" altLang="en-US" sz="2400" dirty="0">
                  <a:solidFill>
                    <a:schemeClr val="bg1"/>
                  </a:solidFill>
                </a:rPr>
                <a:t>減排化</a:t>
              </a:r>
            </a:p>
          </p:txBody>
        </p:sp>
      </p:grpSp>
      <p:pic>
        <p:nvPicPr>
          <p:cNvPr id="7" name="图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655" y="1017715"/>
            <a:ext cx="5872391" cy="5872391"/>
          </a:xfrm>
          <a:prstGeom prst="rect">
            <a:avLst/>
          </a:prstGeom>
        </p:spPr>
      </p:pic>
      <p:pic>
        <p:nvPicPr>
          <p:cNvPr id="9" name="图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60483" y="736961"/>
            <a:ext cx="1672253" cy="928475"/>
          </a:xfrm>
          <a:prstGeom prst="rect">
            <a:avLst/>
          </a:prstGeom>
        </p:spPr>
      </p:pic>
      <p:pic>
        <p:nvPicPr>
          <p:cNvPr id="70" name="图片 69"/>
          <p:cNvPicPr>
            <a:picLocks noChangeAspect="1"/>
          </p:cNvPicPr>
          <p:nvPr/>
        </p:nvPicPr>
        <p:blipFill>
          <a:blip r:embed="rId4" cstate="print">
            <a:extLst>
              <a:ext uri="{28A0092B-C50C-407E-A947-70E740481C1C}">
                <a14:useLocalDpi xmlns:a14="http://schemas.microsoft.com/office/drawing/2010/main" val="0"/>
              </a:ext>
            </a:extLst>
          </a:blip>
          <a:srcRect b="51133"/>
          <a:stretch>
            <a:fillRect/>
          </a:stretch>
        </p:blipFill>
        <p:spPr>
          <a:xfrm>
            <a:off x="9444302" y="3337952"/>
            <a:ext cx="1390092" cy="925304"/>
          </a:xfrm>
          <a:custGeom>
            <a:avLst/>
            <a:gdLst>
              <a:gd name="connsiteX0" fmla="*/ 0 w 4076700"/>
              <a:gd name="connsiteY0" fmla="*/ 0 h 2713625"/>
              <a:gd name="connsiteX1" fmla="*/ 4076700 w 4076700"/>
              <a:gd name="connsiteY1" fmla="*/ 0 h 2713625"/>
              <a:gd name="connsiteX2" fmla="*/ 4076700 w 4076700"/>
              <a:gd name="connsiteY2" fmla="*/ 2713625 h 2713625"/>
              <a:gd name="connsiteX3" fmla="*/ 0 w 4076700"/>
              <a:gd name="connsiteY3" fmla="*/ 2713625 h 2713625"/>
              <a:gd name="connsiteX4" fmla="*/ 0 w 4076700"/>
              <a:gd name="connsiteY4" fmla="*/ 0 h 2713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6700" h="2713625">
                <a:moveTo>
                  <a:pt x="0" y="0"/>
                </a:moveTo>
                <a:lnTo>
                  <a:pt x="4076700" y="0"/>
                </a:lnTo>
                <a:lnTo>
                  <a:pt x="4076700" y="2713625"/>
                </a:lnTo>
                <a:lnTo>
                  <a:pt x="0" y="2713625"/>
                </a:lnTo>
                <a:lnTo>
                  <a:pt x="0" y="0"/>
                </a:lnTo>
                <a:close/>
              </a:path>
            </a:pathLst>
          </a:custGeom>
        </p:spPr>
      </p:pic>
      <p:pic>
        <p:nvPicPr>
          <p:cNvPr id="71" name="图片 7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6432136" y="3447452"/>
            <a:ext cx="835747" cy="835747"/>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25" name="矩形: 圆角 24"/>
          <p:cNvSpPr/>
          <p:nvPr/>
        </p:nvSpPr>
        <p:spPr>
          <a:xfrm>
            <a:off x="3590490" y="1147463"/>
            <a:ext cx="5220000" cy="1800000"/>
          </a:xfrm>
          <a:prstGeom prst="roundRect">
            <a:avLst>
              <a:gd name="adj" fmla="val 10164"/>
            </a:avLst>
          </a:prstGeom>
          <a:solidFill>
            <a:srgbClr val="F9F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文本框 25"/>
          <p:cNvSpPr txBox="1"/>
          <p:nvPr/>
        </p:nvSpPr>
        <p:spPr>
          <a:xfrm>
            <a:off x="3580561" y="1116439"/>
            <a:ext cx="1962150" cy="1861185"/>
          </a:xfrm>
          <a:prstGeom prst="rect">
            <a:avLst/>
          </a:prstGeom>
          <a:noFill/>
        </p:spPr>
        <p:txBody>
          <a:bodyPr wrap="none" rtlCol="0">
            <a:spAutoFit/>
          </a:bodyPr>
          <a:lstStyle>
            <a:defPPr>
              <a:defRPr lang="zh-CN"/>
            </a:defPPr>
            <a:lvl1pPr>
              <a:defRPr sz="4400">
                <a:solidFill>
                  <a:srgbClr val="E45318"/>
                </a:solidFill>
                <a:latin typeface="思源黑体 CN Heavy" panose="020B0A00000000000000" pitchFamily="34" charset="-122"/>
                <a:ea typeface="思源黑体 CN Heavy" panose="020B0A00000000000000" pitchFamily="34" charset="-122"/>
              </a:defRPr>
            </a:lvl1pPr>
          </a:lstStyle>
          <a:p>
            <a:r>
              <a:rPr lang="en-US" altLang="zh-CN" sz="11500" dirty="0">
                <a:ln>
                  <a:solidFill>
                    <a:srgbClr val="108241"/>
                  </a:solidFill>
                </a:ln>
                <a:noFill/>
              </a:rPr>
              <a:t>04</a:t>
            </a:r>
            <a:endParaRPr lang="zh-CN" altLang="en-US" sz="11500" dirty="0">
              <a:ln>
                <a:solidFill>
                  <a:srgbClr val="108241"/>
                </a:solidFill>
              </a:ln>
              <a:noFill/>
            </a:endParaRPr>
          </a:p>
        </p:txBody>
      </p:sp>
      <p:grpSp>
        <p:nvGrpSpPr>
          <p:cNvPr id="27" name="组合 26"/>
          <p:cNvGrpSpPr/>
          <p:nvPr/>
        </p:nvGrpSpPr>
        <p:grpSpPr>
          <a:xfrm>
            <a:off x="5433580" y="1213599"/>
            <a:ext cx="3330260" cy="1668517"/>
            <a:chOff x="4883070" y="1438066"/>
            <a:chExt cx="3330260" cy="1668517"/>
          </a:xfrm>
        </p:grpSpPr>
        <p:sp>
          <p:nvSpPr>
            <p:cNvPr id="28" name="文本框 27"/>
            <p:cNvSpPr txBox="1"/>
            <p:nvPr/>
          </p:nvSpPr>
          <p:spPr>
            <a:xfrm>
              <a:off x="4883070" y="1942536"/>
              <a:ext cx="2562225" cy="275590"/>
            </a:xfrm>
            <a:prstGeom prst="rect">
              <a:avLst/>
            </a:prstGeom>
            <a:noFill/>
          </p:spPr>
          <p:txBody>
            <a:bodyPr wrap="none" rtlCol="0">
              <a:spAutoFit/>
            </a:bodyPr>
            <a:lstStyle>
              <a:defPPr>
                <a:defRPr lang="zh-CN"/>
              </a:defPPr>
              <a:lvl1pPr>
                <a:defRPr sz="1200" b="1" spc="300">
                  <a:solidFill>
                    <a:srgbClr val="2A71FB">
                      <a:alpha val="50000"/>
                    </a:srgbClr>
                  </a:solidFill>
                  <a:latin typeface="思源黑体 CN Light" panose="020B0300000000000000" pitchFamily="34" charset="-122"/>
                  <a:ea typeface="思源黑体 CN Light" panose="020B0300000000000000" pitchFamily="34" charset="-122"/>
                </a:defRPr>
              </a:lvl1pPr>
            </a:lstStyle>
            <a:p>
              <a:r>
                <a:rPr lang="en-US" altLang="zh-CN" spc="100" dirty="0">
                  <a:solidFill>
                    <a:srgbClr val="71B136">
                      <a:alpha val="50000"/>
                    </a:srgbClr>
                  </a:solidFill>
                </a:rPr>
                <a:t>Method Of Low Carbon Travel</a:t>
              </a:r>
              <a:endParaRPr lang="zh-CN" altLang="en-US" spc="100" dirty="0">
                <a:solidFill>
                  <a:srgbClr val="71B136">
                    <a:alpha val="50000"/>
                  </a:srgbClr>
                </a:solidFill>
              </a:endParaRPr>
            </a:p>
          </p:txBody>
        </p:sp>
        <p:sp>
          <p:nvSpPr>
            <p:cNvPr id="29" name="文本框 28"/>
            <p:cNvSpPr txBox="1"/>
            <p:nvPr/>
          </p:nvSpPr>
          <p:spPr>
            <a:xfrm>
              <a:off x="4883070" y="1438066"/>
              <a:ext cx="3027680" cy="583565"/>
            </a:xfrm>
            <a:prstGeom prst="rect">
              <a:avLst/>
            </a:prstGeom>
            <a:noFill/>
          </p:spPr>
          <p:txBody>
            <a:bodyPr wrap="none" rtlCol="0">
              <a:spAutoFit/>
            </a:bodyPr>
            <a:lstStyle/>
            <a:p>
              <a:r>
                <a:rPr lang="zh-CN" altLang="en-US" sz="3200" dirty="0">
                  <a:solidFill>
                    <a:srgbClr val="108241"/>
                  </a:solidFill>
                  <a:latin typeface="思源黑体 CN Heavy" panose="020B0A00000000000000" pitchFamily="34" charset="-122"/>
                  <a:ea typeface="思源黑体 CN Heavy" panose="020B0A00000000000000" pitchFamily="34" charset="-122"/>
                </a:rPr>
                <a:t>低碳出行的方式</a:t>
              </a:r>
            </a:p>
          </p:txBody>
        </p:sp>
        <p:sp>
          <p:nvSpPr>
            <p:cNvPr id="30" name="文本框 29"/>
            <p:cNvSpPr txBox="1"/>
            <p:nvPr/>
          </p:nvSpPr>
          <p:spPr>
            <a:xfrm>
              <a:off x="4883070" y="2176943"/>
              <a:ext cx="3330260" cy="929640"/>
            </a:xfrm>
            <a:prstGeom prst="rect">
              <a:avLst/>
            </a:prstGeom>
            <a:noFill/>
          </p:spPr>
          <p:txBody>
            <a:bodyPr wrap="square" rtlCol="0">
              <a:spAutoFit/>
            </a:bodyPr>
            <a:lstStyle/>
            <a:p>
              <a:pPr>
                <a:lnSpc>
                  <a:spcPct val="130000"/>
                </a:lnSpc>
              </a:pPr>
              <a:r>
                <a:rPr lang="zh-CN" altLang="en-US" sz="1400" dirty="0">
                  <a:solidFill>
                    <a:schemeClr val="tx1">
                      <a:lumMod val="50000"/>
                      <a:lumOff val="50000"/>
                    </a:schemeClr>
                  </a:solidFill>
                  <a:latin typeface="+mn-ea"/>
                </a:rPr>
                <a:t>低碳環保的出行方式有乘坐公共汽車、地鐵等公共交通工具</a:t>
              </a:r>
              <a:r>
                <a:rPr lang="en-US" altLang="zh-CN" sz="1400" dirty="0">
                  <a:solidFill>
                    <a:schemeClr val="tx1">
                      <a:lumMod val="50000"/>
                      <a:lumOff val="50000"/>
                    </a:schemeClr>
                  </a:solidFill>
                  <a:latin typeface="+mn-ea"/>
                </a:rPr>
                <a:t>,</a:t>
              </a:r>
              <a:r>
                <a:rPr lang="zh-CN" altLang="en-US" sz="1400" dirty="0">
                  <a:solidFill>
                    <a:schemeClr val="tx1">
                      <a:lumMod val="50000"/>
                      <a:lumOff val="50000"/>
                    </a:schemeClr>
                  </a:solidFill>
                  <a:latin typeface="+mn-ea"/>
                </a:rPr>
                <a:t>還有合作乘車、環保駕車、步行、騎自行車等</a:t>
              </a:r>
              <a:endParaRPr lang="en-US" altLang="zh-CN" sz="1100" dirty="0">
                <a:solidFill>
                  <a:schemeClr val="tx1">
                    <a:lumMod val="50000"/>
                    <a:lumOff val="50000"/>
                  </a:schemeClr>
                </a:solidFill>
                <a:latin typeface="+mn-ea"/>
              </a:endParaRPr>
            </a:p>
          </p:txBody>
        </p:sp>
      </p:grpSp>
      <p:pic>
        <p:nvPicPr>
          <p:cNvPr id="12" name="图片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275" y="1588168"/>
            <a:ext cx="5956954" cy="5956954"/>
          </a:xfrm>
          <a:prstGeom prst="rect">
            <a:avLst/>
          </a:prstGeom>
        </p:spPr>
      </p:pic>
    </p:spTree>
    <p:custDataLst>
      <p:tags r:id="rId1"/>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91488"/>
            <a:ext cx="12325350" cy="5077911"/>
          </a:xfrm>
          <a:prstGeom prst="rect">
            <a:avLst/>
          </a:prstGeom>
        </p:spPr>
      </p:pic>
      <p:sp>
        <p:nvSpPr>
          <p:cNvPr id="4" name="文本框 3"/>
          <p:cNvSpPr txBox="1"/>
          <p:nvPr/>
        </p:nvSpPr>
        <p:spPr>
          <a:xfrm>
            <a:off x="611720" y="311923"/>
            <a:ext cx="2672080" cy="521970"/>
          </a:xfrm>
          <a:prstGeom prst="rect">
            <a:avLst/>
          </a:prstGeom>
          <a:noFill/>
        </p:spPr>
        <p:txBody>
          <a:bodyPr wrap="none" rtlCol="0">
            <a:spAutoFit/>
          </a:bodyPr>
          <a:lstStyle/>
          <a:p>
            <a:r>
              <a:rPr lang="zh-CN" altLang="en-US" sz="2800" dirty="0">
                <a:solidFill>
                  <a:srgbClr val="108241"/>
                </a:solidFill>
                <a:latin typeface="思源黑体 CN Heavy" panose="020B0A00000000000000" pitchFamily="34" charset="-122"/>
                <a:ea typeface="思源黑体 CN Heavy" panose="020B0A00000000000000" pitchFamily="34" charset="-122"/>
              </a:rPr>
              <a:t>低碳出行的方式</a:t>
            </a:r>
          </a:p>
        </p:txBody>
      </p:sp>
      <p:sp>
        <p:nvSpPr>
          <p:cNvPr id="5" name="文本框 4"/>
          <p:cNvSpPr txBox="1"/>
          <p:nvPr/>
        </p:nvSpPr>
        <p:spPr>
          <a:xfrm>
            <a:off x="3240620" y="558144"/>
            <a:ext cx="2545080" cy="460375"/>
          </a:xfrm>
          <a:prstGeom prst="rect">
            <a:avLst/>
          </a:prstGeom>
          <a:noFill/>
        </p:spPr>
        <p:txBody>
          <a:bodyPr wrap="none" rtlCol="0">
            <a:spAutoFit/>
          </a:bodyPr>
          <a:lstStyle/>
          <a:p>
            <a:r>
              <a:rPr lang="en-US" altLang="zh-CN" sz="1200" spc="100" dirty="0">
                <a:solidFill>
                  <a:srgbClr val="71B136">
                    <a:alpha val="50000"/>
                  </a:srgbClr>
                </a:solidFill>
              </a:rPr>
              <a:t>Method Of Low Carbon Travel</a:t>
            </a:r>
            <a:endParaRPr lang="zh-CN" altLang="en-US" sz="1200" spc="100" dirty="0">
              <a:solidFill>
                <a:srgbClr val="71B136">
                  <a:alpha val="50000"/>
                </a:srgbClr>
              </a:solidFill>
            </a:endParaRPr>
          </a:p>
          <a:p>
            <a:endParaRPr lang="zh-CN" altLang="en-US" sz="1200" dirty="0">
              <a:solidFill>
                <a:srgbClr val="8198EE">
                  <a:alpha val="70000"/>
                </a:srgbClr>
              </a:solidFill>
              <a:latin typeface="+mn-ea"/>
            </a:endParaRPr>
          </a:p>
        </p:txBody>
      </p:sp>
      <p:cxnSp>
        <p:nvCxnSpPr>
          <p:cNvPr id="6" name="直接连接符 5"/>
          <p:cNvCxnSpPr/>
          <p:nvPr/>
        </p:nvCxnSpPr>
        <p:spPr>
          <a:xfrm>
            <a:off x="695325" y="835143"/>
            <a:ext cx="4896000" cy="0"/>
          </a:xfrm>
          <a:prstGeom prst="line">
            <a:avLst/>
          </a:prstGeom>
          <a:ln>
            <a:solidFill>
              <a:srgbClr val="108241"/>
            </a:solidFill>
          </a:ln>
        </p:spPr>
        <p:style>
          <a:lnRef idx="1">
            <a:schemeClr val="accent1"/>
          </a:lnRef>
          <a:fillRef idx="0">
            <a:schemeClr val="accent1"/>
          </a:fillRef>
          <a:effectRef idx="0">
            <a:schemeClr val="accent1"/>
          </a:effectRef>
          <a:fontRef idx="minor">
            <a:schemeClr val="tx1"/>
          </a:fontRef>
        </p:style>
      </p:cxnSp>
      <p:sp>
        <p:nvSpPr>
          <p:cNvPr id="41" name="圆: 空心 40"/>
          <p:cNvSpPr/>
          <p:nvPr/>
        </p:nvSpPr>
        <p:spPr>
          <a:xfrm>
            <a:off x="10003576" y="-3182697"/>
            <a:ext cx="4694682" cy="4366260"/>
          </a:xfrm>
          <a:prstGeom prst="donut">
            <a:avLst>
              <a:gd name="adj" fmla="val 18157"/>
            </a:avLst>
          </a:prstGeom>
          <a:solidFill>
            <a:srgbClr val="85C749">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ndParaRPr>
          </a:p>
        </p:txBody>
      </p:sp>
      <p:sp>
        <p:nvSpPr>
          <p:cNvPr id="81" name="矩形: 圆角 80"/>
          <p:cNvSpPr/>
          <p:nvPr/>
        </p:nvSpPr>
        <p:spPr>
          <a:xfrm>
            <a:off x="695325" y="1927685"/>
            <a:ext cx="2466975" cy="3235630"/>
          </a:xfrm>
          <a:prstGeom prst="roundRect">
            <a:avLst>
              <a:gd name="adj" fmla="val 11561"/>
            </a:avLst>
          </a:prstGeom>
          <a:solidFill>
            <a:srgbClr val="85C749"/>
          </a:solidFill>
          <a:ln w="317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91" name="文本框 90"/>
          <p:cNvSpPr txBox="1"/>
          <p:nvPr/>
        </p:nvSpPr>
        <p:spPr>
          <a:xfrm flipH="1">
            <a:off x="991645" y="2469610"/>
            <a:ext cx="1874335" cy="39878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lang="zh-CN" altLang="en-US" sz="2000" kern="0" spc="300" dirty="0">
                <a:solidFill>
                  <a:schemeClr val="bg1"/>
                </a:solidFill>
                <a:latin typeface="思源黑体 CN Heavy" panose="020B0A00000000000000" pitchFamily="34" charset="-122"/>
                <a:ea typeface="思源黑体 CN Heavy" panose="020B0A00000000000000" pitchFamily="34" charset="-122"/>
              </a:rPr>
              <a:t>步行</a:t>
            </a:r>
            <a:endParaRPr kumimoji="0" lang="zh-CN" altLang="en-US" sz="2000" b="0" i="0" u="none" strike="noStrike" kern="0" cap="none" spc="300" normalizeH="0" noProof="0" dirty="0">
              <a:ln>
                <a:noFill/>
              </a:ln>
              <a:solidFill>
                <a:schemeClr val="bg1"/>
              </a:solidFill>
              <a:effectLst/>
              <a:uLnTx/>
              <a:uFillTx/>
              <a:latin typeface="思源黑体 CN Heavy" panose="020B0A00000000000000" pitchFamily="34" charset="-122"/>
              <a:ea typeface="思源黑体 CN Heavy" panose="020B0A00000000000000" pitchFamily="34" charset="-122"/>
            </a:endParaRPr>
          </a:p>
        </p:txBody>
      </p:sp>
      <p:sp>
        <p:nvSpPr>
          <p:cNvPr id="83" name="文本框 82"/>
          <p:cNvSpPr txBox="1"/>
          <p:nvPr/>
        </p:nvSpPr>
        <p:spPr>
          <a:xfrm>
            <a:off x="884338" y="2882290"/>
            <a:ext cx="2160420" cy="1706880"/>
          </a:xfrm>
          <a:prstGeom prst="rect">
            <a:avLst/>
          </a:prstGeom>
          <a:noFill/>
        </p:spPr>
        <p:txBody>
          <a:bodyPr wrap="square" rtlCol="0">
            <a:spAutoFit/>
          </a:bodyPr>
          <a:lstStyle/>
          <a:p>
            <a:pPr lvl="0" algn="ctr">
              <a:lnSpc>
                <a:spcPct val="150000"/>
              </a:lnSpc>
            </a:pPr>
            <a:r>
              <a:rPr lang="zh-CN" altLang="en-US" sz="1400" kern="0" spc="150" dirty="0">
                <a:solidFill>
                  <a:schemeClr val="bg1"/>
                </a:solidFill>
              </a:rPr>
              <a:t>爭做低碳出行文明交通的踐行者 選擇用步行等綠色出行方式特別要把步行作為促進節能減排保護環境的一個方式</a:t>
            </a:r>
            <a:endParaRPr kumimoji="0" lang="zh-CN" altLang="en-US" sz="1400" b="0" i="0" u="none" strike="noStrike" kern="0" cap="none" spc="150" normalizeH="0" baseline="0" noProof="0" dirty="0">
              <a:ln>
                <a:noFill/>
              </a:ln>
              <a:solidFill>
                <a:schemeClr val="bg1"/>
              </a:solidFill>
              <a:effectLst/>
              <a:uLnTx/>
              <a:uFillTx/>
            </a:endParaRPr>
          </a:p>
        </p:txBody>
      </p:sp>
      <p:sp>
        <p:nvSpPr>
          <p:cNvPr id="127" name="矩形: 圆角 126"/>
          <p:cNvSpPr/>
          <p:nvPr/>
        </p:nvSpPr>
        <p:spPr>
          <a:xfrm>
            <a:off x="3511178" y="1927685"/>
            <a:ext cx="2466975" cy="3235630"/>
          </a:xfrm>
          <a:prstGeom prst="roundRect">
            <a:avLst>
              <a:gd name="adj" fmla="val 11561"/>
            </a:avLst>
          </a:prstGeom>
          <a:solidFill>
            <a:srgbClr val="85C749"/>
          </a:solidFill>
          <a:ln w="3175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136" name="TextBox 101"/>
          <p:cNvSpPr txBox="1"/>
          <p:nvPr/>
        </p:nvSpPr>
        <p:spPr>
          <a:xfrm flipH="1">
            <a:off x="3760245" y="2469610"/>
            <a:ext cx="1874335" cy="398780"/>
          </a:xfrm>
          <a:custGeom>
            <a:avLst/>
            <a:gdLst>
              <a:gd name="T0" fmla="*/ 1706 w 2356"/>
              <a:gd name="T1" fmla="*/ 448 h 1302"/>
              <a:gd name="T2" fmla="*/ 1729 w 2356"/>
              <a:gd name="T3" fmla="*/ 83 h 1302"/>
              <a:gd name="T4" fmla="*/ 1729 w 2356"/>
              <a:gd name="T5" fmla="*/ 0 h 1302"/>
              <a:gd name="T6" fmla="*/ 1375 w 2356"/>
              <a:gd name="T7" fmla="*/ 41 h 1302"/>
              <a:gd name="T8" fmla="*/ 1382 w 2356"/>
              <a:gd name="T9" fmla="*/ 73 h 1302"/>
              <a:gd name="T10" fmla="*/ 800 w 2356"/>
              <a:gd name="T11" fmla="*/ 197 h 1302"/>
              <a:gd name="T12" fmla="*/ 726 w 2356"/>
              <a:gd name="T13" fmla="*/ 83 h 1302"/>
              <a:gd name="T14" fmla="*/ 908 w 2356"/>
              <a:gd name="T15" fmla="*/ 41 h 1302"/>
              <a:gd name="T16" fmla="*/ 513 w 2356"/>
              <a:gd name="T17" fmla="*/ 0 h 1302"/>
              <a:gd name="T18" fmla="*/ 513 w 2356"/>
              <a:gd name="T19" fmla="*/ 83 h 1302"/>
              <a:gd name="T20" fmla="*/ 738 w 2356"/>
              <a:gd name="T21" fmla="*/ 263 h 1302"/>
              <a:gd name="T22" fmla="*/ 450 w 2356"/>
              <a:gd name="T23" fmla="*/ 401 h 1302"/>
              <a:gd name="T24" fmla="*/ 450 w 2356"/>
              <a:gd name="T25" fmla="*/ 1302 h 1302"/>
              <a:gd name="T26" fmla="*/ 1150 w 2356"/>
              <a:gd name="T27" fmla="*/ 904 h 1302"/>
              <a:gd name="T28" fmla="*/ 1172 w 2356"/>
              <a:gd name="T29" fmla="*/ 898 h 1302"/>
              <a:gd name="T30" fmla="*/ 1186 w 2356"/>
              <a:gd name="T31" fmla="*/ 883 h 1302"/>
              <a:gd name="T32" fmla="*/ 1636 w 2356"/>
              <a:gd name="T33" fmla="*/ 492 h 1302"/>
              <a:gd name="T34" fmla="*/ 1905 w 2356"/>
              <a:gd name="T35" fmla="*/ 1302 h 1302"/>
              <a:gd name="T36" fmla="*/ 1905 w 2356"/>
              <a:gd name="T37" fmla="*/ 401 h 1302"/>
              <a:gd name="T38" fmla="*/ 1076 w 2356"/>
              <a:gd name="T39" fmla="*/ 820 h 1302"/>
              <a:gd name="T40" fmla="*/ 705 w 2356"/>
              <a:gd name="T41" fmla="*/ 480 h 1302"/>
              <a:gd name="T42" fmla="*/ 814 w 2356"/>
              <a:gd name="T43" fmla="*/ 821 h 1302"/>
              <a:gd name="T44" fmla="*/ 662 w 2356"/>
              <a:gd name="T45" fmla="*/ 553 h 1302"/>
              <a:gd name="T46" fmla="*/ 450 w 2356"/>
              <a:gd name="T47" fmla="*/ 1219 h 1302"/>
              <a:gd name="T48" fmla="*/ 450 w 2356"/>
              <a:gd name="T49" fmla="*/ 484 h 1302"/>
              <a:gd name="T50" fmla="*/ 394 w 2356"/>
              <a:gd name="T51" fmla="*/ 841 h 1302"/>
              <a:gd name="T52" fmla="*/ 430 w 2356"/>
              <a:gd name="T53" fmla="*/ 904 h 1302"/>
              <a:gd name="T54" fmla="*/ 450 w 2356"/>
              <a:gd name="T55" fmla="*/ 1219 h 1302"/>
              <a:gd name="T56" fmla="*/ 846 w 2356"/>
              <a:gd name="T57" fmla="*/ 280 h 1302"/>
              <a:gd name="T58" fmla="*/ 1150 w 2356"/>
              <a:gd name="T59" fmla="*/ 781 h 1302"/>
              <a:gd name="T60" fmla="*/ 1538 w 2356"/>
              <a:gd name="T61" fmla="*/ 852 h 1302"/>
              <a:gd name="T62" fmla="*/ 1873 w 2356"/>
              <a:gd name="T63" fmla="*/ 884 h 1302"/>
              <a:gd name="T64" fmla="*/ 1930 w 2356"/>
              <a:gd name="T65" fmla="*/ 898 h 1302"/>
              <a:gd name="T66" fmla="*/ 1750 w 2356"/>
              <a:gd name="T67" fmla="*/ 520 h 1302"/>
              <a:gd name="T68" fmla="*/ 2273 w 2356"/>
              <a:gd name="T69" fmla="*/ 852 h 1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56" h="1302">
                <a:moveTo>
                  <a:pt x="1905" y="401"/>
                </a:moveTo>
                <a:cubicBezTo>
                  <a:pt x="1834" y="401"/>
                  <a:pt x="1767" y="419"/>
                  <a:pt x="1706" y="448"/>
                </a:cubicBezTo>
                <a:lnTo>
                  <a:pt x="1484" y="83"/>
                </a:lnTo>
                <a:lnTo>
                  <a:pt x="1729" y="83"/>
                </a:lnTo>
                <a:cubicBezTo>
                  <a:pt x="1752" y="83"/>
                  <a:pt x="1770" y="64"/>
                  <a:pt x="1770" y="41"/>
                </a:cubicBezTo>
                <a:cubicBezTo>
                  <a:pt x="1770" y="18"/>
                  <a:pt x="1752" y="0"/>
                  <a:pt x="1729" y="0"/>
                </a:cubicBezTo>
                <a:lnTo>
                  <a:pt x="1417" y="0"/>
                </a:lnTo>
                <a:cubicBezTo>
                  <a:pt x="1394" y="0"/>
                  <a:pt x="1375" y="18"/>
                  <a:pt x="1375" y="41"/>
                </a:cubicBezTo>
                <a:cubicBezTo>
                  <a:pt x="1375" y="43"/>
                  <a:pt x="1376" y="44"/>
                  <a:pt x="1376" y="46"/>
                </a:cubicBezTo>
                <a:cubicBezTo>
                  <a:pt x="1375" y="55"/>
                  <a:pt x="1376" y="65"/>
                  <a:pt x="1382" y="73"/>
                </a:cubicBezTo>
                <a:lnTo>
                  <a:pt x="1457" y="197"/>
                </a:lnTo>
                <a:lnTo>
                  <a:pt x="800" y="197"/>
                </a:lnTo>
                <a:cubicBezTo>
                  <a:pt x="799" y="197"/>
                  <a:pt x="797" y="198"/>
                  <a:pt x="796" y="198"/>
                </a:cubicBezTo>
                <a:lnTo>
                  <a:pt x="726" y="83"/>
                </a:lnTo>
                <a:lnTo>
                  <a:pt x="866" y="83"/>
                </a:lnTo>
                <a:cubicBezTo>
                  <a:pt x="889" y="83"/>
                  <a:pt x="908" y="64"/>
                  <a:pt x="908" y="41"/>
                </a:cubicBezTo>
                <a:cubicBezTo>
                  <a:pt x="908" y="18"/>
                  <a:pt x="889" y="0"/>
                  <a:pt x="866" y="0"/>
                </a:cubicBezTo>
                <a:lnTo>
                  <a:pt x="513" y="0"/>
                </a:lnTo>
                <a:cubicBezTo>
                  <a:pt x="490" y="0"/>
                  <a:pt x="471" y="18"/>
                  <a:pt x="471" y="41"/>
                </a:cubicBezTo>
                <a:cubicBezTo>
                  <a:pt x="471" y="64"/>
                  <a:pt x="490" y="83"/>
                  <a:pt x="513" y="83"/>
                </a:cubicBezTo>
                <a:lnTo>
                  <a:pt x="629" y="83"/>
                </a:lnTo>
                <a:lnTo>
                  <a:pt x="738" y="263"/>
                </a:lnTo>
                <a:lnTo>
                  <a:pt x="632" y="440"/>
                </a:lnTo>
                <a:cubicBezTo>
                  <a:pt x="576" y="415"/>
                  <a:pt x="515" y="401"/>
                  <a:pt x="450" y="401"/>
                </a:cubicBezTo>
                <a:cubicBezTo>
                  <a:pt x="202" y="401"/>
                  <a:pt x="0" y="603"/>
                  <a:pt x="0" y="852"/>
                </a:cubicBezTo>
                <a:cubicBezTo>
                  <a:pt x="0" y="1100"/>
                  <a:pt x="202" y="1302"/>
                  <a:pt x="450" y="1302"/>
                </a:cubicBezTo>
                <a:cubicBezTo>
                  <a:pt x="681" y="1302"/>
                  <a:pt x="871" y="1128"/>
                  <a:pt x="897" y="904"/>
                </a:cubicBezTo>
                <a:lnTo>
                  <a:pt x="1150" y="904"/>
                </a:lnTo>
                <a:cubicBezTo>
                  <a:pt x="1158" y="904"/>
                  <a:pt x="1165" y="902"/>
                  <a:pt x="1171" y="898"/>
                </a:cubicBezTo>
                <a:cubicBezTo>
                  <a:pt x="1171" y="898"/>
                  <a:pt x="1172" y="898"/>
                  <a:pt x="1172" y="898"/>
                </a:cubicBezTo>
                <a:cubicBezTo>
                  <a:pt x="1177" y="894"/>
                  <a:pt x="1182" y="890"/>
                  <a:pt x="1185" y="884"/>
                </a:cubicBezTo>
                <a:cubicBezTo>
                  <a:pt x="1185" y="884"/>
                  <a:pt x="1186" y="884"/>
                  <a:pt x="1186" y="883"/>
                </a:cubicBezTo>
                <a:lnTo>
                  <a:pt x="1526" y="311"/>
                </a:lnTo>
                <a:lnTo>
                  <a:pt x="1636" y="492"/>
                </a:lnTo>
                <a:cubicBezTo>
                  <a:pt x="1526" y="574"/>
                  <a:pt x="1455" y="705"/>
                  <a:pt x="1455" y="852"/>
                </a:cubicBezTo>
                <a:cubicBezTo>
                  <a:pt x="1455" y="1100"/>
                  <a:pt x="1657" y="1302"/>
                  <a:pt x="1905" y="1302"/>
                </a:cubicBezTo>
                <a:cubicBezTo>
                  <a:pt x="2154" y="1302"/>
                  <a:pt x="2356" y="1100"/>
                  <a:pt x="2356" y="852"/>
                </a:cubicBezTo>
                <a:cubicBezTo>
                  <a:pt x="2356" y="603"/>
                  <a:pt x="2154" y="401"/>
                  <a:pt x="1905" y="401"/>
                </a:cubicBezTo>
                <a:close/>
                <a:moveTo>
                  <a:pt x="787" y="343"/>
                </a:moveTo>
                <a:lnTo>
                  <a:pt x="1076" y="820"/>
                </a:lnTo>
                <a:lnTo>
                  <a:pt x="899" y="820"/>
                </a:lnTo>
                <a:cubicBezTo>
                  <a:pt x="889" y="679"/>
                  <a:pt x="815" y="556"/>
                  <a:pt x="705" y="480"/>
                </a:cubicBezTo>
                <a:lnTo>
                  <a:pt x="787" y="343"/>
                </a:lnTo>
                <a:close/>
                <a:moveTo>
                  <a:pt x="814" y="821"/>
                </a:moveTo>
                <a:lnTo>
                  <a:pt x="503" y="821"/>
                </a:lnTo>
                <a:lnTo>
                  <a:pt x="662" y="553"/>
                </a:lnTo>
                <a:cubicBezTo>
                  <a:pt x="748" y="613"/>
                  <a:pt x="805" y="710"/>
                  <a:pt x="814" y="821"/>
                </a:cubicBezTo>
                <a:close/>
                <a:moveTo>
                  <a:pt x="450" y="1219"/>
                </a:moveTo>
                <a:cubicBezTo>
                  <a:pt x="248" y="1219"/>
                  <a:pt x="83" y="1054"/>
                  <a:pt x="83" y="852"/>
                </a:cubicBezTo>
                <a:cubicBezTo>
                  <a:pt x="83" y="649"/>
                  <a:pt x="248" y="484"/>
                  <a:pt x="450" y="484"/>
                </a:cubicBezTo>
                <a:cubicBezTo>
                  <a:pt x="500" y="484"/>
                  <a:pt x="546" y="495"/>
                  <a:pt x="589" y="512"/>
                </a:cubicBezTo>
                <a:lnTo>
                  <a:pt x="394" y="841"/>
                </a:lnTo>
                <a:cubicBezTo>
                  <a:pt x="386" y="854"/>
                  <a:pt x="386" y="870"/>
                  <a:pt x="394" y="883"/>
                </a:cubicBezTo>
                <a:cubicBezTo>
                  <a:pt x="401" y="896"/>
                  <a:pt x="415" y="904"/>
                  <a:pt x="430" y="904"/>
                </a:cubicBezTo>
                <a:lnTo>
                  <a:pt x="812" y="904"/>
                </a:lnTo>
                <a:cubicBezTo>
                  <a:pt x="787" y="1081"/>
                  <a:pt x="635" y="1219"/>
                  <a:pt x="450" y="1219"/>
                </a:cubicBezTo>
                <a:close/>
                <a:moveTo>
                  <a:pt x="1150" y="781"/>
                </a:moveTo>
                <a:lnTo>
                  <a:pt x="846" y="280"/>
                </a:lnTo>
                <a:lnTo>
                  <a:pt x="1448" y="280"/>
                </a:lnTo>
                <a:lnTo>
                  <a:pt x="1150" y="781"/>
                </a:lnTo>
                <a:close/>
                <a:moveTo>
                  <a:pt x="1905" y="1219"/>
                </a:moveTo>
                <a:cubicBezTo>
                  <a:pt x="1703" y="1219"/>
                  <a:pt x="1538" y="1054"/>
                  <a:pt x="1538" y="852"/>
                </a:cubicBezTo>
                <a:cubicBezTo>
                  <a:pt x="1538" y="735"/>
                  <a:pt x="1594" y="632"/>
                  <a:pt x="1680" y="564"/>
                </a:cubicBezTo>
                <a:lnTo>
                  <a:pt x="1873" y="884"/>
                </a:lnTo>
                <a:cubicBezTo>
                  <a:pt x="1881" y="896"/>
                  <a:pt x="1895" y="904"/>
                  <a:pt x="1909" y="904"/>
                </a:cubicBezTo>
                <a:cubicBezTo>
                  <a:pt x="1916" y="904"/>
                  <a:pt x="1924" y="902"/>
                  <a:pt x="1930" y="898"/>
                </a:cubicBezTo>
                <a:cubicBezTo>
                  <a:pt x="1950" y="886"/>
                  <a:pt x="1956" y="860"/>
                  <a:pt x="1944" y="840"/>
                </a:cubicBezTo>
                <a:lnTo>
                  <a:pt x="1750" y="520"/>
                </a:lnTo>
                <a:cubicBezTo>
                  <a:pt x="1797" y="498"/>
                  <a:pt x="1850" y="484"/>
                  <a:pt x="1905" y="484"/>
                </a:cubicBezTo>
                <a:cubicBezTo>
                  <a:pt x="2108" y="484"/>
                  <a:pt x="2273" y="649"/>
                  <a:pt x="2273" y="852"/>
                </a:cubicBezTo>
                <a:cubicBezTo>
                  <a:pt x="2273" y="1054"/>
                  <a:pt x="2108" y="1219"/>
                  <a:pt x="1905" y="1219"/>
                </a:cubicBezTo>
                <a:close/>
              </a:path>
            </a:pathLst>
          </a:cu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2000" b="0" i="0" u="none" strike="noStrike" kern="0" cap="none" spc="150" normalizeH="0" baseline="0" noProof="0" dirty="0">
                <a:ln>
                  <a:noFill/>
                </a:ln>
                <a:solidFill>
                  <a:schemeClr val="bg1"/>
                </a:solidFill>
                <a:effectLst/>
                <a:uLnTx/>
                <a:uFillTx/>
                <a:latin typeface="思源黑体 CN Heavy" panose="020B0A00000000000000" pitchFamily="34" charset="-122"/>
                <a:ea typeface="思源黑体 CN Heavy" panose="020B0A00000000000000" pitchFamily="34" charset="-122"/>
              </a:rPr>
              <a:t>自行車</a:t>
            </a:r>
          </a:p>
        </p:txBody>
      </p:sp>
      <p:sp>
        <p:nvSpPr>
          <p:cNvPr id="129" name="文本框 94"/>
          <p:cNvSpPr txBox="1"/>
          <p:nvPr/>
        </p:nvSpPr>
        <p:spPr>
          <a:xfrm>
            <a:off x="3558431" y="2882290"/>
            <a:ext cx="2372468" cy="170688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lnSpc>
                <a:spcPct val="150000"/>
              </a:lnSpc>
              <a:defRPr/>
            </a:pPr>
            <a:r>
              <a:rPr lang="zh-CN" altLang="en-US" sz="1400" kern="0" spc="150" dirty="0">
                <a:solidFill>
                  <a:schemeClr val="bg1"/>
                </a:solidFill>
              </a:rPr>
              <a:t> 選擇用自行車綠色出行方式上下班</a:t>
            </a:r>
            <a:r>
              <a:rPr lang="en-US" altLang="zh-CN" sz="1400" kern="0" spc="150" dirty="0">
                <a:solidFill>
                  <a:schemeClr val="bg1"/>
                </a:solidFill>
              </a:rPr>
              <a:t>,</a:t>
            </a:r>
            <a:r>
              <a:rPr lang="zh-CN" altLang="en-US" sz="1400" kern="0" spc="150" dirty="0">
                <a:solidFill>
                  <a:schemeClr val="bg1"/>
                </a:solidFill>
              </a:rPr>
              <a:t>儘量小汽車的使用</a:t>
            </a:r>
            <a:r>
              <a:rPr lang="en-US" altLang="zh-CN" sz="1400" kern="0" spc="150" dirty="0">
                <a:solidFill>
                  <a:schemeClr val="bg1"/>
                </a:solidFill>
              </a:rPr>
              <a:t>.</a:t>
            </a:r>
            <a:r>
              <a:rPr lang="zh-CN" altLang="en-US" sz="1400" kern="0" spc="150" dirty="0">
                <a:solidFill>
                  <a:schemeClr val="bg1"/>
                </a:solidFill>
              </a:rPr>
              <a:t>特別要把騎自行車出行作為緩解交通壓力</a:t>
            </a:r>
            <a:r>
              <a:rPr lang="en-US" altLang="zh-CN" sz="1400" kern="0" spc="150" dirty="0">
                <a:solidFill>
                  <a:schemeClr val="bg1"/>
                </a:solidFill>
              </a:rPr>
              <a:t>,</a:t>
            </a:r>
            <a:r>
              <a:rPr lang="zh-CN" altLang="en-US" sz="1400" kern="0" spc="150" dirty="0">
                <a:solidFill>
                  <a:schemeClr val="bg1"/>
                </a:solidFill>
              </a:rPr>
              <a:t>促進節能減排、保護環境</a:t>
            </a:r>
            <a:endParaRPr kumimoji="0" lang="zh-CN" altLang="en-US" sz="1400" b="0" i="0" u="none" strike="noStrike" kern="0" cap="none" spc="150" normalizeH="0" baseline="0" noProof="0" dirty="0">
              <a:ln>
                <a:noFill/>
              </a:ln>
              <a:solidFill>
                <a:schemeClr val="bg1"/>
              </a:solidFill>
              <a:effectLst/>
              <a:uLnTx/>
              <a:uFillTx/>
            </a:endParaRPr>
          </a:p>
        </p:txBody>
      </p:sp>
      <p:sp>
        <p:nvSpPr>
          <p:cNvPr id="104" name="矩形: 圆角 103"/>
          <p:cNvSpPr/>
          <p:nvPr/>
        </p:nvSpPr>
        <p:spPr>
          <a:xfrm>
            <a:off x="6232525" y="1927685"/>
            <a:ext cx="2466975" cy="3235630"/>
          </a:xfrm>
          <a:prstGeom prst="roundRect">
            <a:avLst>
              <a:gd name="adj" fmla="val 11561"/>
            </a:avLst>
          </a:prstGeom>
          <a:solidFill>
            <a:srgbClr val="85C749"/>
          </a:solidFill>
          <a:ln w="31750" cap="flat" cmpd="sng" algn="ctr">
            <a:noFill/>
            <a:prstDash val="solid"/>
            <a:miter lim="800000"/>
          </a:ln>
          <a:effectLst/>
        </p:spPr>
        <p:txBody>
          <a:bodyPr rtlCol="0" anchor="ctr"/>
          <a:lstStyle/>
          <a:p>
            <a:pPr algn="ctr"/>
            <a:endParaRPr lang="zh-CN" altLang="en-US" kern="0" dirty="0">
              <a:solidFill>
                <a:prstClr val="white"/>
              </a:solidFill>
              <a:latin typeface="思源黑体 CN Heavy" panose="020B0A00000000000000" pitchFamily="34" charset="-122"/>
              <a:ea typeface="思源黑体 CN Heavy" panose="020B0A00000000000000" pitchFamily="34" charset="-122"/>
            </a:endParaRPr>
          </a:p>
        </p:txBody>
      </p:sp>
      <p:sp>
        <p:nvSpPr>
          <p:cNvPr id="113" name="文本框 112"/>
          <p:cNvSpPr txBox="1"/>
          <p:nvPr/>
        </p:nvSpPr>
        <p:spPr>
          <a:xfrm flipH="1">
            <a:off x="6528845" y="2431510"/>
            <a:ext cx="1874335" cy="39878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lang="zh-CN" altLang="en-US" sz="2000" kern="0" spc="150" dirty="0">
                <a:solidFill>
                  <a:schemeClr val="bg1"/>
                </a:solidFill>
                <a:latin typeface="思源黑体 CN Heavy" panose="020B0A00000000000000" pitchFamily="34" charset="-122"/>
                <a:ea typeface="思源黑体 CN Heavy" panose="020B0A00000000000000" pitchFamily="34" charset="-122"/>
              </a:rPr>
              <a:t>電動車</a:t>
            </a:r>
            <a:endParaRPr kumimoji="0" lang="zh-CN" altLang="en-US" sz="2000" b="0" i="0" u="none" strike="noStrike" kern="0" cap="none" spc="150" normalizeH="0" baseline="0" noProof="0" dirty="0">
              <a:ln>
                <a:noFill/>
              </a:ln>
              <a:solidFill>
                <a:schemeClr val="bg1"/>
              </a:solidFill>
              <a:effectLst/>
              <a:uLnTx/>
              <a:uFillTx/>
              <a:latin typeface="思源黑体 CN Heavy" panose="020B0A00000000000000" pitchFamily="34" charset="-122"/>
              <a:ea typeface="思源黑体 CN Heavy" panose="020B0A00000000000000" pitchFamily="34" charset="-122"/>
            </a:endParaRPr>
          </a:p>
        </p:txBody>
      </p:sp>
      <p:sp>
        <p:nvSpPr>
          <p:cNvPr id="106" name="文本框 105"/>
          <p:cNvSpPr txBox="1"/>
          <p:nvPr/>
        </p:nvSpPr>
        <p:spPr>
          <a:xfrm>
            <a:off x="6327031" y="2729890"/>
            <a:ext cx="2277962" cy="2030095"/>
          </a:xfrm>
          <a:prstGeom prst="rect">
            <a:avLst/>
          </a:prstGeom>
          <a:noFill/>
        </p:spPr>
        <p:txBody>
          <a:bodyPr wrap="square" rtlCol="0">
            <a:spAutoFit/>
          </a:bodyPr>
          <a:lstStyle>
            <a:defPPr>
              <a:defRPr lang="zh-CN"/>
            </a:defPPr>
            <a:lvl1pPr marR="0" lvl="0" indent="0" algn="ctr" fontAlgn="auto">
              <a:lnSpc>
                <a:spcPct val="150000"/>
              </a:lnSpc>
              <a:spcBef>
                <a:spcPts val="0"/>
              </a:spcBef>
              <a:spcAft>
                <a:spcPts val="0"/>
              </a:spcAft>
              <a:buClrTx/>
              <a:buSzTx/>
              <a:buFontTx/>
              <a:buNone/>
              <a:defRPr kumimoji="0" sz="1400" b="0" i="0" u="none" strike="noStrike" kern="0" cap="none" spc="150" normalizeH="0" baseline="0">
                <a:ln>
                  <a:noFill/>
                </a:ln>
                <a:solidFill>
                  <a:schemeClr val="bg1"/>
                </a:solidFill>
                <a:effectLst/>
                <a:uLnTx/>
                <a:uFillTx/>
              </a:defRPr>
            </a:lvl1pPr>
          </a:lstStyle>
          <a:p>
            <a:r>
              <a:rPr lang="zh-CN" altLang="en-US" dirty="0"/>
              <a:t>我國交通領域碳排放占全國終端碳排放的</a:t>
            </a:r>
            <a:r>
              <a:rPr lang="en-US" altLang="zh-CN" dirty="0"/>
              <a:t>15%</a:t>
            </a:r>
            <a:r>
              <a:rPr lang="zh-CN" altLang="en-US" dirty="0"/>
              <a:t>。作為城市出行的剛需，數量日益壯大的兩輪電動車，成為實現“雙碳”目標的主要選項</a:t>
            </a:r>
          </a:p>
        </p:txBody>
      </p:sp>
      <p:sp>
        <p:nvSpPr>
          <p:cNvPr id="110" name="矩形: 圆角 109"/>
          <p:cNvSpPr/>
          <p:nvPr/>
        </p:nvSpPr>
        <p:spPr>
          <a:xfrm flipH="1">
            <a:off x="6600962" y="4838037"/>
            <a:ext cx="1692000" cy="144000"/>
          </a:xfrm>
          <a:prstGeom prst="roundRect">
            <a:avLst>
              <a:gd name="adj" fmla="val 50000"/>
            </a:avLst>
          </a:prstGeom>
          <a:solidFill>
            <a:srgbClr val="108241">
              <a:alpha val="7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115" name="矩形: 圆角 114"/>
          <p:cNvSpPr/>
          <p:nvPr/>
        </p:nvSpPr>
        <p:spPr>
          <a:xfrm>
            <a:off x="9001125" y="1927685"/>
            <a:ext cx="2466975" cy="3235630"/>
          </a:xfrm>
          <a:prstGeom prst="roundRect">
            <a:avLst>
              <a:gd name="adj" fmla="val 11561"/>
            </a:avLst>
          </a:prstGeom>
          <a:solidFill>
            <a:srgbClr val="85C749"/>
          </a:solidFill>
          <a:ln w="31750" cap="flat" cmpd="sng" algn="ctr">
            <a:noFill/>
            <a:prstDash val="solid"/>
            <a:miter lim="800000"/>
          </a:ln>
          <a:effectLst/>
        </p:spPr>
        <p:txBody>
          <a:bodyPr rtlCol="0" anchor="ctr"/>
          <a:lstStyle/>
          <a:p>
            <a:pPr algn="ctr"/>
            <a:endParaRPr lang="zh-CN" altLang="en-US" kern="0" dirty="0">
              <a:solidFill>
                <a:prstClr val="white"/>
              </a:solidFill>
              <a:latin typeface="思源黑体 CN Heavy" panose="020B0A00000000000000" pitchFamily="34" charset="-122"/>
              <a:ea typeface="思源黑体 CN Heavy" panose="020B0A00000000000000" pitchFamily="34" charset="-122"/>
            </a:endParaRPr>
          </a:p>
        </p:txBody>
      </p:sp>
      <p:sp>
        <p:nvSpPr>
          <p:cNvPr id="124" name="文本框 123"/>
          <p:cNvSpPr txBox="1"/>
          <p:nvPr/>
        </p:nvSpPr>
        <p:spPr>
          <a:xfrm flipH="1">
            <a:off x="9297445" y="2431510"/>
            <a:ext cx="1874335" cy="39878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2000" b="0" i="0" u="none" strike="noStrike" kern="0" cap="none" spc="150" normalizeH="0" baseline="0" noProof="0" dirty="0">
                <a:ln>
                  <a:noFill/>
                </a:ln>
                <a:solidFill>
                  <a:schemeClr val="bg1"/>
                </a:solidFill>
                <a:effectLst/>
                <a:uLnTx/>
                <a:uFillTx/>
                <a:latin typeface="思源黑体 CN Heavy" panose="020B0A00000000000000" pitchFamily="34" charset="-122"/>
                <a:ea typeface="思源黑体 CN Heavy" panose="020B0A00000000000000" pitchFamily="34" charset="-122"/>
              </a:rPr>
              <a:t>公共電車</a:t>
            </a:r>
          </a:p>
        </p:txBody>
      </p:sp>
      <p:sp>
        <p:nvSpPr>
          <p:cNvPr id="117" name="文本框 116"/>
          <p:cNvSpPr txBox="1"/>
          <p:nvPr/>
        </p:nvSpPr>
        <p:spPr>
          <a:xfrm>
            <a:off x="9154402" y="2729890"/>
            <a:ext cx="2160420" cy="2030095"/>
          </a:xfrm>
          <a:prstGeom prst="rect">
            <a:avLst/>
          </a:prstGeom>
          <a:noFill/>
        </p:spPr>
        <p:txBody>
          <a:bodyPr wrap="square" rtlCol="0">
            <a:spAutoFit/>
          </a:bodyPr>
          <a:lstStyle>
            <a:defPPr>
              <a:defRPr lang="zh-CN"/>
            </a:defPPr>
            <a:lvl1pPr marR="0" lvl="0" indent="0" algn="ctr" fontAlgn="auto">
              <a:lnSpc>
                <a:spcPct val="150000"/>
              </a:lnSpc>
              <a:spcBef>
                <a:spcPts val="0"/>
              </a:spcBef>
              <a:spcAft>
                <a:spcPts val="0"/>
              </a:spcAft>
              <a:buClrTx/>
              <a:buSzTx/>
              <a:buFontTx/>
              <a:buNone/>
              <a:defRPr kumimoji="0" sz="1400" b="0" i="0" u="none" strike="noStrike" kern="0" cap="none" spc="150" normalizeH="0" baseline="0">
                <a:ln>
                  <a:noFill/>
                </a:ln>
                <a:solidFill>
                  <a:schemeClr val="bg1"/>
                </a:solidFill>
                <a:effectLst/>
                <a:uLnTx/>
                <a:uFillTx/>
              </a:defRPr>
            </a:lvl1pPr>
          </a:lstStyle>
          <a:p>
            <a:r>
              <a:rPr lang="zh-CN" altLang="en-US" dirty="0"/>
              <a:t>走生態優先、綠色發展道路，加快建設公交優先、綠色低碳的綜合交通體系，大力推進公車新能源化，進一步宣導綠色低碳出行方式</a:t>
            </a:r>
          </a:p>
        </p:txBody>
      </p:sp>
      <p:sp>
        <p:nvSpPr>
          <p:cNvPr id="121" name="矩形: 圆角 120"/>
          <p:cNvSpPr/>
          <p:nvPr/>
        </p:nvSpPr>
        <p:spPr>
          <a:xfrm flipH="1">
            <a:off x="9388612" y="4838037"/>
            <a:ext cx="1692000" cy="144000"/>
          </a:xfrm>
          <a:prstGeom prst="roundRect">
            <a:avLst>
              <a:gd name="adj" fmla="val 50000"/>
            </a:avLst>
          </a:prstGeom>
          <a:solidFill>
            <a:srgbClr val="108241">
              <a:alpha val="7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grpSp>
        <p:nvGrpSpPr>
          <p:cNvPr id="2" name="组合 1"/>
          <p:cNvGrpSpPr/>
          <p:nvPr/>
        </p:nvGrpSpPr>
        <p:grpSpPr>
          <a:xfrm>
            <a:off x="1568812" y="1540120"/>
            <a:ext cx="720000" cy="720000"/>
            <a:chOff x="1568813" y="1387720"/>
            <a:chExt cx="720000" cy="720000"/>
          </a:xfrm>
        </p:grpSpPr>
        <p:sp>
          <p:nvSpPr>
            <p:cNvPr id="84" name="矩形: 圆角 83"/>
            <p:cNvSpPr/>
            <p:nvPr/>
          </p:nvSpPr>
          <p:spPr>
            <a:xfrm rot="21600000" flipH="1">
              <a:off x="1568813" y="1387720"/>
              <a:ext cx="720000" cy="720000"/>
            </a:xfrm>
            <a:prstGeom prst="roundRect">
              <a:avLst>
                <a:gd name="adj" fmla="val 11561"/>
              </a:avLst>
            </a:prstGeom>
            <a:solidFill>
              <a:srgbClr val="108241"/>
            </a:solidFill>
            <a:ln w="381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125" name="stick-man-walking_82984"/>
            <p:cNvSpPr/>
            <p:nvPr/>
          </p:nvSpPr>
          <p:spPr>
            <a:xfrm>
              <a:off x="1769875" y="1442878"/>
              <a:ext cx="317874" cy="609685"/>
            </a:xfrm>
            <a:custGeom>
              <a:avLst/>
              <a:gdLst>
                <a:gd name="T0" fmla="*/ 1693 w 2325"/>
                <a:gd name="T1" fmla="*/ 500 h 4466"/>
                <a:gd name="T2" fmla="*/ 692 w 2325"/>
                <a:gd name="T3" fmla="*/ 500 h 4466"/>
                <a:gd name="T4" fmla="*/ 1192 w 2325"/>
                <a:gd name="T5" fmla="*/ 240 h 4466"/>
                <a:gd name="T6" fmla="*/ 1192 w 2325"/>
                <a:gd name="T7" fmla="*/ 761 h 4466"/>
                <a:gd name="T8" fmla="*/ 1192 w 2325"/>
                <a:gd name="T9" fmla="*/ 240 h 4466"/>
                <a:gd name="T10" fmla="*/ 1850 w 2325"/>
                <a:gd name="T11" fmla="*/ 4466 h 4466"/>
                <a:gd name="T12" fmla="*/ 1526 w 2325"/>
                <a:gd name="T13" fmla="*/ 4466 h 4466"/>
                <a:gd name="T14" fmla="*/ 1513 w 2325"/>
                <a:gd name="T15" fmla="*/ 4465 h 4466"/>
                <a:gd name="T16" fmla="*/ 1499 w 2325"/>
                <a:gd name="T17" fmla="*/ 4463 h 4466"/>
                <a:gd name="T18" fmla="*/ 1487 w 2325"/>
                <a:gd name="T19" fmla="*/ 4459 h 4466"/>
                <a:gd name="T20" fmla="*/ 1476 w 2325"/>
                <a:gd name="T21" fmla="*/ 4455 h 4466"/>
                <a:gd name="T22" fmla="*/ 1466 w 2325"/>
                <a:gd name="T23" fmla="*/ 4450 h 4466"/>
                <a:gd name="T24" fmla="*/ 1457 w 2325"/>
                <a:gd name="T25" fmla="*/ 4444 h 4466"/>
                <a:gd name="T26" fmla="*/ 1448 w 2325"/>
                <a:gd name="T27" fmla="*/ 4437 h 4466"/>
                <a:gd name="T28" fmla="*/ 1440 w 2325"/>
                <a:gd name="T29" fmla="*/ 4430 h 4466"/>
                <a:gd name="T30" fmla="*/ 1433 w 2325"/>
                <a:gd name="T31" fmla="*/ 4421 h 4466"/>
                <a:gd name="T32" fmla="*/ 1426 w 2325"/>
                <a:gd name="T33" fmla="*/ 4412 h 4466"/>
                <a:gd name="T34" fmla="*/ 1417 w 2325"/>
                <a:gd name="T35" fmla="*/ 4397 h 4466"/>
                <a:gd name="T36" fmla="*/ 1413 w 2325"/>
                <a:gd name="T37" fmla="*/ 4385 h 4466"/>
                <a:gd name="T38" fmla="*/ 1409 w 2325"/>
                <a:gd name="T39" fmla="*/ 4374 h 4466"/>
                <a:gd name="T40" fmla="*/ 1407 w 2325"/>
                <a:gd name="T41" fmla="*/ 4364 h 4466"/>
                <a:gd name="T42" fmla="*/ 1407 w 2325"/>
                <a:gd name="T43" fmla="*/ 4359 h 4466"/>
                <a:gd name="T44" fmla="*/ 1108 w 2325"/>
                <a:gd name="T45" fmla="*/ 2006 h 4466"/>
                <a:gd name="T46" fmla="*/ 1346 w 2325"/>
                <a:gd name="T47" fmla="*/ 1976 h 4466"/>
                <a:gd name="T48" fmla="*/ 1850 w 2325"/>
                <a:gd name="T49" fmla="*/ 4226 h 4466"/>
                <a:gd name="T50" fmla="*/ 2234 w 2325"/>
                <a:gd name="T51" fmla="*/ 2977 h 4466"/>
                <a:gd name="T52" fmla="*/ 2078 w 2325"/>
                <a:gd name="T53" fmla="*/ 2910 h 4466"/>
                <a:gd name="T54" fmla="*/ 1290 w 2325"/>
                <a:gd name="T55" fmla="*/ 1467 h 4466"/>
                <a:gd name="T56" fmla="*/ 262 w 2325"/>
                <a:gd name="T57" fmla="*/ 1984 h 4466"/>
                <a:gd name="T58" fmla="*/ 502 w 2325"/>
                <a:gd name="T59" fmla="*/ 2625 h 4466"/>
                <a:gd name="T60" fmla="*/ 278 w 2325"/>
                <a:gd name="T61" fmla="*/ 2711 h 4466"/>
                <a:gd name="T62" fmla="*/ 21 w 2325"/>
                <a:gd name="T63" fmla="*/ 1921 h 4466"/>
                <a:gd name="T64" fmla="*/ 728 w 2325"/>
                <a:gd name="T65" fmla="*/ 1233 h 4466"/>
                <a:gd name="T66" fmla="*/ 1922 w 2325"/>
                <a:gd name="T67" fmla="*/ 1879 h 4466"/>
                <a:gd name="T68" fmla="*/ 2234 w 2325"/>
                <a:gd name="T69" fmla="*/ 2977 h 4466"/>
                <a:gd name="T70" fmla="*/ 702 w 2325"/>
                <a:gd name="T71" fmla="*/ 4226 h 4466"/>
                <a:gd name="T72" fmla="*/ 979 w 2325"/>
                <a:gd name="T73" fmla="*/ 4346 h 4466"/>
                <a:gd name="T74" fmla="*/ 535 w 2325"/>
                <a:gd name="T75" fmla="*/ 4466 h 4466"/>
                <a:gd name="T76" fmla="*/ 523 w 2325"/>
                <a:gd name="T77" fmla="*/ 4465 h 4466"/>
                <a:gd name="T78" fmla="*/ 512 w 2325"/>
                <a:gd name="T79" fmla="*/ 4464 h 4466"/>
                <a:gd name="T80" fmla="*/ 502 w 2325"/>
                <a:gd name="T81" fmla="*/ 4461 h 4466"/>
                <a:gd name="T82" fmla="*/ 496 w 2325"/>
                <a:gd name="T83" fmla="*/ 4459 h 4466"/>
                <a:gd name="T84" fmla="*/ 486 w 2325"/>
                <a:gd name="T85" fmla="*/ 4456 h 4466"/>
                <a:gd name="T86" fmla="*/ 476 w 2325"/>
                <a:gd name="T87" fmla="*/ 4450 h 4466"/>
                <a:gd name="T88" fmla="*/ 466 w 2325"/>
                <a:gd name="T89" fmla="*/ 4444 h 4466"/>
                <a:gd name="T90" fmla="*/ 457 w 2325"/>
                <a:gd name="T91" fmla="*/ 4437 h 4466"/>
                <a:gd name="T92" fmla="*/ 449 w 2325"/>
                <a:gd name="T93" fmla="*/ 4429 h 4466"/>
                <a:gd name="T94" fmla="*/ 441 w 2325"/>
                <a:gd name="T95" fmla="*/ 4421 h 4466"/>
                <a:gd name="T96" fmla="*/ 434 w 2325"/>
                <a:gd name="T97" fmla="*/ 4411 h 4466"/>
                <a:gd name="T98" fmla="*/ 428 w 2325"/>
                <a:gd name="T99" fmla="*/ 4401 h 4466"/>
                <a:gd name="T100" fmla="*/ 423 w 2325"/>
                <a:gd name="T101" fmla="*/ 4390 h 4466"/>
                <a:gd name="T102" fmla="*/ 419 w 2325"/>
                <a:gd name="T103" fmla="*/ 4379 h 4466"/>
                <a:gd name="T104" fmla="*/ 417 w 2325"/>
                <a:gd name="T105" fmla="*/ 4368 h 4466"/>
                <a:gd name="T106" fmla="*/ 415 w 2325"/>
                <a:gd name="T107" fmla="*/ 4357 h 4466"/>
                <a:gd name="T108" fmla="*/ 415 w 2325"/>
                <a:gd name="T109" fmla="*/ 4346 h 4466"/>
                <a:gd name="T110" fmla="*/ 415 w 2325"/>
                <a:gd name="T111" fmla="*/ 4337 h 4466"/>
                <a:gd name="T112" fmla="*/ 416 w 2325"/>
                <a:gd name="T113" fmla="*/ 4327 h 4466"/>
                <a:gd name="T114" fmla="*/ 418 w 2325"/>
                <a:gd name="T115" fmla="*/ 4316 h 4466"/>
                <a:gd name="T116" fmla="*/ 421 w 2325"/>
                <a:gd name="T117" fmla="*/ 4307 h 4466"/>
                <a:gd name="T118" fmla="*/ 1004 w 2325"/>
                <a:gd name="T119" fmla="*/ 2962 h 4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325" h="4466">
                  <a:moveTo>
                    <a:pt x="1192" y="1001"/>
                  </a:moveTo>
                  <a:cubicBezTo>
                    <a:pt x="1468" y="1001"/>
                    <a:pt x="1693" y="776"/>
                    <a:pt x="1693" y="500"/>
                  </a:cubicBezTo>
                  <a:cubicBezTo>
                    <a:pt x="1693" y="224"/>
                    <a:pt x="1468" y="0"/>
                    <a:pt x="1192" y="0"/>
                  </a:cubicBezTo>
                  <a:cubicBezTo>
                    <a:pt x="916" y="0"/>
                    <a:pt x="692" y="224"/>
                    <a:pt x="692" y="500"/>
                  </a:cubicBezTo>
                  <a:cubicBezTo>
                    <a:pt x="692" y="776"/>
                    <a:pt x="916" y="1001"/>
                    <a:pt x="1192" y="1001"/>
                  </a:cubicBezTo>
                  <a:close/>
                  <a:moveTo>
                    <a:pt x="1192" y="240"/>
                  </a:moveTo>
                  <a:cubicBezTo>
                    <a:pt x="1336" y="240"/>
                    <a:pt x="1453" y="357"/>
                    <a:pt x="1453" y="500"/>
                  </a:cubicBezTo>
                  <a:cubicBezTo>
                    <a:pt x="1453" y="644"/>
                    <a:pt x="1336" y="761"/>
                    <a:pt x="1192" y="761"/>
                  </a:cubicBezTo>
                  <a:cubicBezTo>
                    <a:pt x="1049" y="761"/>
                    <a:pt x="932" y="644"/>
                    <a:pt x="932" y="500"/>
                  </a:cubicBezTo>
                  <a:cubicBezTo>
                    <a:pt x="932" y="357"/>
                    <a:pt x="1049" y="240"/>
                    <a:pt x="1192" y="240"/>
                  </a:cubicBezTo>
                  <a:close/>
                  <a:moveTo>
                    <a:pt x="1970" y="4346"/>
                  </a:moveTo>
                  <a:cubicBezTo>
                    <a:pt x="1970" y="4412"/>
                    <a:pt x="1916" y="4466"/>
                    <a:pt x="1850" y="4466"/>
                  </a:cubicBezTo>
                  <a:lnTo>
                    <a:pt x="1526" y="4466"/>
                  </a:lnTo>
                  <a:cubicBezTo>
                    <a:pt x="1526" y="4466"/>
                    <a:pt x="1526" y="4466"/>
                    <a:pt x="1526" y="4466"/>
                  </a:cubicBezTo>
                  <a:cubicBezTo>
                    <a:pt x="1522" y="4466"/>
                    <a:pt x="1518" y="4466"/>
                    <a:pt x="1514" y="4465"/>
                  </a:cubicBezTo>
                  <a:cubicBezTo>
                    <a:pt x="1513" y="4465"/>
                    <a:pt x="1513" y="4465"/>
                    <a:pt x="1513" y="4465"/>
                  </a:cubicBezTo>
                  <a:cubicBezTo>
                    <a:pt x="1509" y="4465"/>
                    <a:pt x="1506" y="4464"/>
                    <a:pt x="1502" y="4463"/>
                  </a:cubicBezTo>
                  <a:cubicBezTo>
                    <a:pt x="1501" y="4463"/>
                    <a:pt x="1500" y="4463"/>
                    <a:pt x="1499" y="4463"/>
                  </a:cubicBezTo>
                  <a:cubicBezTo>
                    <a:pt x="1497" y="4462"/>
                    <a:pt x="1494" y="4462"/>
                    <a:pt x="1491" y="4461"/>
                  </a:cubicBezTo>
                  <a:cubicBezTo>
                    <a:pt x="1490" y="4460"/>
                    <a:pt x="1489" y="4460"/>
                    <a:pt x="1487" y="4459"/>
                  </a:cubicBezTo>
                  <a:cubicBezTo>
                    <a:pt x="1485" y="4459"/>
                    <a:pt x="1483" y="4458"/>
                    <a:pt x="1481" y="4457"/>
                  </a:cubicBezTo>
                  <a:cubicBezTo>
                    <a:pt x="1479" y="4456"/>
                    <a:pt x="1478" y="4456"/>
                    <a:pt x="1476" y="4455"/>
                  </a:cubicBezTo>
                  <a:cubicBezTo>
                    <a:pt x="1475" y="4454"/>
                    <a:pt x="1473" y="4453"/>
                    <a:pt x="1471" y="4452"/>
                  </a:cubicBezTo>
                  <a:cubicBezTo>
                    <a:pt x="1469" y="4452"/>
                    <a:pt x="1468" y="4451"/>
                    <a:pt x="1466" y="4450"/>
                  </a:cubicBezTo>
                  <a:cubicBezTo>
                    <a:pt x="1465" y="4449"/>
                    <a:pt x="1463" y="4448"/>
                    <a:pt x="1461" y="4447"/>
                  </a:cubicBezTo>
                  <a:cubicBezTo>
                    <a:pt x="1460" y="4446"/>
                    <a:pt x="1458" y="4445"/>
                    <a:pt x="1457" y="4444"/>
                  </a:cubicBezTo>
                  <a:cubicBezTo>
                    <a:pt x="1455" y="4443"/>
                    <a:pt x="1454" y="4442"/>
                    <a:pt x="1452" y="4440"/>
                  </a:cubicBezTo>
                  <a:cubicBezTo>
                    <a:pt x="1451" y="4439"/>
                    <a:pt x="1450" y="4438"/>
                    <a:pt x="1448" y="4437"/>
                  </a:cubicBezTo>
                  <a:cubicBezTo>
                    <a:pt x="1447" y="4436"/>
                    <a:pt x="1445" y="4434"/>
                    <a:pt x="1444" y="4433"/>
                  </a:cubicBezTo>
                  <a:cubicBezTo>
                    <a:pt x="1442" y="4432"/>
                    <a:pt x="1441" y="4431"/>
                    <a:pt x="1440" y="4430"/>
                  </a:cubicBezTo>
                  <a:cubicBezTo>
                    <a:pt x="1439" y="4428"/>
                    <a:pt x="1437" y="4426"/>
                    <a:pt x="1436" y="4425"/>
                  </a:cubicBezTo>
                  <a:cubicBezTo>
                    <a:pt x="1435" y="4424"/>
                    <a:pt x="1434" y="4423"/>
                    <a:pt x="1433" y="4421"/>
                  </a:cubicBezTo>
                  <a:cubicBezTo>
                    <a:pt x="1431" y="4420"/>
                    <a:pt x="1430" y="4418"/>
                    <a:pt x="1428" y="4416"/>
                  </a:cubicBezTo>
                  <a:cubicBezTo>
                    <a:pt x="1428" y="4415"/>
                    <a:pt x="1427" y="4414"/>
                    <a:pt x="1426" y="4412"/>
                  </a:cubicBezTo>
                  <a:cubicBezTo>
                    <a:pt x="1425" y="4410"/>
                    <a:pt x="1423" y="4408"/>
                    <a:pt x="1422" y="4406"/>
                  </a:cubicBezTo>
                  <a:cubicBezTo>
                    <a:pt x="1420" y="4403"/>
                    <a:pt x="1419" y="4400"/>
                    <a:pt x="1417" y="4397"/>
                  </a:cubicBezTo>
                  <a:cubicBezTo>
                    <a:pt x="1417" y="4395"/>
                    <a:pt x="1416" y="4394"/>
                    <a:pt x="1416" y="4393"/>
                  </a:cubicBezTo>
                  <a:cubicBezTo>
                    <a:pt x="1414" y="4391"/>
                    <a:pt x="1414" y="4388"/>
                    <a:pt x="1413" y="4385"/>
                  </a:cubicBezTo>
                  <a:cubicBezTo>
                    <a:pt x="1412" y="4384"/>
                    <a:pt x="1412" y="4384"/>
                    <a:pt x="1412" y="4383"/>
                  </a:cubicBezTo>
                  <a:cubicBezTo>
                    <a:pt x="1411" y="4380"/>
                    <a:pt x="1410" y="4377"/>
                    <a:pt x="1409" y="4374"/>
                  </a:cubicBezTo>
                  <a:cubicBezTo>
                    <a:pt x="1409" y="4374"/>
                    <a:pt x="1409" y="4373"/>
                    <a:pt x="1409" y="4372"/>
                  </a:cubicBezTo>
                  <a:cubicBezTo>
                    <a:pt x="1408" y="4369"/>
                    <a:pt x="1408" y="4366"/>
                    <a:pt x="1407" y="4364"/>
                  </a:cubicBezTo>
                  <a:cubicBezTo>
                    <a:pt x="1407" y="4363"/>
                    <a:pt x="1407" y="4362"/>
                    <a:pt x="1407" y="4361"/>
                  </a:cubicBezTo>
                  <a:lnTo>
                    <a:pt x="1407" y="4359"/>
                  </a:lnTo>
                  <a:cubicBezTo>
                    <a:pt x="1407" y="4358"/>
                    <a:pt x="1406" y="4358"/>
                    <a:pt x="1406" y="4358"/>
                  </a:cubicBezTo>
                  <a:lnTo>
                    <a:pt x="1108" y="2006"/>
                  </a:lnTo>
                  <a:cubicBezTo>
                    <a:pt x="1099" y="1940"/>
                    <a:pt x="1146" y="1880"/>
                    <a:pt x="1211" y="1872"/>
                  </a:cubicBezTo>
                  <a:cubicBezTo>
                    <a:pt x="1277" y="1863"/>
                    <a:pt x="1337" y="1910"/>
                    <a:pt x="1346" y="1976"/>
                  </a:cubicBezTo>
                  <a:lnTo>
                    <a:pt x="1632" y="4226"/>
                  </a:lnTo>
                  <a:lnTo>
                    <a:pt x="1850" y="4226"/>
                  </a:lnTo>
                  <a:cubicBezTo>
                    <a:pt x="1916" y="4226"/>
                    <a:pt x="1970" y="4280"/>
                    <a:pt x="1970" y="4346"/>
                  </a:cubicBezTo>
                  <a:close/>
                  <a:moveTo>
                    <a:pt x="2234" y="2977"/>
                  </a:moveTo>
                  <a:cubicBezTo>
                    <a:pt x="2219" y="2983"/>
                    <a:pt x="2204" y="2985"/>
                    <a:pt x="2189" y="2985"/>
                  </a:cubicBezTo>
                  <a:cubicBezTo>
                    <a:pt x="2141" y="2985"/>
                    <a:pt x="2096" y="2957"/>
                    <a:pt x="2078" y="2910"/>
                  </a:cubicBezTo>
                  <a:lnTo>
                    <a:pt x="1699" y="1969"/>
                  </a:lnTo>
                  <a:cubicBezTo>
                    <a:pt x="1584" y="1682"/>
                    <a:pt x="1475" y="1498"/>
                    <a:pt x="1290" y="1467"/>
                  </a:cubicBezTo>
                  <a:cubicBezTo>
                    <a:pt x="1231" y="1458"/>
                    <a:pt x="829" y="1459"/>
                    <a:pt x="772" y="1469"/>
                  </a:cubicBezTo>
                  <a:cubicBezTo>
                    <a:pt x="554" y="1510"/>
                    <a:pt x="400" y="1746"/>
                    <a:pt x="262" y="1984"/>
                  </a:cubicBezTo>
                  <a:lnTo>
                    <a:pt x="258" y="1992"/>
                  </a:lnTo>
                  <a:lnTo>
                    <a:pt x="502" y="2625"/>
                  </a:lnTo>
                  <a:cubicBezTo>
                    <a:pt x="526" y="2687"/>
                    <a:pt x="495" y="2756"/>
                    <a:pt x="434" y="2780"/>
                  </a:cubicBezTo>
                  <a:cubicBezTo>
                    <a:pt x="372" y="2804"/>
                    <a:pt x="302" y="2773"/>
                    <a:pt x="278" y="2711"/>
                  </a:cubicBezTo>
                  <a:lnTo>
                    <a:pt x="13" y="2024"/>
                  </a:lnTo>
                  <a:cubicBezTo>
                    <a:pt x="0" y="1990"/>
                    <a:pt x="3" y="1952"/>
                    <a:pt x="21" y="1921"/>
                  </a:cubicBezTo>
                  <a:lnTo>
                    <a:pt x="54" y="1864"/>
                  </a:lnTo>
                  <a:cubicBezTo>
                    <a:pt x="214" y="1590"/>
                    <a:pt x="410" y="1293"/>
                    <a:pt x="728" y="1233"/>
                  </a:cubicBezTo>
                  <a:cubicBezTo>
                    <a:pt x="814" y="1217"/>
                    <a:pt x="1253" y="1218"/>
                    <a:pt x="1329" y="1231"/>
                  </a:cubicBezTo>
                  <a:cubicBezTo>
                    <a:pt x="1657" y="1285"/>
                    <a:pt x="1807" y="1594"/>
                    <a:pt x="1922" y="1879"/>
                  </a:cubicBezTo>
                  <a:lnTo>
                    <a:pt x="2300" y="2821"/>
                  </a:lnTo>
                  <a:cubicBezTo>
                    <a:pt x="2325" y="2882"/>
                    <a:pt x="2295" y="2952"/>
                    <a:pt x="2234" y="2977"/>
                  </a:cubicBezTo>
                  <a:close/>
                  <a:moveTo>
                    <a:pt x="1079" y="3114"/>
                  </a:moveTo>
                  <a:lnTo>
                    <a:pt x="702" y="4226"/>
                  </a:lnTo>
                  <a:lnTo>
                    <a:pt x="859" y="4226"/>
                  </a:lnTo>
                  <a:cubicBezTo>
                    <a:pt x="925" y="4226"/>
                    <a:pt x="979" y="4279"/>
                    <a:pt x="979" y="4346"/>
                  </a:cubicBezTo>
                  <a:cubicBezTo>
                    <a:pt x="979" y="4412"/>
                    <a:pt x="925" y="4466"/>
                    <a:pt x="859" y="4466"/>
                  </a:cubicBezTo>
                  <a:lnTo>
                    <a:pt x="535" y="4466"/>
                  </a:lnTo>
                  <a:cubicBezTo>
                    <a:pt x="535" y="4466"/>
                    <a:pt x="535" y="4466"/>
                    <a:pt x="535" y="4466"/>
                  </a:cubicBezTo>
                  <a:cubicBezTo>
                    <a:pt x="531" y="4466"/>
                    <a:pt x="527" y="4466"/>
                    <a:pt x="523" y="4465"/>
                  </a:cubicBezTo>
                  <a:cubicBezTo>
                    <a:pt x="522" y="4465"/>
                    <a:pt x="522" y="4465"/>
                    <a:pt x="521" y="4465"/>
                  </a:cubicBezTo>
                  <a:cubicBezTo>
                    <a:pt x="518" y="4465"/>
                    <a:pt x="515" y="4464"/>
                    <a:pt x="512" y="4464"/>
                  </a:cubicBezTo>
                  <a:cubicBezTo>
                    <a:pt x="511" y="4463"/>
                    <a:pt x="510" y="4463"/>
                    <a:pt x="509" y="4463"/>
                  </a:cubicBezTo>
                  <a:cubicBezTo>
                    <a:pt x="506" y="4462"/>
                    <a:pt x="504" y="4462"/>
                    <a:pt x="502" y="4461"/>
                  </a:cubicBezTo>
                  <a:cubicBezTo>
                    <a:pt x="500" y="4461"/>
                    <a:pt x="499" y="4460"/>
                    <a:pt x="498" y="4460"/>
                  </a:cubicBezTo>
                  <a:cubicBezTo>
                    <a:pt x="497" y="4460"/>
                    <a:pt x="497" y="4460"/>
                    <a:pt x="496" y="4459"/>
                  </a:cubicBezTo>
                  <a:cubicBezTo>
                    <a:pt x="495" y="4459"/>
                    <a:pt x="494" y="4459"/>
                    <a:pt x="493" y="4458"/>
                  </a:cubicBezTo>
                  <a:cubicBezTo>
                    <a:pt x="490" y="4457"/>
                    <a:pt x="488" y="4456"/>
                    <a:pt x="486" y="4456"/>
                  </a:cubicBezTo>
                  <a:cubicBezTo>
                    <a:pt x="484" y="4455"/>
                    <a:pt x="483" y="4454"/>
                    <a:pt x="481" y="4453"/>
                  </a:cubicBezTo>
                  <a:cubicBezTo>
                    <a:pt x="479" y="4452"/>
                    <a:pt x="478" y="4451"/>
                    <a:pt x="476" y="4450"/>
                  </a:cubicBezTo>
                  <a:cubicBezTo>
                    <a:pt x="474" y="4449"/>
                    <a:pt x="472" y="4448"/>
                    <a:pt x="470" y="4447"/>
                  </a:cubicBezTo>
                  <a:cubicBezTo>
                    <a:pt x="469" y="4446"/>
                    <a:pt x="468" y="4445"/>
                    <a:pt x="466" y="4444"/>
                  </a:cubicBezTo>
                  <a:cubicBezTo>
                    <a:pt x="464" y="4443"/>
                    <a:pt x="462" y="4441"/>
                    <a:pt x="460" y="4440"/>
                  </a:cubicBezTo>
                  <a:cubicBezTo>
                    <a:pt x="459" y="4439"/>
                    <a:pt x="458" y="4438"/>
                    <a:pt x="457" y="4437"/>
                  </a:cubicBezTo>
                  <a:cubicBezTo>
                    <a:pt x="455" y="4436"/>
                    <a:pt x="453" y="4434"/>
                    <a:pt x="452" y="4432"/>
                  </a:cubicBezTo>
                  <a:cubicBezTo>
                    <a:pt x="451" y="4431"/>
                    <a:pt x="450" y="4430"/>
                    <a:pt x="449" y="4429"/>
                  </a:cubicBezTo>
                  <a:cubicBezTo>
                    <a:pt x="447" y="4428"/>
                    <a:pt x="445" y="4426"/>
                    <a:pt x="444" y="4424"/>
                  </a:cubicBezTo>
                  <a:cubicBezTo>
                    <a:pt x="443" y="4423"/>
                    <a:pt x="442" y="4422"/>
                    <a:pt x="441" y="4421"/>
                  </a:cubicBezTo>
                  <a:cubicBezTo>
                    <a:pt x="440" y="4419"/>
                    <a:pt x="438" y="4417"/>
                    <a:pt x="437" y="4415"/>
                  </a:cubicBezTo>
                  <a:cubicBezTo>
                    <a:pt x="436" y="4414"/>
                    <a:pt x="435" y="4412"/>
                    <a:pt x="434" y="4411"/>
                  </a:cubicBezTo>
                  <a:cubicBezTo>
                    <a:pt x="433" y="4409"/>
                    <a:pt x="432" y="4408"/>
                    <a:pt x="431" y="4406"/>
                  </a:cubicBezTo>
                  <a:cubicBezTo>
                    <a:pt x="430" y="4404"/>
                    <a:pt x="429" y="4403"/>
                    <a:pt x="428" y="4401"/>
                  </a:cubicBezTo>
                  <a:cubicBezTo>
                    <a:pt x="427" y="4399"/>
                    <a:pt x="426" y="4398"/>
                    <a:pt x="426" y="4396"/>
                  </a:cubicBezTo>
                  <a:cubicBezTo>
                    <a:pt x="425" y="4394"/>
                    <a:pt x="424" y="4392"/>
                    <a:pt x="423" y="4390"/>
                  </a:cubicBezTo>
                  <a:cubicBezTo>
                    <a:pt x="423" y="4389"/>
                    <a:pt x="422" y="4387"/>
                    <a:pt x="421" y="4385"/>
                  </a:cubicBezTo>
                  <a:cubicBezTo>
                    <a:pt x="421" y="4383"/>
                    <a:pt x="420" y="4381"/>
                    <a:pt x="419" y="4379"/>
                  </a:cubicBezTo>
                  <a:cubicBezTo>
                    <a:pt x="419" y="4377"/>
                    <a:pt x="418" y="4376"/>
                    <a:pt x="418" y="4374"/>
                  </a:cubicBezTo>
                  <a:cubicBezTo>
                    <a:pt x="418" y="4372"/>
                    <a:pt x="417" y="4370"/>
                    <a:pt x="417" y="4368"/>
                  </a:cubicBezTo>
                  <a:cubicBezTo>
                    <a:pt x="416" y="4366"/>
                    <a:pt x="416" y="4364"/>
                    <a:pt x="416" y="4361"/>
                  </a:cubicBezTo>
                  <a:cubicBezTo>
                    <a:pt x="416" y="4360"/>
                    <a:pt x="415" y="4358"/>
                    <a:pt x="415" y="4357"/>
                  </a:cubicBezTo>
                  <a:cubicBezTo>
                    <a:pt x="415" y="4354"/>
                    <a:pt x="415" y="4351"/>
                    <a:pt x="415" y="4349"/>
                  </a:cubicBezTo>
                  <a:cubicBezTo>
                    <a:pt x="415" y="4348"/>
                    <a:pt x="415" y="4347"/>
                    <a:pt x="415" y="4346"/>
                  </a:cubicBezTo>
                  <a:cubicBezTo>
                    <a:pt x="415" y="4345"/>
                    <a:pt x="415" y="4345"/>
                    <a:pt x="415" y="4345"/>
                  </a:cubicBezTo>
                  <a:cubicBezTo>
                    <a:pt x="415" y="4342"/>
                    <a:pt x="415" y="4340"/>
                    <a:pt x="415" y="4337"/>
                  </a:cubicBezTo>
                  <a:cubicBezTo>
                    <a:pt x="415" y="4335"/>
                    <a:pt x="415" y="4334"/>
                    <a:pt x="415" y="4332"/>
                  </a:cubicBezTo>
                  <a:cubicBezTo>
                    <a:pt x="416" y="4330"/>
                    <a:pt x="416" y="4329"/>
                    <a:pt x="416" y="4327"/>
                  </a:cubicBezTo>
                  <a:cubicBezTo>
                    <a:pt x="417" y="4324"/>
                    <a:pt x="417" y="4322"/>
                    <a:pt x="417" y="4320"/>
                  </a:cubicBezTo>
                  <a:cubicBezTo>
                    <a:pt x="418" y="4319"/>
                    <a:pt x="418" y="4318"/>
                    <a:pt x="418" y="4316"/>
                  </a:cubicBezTo>
                  <a:cubicBezTo>
                    <a:pt x="419" y="4313"/>
                    <a:pt x="420" y="4311"/>
                    <a:pt x="421" y="4308"/>
                  </a:cubicBezTo>
                  <a:cubicBezTo>
                    <a:pt x="421" y="4308"/>
                    <a:pt x="421" y="4308"/>
                    <a:pt x="421" y="4307"/>
                  </a:cubicBezTo>
                  <a:lnTo>
                    <a:pt x="852" y="3037"/>
                  </a:lnTo>
                  <a:cubicBezTo>
                    <a:pt x="873" y="2974"/>
                    <a:pt x="941" y="2940"/>
                    <a:pt x="1004" y="2962"/>
                  </a:cubicBezTo>
                  <a:cubicBezTo>
                    <a:pt x="1067" y="2983"/>
                    <a:pt x="1100" y="3051"/>
                    <a:pt x="1079" y="311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 name="组合 2"/>
          <p:cNvGrpSpPr/>
          <p:nvPr/>
        </p:nvGrpSpPr>
        <p:grpSpPr>
          <a:xfrm>
            <a:off x="4337412" y="1540120"/>
            <a:ext cx="720000" cy="720000"/>
            <a:chOff x="4337412" y="1349620"/>
            <a:chExt cx="720000" cy="720000"/>
          </a:xfrm>
        </p:grpSpPr>
        <p:sp>
          <p:nvSpPr>
            <p:cNvPr id="131" name="椭圆 130"/>
            <p:cNvSpPr/>
            <p:nvPr/>
          </p:nvSpPr>
          <p:spPr>
            <a:xfrm>
              <a:off x="4463412" y="1475620"/>
              <a:ext cx="468000" cy="468000"/>
            </a:xfrm>
            <a:prstGeom prst="ellipse">
              <a:avLst/>
            </a:prstGeom>
            <a:solidFill>
              <a:sysClr val="window" lastClr="FFFFFF"/>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138" name="矩形: 圆角 137"/>
            <p:cNvSpPr/>
            <p:nvPr/>
          </p:nvSpPr>
          <p:spPr>
            <a:xfrm rot="21600000" flipH="1">
              <a:off x="4337412" y="1349620"/>
              <a:ext cx="720000" cy="720000"/>
            </a:xfrm>
            <a:prstGeom prst="roundRect">
              <a:avLst>
                <a:gd name="adj" fmla="val 11561"/>
              </a:avLst>
            </a:prstGeom>
            <a:solidFill>
              <a:srgbClr val="108241"/>
            </a:solidFill>
            <a:ln w="381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137" name="bicycle-healthy-transport_30838"/>
            <p:cNvSpPr/>
            <p:nvPr/>
          </p:nvSpPr>
          <p:spPr>
            <a:xfrm>
              <a:off x="4392570" y="1541407"/>
              <a:ext cx="609685" cy="336426"/>
            </a:xfrm>
            <a:custGeom>
              <a:avLst/>
              <a:gdLst>
                <a:gd name="T0" fmla="*/ 1706 w 2356"/>
                <a:gd name="T1" fmla="*/ 448 h 1302"/>
                <a:gd name="T2" fmla="*/ 1729 w 2356"/>
                <a:gd name="T3" fmla="*/ 83 h 1302"/>
                <a:gd name="T4" fmla="*/ 1729 w 2356"/>
                <a:gd name="T5" fmla="*/ 0 h 1302"/>
                <a:gd name="T6" fmla="*/ 1375 w 2356"/>
                <a:gd name="T7" fmla="*/ 41 h 1302"/>
                <a:gd name="T8" fmla="*/ 1382 w 2356"/>
                <a:gd name="T9" fmla="*/ 73 h 1302"/>
                <a:gd name="T10" fmla="*/ 800 w 2356"/>
                <a:gd name="T11" fmla="*/ 197 h 1302"/>
                <a:gd name="T12" fmla="*/ 726 w 2356"/>
                <a:gd name="T13" fmla="*/ 83 h 1302"/>
                <a:gd name="T14" fmla="*/ 908 w 2356"/>
                <a:gd name="T15" fmla="*/ 41 h 1302"/>
                <a:gd name="T16" fmla="*/ 513 w 2356"/>
                <a:gd name="T17" fmla="*/ 0 h 1302"/>
                <a:gd name="T18" fmla="*/ 513 w 2356"/>
                <a:gd name="T19" fmla="*/ 83 h 1302"/>
                <a:gd name="T20" fmla="*/ 738 w 2356"/>
                <a:gd name="T21" fmla="*/ 263 h 1302"/>
                <a:gd name="T22" fmla="*/ 450 w 2356"/>
                <a:gd name="T23" fmla="*/ 401 h 1302"/>
                <a:gd name="T24" fmla="*/ 450 w 2356"/>
                <a:gd name="T25" fmla="*/ 1302 h 1302"/>
                <a:gd name="T26" fmla="*/ 1150 w 2356"/>
                <a:gd name="T27" fmla="*/ 904 h 1302"/>
                <a:gd name="T28" fmla="*/ 1172 w 2356"/>
                <a:gd name="T29" fmla="*/ 898 h 1302"/>
                <a:gd name="T30" fmla="*/ 1186 w 2356"/>
                <a:gd name="T31" fmla="*/ 883 h 1302"/>
                <a:gd name="T32" fmla="*/ 1636 w 2356"/>
                <a:gd name="T33" fmla="*/ 492 h 1302"/>
                <a:gd name="T34" fmla="*/ 1905 w 2356"/>
                <a:gd name="T35" fmla="*/ 1302 h 1302"/>
                <a:gd name="T36" fmla="*/ 1905 w 2356"/>
                <a:gd name="T37" fmla="*/ 401 h 1302"/>
                <a:gd name="T38" fmla="*/ 1076 w 2356"/>
                <a:gd name="T39" fmla="*/ 820 h 1302"/>
                <a:gd name="T40" fmla="*/ 705 w 2356"/>
                <a:gd name="T41" fmla="*/ 480 h 1302"/>
                <a:gd name="T42" fmla="*/ 814 w 2356"/>
                <a:gd name="T43" fmla="*/ 821 h 1302"/>
                <a:gd name="T44" fmla="*/ 662 w 2356"/>
                <a:gd name="T45" fmla="*/ 553 h 1302"/>
                <a:gd name="T46" fmla="*/ 450 w 2356"/>
                <a:gd name="T47" fmla="*/ 1219 h 1302"/>
                <a:gd name="T48" fmla="*/ 450 w 2356"/>
                <a:gd name="T49" fmla="*/ 484 h 1302"/>
                <a:gd name="T50" fmla="*/ 394 w 2356"/>
                <a:gd name="T51" fmla="*/ 841 h 1302"/>
                <a:gd name="T52" fmla="*/ 430 w 2356"/>
                <a:gd name="T53" fmla="*/ 904 h 1302"/>
                <a:gd name="T54" fmla="*/ 450 w 2356"/>
                <a:gd name="T55" fmla="*/ 1219 h 1302"/>
                <a:gd name="T56" fmla="*/ 846 w 2356"/>
                <a:gd name="T57" fmla="*/ 280 h 1302"/>
                <a:gd name="T58" fmla="*/ 1150 w 2356"/>
                <a:gd name="T59" fmla="*/ 781 h 1302"/>
                <a:gd name="T60" fmla="*/ 1538 w 2356"/>
                <a:gd name="T61" fmla="*/ 852 h 1302"/>
                <a:gd name="T62" fmla="*/ 1873 w 2356"/>
                <a:gd name="T63" fmla="*/ 884 h 1302"/>
                <a:gd name="T64" fmla="*/ 1930 w 2356"/>
                <a:gd name="T65" fmla="*/ 898 h 1302"/>
                <a:gd name="T66" fmla="*/ 1750 w 2356"/>
                <a:gd name="T67" fmla="*/ 520 h 1302"/>
                <a:gd name="T68" fmla="*/ 2273 w 2356"/>
                <a:gd name="T69" fmla="*/ 852 h 1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56" h="1302">
                  <a:moveTo>
                    <a:pt x="1905" y="401"/>
                  </a:moveTo>
                  <a:cubicBezTo>
                    <a:pt x="1834" y="401"/>
                    <a:pt x="1767" y="419"/>
                    <a:pt x="1706" y="448"/>
                  </a:cubicBezTo>
                  <a:lnTo>
                    <a:pt x="1484" y="83"/>
                  </a:lnTo>
                  <a:lnTo>
                    <a:pt x="1729" y="83"/>
                  </a:lnTo>
                  <a:cubicBezTo>
                    <a:pt x="1752" y="83"/>
                    <a:pt x="1770" y="64"/>
                    <a:pt x="1770" y="41"/>
                  </a:cubicBezTo>
                  <a:cubicBezTo>
                    <a:pt x="1770" y="18"/>
                    <a:pt x="1752" y="0"/>
                    <a:pt x="1729" y="0"/>
                  </a:cubicBezTo>
                  <a:lnTo>
                    <a:pt x="1417" y="0"/>
                  </a:lnTo>
                  <a:cubicBezTo>
                    <a:pt x="1394" y="0"/>
                    <a:pt x="1375" y="18"/>
                    <a:pt x="1375" y="41"/>
                  </a:cubicBezTo>
                  <a:cubicBezTo>
                    <a:pt x="1375" y="43"/>
                    <a:pt x="1376" y="44"/>
                    <a:pt x="1376" y="46"/>
                  </a:cubicBezTo>
                  <a:cubicBezTo>
                    <a:pt x="1375" y="55"/>
                    <a:pt x="1376" y="65"/>
                    <a:pt x="1382" y="73"/>
                  </a:cubicBezTo>
                  <a:lnTo>
                    <a:pt x="1457" y="197"/>
                  </a:lnTo>
                  <a:lnTo>
                    <a:pt x="800" y="197"/>
                  </a:lnTo>
                  <a:cubicBezTo>
                    <a:pt x="799" y="197"/>
                    <a:pt x="797" y="198"/>
                    <a:pt x="796" y="198"/>
                  </a:cubicBezTo>
                  <a:lnTo>
                    <a:pt x="726" y="83"/>
                  </a:lnTo>
                  <a:lnTo>
                    <a:pt x="866" y="83"/>
                  </a:lnTo>
                  <a:cubicBezTo>
                    <a:pt x="889" y="83"/>
                    <a:pt x="908" y="64"/>
                    <a:pt x="908" y="41"/>
                  </a:cubicBezTo>
                  <a:cubicBezTo>
                    <a:pt x="908" y="18"/>
                    <a:pt x="889" y="0"/>
                    <a:pt x="866" y="0"/>
                  </a:cubicBezTo>
                  <a:lnTo>
                    <a:pt x="513" y="0"/>
                  </a:lnTo>
                  <a:cubicBezTo>
                    <a:pt x="490" y="0"/>
                    <a:pt x="471" y="18"/>
                    <a:pt x="471" y="41"/>
                  </a:cubicBezTo>
                  <a:cubicBezTo>
                    <a:pt x="471" y="64"/>
                    <a:pt x="490" y="83"/>
                    <a:pt x="513" y="83"/>
                  </a:cubicBezTo>
                  <a:lnTo>
                    <a:pt x="629" y="83"/>
                  </a:lnTo>
                  <a:lnTo>
                    <a:pt x="738" y="263"/>
                  </a:lnTo>
                  <a:lnTo>
                    <a:pt x="632" y="440"/>
                  </a:lnTo>
                  <a:cubicBezTo>
                    <a:pt x="576" y="415"/>
                    <a:pt x="515" y="401"/>
                    <a:pt x="450" y="401"/>
                  </a:cubicBezTo>
                  <a:cubicBezTo>
                    <a:pt x="202" y="401"/>
                    <a:pt x="0" y="603"/>
                    <a:pt x="0" y="852"/>
                  </a:cubicBezTo>
                  <a:cubicBezTo>
                    <a:pt x="0" y="1100"/>
                    <a:pt x="202" y="1302"/>
                    <a:pt x="450" y="1302"/>
                  </a:cubicBezTo>
                  <a:cubicBezTo>
                    <a:pt x="681" y="1302"/>
                    <a:pt x="871" y="1128"/>
                    <a:pt x="897" y="904"/>
                  </a:cubicBezTo>
                  <a:lnTo>
                    <a:pt x="1150" y="904"/>
                  </a:lnTo>
                  <a:cubicBezTo>
                    <a:pt x="1158" y="904"/>
                    <a:pt x="1165" y="902"/>
                    <a:pt x="1171" y="898"/>
                  </a:cubicBezTo>
                  <a:cubicBezTo>
                    <a:pt x="1171" y="898"/>
                    <a:pt x="1172" y="898"/>
                    <a:pt x="1172" y="898"/>
                  </a:cubicBezTo>
                  <a:cubicBezTo>
                    <a:pt x="1177" y="894"/>
                    <a:pt x="1182" y="890"/>
                    <a:pt x="1185" y="884"/>
                  </a:cubicBezTo>
                  <a:cubicBezTo>
                    <a:pt x="1185" y="884"/>
                    <a:pt x="1186" y="884"/>
                    <a:pt x="1186" y="883"/>
                  </a:cubicBezTo>
                  <a:lnTo>
                    <a:pt x="1526" y="311"/>
                  </a:lnTo>
                  <a:lnTo>
                    <a:pt x="1636" y="492"/>
                  </a:lnTo>
                  <a:cubicBezTo>
                    <a:pt x="1526" y="574"/>
                    <a:pt x="1455" y="705"/>
                    <a:pt x="1455" y="852"/>
                  </a:cubicBezTo>
                  <a:cubicBezTo>
                    <a:pt x="1455" y="1100"/>
                    <a:pt x="1657" y="1302"/>
                    <a:pt x="1905" y="1302"/>
                  </a:cubicBezTo>
                  <a:cubicBezTo>
                    <a:pt x="2154" y="1302"/>
                    <a:pt x="2356" y="1100"/>
                    <a:pt x="2356" y="852"/>
                  </a:cubicBezTo>
                  <a:cubicBezTo>
                    <a:pt x="2356" y="603"/>
                    <a:pt x="2154" y="401"/>
                    <a:pt x="1905" y="401"/>
                  </a:cubicBezTo>
                  <a:close/>
                  <a:moveTo>
                    <a:pt x="787" y="343"/>
                  </a:moveTo>
                  <a:lnTo>
                    <a:pt x="1076" y="820"/>
                  </a:lnTo>
                  <a:lnTo>
                    <a:pt x="899" y="820"/>
                  </a:lnTo>
                  <a:cubicBezTo>
                    <a:pt x="889" y="679"/>
                    <a:pt x="815" y="556"/>
                    <a:pt x="705" y="480"/>
                  </a:cubicBezTo>
                  <a:lnTo>
                    <a:pt x="787" y="343"/>
                  </a:lnTo>
                  <a:close/>
                  <a:moveTo>
                    <a:pt x="814" y="821"/>
                  </a:moveTo>
                  <a:lnTo>
                    <a:pt x="503" y="821"/>
                  </a:lnTo>
                  <a:lnTo>
                    <a:pt x="662" y="553"/>
                  </a:lnTo>
                  <a:cubicBezTo>
                    <a:pt x="748" y="613"/>
                    <a:pt x="805" y="710"/>
                    <a:pt x="814" y="821"/>
                  </a:cubicBezTo>
                  <a:close/>
                  <a:moveTo>
                    <a:pt x="450" y="1219"/>
                  </a:moveTo>
                  <a:cubicBezTo>
                    <a:pt x="248" y="1219"/>
                    <a:pt x="83" y="1054"/>
                    <a:pt x="83" y="852"/>
                  </a:cubicBezTo>
                  <a:cubicBezTo>
                    <a:pt x="83" y="649"/>
                    <a:pt x="248" y="484"/>
                    <a:pt x="450" y="484"/>
                  </a:cubicBezTo>
                  <a:cubicBezTo>
                    <a:pt x="500" y="484"/>
                    <a:pt x="546" y="495"/>
                    <a:pt x="589" y="512"/>
                  </a:cubicBezTo>
                  <a:lnTo>
                    <a:pt x="394" y="841"/>
                  </a:lnTo>
                  <a:cubicBezTo>
                    <a:pt x="386" y="854"/>
                    <a:pt x="386" y="870"/>
                    <a:pt x="394" y="883"/>
                  </a:cubicBezTo>
                  <a:cubicBezTo>
                    <a:pt x="401" y="896"/>
                    <a:pt x="415" y="904"/>
                    <a:pt x="430" y="904"/>
                  </a:cubicBezTo>
                  <a:lnTo>
                    <a:pt x="812" y="904"/>
                  </a:lnTo>
                  <a:cubicBezTo>
                    <a:pt x="787" y="1081"/>
                    <a:pt x="635" y="1219"/>
                    <a:pt x="450" y="1219"/>
                  </a:cubicBezTo>
                  <a:close/>
                  <a:moveTo>
                    <a:pt x="1150" y="781"/>
                  </a:moveTo>
                  <a:lnTo>
                    <a:pt x="846" y="280"/>
                  </a:lnTo>
                  <a:lnTo>
                    <a:pt x="1448" y="280"/>
                  </a:lnTo>
                  <a:lnTo>
                    <a:pt x="1150" y="781"/>
                  </a:lnTo>
                  <a:close/>
                  <a:moveTo>
                    <a:pt x="1905" y="1219"/>
                  </a:moveTo>
                  <a:cubicBezTo>
                    <a:pt x="1703" y="1219"/>
                    <a:pt x="1538" y="1054"/>
                    <a:pt x="1538" y="852"/>
                  </a:cubicBezTo>
                  <a:cubicBezTo>
                    <a:pt x="1538" y="735"/>
                    <a:pt x="1594" y="632"/>
                    <a:pt x="1680" y="564"/>
                  </a:cubicBezTo>
                  <a:lnTo>
                    <a:pt x="1873" y="884"/>
                  </a:lnTo>
                  <a:cubicBezTo>
                    <a:pt x="1881" y="896"/>
                    <a:pt x="1895" y="904"/>
                    <a:pt x="1909" y="904"/>
                  </a:cubicBezTo>
                  <a:cubicBezTo>
                    <a:pt x="1916" y="904"/>
                    <a:pt x="1924" y="902"/>
                    <a:pt x="1930" y="898"/>
                  </a:cubicBezTo>
                  <a:cubicBezTo>
                    <a:pt x="1950" y="886"/>
                    <a:pt x="1956" y="860"/>
                    <a:pt x="1944" y="840"/>
                  </a:cubicBezTo>
                  <a:lnTo>
                    <a:pt x="1750" y="520"/>
                  </a:lnTo>
                  <a:cubicBezTo>
                    <a:pt x="1797" y="498"/>
                    <a:pt x="1850" y="484"/>
                    <a:pt x="1905" y="484"/>
                  </a:cubicBezTo>
                  <a:cubicBezTo>
                    <a:pt x="2108" y="484"/>
                    <a:pt x="2273" y="649"/>
                    <a:pt x="2273" y="852"/>
                  </a:cubicBezTo>
                  <a:cubicBezTo>
                    <a:pt x="2273" y="1054"/>
                    <a:pt x="2108" y="1219"/>
                    <a:pt x="1905" y="121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0" name="矩形: 圆角 139"/>
          <p:cNvSpPr/>
          <p:nvPr/>
        </p:nvSpPr>
        <p:spPr>
          <a:xfrm flipH="1">
            <a:off x="7106012" y="1540120"/>
            <a:ext cx="720000" cy="720000"/>
          </a:xfrm>
          <a:prstGeom prst="roundRect">
            <a:avLst>
              <a:gd name="adj" fmla="val 11561"/>
            </a:avLst>
          </a:prstGeom>
          <a:solidFill>
            <a:srgbClr val="108241"/>
          </a:solidFill>
          <a:ln w="381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139" name="scooter_900"/>
          <p:cNvSpPr/>
          <p:nvPr/>
        </p:nvSpPr>
        <p:spPr>
          <a:xfrm>
            <a:off x="7161170" y="1718671"/>
            <a:ext cx="609685" cy="362899"/>
          </a:xfrm>
          <a:custGeom>
            <a:avLst/>
            <a:gdLst>
              <a:gd name="connsiteX0" fmla="*/ 496371 w 583538"/>
              <a:gd name="connsiteY0" fmla="*/ 255465 h 347336"/>
              <a:gd name="connsiteX1" fmla="*/ 468929 w 583538"/>
              <a:gd name="connsiteY1" fmla="*/ 282866 h 347336"/>
              <a:gd name="connsiteX2" fmla="*/ 496371 w 583538"/>
              <a:gd name="connsiteY2" fmla="*/ 310266 h 347336"/>
              <a:gd name="connsiteX3" fmla="*/ 523812 w 583538"/>
              <a:gd name="connsiteY3" fmla="*/ 282866 h 347336"/>
              <a:gd name="connsiteX4" fmla="*/ 496371 w 583538"/>
              <a:gd name="connsiteY4" fmla="*/ 255465 h 347336"/>
              <a:gd name="connsiteX5" fmla="*/ 63761 w 583538"/>
              <a:gd name="connsiteY5" fmla="*/ 255465 h 347336"/>
              <a:gd name="connsiteX6" fmla="*/ 36320 w 583538"/>
              <a:gd name="connsiteY6" fmla="*/ 282866 h 347336"/>
              <a:gd name="connsiteX7" fmla="*/ 63761 w 583538"/>
              <a:gd name="connsiteY7" fmla="*/ 311071 h 347336"/>
              <a:gd name="connsiteX8" fmla="*/ 92010 w 583538"/>
              <a:gd name="connsiteY8" fmla="*/ 282866 h 347336"/>
              <a:gd name="connsiteX9" fmla="*/ 87168 w 583538"/>
              <a:gd name="connsiteY9" fmla="*/ 268360 h 347336"/>
              <a:gd name="connsiteX10" fmla="*/ 72640 w 583538"/>
              <a:gd name="connsiteY10" fmla="*/ 289313 h 347336"/>
              <a:gd name="connsiteX11" fmla="*/ 58919 w 583538"/>
              <a:gd name="connsiteY11" fmla="*/ 278836 h 347336"/>
              <a:gd name="connsiteX12" fmla="*/ 74254 w 583538"/>
              <a:gd name="connsiteY12" fmla="*/ 257883 h 347336"/>
              <a:gd name="connsiteX13" fmla="*/ 63761 w 583538"/>
              <a:gd name="connsiteY13" fmla="*/ 255465 h 347336"/>
              <a:gd name="connsiteX14" fmla="*/ 343011 w 583538"/>
              <a:gd name="connsiteY14" fmla="*/ 87838 h 347336"/>
              <a:gd name="connsiteX15" fmla="*/ 560866 w 583538"/>
              <a:gd name="connsiteY15" fmla="*/ 87838 h 347336"/>
              <a:gd name="connsiteX16" fmla="*/ 389810 w 583538"/>
              <a:gd name="connsiteY16" fmla="*/ 176453 h 347336"/>
              <a:gd name="connsiteX17" fmla="*/ 343011 w 583538"/>
              <a:gd name="connsiteY17" fmla="*/ 168397 h 347336"/>
              <a:gd name="connsiteX18" fmla="*/ 343011 w 583538"/>
              <a:gd name="connsiteY18" fmla="*/ 87838 h 347336"/>
              <a:gd name="connsiteX19" fmla="*/ 211462 w 583538"/>
              <a:gd name="connsiteY19" fmla="*/ 0 h 347336"/>
              <a:gd name="connsiteX20" fmla="*/ 258274 w 583538"/>
              <a:gd name="connsiteY20" fmla="*/ 0 h 347336"/>
              <a:gd name="connsiteX21" fmla="*/ 258274 w 583538"/>
              <a:gd name="connsiteY21" fmla="*/ 24982 h 347336"/>
              <a:gd name="connsiteX22" fmla="*/ 234868 w 583538"/>
              <a:gd name="connsiteY22" fmla="*/ 24982 h 347336"/>
              <a:gd name="connsiteX23" fmla="*/ 214690 w 583538"/>
              <a:gd name="connsiteY23" fmla="*/ 32235 h 347336"/>
              <a:gd name="connsiteX24" fmla="*/ 242132 w 583538"/>
              <a:gd name="connsiteY24" fmla="*/ 245795 h 347336"/>
              <a:gd name="connsiteX25" fmla="*/ 275223 w 583538"/>
              <a:gd name="connsiteY25" fmla="*/ 243377 h 347336"/>
              <a:gd name="connsiteX26" fmla="*/ 556904 w 583538"/>
              <a:gd name="connsiteY26" fmla="*/ 97512 h 347336"/>
              <a:gd name="connsiteX27" fmla="*/ 557711 w 583538"/>
              <a:gd name="connsiteY27" fmla="*/ 95900 h 347336"/>
              <a:gd name="connsiteX28" fmla="*/ 557711 w 583538"/>
              <a:gd name="connsiteY28" fmla="*/ 96706 h 347336"/>
              <a:gd name="connsiteX29" fmla="*/ 559325 w 583538"/>
              <a:gd name="connsiteY29" fmla="*/ 95900 h 347336"/>
              <a:gd name="connsiteX30" fmla="*/ 558518 w 583538"/>
              <a:gd name="connsiteY30" fmla="*/ 98318 h 347336"/>
              <a:gd name="connsiteX31" fmla="*/ 583538 w 583538"/>
              <a:gd name="connsiteY31" fmla="*/ 211948 h 347336"/>
              <a:gd name="connsiteX32" fmla="*/ 563361 w 583538"/>
              <a:gd name="connsiteY32" fmla="*/ 217589 h 347336"/>
              <a:gd name="connsiteX33" fmla="*/ 539147 w 583538"/>
              <a:gd name="connsiteY33" fmla="*/ 179712 h 347336"/>
              <a:gd name="connsiteX34" fmla="*/ 481843 w 583538"/>
              <a:gd name="connsiteY34" fmla="*/ 220812 h 347336"/>
              <a:gd name="connsiteX35" fmla="*/ 496371 w 583538"/>
              <a:gd name="connsiteY35" fmla="*/ 219201 h 347336"/>
              <a:gd name="connsiteX36" fmla="*/ 560132 w 583538"/>
              <a:gd name="connsiteY36" fmla="*/ 282866 h 347336"/>
              <a:gd name="connsiteX37" fmla="*/ 496371 w 583538"/>
              <a:gd name="connsiteY37" fmla="*/ 347336 h 347336"/>
              <a:gd name="connsiteX38" fmla="*/ 432609 w 583538"/>
              <a:gd name="connsiteY38" fmla="*/ 282866 h 347336"/>
              <a:gd name="connsiteX39" fmla="*/ 442295 w 583538"/>
              <a:gd name="connsiteY39" fmla="*/ 249018 h 347336"/>
              <a:gd name="connsiteX40" fmla="*/ 399518 w 583538"/>
              <a:gd name="connsiteY40" fmla="*/ 279642 h 347336"/>
              <a:gd name="connsiteX41" fmla="*/ 380954 w 583538"/>
              <a:gd name="connsiteY41" fmla="*/ 274807 h 347336"/>
              <a:gd name="connsiteX42" fmla="*/ 399518 w 583538"/>
              <a:gd name="connsiteY42" fmla="*/ 279642 h 347336"/>
              <a:gd name="connsiteX43" fmla="*/ 128330 w 583538"/>
              <a:gd name="connsiteY43" fmla="*/ 228871 h 347336"/>
              <a:gd name="connsiteX44" fmla="*/ 121066 w 583538"/>
              <a:gd name="connsiteY44" fmla="*/ 222424 h 347336"/>
              <a:gd name="connsiteX45" fmla="*/ 109767 w 583538"/>
              <a:gd name="connsiteY45" fmla="*/ 238542 h 347336"/>
              <a:gd name="connsiteX46" fmla="*/ 128330 w 583538"/>
              <a:gd name="connsiteY46" fmla="*/ 282866 h 347336"/>
              <a:gd name="connsiteX47" fmla="*/ 63761 w 583538"/>
              <a:gd name="connsiteY47" fmla="*/ 347336 h 347336"/>
              <a:gd name="connsiteX48" fmla="*/ 0 w 583538"/>
              <a:gd name="connsiteY48" fmla="*/ 282866 h 347336"/>
              <a:gd name="connsiteX49" fmla="*/ 63761 w 583538"/>
              <a:gd name="connsiteY49" fmla="*/ 219201 h 347336"/>
              <a:gd name="connsiteX50" fmla="*/ 96046 w 583538"/>
              <a:gd name="connsiteY50" fmla="*/ 228065 h 347336"/>
              <a:gd name="connsiteX51" fmla="*/ 105731 w 583538"/>
              <a:gd name="connsiteY51" fmla="*/ 214365 h 347336"/>
              <a:gd name="connsiteX52" fmla="*/ 22599 w 583538"/>
              <a:gd name="connsiteY52" fmla="*/ 178101 h 347336"/>
              <a:gd name="connsiteX53" fmla="*/ 71833 w 583538"/>
              <a:gd name="connsiteY53" fmla="*/ 128136 h 347336"/>
              <a:gd name="connsiteX54" fmla="*/ 75868 w 583538"/>
              <a:gd name="connsiteY54" fmla="*/ 138612 h 347336"/>
              <a:gd name="connsiteX55" fmla="*/ 79097 w 583538"/>
              <a:gd name="connsiteY55" fmla="*/ 139418 h 347336"/>
              <a:gd name="connsiteX56" fmla="*/ 100888 w 583538"/>
              <a:gd name="connsiteY56" fmla="*/ 127330 h 347336"/>
              <a:gd name="connsiteX57" fmla="*/ 99274 w 583538"/>
              <a:gd name="connsiteY57" fmla="*/ 124912 h 347336"/>
              <a:gd name="connsiteX58" fmla="*/ 77482 w 583538"/>
              <a:gd name="connsiteY58" fmla="*/ 135389 h 347336"/>
              <a:gd name="connsiteX59" fmla="*/ 75061 w 583538"/>
              <a:gd name="connsiteY59" fmla="*/ 126524 h 347336"/>
              <a:gd name="connsiteX60" fmla="*/ 74254 w 583538"/>
              <a:gd name="connsiteY60" fmla="*/ 126524 h 347336"/>
              <a:gd name="connsiteX61" fmla="*/ 94432 w 583538"/>
              <a:gd name="connsiteY61" fmla="*/ 107183 h 347336"/>
              <a:gd name="connsiteX62" fmla="*/ 98467 w 583538"/>
              <a:gd name="connsiteY62" fmla="*/ 118465 h 347336"/>
              <a:gd name="connsiteX63" fmla="*/ 101695 w 583538"/>
              <a:gd name="connsiteY63" fmla="*/ 119271 h 347336"/>
              <a:gd name="connsiteX64" fmla="*/ 123487 w 583538"/>
              <a:gd name="connsiteY64" fmla="*/ 107183 h 347336"/>
              <a:gd name="connsiteX65" fmla="*/ 121066 w 583538"/>
              <a:gd name="connsiteY65" fmla="*/ 104765 h 347336"/>
              <a:gd name="connsiteX66" fmla="*/ 100081 w 583538"/>
              <a:gd name="connsiteY66" fmla="*/ 115242 h 347336"/>
              <a:gd name="connsiteX67" fmla="*/ 96853 w 583538"/>
              <a:gd name="connsiteY67" fmla="*/ 106377 h 347336"/>
              <a:gd name="connsiteX68" fmla="*/ 96046 w 583538"/>
              <a:gd name="connsiteY68" fmla="*/ 105571 h 347336"/>
              <a:gd name="connsiteX69" fmla="*/ 112188 w 583538"/>
              <a:gd name="connsiteY69" fmla="*/ 91065 h 347336"/>
              <a:gd name="connsiteX70" fmla="*/ 116223 w 583538"/>
              <a:gd name="connsiteY70" fmla="*/ 99930 h 347336"/>
              <a:gd name="connsiteX71" fmla="*/ 119452 w 583538"/>
              <a:gd name="connsiteY71" fmla="*/ 100736 h 347336"/>
              <a:gd name="connsiteX72" fmla="*/ 140437 w 583538"/>
              <a:gd name="connsiteY72" fmla="*/ 88647 h 347336"/>
              <a:gd name="connsiteX73" fmla="*/ 138822 w 583538"/>
              <a:gd name="connsiteY73" fmla="*/ 86229 h 347336"/>
              <a:gd name="connsiteX74" fmla="*/ 117030 w 583538"/>
              <a:gd name="connsiteY74" fmla="*/ 97512 h 347336"/>
              <a:gd name="connsiteX75" fmla="*/ 114609 w 583538"/>
              <a:gd name="connsiteY75" fmla="*/ 87842 h 347336"/>
              <a:gd name="connsiteX76" fmla="*/ 211462 w 583538"/>
              <a:gd name="connsiteY76" fmla="*/ 0 h 347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83538" h="347336">
                <a:moveTo>
                  <a:pt x="496371" y="255465"/>
                </a:moveTo>
                <a:cubicBezTo>
                  <a:pt x="481036" y="255465"/>
                  <a:pt x="468929" y="268360"/>
                  <a:pt x="468929" y="282866"/>
                </a:cubicBezTo>
                <a:cubicBezTo>
                  <a:pt x="468929" y="298177"/>
                  <a:pt x="481036" y="310266"/>
                  <a:pt x="496371" y="310266"/>
                </a:cubicBezTo>
                <a:cubicBezTo>
                  <a:pt x="511706" y="310266"/>
                  <a:pt x="523812" y="298177"/>
                  <a:pt x="523812" y="282866"/>
                </a:cubicBezTo>
                <a:cubicBezTo>
                  <a:pt x="523812" y="268360"/>
                  <a:pt x="511706" y="255465"/>
                  <a:pt x="496371" y="255465"/>
                </a:cubicBezTo>
                <a:close/>
                <a:moveTo>
                  <a:pt x="63761" y="255465"/>
                </a:moveTo>
                <a:cubicBezTo>
                  <a:pt x="49234" y="255465"/>
                  <a:pt x="36320" y="268360"/>
                  <a:pt x="36320" y="282866"/>
                </a:cubicBezTo>
                <a:cubicBezTo>
                  <a:pt x="36320" y="298177"/>
                  <a:pt x="49234" y="310266"/>
                  <a:pt x="63761" y="311071"/>
                </a:cubicBezTo>
                <a:cubicBezTo>
                  <a:pt x="79097" y="311071"/>
                  <a:pt x="92010" y="298177"/>
                  <a:pt x="92010" y="282866"/>
                </a:cubicBezTo>
                <a:cubicBezTo>
                  <a:pt x="92010" y="278030"/>
                  <a:pt x="90396" y="273195"/>
                  <a:pt x="87168" y="268360"/>
                </a:cubicBezTo>
                <a:lnTo>
                  <a:pt x="72640" y="289313"/>
                </a:lnTo>
                <a:lnTo>
                  <a:pt x="58919" y="278836"/>
                </a:lnTo>
                <a:lnTo>
                  <a:pt x="74254" y="257883"/>
                </a:lnTo>
                <a:cubicBezTo>
                  <a:pt x="71025" y="256271"/>
                  <a:pt x="67797" y="255465"/>
                  <a:pt x="63761" y="255465"/>
                </a:cubicBezTo>
                <a:close/>
                <a:moveTo>
                  <a:pt x="343011" y="87838"/>
                </a:moveTo>
                <a:lnTo>
                  <a:pt x="560866" y="87838"/>
                </a:lnTo>
                <a:lnTo>
                  <a:pt x="389810" y="176453"/>
                </a:lnTo>
                <a:cubicBezTo>
                  <a:pt x="389810" y="176453"/>
                  <a:pt x="373672" y="168397"/>
                  <a:pt x="343011" y="168397"/>
                </a:cubicBezTo>
                <a:cubicBezTo>
                  <a:pt x="313157" y="168397"/>
                  <a:pt x="343011" y="87838"/>
                  <a:pt x="343011" y="87838"/>
                </a:cubicBezTo>
                <a:close/>
                <a:moveTo>
                  <a:pt x="211462" y="0"/>
                </a:moveTo>
                <a:lnTo>
                  <a:pt x="258274" y="0"/>
                </a:lnTo>
                <a:lnTo>
                  <a:pt x="258274" y="24982"/>
                </a:lnTo>
                <a:lnTo>
                  <a:pt x="234868" y="24982"/>
                </a:lnTo>
                <a:lnTo>
                  <a:pt x="214690" y="32235"/>
                </a:lnTo>
                <a:cubicBezTo>
                  <a:pt x="94432" y="226454"/>
                  <a:pt x="242132" y="245795"/>
                  <a:pt x="242132" y="245795"/>
                </a:cubicBezTo>
                <a:cubicBezTo>
                  <a:pt x="242132" y="245795"/>
                  <a:pt x="238904" y="247407"/>
                  <a:pt x="275223" y="243377"/>
                </a:cubicBezTo>
                <a:cubicBezTo>
                  <a:pt x="313965" y="237736"/>
                  <a:pt x="530269" y="112824"/>
                  <a:pt x="556904" y="97512"/>
                </a:cubicBezTo>
                <a:lnTo>
                  <a:pt x="557711" y="95900"/>
                </a:lnTo>
                <a:lnTo>
                  <a:pt x="557711" y="96706"/>
                </a:lnTo>
                <a:cubicBezTo>
                  <a:pt x="558518" y="96706"/>
                  <a:pt x="559325" y="95900"/>
                  <a:pt x="559325" y="95900"/>
                </a:cubicBezTo>
                <a:lnTo>
                  <a:pt x="558518" y="98318"/>
                </a:lnTo>
                <a:lnTo>
                  <a:pt x="583538" y="211948"/>
                </a:lnTo>
                <a:lnTo>
                  <a:pt x="563361" y="217589"/>
                </a:lnTo>
                <a:lnTo>
                  <a:pt x="539147" y="179712"/>
                </a:lnTo>
                <a:lnTo>
                  <a:pt x="481843" y="220812"/>
                </a:lnTo>
                <a:cubicBezTo>
                  <a:pt x="486685" y="220007"/>
                  <a:pt x="491528" y="219201"/>
                  <a:pt x="496371" y="219201"/>
                </a:cubicBezTo>
                <a:cubicBezTo>
                  <a:pt x="531883" y="219201"/>
                  <a:pt x="560132" y="247407"/>
                  <a:pt x="560132" y="282866"/>
                </a:cubicBezTo>
                <a:cubicBezTo>
                  <a:pt x="560132" y="318324"/>
                  <a:pt x="531883" y="347336"/>
                  <a:pt x="496371" y="347336"/>
                </a:cubicBezTo>
                <a:cubicBezTo>
                  <a:pt x="460858" y="347336"/>
                  <a:pt x="432609" y="318324"/>
                  <a:pt x="432609" y="282866"/>
                </a:cubicBezTo>
                <a:cubicBezTo>
                  <a:pt x="432609" y="270777"/>
                  <a:pt x="435838" y="258689"/>
                  <a:pt x="442295" y="249018"/>
                </a:cubicBezTo>
                <a:lnTo>
                  <a:pt x="399518" y="279642"/>
                </a:lnTo>
                <a:lnTo>
                  <a:pt x="380954" y="274807"/>
                </a:lnTo>
                <a:cubicBezTo>
                  <a:pt x="389026" y="278836"/>
                  <a:pt x="399518" y="279642"/>
                  <a:pt x="399518" y="279642"/>
                </a:cubicBezTo>
                <a:cubicBezTo>
                  <a:pt x="123487" y="279642"/>
                  <a:pt x="167071" y="272389"/>
                  <a:pt x="128330" y="228871"/>
                </a:cubicBezTo>
                <a:cubicBezTo>
                  <a:pt x="125909" y="226454"/>
                  <a:pt x="123487" y="224842"/>
                  <a:pt x="121066" y="222424"/>
                </a:cubicBezTo>
                <a:lnTo>
                  <a:pt x="109767" y="238542"/>
                </a:lnTo>
                <a:cubicBezTo>
                  <a:pt x="121066" y="249824"/>
                  <a:pt x="128330" y="265942"/>
                  <a:pt x="128330" y="282866"/>
                </a:cubicBezTo>
                <a:cubicBezTo>
                  <a:pt x="128330" y="318324"/>
                  <a:pt x="99274" y="347336"/>
                  <a:pt x="63761" y="347336"/>
                </a:cubicBezTo>
                <a:cubicBezTo>
                  <a:pt x="29056" y="347336"/>
                  <a:pt x="0" y="318324"/>
                  <a:pt x="0" y="282866"/>
                </a:cubicBezTo>
                <a:cubicBezTo>
                  <a:pt x="0" y="247407"/>
                  <a:pt x="29056" y="219201"/>
                  <a:pt x="63761" y="219201"/>
                </a:cubicBezTo>
                <a:cubicBezTo>
                  <a:pt x="75868" y="219201"/>
                  <a:pt x="86360" y="222424"/>
                  <a:pt x="96046" y="228065"/>
                </a:cubicBezTo>
                <a:lnTo>
                  <a:pt x="105731" y="214365"/>
                </a:lnTo>
                <a:cubicBezTo>
                  <a:pt x="58112" y="197442"/>
                  <a:pt x="-16949" y="222424"/>
                  <a:pt x="22599" y="178101"/>
                </a:cubicBezTo>
                <a:cubicBezTo>
                  <a:pt x="34706" y="165206"/>
                  <a:pt x="52462" y="147477"/>
                  <a:pt x="71833" y="128136"/>
                </a:cubicBezTo>
                <a:cubicBezTo>
                  <a:pt x="71833" y="133777"/>
                  <a:pt x="73447" y="137001"/>
                  <a:pt x="75868" y="138612"/>
                </a:cubicBezTo>
                <a:cubicBezTo>
                  <a:pt x="77482" y="138612"/>
                  <a:pt x="78289" y="139418"/>
                  <a:pt x="79097" y="139418"/>
                </a:cubicBezTo>
                <a:cubicBezTo>
                  <a:pt x="87975" y="139418"/>
                  <a:pt x="99274" y="128942"/>
                  <a:pt x="100888" y="127330"/>
                </a:cubicBezTo>
                <a:lnTo>
                  <a:pt x="99274" y="124912"/>
                </a:lnTo>
                <a:cubicBezTo>
                  <a:pt x="92817" y="130553"/>
                  <a:pt x="82325" y="137806"/>
                  <a:pt x="77482" y="135389"/>
                </a:cubicBezTo>
                <a:cubicBezTo>
                  <a:pt x="75061" y="134583"/>
                  <a:pt x="75061" y="129748"/>
                  <a:pt x="75061" y="126524"/>
                </a:cubicBezTo>
                <a:lnTo>
                  <a:pt x="74254" y="126524"/>
                </a:lnTo>
                <a:cubicBezTo>
                  <a:pt x="80711" y="120077"/>
                  <a:pt x="87168" y="113630"/>
                  <a:pt x="94432" y="107183"/>
                </a:cubicBezTo>
                <a:cubicBezTo>
                  <a:pt x="94432" y="112824"/>
                  <a:pt x="95239" y="116853"/>
                  <a:pt x="98467" y="118465"/>
                </a:cubicBezTo>
                <a:cubicBezTo>
                  <a:pt x="99274" y="118465"/>
                  <a:pt x="100081" y="119271"/>
                  <a:pt x="101695" y="119271"/>
                </a:cubicBezTo>
                <a:cubicBezTo>
                  <a:pt x="109767" y="119271"/>
                  <a:pt x="121873" y="107989"/>
                  <a:pt x="123487" y="107183"/>
                </a:cubicBezTo>
                <a:lnTo>
                  <a:pt x="121066" y="104765"/>
                </a:lnTo>
                <a:cubicBezTo>
                  <a:pt x="115416" y="110406"/>
                  <a:pt x="104117" y="117659"/>
                  <a:pt x="100081" y="115242"/>
                </a:cubicBezTo>
                <a:cubicBezTo>
                  <a:pt x="96853" y="114436"/>
                  <a:pt x="96853" y="109600"/>
                  <a:pt x="96853" y="106377"/>
                </a:cubicBezTo>
                <a:lnTo>
                  <a:pt x="96046" y="105571"/>
                </a:lnTo>
                <a:cubicBezTo>
                  <a:pt x="100888" y="100736"/>
                  <a:pt x="106538" y="95900"/>
                  <a:pt x="112188" y="91065"/>
                </a:cubicBezTo>
                <a:cubicBezTo>
                  <a:pt x="112188" y="95900"/>
                  <a:pt x="112995" y="98318"/>
                  <a:pt x="116223" y="99930"/>
                </a:cubicBezTo>
                <a:cubicBezTo>
                  <a:pt x="117030" y="100736"/>
                  <a:pt x="117838" y="100736"/>
                  <a:pt x="119452" y="100736"/>
                </a:cubicBezTo>
                <a:cubicBezTo>
                  <a:pt x="127523" y="100736"/>
                  <a:pt x="139629" y="90259"/>
                  <a:pt x="140437" y="88647"/>
                </a:cubicBezTo>
                <a:lnTo>
                  <a:pt x="138822" y="86229"/>
                </a:lnTo>
                <a:cubicBezTo>
                  <a:pt x="133173" y="91871"/>
                  <a:pt x="121873" y="99124"/>
                  <a:pt x="117030" y="97512"/>
                </a:cubicBezTo>
                <a:cubicBezTo>
                  <a:pt x="114609" y="95900"/>
                  <a:pt x="114609" y="91871"/>
                  <a:pt x="114609" y="87842"/>
                </a:cubicBezTo>
                <a:cubicBezTo>
                  <a:pt x="163843" y="42712"/>
                  <a:pt x="211462" y="0"/>
                  <a:pt x="21146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组合 9"/>
          <p:cNvGrpSpPr/>
          <p:nvPr/>
        </p:nvGrpSpPr>
        <p:grpSpPr>
          <a:xfrm>
            <a:off x="9874612" y="1540120"/>
            <a:ext cx="720000" cy="720000"/>
            <a:chOff x="9811112" y="1361425"/>
            <a:chExt cx="720000" cy="720000"/>
          </a:xfrm>
        </p:grpSpPr>
        <p:sp>
          <p:nvSpPr>
            <p:cNvPr id="119" name="椭圆 118"/>
            <p:cNvSpPr/>
            <p:nvPr/>
          </p:nvSpPr>
          <p:spPr>
            <a:xfrm>
              <a:off x="9937112" y="1487425"/>
              <a:ext cx="468000" cy="4680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141" name="矩形: 圆角 140"/>
            <p:cNvSpPr/>
            <p:nvPr/>
          </p:nvSpPr>
          <p:spPr>
            <a:xfrm rot="21600000" flipH="1">
              <a:off x="9811112" y="1361425"/>
              <a:ext cx="720000" cy="720000"/>
            </a:xfrm>
            <a:prstGeom prst="roundRect">
              <a:avLst>
                <a:gd name="adj" fmla="val 11561"/>
              </a:avLst>
            </a:prstGeom>
            <a:solidFill>
              <a:srgbClr val="108241"/>
            </a:solidFill>
            <a:ln w="381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142" name="electric-car_247381"/>
            <p:cNvSpPr/>
            <p:nvPr/>
          </p:nvSpPr>
          <p:spPr>
            <a:xfrm>
              <a:off x="9901515" y="1452234"/>
              <a:ext cx="539195" cy="538383"/>
            </a:xfrm>
            <a:custGeom>
              <a:avLst/>
              <a:gdLst>
                <a:gd name="connsiteX0" fmla="*/ 403140 w 609614"/>
                <a:gd name="connsiteY0" fmla="*/ 520349 h 608697"/>
                <a:gd name="connsiteX1" fmla="*/ 422828 w 609614"/>
                <a:gd name="connsiteY1" fmla="*/ 520349 h 608697"/>
                <a:gd name="connsiteX2" fmla="*/ 422828 w 609614"/>
                <a:gd name="connsiteY2" fmla="*/ 540037 h 608697"/>
                <a:gd name="connsiteX3" fmla="*/ 403140 w 609614"/>
                <a:gd name="connsiteY3" fmla="*/ 540037 h 608697"/>
                <a:gd name="connsiteX4" fmla="*/ 108106 w 609614"/>
                <a:gd name="connsiteY4" fmla="*/ 520349 h 608697"/>
                <a:gd name="connsiteX5" fmla="*/ 127864 w 609614"/>
                <a:gd name="connsiteY5" fmla="*/ 520349 h 608697"/>
                <a:gd name="connsiteX6" fmla="*/ 127864 w 609614"/>
                <a:gd name="connsiteY6" fmla="*/ 540037 h 608697"/>
                <a:gd name="connsiteX7" fmla="*/ 108106 w 609614"/>
                <a:gd name="connsiteY7" fmla="*/ 540037 h 608697"/>
                <a:gd name="connsiteX8" fmla="*/ 412985 w 609614"/>
                <a:gd name="connsiteY8" fmla="*/ 471273 h 608697"/>
                <a:gd name="connsiteX9" fmla="*/ 353987 w 609614"/>
                <a:gd name="connsiteY9" fmla="*/ 530182 h 608697"/>
                <a:gd name="connsiteX10" fmla="*/ 412985 w 609614"/>
                <a:gd name="connsiteY10" fmla="*/ 589091 h 608697"/>
                <a:gd name="connsiteX11" fmla="*/ 471983 w 609614"/>
                <a:gd name="connsiteY11" fmla="*/ 530182 h 608697"/>
                <a:gd name="connsiteX12" fmla="*/ 412985 w 609614"/>
                <a:gd name="connsiteY12" fmla="*/ 471273 h 608697"/>
                <a:gd name="connsiteX13" fmla="*/ 117996 w 609614"/>
                <a:gd name="connsiteY13" fmla="*/ 471273 h 608697"/>
                <a:gd name="connsiteX14" fmla="*/ 58998 w 609614"/>
                <a:gd name="connsiteY14" fmla="*/ 530182 h 608697"/>
                <a:gd name="connsiteX15" fmla="*/ 117996 w 609614"/>
                <a:gd name="connsiteY15" fmla="*/ 589091 h 608697"/>
                <a:gd name="connsiteX16" fmla="*/ 176994 w 609614"/>
                <a:gd name="connsiteY16" fmla="*/ 530182 h 608697"/>
                <a:gd name="connsiteX17" fmla="*/ 117996 w 609614"/>
                <a:gd name="connsiteY17" fmla="*/ 471273 h 608697"/>
                <a:gd name="connsiteX18" fmla="*/ 275346 w 609614"/>
                <a:gd name="connsiteY18" fmla="*/ 382888 h 608697"/>
                <a:gd name="connsiteX19" fmla="*/ 294963 w 609614"/>
                <a:gd name="connsiteY19" fmla="*/ 382888 h 608697"/>
                <a:gd name="connsiteX20" fmla="*/ 294963 w 609614"/>
                <a:gd name="connsiteY20" fmla="*/ 402505 h 608697"/>
                <a:gd name="connsiteX21" fmla="*/ 275346 w 609614"/>
                <a:gd name="connsiteY21" fmla="*/ 402505 h 608697"/>
                <a:gd name="connsiteX22" fmla="*/ 235971 w 609614"/>
                <a:gd name="connsiteY22" fmla="*/ 382888 h 608697"/>
                <a:gd name="connsiteX23" fmla="*/ 255588 w 609614"/>
                <a:gd name="connsiteY23" fmla="*/ 382888 h 608697"/>
                <a:gd name="connsiteX24" fmla="*/ 255588 w 609614"/>
                <a:gd name="connsiteY24" fmla="*/ 402505 h 608697"/>
                <a:gd name="connsiteX25" fmla="*/ 235971 w 609614"/>
                <a:gd name="connsiteY25" fmla="*/ 402505 h 608697"/>
                <a:gd name="connsiteX26" fmla="*/ 196595 w 609614"/>
                <a:gd name="connsiteY26" fmla="*/ 382888 h 608697"/>
                <a:gd name="connsiteX27" fmla="*/ 216353 w 609614"/>
                <a:gd name="connsiteY27" fmla="*/ 382888 h 608697"/>
                <a:gd name="connsiteX28" fmla="*/ 216353 w 609614"/>
                <a:gd name="connsiteY28" fmla="*/ 402505 h 608697"/>
                <a:gd name="connsiteX29" fmla="*/ 196595 w 609614"/>
                <a:gd name="connsiteY29" fmla="*/ 402505 h 608697"/>
                <a:gd name="connsiteX30" fmla="*/ 90064 w 609614"/>
                <a:gd name="connsiteY30" fmla="*/ 363304 h 608697"/>
                <a:gd name="connsiteX31" fmla="*/ 19635 w 609614"/>
                <a:gd name="connsiteY31" fmla="*/ 433626 h 608697"/>
                <a:gd name="connsiteX32" fmla="*/ 19635 w 609614"/>
                <a:gd name="connsiteY32" fmla="*/ 520333 h 608697"/>
                <a:gd name="connsiteX33" fmla="*/ 40008 w 609614"/>
                <a:gd name="connsiteY33" fmla="*/ 520333 h 608697"/>
                <a:gd name="connsiteX34" fmla="*/ 117996 w 609614"/>
                <a:gd name="connsiteY34" fmla="*/ 451667 h 608697"/>
                <a:gd name="connsiteX35" fmla="*/ 195984 w 609614"/>
                <a:gd name="connsiteY35" fmla="*/ 520333 h 608697"/>
                <a:gd name="connsiteX36" fmla="*/ 334997 w 609614"/>
                <a:gd name="connsiteY36" fmla="*/ 520333 h 608697"/>
                <a:gd name="connsiteX37" fmla="*/ 412985 w 609614"/>
                <a:gd name="connsiteY37" fmla="*/ 451667 h 608697"/>
                <a:gd name="connsiteX38" fmla="*/ 490973 w 609614"/>
                <a:gd name="connsiteY38" fmla="*/ 520333 h 608697"/>
                <a:gd name="connsiteX39" fmla="*/ 511346 w 609614"/>
                <a:gd name="connsiteY39" fmla="*/ 520333 h 608697"/>
                <a:gd name="connsiteX40" fmla="*/ 511346 w 609614"/>
                <a:gd name="connsiteY40" fmla="*/ 433626 h 608697"/>
                <a:gd name="connsiteX41" fmla="*/ 440917 w 609614"/>
                <a:gd name="connsiteY41" fmla="*/ 363304 h 608697"/>
                <a:gd name="connsiteX42" fmla="*/ 294989 w 609614"/>
                <a:gd name="connsiteY42" fmla="*/ 245485 h 608697"/>
                <a:gd name="connsiteX43" fmla="*/ 294989 w 609614"/>
                <a:gd name="connsiteY43" fmla="*/ 343606 h 608697"/>
                <a:gd name="connsiteX44" fmla="*/ 430869 w 609614"/>
                <a:gd name="connsiteY44" fmla="*/ 343606 h 608697"/>
                <a:gd name="connsiteX45" fmla="*/ 424047 w 609614"/>
                <a:gd name="connsiteY45" fmla="*/ 302922 h 608697"/>
                <a:gd name="connsiteX46" fmla="*/ 356200 w 609614"/>
                <a:gd name="connsiteY46" fmla="*/ 245485 h 608697"/>
                <a:gd name="connsiteX47" fmla="*/ 214144 w 609614"/>
                <a:gd name="connsiteY47" fmla="*/ 245485 h 608697"/>
                <a:gd name="connsiteX48" fmla="*/ 146204 w 609614"/>
                <a:gd name="connsiteY48" fmla="*/ 302922 h 608697"/>
                <a:gd name="connsiteX49" fmla="*/ 139475 w 609614"/>
                <a:gd name="connsiteY49" fmla="*/ 343606 h 608697"/>
                <a:gd name="connsiteX50" fmla="*/ 275354 w 609614"/>
                <a:gd name="connsiteY50" fmla="*/ 343606 h 608697"/>
                <a:gd name="connsiteX51" fmla="*/ 275354 w 609614"/>
                <a:gd name="connsiteY51" fmla="*/ 245485 h 608697"/>
                <a:gd name="connsiteX52" fmla="*/ 530981 w 609614"/>
                <a:gd name="connsiteY52" fmla="*/ 19606 h 608697"/>
                <a:gd name="connsiteX53" fmla="*/ 501482 w 609614"/>
                <a:gd name="connsiteY53" fmla="*/ 49060 h 608697"/>
                <a:gd name="connsiteX54" fmla="*/ 530981 w 609614"/>
                <a:gd name="connsiteY54" fmla="*/ 78515 h 608697"/>
                <a:gd name="connsiteX55" fmla="*/ 560480 w 609614"/>
                <a:gd name="connsiteY55" fmla="*/ 78515 h 608697"/>
                <a:gd name="connsiteX56" fmla="*/ 560480 w 609614"/>
                <a:gd name="connsiteY56" fmla="*/ 19606 h 608697"/>
                <a:gd name="connsiteX57" fmla="*/ 530981 w 609614"/>
                <a:gd name="connsiteY57" fmla="*/ 0 h 608697"/>
                <a:gd name="connsiteX58" fmla="*/ 580115 w 609614"/>
                <a:gd name="connsiteY58" fmla="*/ 0 h 608697"/>
                <a:gd name="connsiteX59" fmla="*/ 580115 w 609614"/>
                <a:gd name="connsiteY59" fmla="*/ 19606 h 608697"/>
                <a:gd name="connsiteX60" fmla="*/ 609614 w 609614"/>
                <a:gd name="connsiteY60" fmla="*/ 19606 h 608697"/>
                <a:gd name="connsiteX61" fmla="*/ 609614 w 609614"/>
                <a:gd name="connsiteY61" fmla="*/ 39303 h 608697"/>
                <a:gd name="connsiteX62" fmla="*/ 580115 w 609614"/>
                <a:gd name="connsiteY62" fmla="*/ 39303 h 608697"/>
                <a:gd name="connsiteX63" fmla="*/ 580115 w 609614"/>
                <a:gd name="connsiteY63" fmla="*/ 58909 h 608697"/>
                <a:gd name="connsiteX64" fmla="*/ 609614 w 609614"/>
                <a:gd name="connsiteY64" fmla="*/ 58909 h 608697"/>
                <a:gd name="connsiteX65" fmla="*/ 609614 w 609614"/>
                <a:gd name="connsiteY65" fmla="*/ 78515 h 608697"/>
                <a:gd name="connsiteX66" fmla="*/ 580115 w 609614"/>
                <a:gd name="connsiteY66" fmla="*/ 78515 h 608697"/>
                <a:gd name="connsiteX67" fmla="*/ 580115 w 609614"/>
                <a:gd name="connsiteY67" fmla="*/ 98213 h 608697"/>
                <a:gd name="connsiteX68" fmla="*/ 530981 w 609614"/>
                <a:gd name="connsiteY68" fmla="*/ 98213 h 608697"/>
                <a:gd name="connsiteX69" fmla="*/ 482769 w 609614"/>
                <a:gd name="connsiteY69" fmla="*/ 58909 h 608697"/>
                <a:gd name="connsiteX70" fmla="*/ 231106 w 609614"/>
                <a:gd name="connsiteY70" fmla="*/ 58909 h 608697"/>
                <a:gd name="connsiteX71" fmla="*/ 186857 w 609614"/>
                <a:gd name="connsiteY71" fmla="*/ 103091 h 608697"/>
                <a:gd name="connsiteX72" fmla="*/ 231106 w 609614"/>
                <a:gd name="connsiteY72" fmla="*/ 147273 h 608697"/>
                <a:gd name="connsiteX73" fmla="*/ 545730 w 609614"/>
                <a:gd name="connsiteY73" fmla="*/ 147273 h 608697"/>
                <a:gd name="connsiteX74" fmla="*/ 609614 w 609614"/>
                <a:gd name="connsiteY74" fmla="*/ 211060 h 608697"/>
                <a:gd name="connsiteX75" fmla="*/ 609614 w 609614"/>
                <a:gd name="connsiteY75" fmla="*/ 427091 h 608697"/>
                <a:gd name="connsiteX76" fmla="*/ 545730 w 609614"/>
                <a:gd name="connsiteY76" fmla="*/ 490879 h 608697"/>
                <a:gd name="connsiteX77" fmla="*/ 530981 w 609614"/>
                <a:gd name="connsiteY77" fmla="*/ 490879 h 608697"/>
                <a:gd name="connsiteX78" fmla="*/ 530981 w 609614"/>
                <a:gd name="connsiteY78" fmla="*/ 540031 h 608697"/>
                <a:gd name="connsiteX79" fmla="*/ 490973 w 609614"/>
                <a:gd name="connsiteY79" fmla="*/ 540031 h 608697"/>
                <a:gd name="connsiteX80" fmla="*/ 412985 w 609614"/>
                <a:gd name="connsiteY80" fmla="*/ 608697 h 608697"/>
                <a:gd name="connsiteX81" fmla="*/ 334997 w 609614"/>
                <a:gd name="connsiteY81" fmla="*/ 540031 h 608697"/>
                <a:gd name="connsiteX82" fmla="*/ 195984 w 609614"/>
                <a:gd name="connsiteY82" fmla="*/ 540031 h 608697"/>
                <a:gd name="connsiteX83" fmla="*/ 117996 w 609614"/>
                <a:gd name="connsiteY83" fmla="*/ 608697 h 608697"/>
                <a:gd name="connsiteX84" fmla="*/ 40008 w 609614"/>
                <a:gd name="connsiteY84" fmla="*/ 540031 h 608697"/>
                <a:gd name="connsiteX85" fmla="*/ 0 w 609614"/>
                <a:gd name="connsiteY85" fmla="*/ 540031 h 608697"/>
                <a:gd name="connsiteX86" fmla="*/ 0 w 609614"/>
                <a:gd name="connsiteY86" fmla="*/ 433626 h 608697"/>
                <a:gd name="connsiteX87" fmla="*/ 90064 w 609614"/>
                <a:gd name="connsiteY87" fmla="*/ 343606 h 608697"/>
                <a:gd name="connsiteX88" fmla="*/ 119471 w 609614"/>
                <a:gd name="connsiteY88" fmla="*/ 343606 h 608697"/>
                <a:gd name="connsiteX89" fmla="*/ 126845 w 609614"/>
                <a:gd name="connsiteY89" fmla="*/ 299608 h 608697"/>
                <a:gd name="connsiteX90" fmla="*/ 214144 w 609614"/>
                <a:gd name="connsiteY90" fmla="*/ 225788 h 608697"/>
                <a:gd name="connsiteX91" fmla="*/ 356200 w 609614"/>
                <a:gd name="connsiteY91" fmla="*/ 225788 h 608697"/>
                <a:gd name="connsiteX92" fmla="*/ 443498 w 609614"/>
                <a:gd name="connsiteY92" fmla="*/ 299608 h 608697"/>
                <a:gd name="connsiteX93" fmla="*/ 450873 w 609614"/>
                <a:gd name="connsiteY93" fmla="*/ 344250 h 608697"/>
                <a:gd name="connsiteX94" fmla="*/ 530981 w 609614"/>
                <a:gd name="connsiteY94" fmla="*/ 433626 h 608697"/>
                <a:gd name="connsiteX95" fmla="*/ 530981 w 609614"/>
                <a:gd name="connsiteY95" fmla="*/ 471273 h 608697"/>
                <a:gd name="connsiteX96" fmla="*/ 545730 w 609614"/>
                <a:gd name="connsiteY96" fmla="*/ 471273 h 608697"/>
                <a:gd name="connsiteX97" fmla="*/ 589979 w 609614"/>
                <a:gd name="connsiteY97" fmla="*/ 427091 h 608697"/>
                <a:gd name="connsiteX98" fmla="*/ 589979 w 609614"/>
                <a:gd name="connsiteY98" fmla="*/ 211060 h 608697"/>
                <a:gd name="connsiteX99" fmla="*/ 545730 w 609614"/>
                <a:gd name="connsiteY99" fmla="*/ 166879 h 608697"/>
                <a:gd name="connsiteX100" fmla="*/ 231106 w 609614"/>
                <a:gd name="connsiteY100" fmla="*/ 166879 h 608697"/>
                <a:gd name="connsiteX101" fmla="*/ 167130 w 609614"/>
                <a:gd name="connsiteY101" fmla="*/ 103091 h 608697"/>
                <a:gd name="connsiteX102" fmla="*/ 231106 w 609614"/>
                <a:gd name="connsiteY102" fmla="*/ 39303 h 608697"/>
                <a:gd name="connsiteX103" fmla="*/ 482769 w 609614"/>
                <a:gd name="connsiteY103" fmla="*/ 39303 h 608697"/>
                <a:gd name="connsiteX104" fmla="*/ 530981 w 609614"/>
                <a:gd name="connsiteY104" fmla="*/ 0 h 608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609614" h="608697">
                  <a:moveTo>
                    <a:pt x="403140" y="520349"/>
                  </a:moveTo>
                  <a:lnTo>
                    <a:pt x="422828" y="520349"/>
                  </a:lnTo>
                  <a:lnTo>
                    <a:pt x="422828" y="540037"/>
                  </a:lnTo>
                  <a:lnTo>
                    <a:pt x="403140" y="540037"/>
                  </a:lnTo>
                  <a:close/>
                  <a:moveTo>
                    <a:pt x="108106" y="520349"/>
                  </a:moveTo>
                  <a:lnTo>
                    <a:pt x="127864" y="520349"/>
                  </a:lnTo>
                  <a:lnTo>
                    <a:pt x="127864" y="540037"/>
                  </a:lnTo>
                  <a:lnTo>
                    <a:pt x="108106" y="540037"/>
                  </a:lnTo>
                  <a:close/>
                  <a:moveTo>
                    <a:pt x="412985" y="471273"/>
                  </a:moveTo>
                  <a:cubicBezTo>
                    <a:pt x="380444" y="471273"/>
                    <a:pt x="353987" y="497690"/>
                    <a:pt x="353987" y="530182"/>
                  </a:cubicBezTo>
                  <a:cubicBezTo>
                    <a:pt x="353987" y="562674"/>
                    <a:pt x="380444" y="589091"/>
                    <a:pt x="412985" y="589091"/>
                  </a:cubicBezTo>
                  <a:cubicBezTo>
                    <a:pt x="445526" y="589091"/>
                    <a:pt x="471983" y="562674"/>
                    <a:pt x="471983" y="530182"/>
                  </a:cubicBezTo>
                  <a:cubicBezTo>
                    <a:pt x="471983" y="497690"/>
                    <a:pt x="445526" y="471273"/>
                    <a:pt x="412985" y="471273"/>
                  </a:cubicBezTo>
                  <a:close/>
                  <a:moveTo>
                    <a:pt x="117996" y="471273"/>
                  </a:moveTo>
                  <a:cubicBezTo>
                    <a:pt x="85455" y="471273"/>
                    <a:pt x="58998" y="497690"/>
                    <a:pt x="58998" y="530182"/>
                  </a:cubicBezTo>
                  <a:cubicBezTo>
                    <a:pt x="58998" y="562674"/>
                    <a:pt x="85455" y="589091"/>
                    <a:pt x="117996" y="589091"/>
                  </a:cubicBezTo>
                  <a:cubicBezTo>
                    <a:pt x="150537" y="589091"/>
                    <a:pt x="176994" y="562674"/>
                    <a:pt x="176994" y="530182"/>
                  </a:cubicBezTo>
                  <a:cubicBezTo>
                    <a:pt x="176994" y="497690"/>
                    <a:pt x="150537" y="471273"/>
                    <a:pt x="117996" y="471273"/>
                  </a:cubicBezTo>
                  <a:close/>
                  <a:moveTo>
                    <a:pt x="275346" y="382888"/>
                  </a:moveTo>
                  <a:lnTo>
                    <a:pt x="294963" y="382888"/>
                  </a:lnTo>
                  <a:lnTo>
                    <a:pt x="294963" y="402505"/>
                  </a:lnTo>
                  <a:lnTo>
                    <a:pt x="275346" y="402505"/>
                  </a:lnTo>
                  <a:close/>
                  <a:moveTo>
                    <a:pt x="235971" y="382888"/>
                  </a:moveTo>
                  <a:lnTo>
                    <a:pt x="255588" y="382888"/>
                  </a:lnTo>
                  <a:lnTo>
                    <a:pt x="255588" y="402505"/>
                  </a:lnTo>
                  <a:lnTo>
                    <a:pt x="235971" y="402505"/>
                  </a:lnTo>
                  <a:close/>
                  <a:moveTo>
                    <a:pt x="196595" y="382888"/>
                  </a:moveTo>
                  <a:lnTo>
                    <a:pt x="216353" y="382888"/>
                  </a:lnTo>
                  <a:lnTo>
                    <a:pt x="216353" y="402505"/>
                  </a:lnTo>
                  <a:lnTo>
                    <a:pt x="196595" y="402505"/>
                  </a:lnTo>
                  <a:close/>
                  <a:moveTo>
                    <a:pt x="90064" y="363304"/>
                  </a:moveTo>
                  <a:cubicBezTo>
                    <a:pt x="51254" y="363304"/>
                    <a:pt x="19635" y="394783"/>
                    <a:pt x="19635" y="433626"/>
                  </a:cubicBezTo>
                  <a:lnTo>
                    <a:pt x="19635" y="520333"/>
                  </a:lnTo>
                  <a:lnTo>
                    <a:pt x="40008" y="520333"/>
                  </a:lnTo>
                  <a:cubicBezTo>
                    <a:pt x="44894" y="481674"/>
                    <a:pt x="77988" y="451667"/>
                    <a:pt x="117996" y="451667"/>
                  </a:cubicBezTo>
                  <a:cubicBezTo>
                    <a:pt x="158004" y="451667"/>
                    <a:pt x="191098" y="481674"/>
                    <a:pt x="195984" y="520333"/>
                  </a:cubicBezTo>
                  <a:lnTo>
                    <a:pt x="334997" y="520333"/>
                  </a:lnTo>
                  <a:cubicBezTo>
                    <a:pt x="339883" y="481674"/>
                    <a:pt x="372977" y="451667"/>
                    <a:pt x="412985" y="451667"/>
                  </a:cubicBezTo>
                  <a:cubicBezTo>
                    <a:pt x="452993" y="451667"/>
                    <a:pt x="486087" y="481674"/>
                    <a:pt x="490973" y="520333"/>
                  </a:cubicBezTo>
                  <a:lnTo>
                    <a:pt x="511346" y="520333"/>
                  </a:lnTo>
                  <a:lnTo>
                    <a:pt x="511346" y="433626"/>
                  </a:lnTo>
                  <a:cubicBezTo>
                    <a:pt x="511346" y="394783"/>
                    <a:pt x="479727" y="363304"/>
                    <a:pt x="440917" y="363304"/>
                  </a:cubicBezTo>
                  <a:close/>
                  <a:moveTo>
                    <a:pt x="294989" y="245485"/>
                  </a:moveTo>
                  <a:lnTo>
                    <a:pt x="294989" y="343606"/>
                  </a:lnTo>
                  <a:lnTo>
                    <a:pt x="430869" y="343606"/>
                  </a:lnTo>
                  <a:lnTo>
                    <a:pt x="424047" y="302922"/>
                  </a:lnTo>
                  <a:cubicBezTo>
                    <a:pt x="418516" y="269601"/>
                    <a:pt x="389939" y="245485"/>
                    <a:pt x="356200" y="245485"/>
                  </a:cubicBezTo>
                  <a:close/>
                  <a:moveTo>
                    <a:pt x="214144" y="245485"/>
                  </a:moveTo>
                  <a:cubicBezTo>
                    <a:pt x="180312" y="245485"/>
                    <a:pt x="151827" y="269601"/>
                    <a:pt x="146204" y="302922"/>
                  </a:cubicBezTo>
                  <a:lnTo>
                    <a:pt x="139475" y="343606"/>
                  </a:lnTo>
                  <a:lnTo>
                    <a:pt x="275354" y="343606"/>
                  </a:lnTo>
                  <a:lnTo>
                    <a:pt x="275354" y="245485"/>
                  </a:lnTo>
                  <a:close/>
                  <a:moveTo>
                    <a:pt x="530981" y="19606"/>
                  </a:moveTo>
                  <a:cubicBezTo>
                    <a:pt x="514757" y="19606"/>
                    <a:pt x="501482" y="32860"/>
                    <a:pt x="501482" y="49060"/>
                  </a:cubicBezTo>
                  <a:cubicBezTo>
                    <a:pt x="501482" y="65352"/>
                    <a:pt x="514757" y="78515"/>
                    <a:pt x="530981" y="78515"/>
                  </a:cubicBezTo>
                  <a:lnTo>
                    <a:pt x="560480" y="78515"/>
                  </a:lnTo>
                  <a:lnTo>
                    <a:pt x="560480" y="19606"/>
                  </a:lnTo>
                  <a:close/>
                  <a:moveTo>
                    <a:pt x="530981" y="0"/>
                  </a:moveTo>
                  <a:lnTo>
                    <a:pt x="580115" y="0"/>
                  </a:lnTo>
                  <a:lnTo>
                    <a:pt x="580115" y="19606"/>
                  </a:lnTo>
                  <a:lnTo>
                    <a:pt x="609614" y="19606"/>
                  </a:lnTo>
                  <a:lnTo>
                    <a:pt x="609614" y="39303"/>
                  </a:lnTo>
                  <a:lnTo>
                    <a:pt x="580115" y="39303"/>
                  </a:lnTo>
                  <a:lnTo>
                    <a:pt x="580115" y="58909"/>
                  </a:lnTo>
                  <a:lnTo>
                    <a:pt x="609614" y="58909"/>
                  </a:lnTo>
                  <a:lnTo>
                    <a:pt x="609614" y="78515"/>
                  </a:lnTo>
                  <a:lnTo>
                    <a:pt x="580115" y="78515"/>
                  </a:lnTo>
                  <a:lnTo>
                    <a:pt x="580115" y="98213"/>
                  </a:lnTo>
                  <a:lnTo>
                    <a:pt x="530981" y="98213"/>
                  </a:lnTo>
                  <a:cubicBezTo>
                    <a:pt x="507197" y="98213"/>
                    <a:pt x="487378" y="81276"/>
                    <a:pt x="482769" y="58909"/>
                  </a:cubicBezTo>
                  <a:lnTo>
                    <a:pt x="231106" y="58909"/>
                  </a:lnTo>
                  <a:cubicBezTo>
                    <a:pt x="206677" y="58909"/>
                    <a:pt x="186857" y="78699"/>
                    <a:pt x="186857" y="103091"/>
                  </a:cubicBezTo>
                  <a:cubicBezTo>
                    <a:pt x="186857" y="127483"/>
                    <a:pt x="206677" y="147273"/>
                    <a:pt x="231106" y="147273"/>
                  </a:cubicBezTo>
                  <a:lnTo>
                    <a:pt x="545730" y="147273"/>
                  </a:lnTo>
                  <a:cubicBezTo>
                    <a:pt x="580945" y="147273"/>
                    <a:pt x="609614" y="175899"/>
                    <a:pt x="609614" y="211060"/>
                  </a:cubicBezTo>
                  <a:lnTo>
                    <a:pt x="609614" y="427091"/>
                  </a:lnTo>
                  <a:cubicBezTo>
                    <a:pt x="609614" y="462253"/>
                    <a:pt x="580945" y="490879"/>
                    <a:pt x="545730" y="490879"/>
                  </a:cubicBezTo>
                  <a:lnTo>
                    <a:pt x="530981" y="490879"/>
                  </a:lnTo>
                  <a:lnTo>
                    <a:pt x="530981" y="540031"/>
                  </a:lnTo>
                  <a:lnTo>
                    <a:pt x="490973" y="540031"/>
                  </a:lnTo>
                  <a:cubicBezTo>
                    <a:pt x="486087" y="578690"/>
                    <a:pt x="452993" y="608697"/>
                    <a:pt x="412985" y="608697"/>
                  </a:cubicBezTo>
                  <a:cubicBezTo>
                    <a:pt x="372977" y="608697"/>
                    <a:pt x="339883" y="578690"/>
                    <a:pt x="334997" y="540031"/>
                  </a:cubicBezTo>
                  <a:lnTo>
                    <a:pt x="195984" y="540031"/>
                  </a:lnTo>
                  <a:cubicBezTo>
                    <a:pt x="191098" y="578690"/>
                    <a:pt x="158004" y="608697"/>
                    <a:pt x="117996" y="608697"/>
                  </a:cubicBezTo>
                  <a:cubicBezTo>
                    <a:pt x="77988" y="608697"/>
                    <a:pt x="44894" y="578690"/>
                    <a:pt x="40008" y="540031"/>
                  </a:cubicBezTo>
                  <a:lnTo>
                    <a:pt x="0" y="540031"/>
                  </a:lnTo>
                  <a:lnTo>
                    <a:pt x="0" y="433626"/>
                  </a:lnTo>
                  <a:cubicBezTo>
                    <a:pt x="0" y="384014"/>
                    <a:pt x="40377" y="343606"/>
                    <a:pt x="90064" y="343606"/>
                  </a:cubicBezTo>
                  <a:lnTo>
                    <a:pt x="119471" y="343606"/>
                  </a:lnTo>
                  <a:lnTo>
                    <a:pt x="126845" y="299608"/>
                  </a:lnTo>
                  <a:cubicBezTo>
                    <a:pt x="133944" y="256899"/>
                    <a:pt x="170725" y="225788"/>
                    <a:pt x="214144" y="225788"/>
                  </a:cubicBezTo>
                  <a:lnTo>
                    <a:pt x="356200" y="225788"/>
                  </a:lnTo>
                  <a:cubicBezTo>
                    <a:pt x="399619" y="225788"/>
                    <a:pt x="436308" y="256899"/>
                    <a:pt x="443498" y="299608"/>
                  </a:cubicBezTo>
                  <a:lnTo>
                    <a:pt x="450873" y="344250"/>
                  </a:lnTo>
                  <a:cubicBezTo>
                    <a:pt x="495859" y="349221"/>
                    <a:pt x="530981" y="387328"/>
                    <a:pt x="530981" y="433626"/>
                  </a:cubicBezTo>
                  <a:lnTo>
                    <a:pt x="530981" y="471273"/>
                  </a:lnTo>
                  <a:lnTo>
                    <a:pt x="545730" y="471273"/>
                  </a:lnTo>
                  <a:cubicBezTo>
                    <a:pt x="570159" y="471273"/>
                    <a:pt x="589979" y="451483"/>
                    <a:pt x="589979" y="427091"/>
                  </a:cubicBezTo>
                  <a:lnTo>
                    <a:pt x="589979" y="211060"/>
                  </a:lnTo>
                  <a:cubicBezTo>
                    <a:pt x="589979" y="186760"/>
                    <a:pt x="570159" y="166879"/>
                    <a:pt x="545730" y="166879"/>
                  </a:cubicBezTo>
                  <a:lnTo>
                    <a:pt x="231106" y="166879"/>
                  </a:lnTo>
                  <a:cubicBezTo>
                    <a:pt x="195799" y="166879"/>
                    <a:pt x="167130" y="138252"/>
                    <a:pt x="167130" y="103091"/>
                  </a:cubicBezTo>
                  <a:cubicBezTo>
                    <a:pt x="167130" y="67930"/>
                    <a:pt x="195799" y="39303"/>
                    <a:pt x="231106" y="39303"/>
                  </a:cubicBezTo>
                  <a:lnTo>
                    <a:pt x="482769" y="39303"/>
                  </a:lnTo>
                  <a:cubicBezTo>
                    <a:pt x="487378" y="16936"/>
                    <a:pt x="507290" y="0"/>
                    <a:pt x="53098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3" name="矩形: 圆角 142"/>
          <p:cNvSpPr/>
          <p:nvPr/>
        </p:nvSpPr>
        <p:spPr>
          <a:xfrm flipH="1">
            <a:off x="1082812" y="4838037"/>
            <a:ext cx="1692000" cy="144000"/>
          </a:xfrm>
          <a:prstGeom prst="roundRect">
            <a:avLst>
              <a:gd name="adj" fmla="val 50000"/>
            </a:avLst>
          </a:prstGeom>
          <a:solidFill>
            <a:srgbClr val="108241">
              <a:alpha val="7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144" name="矩形: 圆角 143"/>
          <p:cNvSpPr/>
          <p:nvPr/>
        </p:nvSpPr>
        <p:spPr>
          <a:xfrm flipH="1">
            <a:off x="3851412" y="4838037"/>
            <a:ext cx="1692000" cy="144000"/>
          </a:xfrm>
          <a:prstGeom prst="roundRect">
            <a:avLst>
              <a:gd name="adj" fmla="val 50000"/>
            </a:avLst>
          </a:prstGeom>
          <a:solidFill>
            <a:srgbClr val="108241">
              <a:alpha val="7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pic>
        <p:nvPicPr>
          <p:cNvPr id="18" name="图片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19724" y="4986180"/>
            <a:ext cx="3238952" cy="2257740"/>
          </a:xfrm>
          <a:prstGeom prst="rect">
            <a:avLst/>
          </a:prstGeom>
        </p:spPr>
      </p:pic>
      <p:pic>
        <p:nvPicPr>
          <p:cNvPr id="20" name="图片 1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92578" y="4803711"/>
            <a:ext cx="3286584" cy="2191056"/>
          </a:xfrm>
          <a:prstGeom prst="rect">
            <a:avLst/>
          </a:prstGeom>
        </p:spPr>
      </p:pic>
    </p:spTree>
    <p:custDataLst>
      <p:tags r:id="rId1"/>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11720" y="311923"/>
            <a:ext cx="2672080" cy="521970"/>
          </a:xfrm>
          <a:prstGeom prst="rect">
            <a:avLst/>
          </a:prstGeom>
          <a:noFill/>
        </p:spPr>
        <p:txBody>
          <a:bodyPr wrap="none" rtlCol="0">
            <a:spAutoFit/>
          </a:bodyPr>
          <a:lstStyle/>
          <a:p>
            <a:r>
              <a:rPr lang="zh-CN" altLang="en-US" sz="2800" dirty="0">
                <a:solidFill>
                  <a:srgbClr val="108241"/>
                </a:solidFill>
                <a:latin typeface="思源黑体 CN Heavy" panose="020B0A00000000000000" pitchFamily="34" charset="-122"/>
                <a:ea typeface="思源黑体 CN Heavy" panose="020B0A00000000000000" pitchFamily="34" charset="-122"/>
              </a:rPr>
              <a:t>低碳出行的方式</a:t>
            </a:r>
          </a:p>
        </p:txBody>
      </p:sp>
      <p:sp>
        <p:nvSpPr>
          <p:cNvPr id="5" name="文本框 4"/>
          <p:cNvSpPr txBox="1"/>
          <p:nvPr/>
        </p:nvSpPr>
        <p:spPr>
          <a:xfrm>
            <a:off x="3240620" y="558144"/>
            <a:ext cx="2545080" cy="460375"/>
          </a:xfrm>
          <a:prstGeom prst="rect">
            <a:avLst/>
          </a:prstGeom>
          <a:noFill/>
        </p:spPr>
        <p:txBody>
          <a:bodyPr wrap="none" rtlCol="0">
            <a:spAutoFit/>
          </a:bodyPr>
          <a:lstStyle/>
          <a:p>
            <a:r>
              <a:rPr lang="en-US" altLang="zh-CN" sz="1200" spc="100" dirty="0">
                <a:solidFill>
                  <a:srgbClr val="71B136">
                    <a:alpha val="50000"/>
                  </a:srgbClr>
                </a:solidFill>
              </a:rPr>
              <a:t>Method Of Low Carbon Travel</a:t>
            </a:r>
            <a:endParaRPr lang="zh-CN" altLang="en-US" sz="1200" spc="100" dirty="0">
              <a:solidFill>
                <a:srgbClr val="71B136">
                  <a:alpha val="50000"/>
                </a:srgbClr>
              </a:solidFill>
            </a:endParaRPr>
          </a:p>
          <a:p>
            <a:endParaRPr lang="zh-CN" altLang="en-US" sz="1200" dirty="0">
              <a:solidFill>
                <a:srgbClr val="8198EE">
                  <a:alpha val="70000"/>
                </a:srgbClr>
              </a:solidFill>
              <a:latin typeface="+mn-ea"/>
            </a:endParaRPr>
          </a:p>
        </p:txBody>
      </p:sp>
      <p:cxnSp>
        <p:nvCxnSpPr>
          <p:cNvPr id="6" name="直接连接符 5"/>
          <p:cNvCxnSpPr/>
          <p:nvPr/>
        </p:nvCxnSpPr>
        <p:spPr>
          <a:xfrm>
            <a:off x="695325" y="835143"/>
            <a:ext cx="4896000" cy="0"/>
          </a:xfrm>
          <a:prstGeom prst="line">
            <a:avLst/>
          </a:prstGeom>
          <a:ln>
            <a:solidFill>
              <a:srgbClr val="108241"/>
            </a:solidFill>
          </a:ln>
        </p:spPr>
        <p:style>
          <a:lnRef idx="1">
            <a:schemeClr val="accent1"/>
          </a:lnRef>
          <a:fillRef idx="0">
            <a:schemeClr val="accent1"/>
          </a:fillRef>
          <a:effectRef idx="0">
            <a:schemeClr val="accent1"/>
          </a:effectRef>
          <a:fontRef idx="minor">
            <a:schemeClr val="tx1"/>
          </a:fontRef>
        </p:style>
      </p:cxnSp>
      <p:sp>
        <p:nvSpPr>
          <p:cNvPr id="41" name="圆: 空心 40"/>
          <p:cNvSpPr/>
          <p:nvPr/>
        </p:nvSpPr>
        <p:spPr>
          <a:xfrm>
            <a:off x="10003576" y="-3182697"/>
            <a:ext cx="4694682" cy="4366260"/>
          </a:xfrm>
          <a:prstGeom prst="donut">
            <a:avLst>
              <a:gd name="adj" fmla="val 18157"/>
            </a:avLst>
          </a:prstGeom>
          <a:solidFill>
            <a:srgbClr val="85C749">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ndParaRPr>
          </a:p>
        </p:txBody>
      </p:sp>
      <p:sp>
        <p:nvSpPr>
          <p:cNvPr id="37" name="椭圆 36"/>
          <p:cNvSpPr/>
          <p:nvPr/>
        </p:nvSpPr>
        <p:spPr>
          <a:xfrm>
            <a:off x="3360150" y="1762594"/>
            <a:ext cx="864000" cy="864000"/>
          </a:xfrm>
          <a:prstGeom prst="ellipse">
            <a:avLst/>
          </a:prstGeom>
          <a:solidFill>
            <a:srgbClr val="85C7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文本框 37"/>
          <p:cNvSpPr txBox="1"/>
          <p:nvPr/>
        </p:nvSpPr>
        <p:spPr>
          <a:xfrm>
            <a:off x="4296208" y="2120089"/>
            <a:ext cx="7205194" cy="929640"/>
          </a:xfrm>
          <a:prstGeom prst="rect">
            <a:avLst/>
          </a:prstGeom>
          <a:noFill/>
        </p:spPr>
        <p:txBody>
          <a:bodyPr wrap="square" rtlCol="0">
            <a:spAutoFit/>
          </a:bodyPr>
          <a:lstStyle>
            <a:defPPr>
              <a:defRPr lang="zh-CN"/>
            </a:defPPr>
            <a:lvl1pPr lvl="0" algn="ctr">
              <a:lnSpc>
                <a:spcPct val="130000"/>
              </a:lnSpc>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pPr algn="l"/>
            <a:r>
              <a:rPr lang="zh-CN" altLang="en-US" dirty="0"/>
              <a:t>綠色低碳出行的方式有：乘坐公共汽車、地鐵，或步行、騎自行車等，只要是主動採用能降低二氧化碳排放量的交通方式就叫做綠色低碳出行。綠色出行方式可以減少對大氣的污染，減緩生態惡化，緩解城市交通擁堵。</a:t>
            </a:r>
          </a:p>
        </p:txBody>
      </p:sp>
      <p:sp>
        <p:nvSpPr>
          <p:cNvPr id="39" name="文本框 38"/>
          <p:cNvSpPr txBox="1"/>
          <p:nvPr/>
        </p:nvSpPr>
        <p:spPr>
          <a:xfrm>
            <a:off x="4296208" y="1639375"/>
            <a:ext cx="2583180" cy="460375"/>
          </a:xfrm>
          <a:prstGeom prst="rect">
            <a:avLst/>
          </a:prstGeom>
          <a:noFill/>
        </p:spPr>
        <p:txBody>
          <a:bodyPr wrap="none" rtlCol="0">
            <a:spAutoFit/>
          </a:bodyPr>
          <a:lstStyle/>
          <a:p>
            <a:pPr marL="0" marR="0" lvl="0" indent="0" defTabSz="914400" rtl="0" eaLnBrk="1" fontAlgn="auto" latinLnBrk="0" hangingPunct="1">
              <a:lnSpc>
                <a:spcPct val="100000"/>
              </a:lnSpc>
              <a:spcBef>
                <a:spcPts val="0"/>
              </a:spcBef>
              <a:spcAft>
                <a:spcPts val="0"/>
              </a:spcAft>
              <a:buClrTx/>
              <a:buSzTx/>
              <a:buFontTx/>
              <a:buNone/>
              <a:defRPr/>
            </a:pPr>
            <a:r>
              <a:rPr kumimoji="0" lang="zh-CN" altLang="en-US" sz="2400" b="0" i="0" u="none" strike="noStrike" kern="1200" cap="none" spc="300" normalizeH="0" noProof="0" dirty="0">
                <a:ln>
                  <a:noFill/>
                </a:ln>
                <a:solidFill>
                  <a:srgbClr val="108241"/>
                </a:solidFill>
                <a:effectLst/>
                <a:uLnTx/>
                <a:uFillTx/>
                <a:latin typeface="思源黑体 CN Heavy" panose="020B0A00000000000000" pitchFamily="34" charset="-122"/>
                <a:ea typeface="思源黑体 CN Heavy" panose="020B0A00000000000000" pitchFamily="34" charset="-122"/>
              </a:rPr>
              <a:t>低碳出行的方式</a:t>
            </a:r>
          </a:p>
        </p:txBody>
      </p:sp>
      <p:cxnSp>
        <p:nvCxnSpPr>
          <p:cNvPr id="40" name="直接连接符 39"/>
          <p:cNvCxnSpPr/>
          <p:nvPr/>
        </p:nvCxnSpPr>
        <p:spPr>
          <a:xfrm>
            <a:off x="4397038" y="2076045"/>
            <a:ext cx="2340000" cy="0"/>
          </a:xfrm>
          <a:prstGeom prst="line">
            <a:avLst/>
          </a:prstGeom>
          <a:ln w="38100">
            <a:solidFill>
              <a:srgbClr val="85C749"/>
            </a:solidFill>
          </a:ln>
        </p:spPr>
        <p:style>
          <a:lnRef idx="1">
            <a:schemeClr val="accent1"/>
          </a:lnRef>
          <a:fillRef idx="0">
            <a:schemeClr val="accent1"/>
          </a:fillRef>
          <a:effectRef idx="0">
            <a:schemeClr val="accent1"/>
          </a:effectRef>
          <a:fontRef idx="minor">
            <a:schemeClr val="tx1"/>
          </a:fontRef>
        </p:style>
      </p:cxnSp>
      <p:sp>
        <p:nvSpPr>
          <p:cNvPr id="42" name="矩形: 对角圆角 41"/>
          <p:cNvSpPr/>
          <p:nvPr/>
        </p:nvSpPr>
        <p:spPr>
          <a:xfrm rot="5400000">
            <a:off x="3130860" y="3404490"/>
            <a:ext cx="2928179" cy="2520000"/>
          </a:xfrm>
          <a:prstGeom prst="round2DiagRect">
            <a:avLst>
              <a:gd name="adj1" fmla="val 15083"/>
              <a:gd name="adj2" fmla="val 0"/>
            </a:avLst>
          </a:prstGeom>
          <a:solidFill>
            <a:schemeClr val="bg1"/>
          </a:solidFill>
          <a:ln w="38100">
            <a:solidFill>
              <a:srgbClr val="1082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6" name="组合 15"/>
          <p:cNvGrpSpPr/>
          <p:nvPr/>
        </p:nvGrpSpPr>
        <p:grpSpPr>
          <a:xfrm>
            <a:off x="3379905" y="3535646"/>
            <a:ext cx="2430088" cy="2277485"/>
            <a:chOff x="3379905" y="3535646"/>
            <a:chExt cx="2430088" cy="2277485"/>
          </a:xfrm>
        </p:grpSpPr>
        <p:sp>
          <p:nvSpPr>
            <p:cNvPr id="43" name="文本框 42"/>
            <p:cNvSpPr txBox="1"/>
            <p:nvPr/>
          </p:nvSpPr>
          <p:spPr>
            <a:xfrm>
              <a:off x="3944736" y="3535646"/>
              <a:ext cx="1300426" cy="1014730"/>
            </a:xfrm>
            <a:prstGeom prst="rect">
              <a:avLst/>
            </a:prstGeom>
            <a:noFill/>
          </p:spPr>
          <p:txBody>
            <a:bodyPr wrap="square" rtlCol="0">
              <a:spAutoFit/>
            </a:bodyPr>
            <a:lstStyle>
              <a:defPPr>
                <a:defRPr lang="zh-CN"/>
              </a:defPPr>
              <a:lvl1pPr algn="ctr">
                <a:defRPr sz="6000">
                  <a:gradFill>
                    <a:gsLst>
                      <a:gs pos="0">
                        <a:srgbClr val="108241"/>
                      </a:gs>
                      <a:gs pos="100000">
                        <a:srgbClr val="108241">
                          <a:alpha val="0"/>
                          <a:lumMod val="0"/>
                          <a:lumOff val="100000"/>
                        </a:srgbClr>
                      </a:gs>
                    </a:gsLst>
                    <a:lin ang="5400000" scaled="0"/>
                  </a:gradFill>
                  <a:latin typeface="思源黑体 CN Heavy" panose="020B0A00000000000000" pitchFamily="34" charset="-122"/>
                  <a:ea typeface="思源黑体 CN Heavy" panose="020B0A00000000000000" pitchFamily="34" charset="-122"/>
                </a:defRPr>
              </a:lvl1pPr>
            </a:lstStyle>
            <a:p>
              <a:r>
                <a:rPr lang="en-US" altLang="zh-CN" dirty="0"/>
                <a:t>01</a:t>
              </a:r>
              <a:endParaRPr lang="zh-CN" altLang="en-US" dirty="0"/>
            </a:p>
          </p:txBody>
        </p:sp>
        <p:sp>
          <p:nvSpPr>
            <p:cNvPr id="44" name="文本框 43"/>
            <p:cNvSpPr txBox="1"/>
            <p:nvPr/>
          </p:nvSpPr>
          <p:spPr>
            <a:xfrm>
              <a:off x="3379905" y="4603456"/>
              <a:ext cx="2430088" cy="1209675"/>
            </a:xfrm>
            <a:prstGeom prst="rect">
              <a:avLst/>
            </a:prstGeom>
            <a:noFill/>
          </p:spPr>
          <p:txBody>
            <a:bodyPr wrap="square" rtlCol="0">
              <a:spAutoFit/>
            </a:bodyPr>
            <a:lstStyle>
              <a:defPPr>
                <a:defRPr lang="zh-CN"/>
              </a:defPPr>
              <a:lvl1pPr lvl="0" algn="ctr">
                <a:lnSpc>
                  <a:spcPct val="130000"/>
                </a:lnSpc>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t>騎自行車是一種環保的出行方式</a:t>
              </a:r>
              <a:r>
                <a:rPr lang="en-US" altLang="zh-CN" dirty="0"/>
                <a:t>,</a:t>
              </a:r>
              <a:r>
                <a:rPr lang="zh-CN" altLang="en-US" dirty="0"/>
                <a:t>如果人們出行盡可能選擇自行車，那可以大大減少環境污染</a:t>
              </a:r>
            </a:p>
          </p:txBody>
        </p:sp>
        <p:sp>
          <p:nvSpPr>
            <p:cNvPr id="45" name="文本框 44"/>
            <p:cNvSpPr txBox="1"/>
            <p:nvPr/>
          </p:nvSpPr>
          <p:spPr>
            <a:xfrm>
              <a:off x="3817709" y="4122742"/>
              <a:ext cx="1554480" cy="4603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400" spc="300" dirty="0">
                  <a:solidFill>
                    <a:srgbClr val="108241"/>
                  </a:solidFill>
                  <a:latin typeface="思源黑体 CN Heavy" panose="020B0A00000000000000" pitchFamily="34" charset="-122"/>
                  <a:ea typeface="思源黑体 CN Heavy" panose="020B0A00000000000000" pitchFamily="34" charset="-122"/>
                </a:rPr>
                <a:t>騎自行車</a:t>
              </a:r>
              <a:endParaRPr kumimoji="0" lang="zh-CN" altLang="en-US" sz="2400" b="0" i="0" u="none" strike="noStrike" kern="1200" cap="none" spc="300" normalizeH="0" noProof="0" dirty="0">
                <a:ln>
                  <a:noFill/>
                </a:ln>
                <a:solidFill>
                  <a:srgbClr val="108241"/>
                </a:solidFill>
                <a:effectLst/>
                <a:uLnTx/>
                <a:uFillTx/>
                <a:latin typeface="思源黑体 CN Heavy" panose="020B0A00000000000000" pitchFamily="34" charset="-122"/>
                <a:ea typeface="思源黑体 CN Heavy" panose="020B0A00000000000000" pitchFamily="34" charset="-122"/>
              </a:endParaRPr>
            </a:p>
          </p:txBody>
        </p:sp>
        <p:cxnSp>
          <p:nvCxnSpPr>
            <p:cNvPr id="46" name="直接连接符 45"/>
            <p:cNvCxnSpPr/>
            <p:nvPr/>
          </p:nvCxnSpPr>
          <p:spPr>
            <a:xfrm>
              <a:off x="4054949" y="4559412"/>
              <a:ext cx="1080000" cy="0"/>
            </a:xfrm>
            <a:prstGeom prst="line">
              <a:avLst/>
            </a:prstGeom>
            <a:ln w="38100">
              <a:solidFill>
                <a:srgbClr val="85C749"/>
              </a:solidFill>
            </a:ln>
          </p:spPr>
          <p:style>
            <a:lnRef idx="1">
              <a:schemeClr val="accent1"/>
            </a:lnRef>
            <a:fillRef idx="0">
              <a:schemeClr val="accent1"/>
            </a:fillRef>
            <a:effectRef idx="0">
              <a:schemeClr val="accent1"/>
            </a:effectRef>
            <a:fontRef idx="minor">
              <a:schemeClr val="tx1"/>
            </a:fontRef>
          </p:style>
        </p:cxnSp>
      </p:grpSp>
      <p:sp>
        <p:nvSpPr>
          <p:cNvPr id="47" name="矩形: 对角圆角 46"/>
          <p:cNvSpPr/>
          <p:nvPr/>
        </p:nvSpPr>
        <p:spPr>
          <a:xfrm rot="5400000">
            <a:off x="5932185" y="3404490"/>
            <a:ext cx="2928179" cy="2520000"/>
          </a:xfrm>
          <a:prstGeom prst="round2DiagRect">
            <a:avLst>
              <a:gd name="adj1" fmla="val 15083"/>
              <a:gd name="adj2" fmla="val 0"/>
            </a:avLst>
          </a:prstGeom>
          <a:solidFill>
            <a:schemeClr val="bg1"/>
          </a:solidFill>
          <a:ln w="38100">
            <a:solidFill>
              <a:srgbClr val="1082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文本框 48"/>
          <p:cNvSpPr txBox="1"/>
          <p:nvPr/>
        </p:nvSpPr>
        <p:spPr>
          <a:xfrm>
            <a:off x="6746062" y="3535646"/>
            <a:ext cx="1300426" cy="1014730"/>
          </a:xfrm>
          <a:prstGeom prst="rect">
            <a:avLst/>
          </a:prstGeom>
          <a:noFill/>
        </p:spPr>
        <p:txBody>
          <a:bodyPr wrap="square" rtlCol="0">
            <a:spAutoFit/>
          </a:bodyPr>
          <a:lstStyle>
            <a:defPPr>
              <a:defRPr lang="zh-CN"/>
            </a:defPPr>
            <a:lvl1pPr algn="ctr">
              <a:defRPr sz="6000">
                <a:gradFill>
                  <a:gsLst>
                    <a:gs pos="0">
                      <a:srgbClr val="108241"/>
                    </a:gs>
                    <a:gs pos="100000">
                      <a:srgbClr val="108241">
                        <a:alpha val="0"/>
                        <a:lumMod val="0"/>
                        <a:lumOff val="100000"/>
                      </a:srgbClr>
                    </a:gs>
                  </a:gsLst>
                  <a:lin ang="5400000" scaled="0"/>
                </a:gradFill>
                <a:latin typeface="思源黑体 CN Heavy" panose="020B0A00000000000000" pitchFamily="34" charset="-122"/>
                <a:ea typeface="思源黑体 CN Heavy" panose="020B0A00000000000000" pitchFamily="34" charset="-122"/>
              </a:defRPr>
            </a:lvl1pPr>
          </a:lstStyle>
          <a:p>
            <a:r>
              <a:rPr lang="en-US" altLang="zh-CN" dirty="0"/>
              <a:t>02</a:t>
            </a:r>
            <a:endParaRPr lang="zh-CN" altLang="en-US" dirty="0"/>
          </a:p>
        </p:txBody>
      </p:sp>
      <p:sp>
        <p:nvSpPr>
          <p:cNvPr id="51" name="文本框 50"/>
          <p:cNvSpPr txBox="1"/>
          <p:nvPr/>
        </p:nvSpPr>
        <p:spPr>
          <a:xfrm>
            <a:off x="6136275" y="4603456"/>
            <a:ext cx="2520000" cy="1209675"/>
          </a:xfrm>
          <a:prstGeom prst="rect">
            <a:avLst/>
          </a:prstGeom>
          <a:noFill/>
        </p:spPr>
        <p:txBody>
          <a:bodyPr wrap="square" rtlCol="0">
            <a:spAutoFit/>
          </a:bodyPr>
          <a:lstStyle/>
          <a:p>
            <a:pPr lvl="0" algn="ctr">
              <a:lnSpc>
                <a:spcPct val="130000"/>
              </a:lnSpc>
              <a:defRPr/>
            </a:pP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公車作為城市之舟</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是低碳出行的選擇之一</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公交客運量達到</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50%</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左右</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一氧化碳和氮氫化合物的排放量可降低</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90%</a:t>
            </a:r>
            <a:endPar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endParaRPr>
          </a:p>
        </p:txBody>
      </p:sp>
      <p:sp>
        <p:nvSpPr>
          <p:cNvPr id="52" name="文本框 51"/>
          <p:cNvSpPr txBox="1"/>
          <p:nvPr/>
        </p:nvSpPr>
        <p:spPr>
          <a:xfrm>
            <a:off x="6790484" y="4122742"/>
            <a:ext cx="1211580" cy="460375"/>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2400" b="0" i="0" u="none" strike="noStrike" cap="none" spc="300" normalizeH="0">
                <a:ln>
                  <a:noFill/>
                </a:ln>
                <a:solidFill>
                  <a:srgbClr val="108241"/>
                </a:solidFill>
                <a:effectLst/>
                <a:uLnTx/>
                <a:uFillTx/>
                <a:latin typeface="思源黑体 CN Heavy" panose="020B0A00000000000000" pitchFamily="34" charset="-122"/>
                <a:ea typeface="思源黑体 CN Heavy" panose="020B0A00000000000000" pitchFamily="34" charset="-122"/>
              </a:defRPr>
            </a:lvl1pPr>
          </a:lstStyle>
          <a:p>
            <a:r>
              <a:rPr lang="zh-CN" altLang="en-US" dirty="0"/>
              <a:t>乘公車</a:t>
            </a:r>
          </a:p>
        </p:txBody>
      </p:sp>
      <p:cxnSp>
        <p:nvCxnSpPr>
          <p:cNvPr id="53" name="直接连接符 52"/>
          <p:cNvCxnSpPr/>
          <p:nvPr/>
        </p:nvCxnSpPr>
        <p:spPr>
          <a:xfrm>
            <a:off x="6856275" y="4559412"/>
            <a:ext cx="1080000" cy="0"/>
          </a:xfrm>
          <a:prstGeom prst="line">
            <a:avLst/>
          </a:prstGeom>
          <a:ln w="38100">
            <a:solidFill>
              <a:srgbClr val="85C749"/>
            </a:solidFill>
          </a:ln>
        </p:spPr>
        <p:style>
          <a:lnRef idx="1">
            <a:schemeClr val="accent1"/>
          </a:lnRef>
          <a:fillRef idx="0">
            <a:schemeClr val="accent1"/>
          </a:fillRef>
          <a:effectRef idx="0">
            <a:schemeClr val="accent1"/>
          </a:effectRef>
          <a:fontRef idx="minor">
            <a:schemeClr val="tx1"/>
          </a:fontRef>
        </p:style>
      </p:cxnSp>
      <p:sp>
        <p:nvSpPr>
          <p:cNvPr id="54" name="矩形: 对角圆角 53"/>
          <p:cNvSpPr/>
          <p:nvPr/>
        </p:nvSpPr>
        <p:spPr>
          <a:xfrm rot="5400000">
            <a:off x="8733511" y="3404490"/>
            <a:ext cx="2928179" cy="2520000"/>
          </a:xfrm>
          <a:prstGeom prst="round2DiagRect">
            <a:avLst>
              <a:gd name="adj1" fmla="val 15083"/>
              <a:gd name="adj2" fmla="val 0"/>
            </a:avLst>
          </a:prstGeom>
          <a:solidFill>
            <a:schemeClr val="bg1"/>
          </a:solidFill>
          <a:ln w="38100">
            <a:solidFill>
              <a:srgbClr val="1082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文本框 55"/>
          <p:cNvSpPr txBox="1"/>
          <p:nvPr/>
        </p:nvSpPr>
        <p:spPr>
          <a:xfrm>
            <a:off x="9547388" y="3535646"/>
            <a:ext cx="1300426" cy="1014730"/>
          </a:xfrm>
          <a:prstGeom prst="rect">
            <a:avLst/>
          </a:prstGeom>
          <a:noFill/>
        </p:spPr>
        <p:txBody>
          <a:bodyPr wrap="square" rtlCol="0">
            <a:spAutoFit/>
          </a:bodyPr>
          <a:lstStyle>
            <a:defPPr>
              <a:defRPr lang="zh-CN"/>
            </a:defPPr>
            <a:lvl1pPr algn="ctr">
              <a:defRPr sz="6000">
                <a:gradFill>
                  <a:gsLst>
                    <a:gs pos="0">
                      <a:srgbClr val="108241"/>
                    </a:gs>
                    <a:gs pos="100000">
                      <a:srgbClr val="5C508C">
                        <a:lumMod val="0"/>
                        <a:lumOff val="100000"/>
                        <a:alpha val="0"/>
                      </a:srgbClr>
                    </a:gs>
                  </a:gsLst>
                  <a:lin ang="5400000" scaled="0"/>
                </a:gradFill>
                <a:latin typeface="思源黑体 CN Heavy" panose="020B0A00000000000000" pitchFamily="34" charset="-122"/>
                <a:ea typeface="思源黑体 CN Heavy" panose="020B0A00000000000000" pitchFamily="34" charset="-122"/>
              </a:defRPr>
            </a:lvl1pPr>
          </a:lstStyle>
          <a:p>
            <a:r>
              <a:rPr lang="en-US" altLang="zh-CN" dirty="0">
                <a:gradFill>
                  <a:gsLst>
                    <a:gs pos="0">
                      <a:srgbClr val="108241"/>
                    </a:gs>
                    <a:gs pos="100000">
                      <a:srgbClr val="108241">
                        <a:alpha val="0"/>
                        <a:lumMod val="0"/>
                        <a:lumOff val="100000"/>
                      </a:srgbClr>
                    </a:gs>
                  </a:gsLst>
                  <a:lin ang="5400000" scaled="0"/>
                </a:gradFill>
              </a:rPr>
              <a:t>03</a:t>
            </a:r>
            <a:endParaRPr lang="zh-CN" altLang="en-US" dirty="0">
              <a:gradFill>
                <a:gsLst>
                  <a:gs pos="0">
                    <a:srgbClr val="108241"/>
                  </a:gs>
                  <a:gs pos="100000">
                    <a:srgbClr val="108241">
                      <a:alpha val="0"/>
                      <a:lumMod val="0"/>
                      <a:lumOff val="100000"/>
                    </a:srgbClr>
                  </a:gs>
                </a:gsLst>
                <a:lin ang="5400000" scaled="0"/>
              </a:gradFill>
            </a:endParaRPr>
          </a:p>
        </p:txBody>
      </p:sp>
      <p:sp>
        <p:nvSpPr>
          <p:cNvPr id="58" name="文本框 57"/>
          <p:cNvSpPr txBox="1"/>
          <p:nvPr/>
        </p:nvSpPr>
        <p:spPr>
          <a:xfrm>
            <a:off x="8937601" y="4603456"/>
            <a:ext cx="2520000" cy="1209675"/>
          </a:xfrm>
          <a:prstGeom prst="rect">
            <a:avLst/>
          </a:prstGeom>
          <a:noFill/>
        </p:spPr>
        <p:txBody>
          <a:bodyPr wrap="square" rtlCol="0">
            <a:spAutoFit/>
          </a:bodyPr>
          <a:lstStyle>
            <a:defPPr>
              <a:defRPr lang="zh-CN"/>
            </a:defPPr>
            <a:lvl1pPr lvl="0" algn="ctr">
              <a:lnSpc>
                <a:spcPct val="130000"/>
              </a:lnSpc>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t>地鐵是低碳出行的重要方式之一</a:t>
            </a:r>
            <a:r>
              <a:rPr lang="en-US" altLang="zh-CN" dirty="0"/>
              <a:t>,</a:t>
            </a:r>
            <a:r>
              <a:rPr lang="zh-CN" altLang="en-US" dirty="0"/>
              <a:t>採用電力牽引</a:t>
            </a:r>
            <a:r>
              <a:rPr lang="en-US" altLang="zh-CN" dirty="0"/>
              <a:t>,</a:t>
            </a:r>
            <a:r>
              <a:rPr lang="zh-CN" altLang="en-US" dirty="0"/>
              <a:t>能源消耗更少</a:t>
            </a:r>
            <a:r>
              <a:rPr lang="en-US" altLang="zh-CN" dirty="0"/>
              <a:t>,</a:t>
            </a:r>
            <a:r>
              <a:rPr lang="zh-CN" altLang="en-US" dirty="0"/>
              <a:t>碳排放更低</a:t>
            </a:r>
            <a:r>
              <a:rPr lang="en-US" altLang="zh-CN" dirty="0"/>
              <a:t>,</a:t>
            </a:r>
            <a:r>
              <a:rPr lang="zh-CN" altLang="en-US" dirty="0"/>
              <a:t>為廣大市民綠色出行</a:t>
            </a:r>
            <a:r>
              <a:rPr lang="en-US" altLang="zh-CN" dirty="0"/>
              <a:t>,</a:t>
            </a:r>
            <a:r>
              <a:rPr lang="zh-CN" altLang="en-US" dirty="0"/>
              <a:t>低碳出行提供保障</a:t>
            </a:r>
          </a:p>
        </p:txBody>
      </p:sp>
      <p:sp>
        <p:nvSpPr>
          <p:cNvPr id="59" name="文本框 58"/>
          <p:cNvSpPr txBox="1"/>
          <p:nvPr/>
        </p:nvSpPr>
        <p:spPr>
          <a:xfrm>
            <a:off x="9420361" y="4122742"/>
            <a:ext cx="1554480" cy="460375"/>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2400" b="0" i="0" u="none" strike="noStrike" cap="none" spc="300" normalizeH="0">
                <a:ln>
                  <a:noFill/>
                </a:ln>
                <a:solidFill>
                  <a:srgbClr val="108241"/>
                </a:solidFill>
                <a:effectLst/>
                <a:uLnTx/>
                <a:uFillTx/>
                <a:latin typeface="思源黑体 CN Heavy" panose="020B0A00000000000000" pitchFamily="34" charset="-122"/>
                <a:ea typeface="思源黑体 CN Heavy" panose="020B0A00000000000000" pitchFamily="34" charset="-122"/>
              </a:defRPr>
            </a:lvl1pPr>
          </a:lstStyle>
          <a:p>
            <a:r>
              <a:rPr lang="zh-CN" altLang="en-US" dirty="0"/>
              <a:t>地鐵出行</a:t>
            </a:r>
          </a:p>
        </p:txBody>
      </p:sp>
      <p:cxnSp>
        <p:nvCxnSpPr>
          <p:cNvPr id="60" name="直接连接符 59"/>
          <p:cNvCxnSpPr/>
          <p:nvPr/>
        </p:nvCxnSpPr>
        <p:spPr>
          <a:xfrm>
            <a:off x="9657601" y="4559412"/>
            <a:ext cx="1080000" cy="0"/>
          </a:xfrm>
          <a:prstGeom prst="line">
            <a:avLst/>
          </a:prstGeom>
          <a:ln w="38100">
            <a:solidFill>
              <a:srgbClr val="85C749"/>
            </a:solidFill>
          </a:ln>
        </p:spPr>
        <p:style>
          <a:lnRef idx="1">
            <a:schemeClr val="accent1"/>
          </a:lnRef>
          <a:fillRef idx="0">
            <a:schemeClr val="accent1"/>
          </a:fillRef>
          <a:effectRef idx="0">
            <a:schemeClr val="accent1"/>
          </a:effectRef>
          <a:fontRef idx="minor">
            <a:schemeClr val="tx1"/>
          </a:fontRef>
        </p:style>
      </p:cxnSp>
      <p:sp>
        <p:nvSpPr>
          <p:cNvPr id="61" name="矩形 60"/>
          <p:cNvSpPr/>
          <p:nvPr/>
        </p:nvSpPr>
        <p:spPr>
          <a:xfrm>
            <a:off x="715312" y="1697550"/>
            <a:ext cx="2418469" cy="4608000"/>
          </a:xfrm>
          <a:prstGeom prst="rect">
            <a:avLst/>
          </a:prstGeom>
          <a:blipFill dpi="0" rotWithShape="1">
            <a:blip r:embed="rId3"/>
            <a:srcRect/>
            <a:tile tx="63500" ty="304800" sx="100000" sy="100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2" name="iconfont-11672-5428298"/>
          <p:cNvSpPr/>
          <p:nvPr/>
        </p:nvSpPr>
        <p:spPr>
          <a:xfrm>
            <a:off x="3561318" y="1963762"/>
            <a:ext cx="461665" cy="461665"/>
          </a:xfrm>
          <a:custGeom>
            <a:avLst/>
            <a:gdLst>
              <a:gd name="T0" fmla="*/ 12000 w 12800"/>
              <a:gd name="T1" fmla="*/ 11200 h 12800"/>
              <a:gd name="T2" fmla="*/ 7176 w 12800"/>
              <a:gd name="T3" fmla="*/ 12121 h 12800"/>
              <a:gd name="T4" fmla="*/ 6400 w 12800"/>
              <a:gd name="T5" fmla="*/ 12800 h 12800"/>
              <a:gd name="T6" fmla="*/ 5624 w 12800"/>
              <a:gd name="T7" fmla="*/ 12121 h 12800"/>
              <a:gd name="T8" fmla="*/ 800 w 12800"/>
              <a:gd name="T9" fmla="*/ 11200 h 12800"/>
              <a:gd name="T10" fmla="*/ 0 w 12800"/>
              <a:gd name="T11" fmla="*/ 10400 h 12800"/>
              <a:gd name="T12" fmla="*/ 0 w 12800"/>
              <a:gd name="T13" fmla="*/ 800 h 12800"/>
              <a:gd name="T14" fmla="*/ 800 w 12800"/>
              <a:gd name="T15" fmla="*/ 0 h 12800"/>
              <a:gd name="T16" fmla="*/ 879 w 12800"/>
              <a:gd name="T17" fmla="*/ 16 h 12800"/>
              <a:gd name="T18" fmla="*/ 6400 w 12800"/>
              <a:gd name="T19" fmla="*/ 1600 h 12800"/>
              <a:gd name="T20" fmla="*/ 11921 w 12800"/>
              <a:gd name="T21" fmla="*/ 16 h 12800"/>
              <a:gd name="T22" fmla="*/ 12000 w 12800"/>
              <a:gd name="T23" fmla="*/ 0 h 12800"/>
              <a:gd name="T24" fmla="*/ 12800 w 12800"/>
              <a:gd name="T25" fmla="*/ 800 h 12800"/>
              <a:gd name="T26" fmla="*/ 12800 w 12800"/>
              <a:gd name="T27" fmla="*/ 10400 h 12800"/>
              <a:gd name="T28" fmla="*/ 12000 w 12800"/>
              <a:gd name="T29" fmla="*/ 11200 h 12800"/>
              <a:gd name="T30" fmla="*/ 5600 w 12800"/>
              <a:gd name="T31" fmla="*/ 2507 h 12800"/>
              <a:gd name="T32" fmla="*/ 1600 w 12800"/>
              <a:gd name="T33" fmla="*/ 1670 h 12800"/>
              <a:gd name="T34" fmla="*/ 1600 w 12800"/>
              <a:gd name="T35" fmla="*/ 9643 h 12800"/>
              <a:gd name="T36" fmla="*/ 5600 w 12800"/>
              <a:gd name="T37" fmla="*/ 10400 h 12800"/>
              <a:gd name="T38" fmla="*/ 5600 w 12800"/>
              <a:gd name="T39" fmla="*/ 2507 h 12800"/>
              <a:gd name="T40" fmla="*/ 11200 w 12800"/>
              <a:gd name="T41" fmla="*/ 1670 h 12800"/>
              <a:gd name="T42" fmla="*/ 7200 w 12800"/>
              <a:gd name="T43" fmla="*/ 2506 h 12800"/>
              <a:gd name="T44" fmla="*/ 7200 w 12800"/>
              <a:gd name="T45" fmla="*/ 10400 h 12800"/>
              <a:gd name="T46" fmla="*/ 11200 w 12800"/>
              <a:gd name="T47" fmla="*/ 9644 h 12800"/>
              <a:gd name="T48" fmla="*/ 11200 w 12800"/>
              <a:gd name="T49" fmla="*/ 1670 h 1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800" h="12800">
                <a:moveTo>
                  <a:pt x="12000" y="11200"/>
                </a:moveTo>
                <a:cubicBezTo>
                  <a:pt x="10776" y="11254"/>
                  <a:pt x="8442" y="11463"/>
                  <a:pt x="7176" y="12121"/>
                </a:cubicBezTo>
                <a:cubicBezTo>
                  <a:pt x="7116" y="12503"/>
                  <a:pt x="6799" y="12800"/>
                  <a:pt x="6400" y="12800"/>
                </a:cubicBezTo>
                <a:cubicBezTo>
                  <a:pt x="6002" y="12800"/>
                  <a:pt x="5684" y="12503"/>
                  <a:pt x="5624" y="12121"/>
                </a:cubicBezTo>
                <a:cubicBezTo>
                  <a:pt x="4358" y="11463"/>
                  <a:pt x="2024" y="11254"/>
                  <a:pt x="800" y="11200"/>
                </a:cubicBezTo>
                <a:cubicBezTo>
                  <a:pt x="358" y="11200"/>
                  <a:pt x="0" y="10842"/>
                  <a:pt x="0" y="10400"/>
                </a:cubicBezTo>
                <a:lnTo>
                  <a:pt x="0" y="800"/>
                </a:lnTo>
                <a:cubicBezTo>
                  <a:pt x="0" y="358"/>
                  <a:pt x="358" y="0"/>
                  <a:pt x="800" y="0"/>
                </a:cubicBezTo>
                <a:cubicBezTo>
                  <a:pt x="828" y="0"/>
                  <a:pt x="851" y="14"/>
                  <a:pt x="879" y="16"/>
                </a:cubicBezTo>
                <a:cubicBezTo>
                  <a:pt x="6381" y="158"/>
                  <a:pt x="6400" y="1600"/>
                  <a:pt x="6400" y="1600"/>
                </a:cubicBezTo>
                <a:cubicBezTo>
                  <a:pt x="6400" y="1600"/>
                  <a:pt x="6419" y="158"/>
                  <a:pt x="11921" y="16"/>
                </a:cubicBezTo>
                <a:cubicBezTo>
                  <a:pt x="11949" y="14"/>
                  <a:pt x="11972" y="0"/>
                  <a:pt x="12000" y="0"/>
                </a:cubicBezTo>
                <a:cubicBezTo>
                  <a:pt x="12442" y="0"/>
                  <a:pt x="12800" y="358"/>
                  <a:pt x="12800" y="800"/>
                </a:cubicBezTo>
                <a:lnTo>
                  <a:pt x="12800" y="10400"/>
                </a:lnTo>
                <a:cubicBezTo>
                  <a:pt x="12800" y="10842"/>
                  <a:pt x="12442" y="11200"/>
                  <a:pt x="12000" y="11200"/>
                </a:cubicBezTo>
                <a:close/>
                <a:moveTo>
                  <a:pt x="5600" y="2507"/>
                </a:moveTo>
                <a:cubicBezTo>
                  <a:pt x="4568" y="1982"/>
                  <a:pt x="2861" y="1764"/>
                  <a:pt x="1600" y="1670"/>
                </a:cubicBezTo>
                <a:lnTo>
                  <a:pt x="1600" y="9643"/>
                </a:lnTo>
                <a:cubicBezTo>
                  <a:pt x="3747" y="9753"/>
                  <a:pt x="4949" y="10074"/>
                  <a:pt x="5600" y="10400"/>
                </a:cubicBezTo>
                <a:lnTo>
                  <a:pt x="5600" y="2507"/>
                </a:lnTo>
                <a:close/>
                <a:moveTo>
                  <a:pt x="11200" y="1670"/>
                </a:moveTo>
                <a:cubicBezTo>
                  <a:pt x="9940" y="1764"/>
                  <a:pt x="8232" y="1982"/>
                  <a:pt x="7200" y="2506"/>
                </a:cubicBezTo>
                <a:lnTo>
                  <a:pt x="7200" y="10400"/>
                </a:lnTo>
                <a:cubicBezTo>
                  <a:pt x="7851" y="10074"/>
                  <a:pt x="9052" y="9753"/>
                  <a:pt x="11200" y="9644"/>
                </a:cubicBezTo>
                <a:lnTo>
                  <a:pt x="11200" y="167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椭圆 63"/>
          <p:cNvSpPr/>
          <p:nvPr/>
        </p:nvSpPr>
        <p:spPr>
          <a:xfrm>
            <a:off x="10537288" y="1184319"/>
            <a:ext cx="180000" cy="180000"/>
          </a:xfrm>
          <a:prstGeom prst="ellipse">
            <a:avLst/>
          </a:prstGeom>
          <a:solidFill>
            <a:srgbClr val="108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椭圆 64"/>
          <p:cNvSpPr/>
          <p:nvPr/>
        </p:nvSpPr>
        <p:spPr>
          <a:xfrm>
            <a:off x="10842088" y="1184319"/>
            <a:ext cx="180000" cy="180000"/>
          </a:xfrm>
          <a:prstGeom prst="ellipse">
            <a:avLst/>
          </a:prstGeom>
          <a:solidFill>
            <a:srgbClr val="108241">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椭圆 65"/>
          <p:cNvSpPr/>
          <p:nvPr/>
        </p:nvSpPr>
        <p:spPr>
          <a:xfrm>
            <a:off x="11146888" y="1184319"/>
            <a:ext cx="180000" cy="180000"/>
          </a:xfrm>
          <a:prstGeom prst="ellipse">
            <a:avLst/>
          </a:prstGeom>
          <a:solidFill>
            <a:srgbClr val="108241">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Tree>
    <p:custDataLst>
      <p:tags r:id="rId1"/>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611720" y="311923"/>
            <a:ext cx="5173980" cy="706596"/>
            <a:chOff x="611720" y="311923"/>
            <a:chExt cx="5173980" cy="706596"/>
          </a:xfrm>
        </p:grpSpPr>
        <p:sp>
          <p:nvSpPr>
            <p:cNvPr id="4" name="文本框 3"/>
            <p:cNvSpPr txBox="1"/>
            <p:nvPr/>
          </p:nvSpPr>
          <p:spPr>
            <a:xfrm>
              <a:off x="611720" y="311923"/>
              <a:ext cx="2672080" cy="521970"/>
            </a:xfrm>
            <a:prstGeom prst="rect">
              <a:avLst/>
            </a:prstGeom>
            <a:noFill/>
          </p:spPr>
          <p:txBody>
            <a:bodyPr wrap="none" rtlCol="0">
              <a:spAutoFit/>
            </a:bodyPr>
            <a:lstStyle/>
            <a:p>
              <a:r>
                <a:rPr lang="zh-CN" altLang="en-US" sz="2800" dirty="0">
                  <a:solidFill>
                    <a:srgbClr val="108241"/>
                  </a:solidFill>
                  <a:latin typeface="思源黑体 CN Heavy" panose="020B0A00000000000000" pitchFamily="34" charset="-122"/>
                  <a:ea typeface="思源黑体 CN Heavy" panose="020B0A00000000000000" pitchFamily="34" charset="-122"/>
                </a:rPr>
                <a:t>低碳出行的方式</a:t>
              </a:r>
            </a:p>
          </p:txBody>
        </p:sp>
        <p:sp>
          <p:nvSpPr>
            <p:cNvPr id="5" name="文本框 4"/>
            <p:cNvSpPr txBox="1"/>
            <p:nvPr/>
          </p:nvSpPr>
          <p:spPr>
            <a:xfrm>
              <a:off x="3240620" y="558144"/>
              <a:ext cx="2545080" cy="460375"/>
            </a:xfrm>
            <a:prstGeom prst="rect">
              <a:avLst/>
            </a:prstGeom>
            <a:noFill/>
          </p:spPr>
          <p:txBody>
            <a:bodyPr wrap="none" rtlCol="0">
              <a:spAutoFit/>
            </a:bodyPr>
            <a:lstStyle/>
            <a:p>
              <a:r>
                <a:rPr lang="en-US" altLang="zh-CN" sz="1200" spc="100" dirty="0">
                  <a:solidFill>
                    <a:srgbClr val="71B136">
                      <a:alpha val="50000"/>
                    </a:srgbClr>
                  </a:solidFill>
                </a:rPr>
                <a:t>Method Of Low Carbon Travel</a:t>
              </a:r>
              <a:endParaRPr lang="zh-CN" altLang="en-US" sz="1200" spc="100" dirty="0">
                <a:solidFill>
                  <a:srgbClr val="71B136">
                    <a:alpha val="50000"/>
                  </a:srgbClr>
                </a:solidFill>
              </a:endParaRPr>
            </a:p>
            <a:p>
              <a:endParaRPr lang="zh-CN" altLang="en-US" sz="1200" dirty="0">
                <a:solidFill>
                  <a:srgbClr val="8198EE">
                    <a:alpha val="70000"/>
                  </a:srgbClr>
                </a:solidFill>
                <a:latin typeface="+mn-ea"/>
              </a:endParaRPr>
            </a:p>
          </p:txBody>
        </p:sp>
        <p:cxnSp>
          <p:nvCxnSpPr>
            <p:cNvPr id="6" name="直接连接符 5"/>
            <p:cNvCxnSpPr/>
            <p:nvPr/>
          </p:nvCxnSpPr>
          <p:spPr>
            <a:xfrm>
              <a:off x="695325" y="835143"/>
              <a:ext cx="4896000" cy="0"/>
            </a:xfrm>
            <a:prstGeom prst="line">
              <a:avLst/>
            </a:prstGeom>
            <a:ln>
              <a:solidFill>
                <a:srgbClr val="108241"/>
              </a:solidFill>
            </a:ln>
          </p:spPr>
          <p:style>
            <a:lnRef idx="1">
              <a:schemeClr val="accent1"/>
            </a:lnRef>
            <a:fillRef idx="0">
              <a:schemeClr val="accent1"/>
            </a:fillRef>
            <a:effectRef idx="0">
              <a:schemeClr val="accent1"/>
            </a:effectRef>
            <a:fontRef idx="minor">
              <a:schemeClr val="tx1"/>
            </a:fontRef>
          </p:style>
        </p:cxnSp>
      </p:grpSp>
      <p:sp>
        <p:nvSpPr>
          <p:cNvPr id="41" name="圆: 空心 40"/>
          <p:cNvSpPr/>
          <p:nvPr/>
        </p:nvSpPr>
        <p:spPr>
          <a:xfrm>
            <a:off x="10003576" y="-3182697"/>
            <a:ext cx="4694682" cy="4366260"/>
          </a:xfrm>
          <a:prstGeom prst="donut">
            <a:avLst>
              <a:gd name="adj" fmla="val 18157"/>
            </a:avLst>
          </a:prstGeom>
          <a:solidFill>
            <a:srgbClr val="85C749">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ndParaRPr>
          </a:p>
        </p:txBody>
      </p:sp>
      <p:sp>
        <p:nvSpPr>
          <p:cNvPr id="64" name="椭圆 63"/>
          <p:cNvSpPr/>
          <p:nvPr/>
        </p:nvSpPr>
        <p:spPr>
          <a:xfrm>
            <a:off x="10537288" y="1184319"/>
            <a:ext cx="180000" cy="180000"/>
          </a:xfrm>
          <a:prstGeom prst="ellipse">
            <a:avLst/>
          </a:prstGeom>
          <a:solidFill>
            <a:srgbClr val="108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椭圆 64"/>
          <p:cNvSpPr/>
          <p:nvPr/>
        </p:nvSpPr>
        <p:spPr>
          <a:xfrm>
            <a:off x="10842088" y="1184319"/>
            <a:ext cx="180000" cy="180000"/>
          </a:xfrm>
          <a:prstGeom prst="ellipse">
            <a:avLst/>
          </a:prstGeom>
          <a:solidFill>
            <a:srgbClr val="108241">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椭圆 65"/>
          <p:cNvSpPr/>
          <p:nvPr/>
        </p:nvSpPr>
        <p:spPr>
          <a:xfrm>
            <a:off x="11146888" y="1184319"/>
            <a:ext cx="180000" cy="180000"/>
          </a:xfrm>
          <a:prstGeom prst="ellipse">
            <a:avLst/>
          </a:prstGeom>
          <a:solidFill>
            <a:srgbClr val="108241">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0" name="任意多边形: 形状 79"/>
          <p:cNvSpPr/>
          <p:nvPr/>
        </p:nvSpPr>
        <p:spPr>
          <a:xfrm>
            <a:off x="3011175" y="1334776"/>
            <a:ext cx="6169650" cy="4894043"/>
          </a:xfrm>
          <a:custGeom>
            <a:avLst/>
            <a:gdLst>
              <a:gd name="connsiteX0" fmla="*/ 3084825 w 6169650"/>
              <a:gd name="connsiteY0" fmla="*/ 0 h 4894043"/>
              <a:gd name="connsiteX1" fmla="*/ 6169650 w 6169650"/>
              <a:gd name="connsiteY1" fmla="*/ 3084825 h 4894043"/>
              <a:gd name="connsiteX2" fmla="*/ 5642810 w 6169650"/>
              <a:gd name="connsiteY2" fmla="*/ 4809580 h 4894043"/>
              <a:gd name="connsiteX3" fmla="*/ 5579650 w 6169650"/>
              <a:gd name="connsiteY3" fmla="*/ 4894043 h 4894043"/>
              <a:gd name="connsiteX4" fmla="*/ 4780968 w 6169650"/>
              <a:gd name="connsiteY4" fmla="*/ 4894043 h 4894043"/>
              <a:gd name="connsiteX5" fmla="*/ 4840205 w 6169650"/>
              <a:gd name="connsiteY5" fmla="*/ 4840205 h 4894043"/>
              <a:gd name="connsiteX6" fmla="*/ 5567307 w 6169650"/>
              <a:gd name="connsiteY6" fmla="*/ 3084825 h 4894043"/>
              <a:gd name="connsiteX7" fmla="*/ 3084825 w 6169650"/>
              <a:gd name="connsiteY7" fmla="*/ 602343 h 4894043"/>
              <a:gd name="connsiteX8" fmla="*/ 602343 w 6169650"/>
              <a:gd name="connsiteY8" fmla="*/ 3084825 h 4894043"/>
              <a:gd name="connsiteX9" fmla="*/ 1329446 w 6169650"/>
              <a:gd name="connsiteY9" fmla="*/ 4840205 h 4894043"/>
              <a:gd name="connsiteX10" fmla="*/ 1388682 w 6169650"/>
              <a:gd name="connsiteY10" fmla="*/ 4894043 h 4894043"/>
              <a:gd name="connsiteX11" fmla="*/ 590000 w 6169650"/>
              <a:gd name="connsiteY11" fmla="*/ 4894043 h 4894043"/>
              <a:gd name="connsiteX12" fmla="*/ 526840 w 6169650"/>
              <a:gd name="connsiteY12" fmla="*/ 4809580 h 4894043"/>
              <a:gd name="connsiteX13" fmla="*/ 0 w 6169650"/>
              <a:gd name="connsiteY13" fmla="*/ 3084825 h 4894043"/>
              <a:gd name="connsiteX14" fmla="*/ 3084825 w 6169650"/>
              <a:gd name="connsiteY14" fmla="*/ 0 h 4894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169650" h="4894043">
                <a:moveTo>
                  <a:pt x="3084825" y="0"/>
                </a:moveTo>
                <a:cubicBezTo>
                  <a:pt x="4788527" y="0"/>
                  <a:pt x="6169650" y="1381123"/>
                  <a:pt x="6169650" y="3084825"/>
                </a:cubicBezTo>
                <a:cubicBezTo>
                  <a:pt x="6169650" y="3723714"/>
                  <a:pt x="5975430" y="4317239"/>
                  <a:pt x="5642810" y="4809580"/>
                </a:cubicBezTo>
                <a:lnTo>
                  <a:pt x="5579650" y="4894043"/>
                </a:lnTo>
                <a:lnTo>
                  <a:pt x="4780968" y="4894043"/>
                </a:lnTo>
                <a:lnTo>
                  <a:pt x="4840205" y="4840205"/>
                </a:lnTo>
                <a:cubicBezTo>
                  <a:pt x="5289446" y="4390964"/>
                  <a:pt x="5567307" y="3770344"/>
                  <a:pt x="5567307" y="3084825"/>
                </a:cubicBezTo>
                <a:cubicBezTo>
                  <a:pt x="5567307" y="1713788"/>
                  <a:pt x="4455862" y="602343"/>
                  <a:pt x="3084825" y="602343"/>
                </a:cubicBezTo>
                <a:cubicBezTo>
                  <a:pt x="1713788" y="602343"/>
                  <a:pt x="602343" y="1713788"/>
                  <a:pt x="602343" y="3084825"/>
                </a:cubicBezTo>
                <a:cubicBezTo>
                  <a:pt x="602343" y="3770344"/>
                  <a:pt x="880205" y="4390964"/>
                  <a:pt x="1329446" y="4840205"/>
                </a:cubicBezTo>
                <a:lnTo>
                  <a:pt x="1388682" y="4894043"/>
                </a:lnTo>
                <a:lnTo>
                  <a:pt x="590000" y="4894043"/>
                </a:lnTo>
                <a:lnTo>
                  <a:pt x="526840" y="4809580"/>
                </a:lnTo>
                <a:cubicBezTo>
                  <a:pt x="194221" y="4317239"/>
                  <a:pt x="0" y="3723714"/>
                  <a:pt x="0" y="3084825"/>
                </a:cubicBezTo>
                <a:cubicBezTo>
                  <a:pt x="0" y="1381123"/>
                  <a:pt x="1381123" y="0"/>
                  <a:pt x="3084825" y="0"/>
                </a:cubicBezTo>
                <a:close/>
              </a:path>
            </a:pathLst>
          </a:custGeom>
          <a:solidFill>
            <a:srgbClr val="85C74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思源黑体 CN Heavy" panose="020B0A00000000000000" pitchFamily="34" charset="-122"/>
              <a:ea typeface="思源黑体 CN Heavy" panose="020B0A00000000000000" pitchFamily="34" charset="-122"/>
              <a:cs typeface="+mn-cs"/>
            </a:endParaRPr>
          </a:p>
        </p:txBody>
      </p:sp>
      <p:sp>
        <p:nvSpPr>
          <p:cNvPr id="81" name="矩形: 圆角 80"/>
          <p:cNvSpPr/>
          <p:nvPr/>
        </p:nvSpPr>
        <p:spPr>
          <a:xfrm>
            <a:off x="695325" y="4360883"/>
            <a:ext cx="10801350" cy="2497117"/>
          </a:xfrm>
          <a:prstGeom prst="roundRect">
            <a:avLst>
              <a:gd name="adj" fmla="val 8361"/>
            </a:avLst>
          </a:prstGeom>
          <a:blipFill dpi="0" rotWithShape="1">
            <a:blip r:embed="rId3"/>
            <a:srcRect/>
            <a:tile tx="0" ty="0" sx="100000" sy="100000" flip="none" algn="b"/>
          </a:bli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83" name="椭圆 82"/>
          <p:cNvSpPr/>
          <p:nvPr/>
        </p:nvSpPr>
        <p:spPr>
          <a:xfrm>
            <a:off x="4320975" y="1481807"/>
            <a:ext cx="900000" cy="900000"/>
          </a:xfrm>
          <a:prstGeom prst="ellipse">
            <a:avLst/>
          </a:prstGeom>
          <a:solidFill>
            <a:srgbClr val="108241"/>
          </a:solidFill>
          <a:ln w="12700" cap="flat" cmpd="sng" algn="ctr">
            <a:noFill/>
            <a:prstDash val="solid"/>
            <a:miter lim="800000"/>
          </a:ln>
          <a:effectLst/>
        </p:spPr>
        <p:txBody>
          <a:bodyPr rtlCol="0" anchor="ctr"/>
          <a:lstStyle/>
          <a:p>
            <a:pPr algn="ctr"/>
            <a:endParaRPr lang="zh-CN" altLang="en-US" kern="0" dirty="0">
              <a:solidFill>
                <a:prstClr val="white"/>
              </a:solidFill>
              <a:latin typeface="思源黑体 CN Heavy" panose="020B0A00000000000000" pitchFamily="34" charset="-122"/>
              <a:ea typeface="思源黑体 CN Heavy" panose="020B0A00000000000000" pitchFamily="34" charset="-122"/>
            </a:endParaRPr>
          </a:p>
        </p:txBody>
      </p:sp>
      <p:sp>
        <p:nvSpPr>
          <p:cNvPr id="84" name="椭圆 83"/>
          <p:cNvSpPr/>
          <p:nvPr/>
        </p:nvSpPr>
        <p:spPr>
          <a:xfrm>
            <a:off x="6971025" y="1481807"/>
            <a:ext cx="900000" cy="900000"/>
          </a:xfrm>
          <a:prstGeom prst="ellipse">
            <a:avLst/>
          </a:prstGeom>
          <a:solidFill>
            <a:srgbClr val="108241"/>
          </a:solidFill>
          <a:ln w="12700" cap="flat" cmpd="sng" algn="ctr">
            <a:noFill/>
            <a:prstDash val="solid"/>
            <a:miter lim="800000"/>
          </a:ln>
          <a:effectLst/>
        </p:spPr>
        <p:txBody>
          <a:bodyPr rtlCol="0" anchor="ctr"/>
          <a:lstStyle/>
          <a:p>
            <a:pPr algn="ctr"/>
            <a:endParaRPr lang="zh-CN" altLang="en-US" kern="0" dirty="0">
              <a:solidFill>
                <a:prstClr val="white"/>
              </a:solidFill>
              <a:latin typeface="思源黑体 CN Heavy" panose="020B0A00000000000000" pitchFamily="34" charset="-122"/>
              <a:ea typeface="思源黑体 CN Heavy" panose="020B0A00000000000000" pitchFamily="34" charset="-122"/>
            </a:endParaRPr>
          </a:p>
        </p:txBody>
      </p:sp>
      <p:sp>
        <p:nvSpPr>
          <p:cNvPr id="85" name="椭圆 84"/>
          <p:cNvSpPr/>
          <p:nvPr/>
        </p:nvSpPr>
        <p:spPr>
          <a:xfrm>
            <a:off x="2969475" y="3145511"/>
            <a:ext cx="900000" cy="900000"/>
          </a:xfrm>
          <a:prstGeom prst="ellipse">
            <a:avLst/>
          </a:prstGeom>
          <a:solidFill>
            <a:srgbClr val="10824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86" name="椭圆 85"/>
          <p:cNvSpPr/>
          <p:nvPr/>
        </p:nvSpPr>
        <p:spPr>
          <a:xfrm>
            <a:off x="8322525" y="3145511"/>
            <a:ext cx="900000" cy="900000"/>
          </a:xfrm>
          <a:prstGeom prst="ellipse">
            <a:avLst/>
          </a:prstGeom>
          <a:solidFill>
            <a:srgbClr val="108241"/>
          </a:solidFill>
          <a:ln w="12700" cap="flat" cmpd="sng" algn="ctr">
            <a:noFill/>
            <a:prstDash val="solid"/>
            <a:miter lim="800000"/>
          </a:ln>
          <a:effectLst/>
        </p:spPr>
        <p:txBody>
          <a:bodyPr rtlCol="0" anchor="ctr"/>
          <a:lstStyle/>
          <a:p>
            <a:pPr algn="ctr"/>
            <a:endParaRPr lang="zh-CN" altLang="en-US" kern="0" dirty="0">
              <a:solidFill>
                <a:prstClr val="white"/>
              </a:solidFill>
              <a:latin typeface="思源黑体 CN Heavy" panose="020B0A00000000000000" pitchFamily="34" charset="-122"/>
              <a:ea typeface="思源黑体 CN Heavy" panose="020B0A00000000000000" pitchFamily="34" charset="-122"/>
            </a:endParaRPr>
          </a:p>
        </p:txBody>
      </p:sp>
      <p:grpSp>
        <p:nvGrpSpPr>
          <p:cNvPr id="87" name="组合 86"/>
          <p:cNvGrpSpPr/>
          <p:nvPr/>
        </p:nvGrpSpPr>
        <p:grpSpPr>
          <a:xfrm>
            <a:off x="9310808" y="3073081"/>
            <a:ext cx="2382525" cy="1280592"/>
            <a:chOff x="8453558" y="1263331"/>
            <a:chExt cx="2382525" cy="1280592"/>
          </a:xfrm>
        </p:grpSpPr>
        <p:sp>
          <p:nvSpPr>
            <p:cNvPr id="88" name="文本框 87"/>
            <p:cNvSpPr txBox="1"/>
            <p:nvPr/>
          </p:nvSpPr>
          <p:spPr>
            <a:xfrm>
              <a:off x="8453558" y="1263331"/>
              <a:ext cx="2195392" cy="460375"/>
            </a:xfrm>
            <a:prstGeom prst="rect">
              <a:avLst/>
            </a:prstGeom>
          </p:spPr>
          <p:txBody>
            <a:bodyPr wrap="square" rtlCol="0">
              <a:spAutoFit/>
            </a:bodyPr>
            <a:lstStyle>
              <a:defPPr>
                <a:defRPr lang="zh-CN"/>
              </a:defPPr>
              <a:lvl1pPr>
                <a:defRPr sz="2400" spc="150">
                  <a:solidFill>
                    <a:srgbClr val="FEBE4A"/>
                  </a:solidFill>
                  <a:latin typeface="思源黑体 CN Heavy" panose="020B0A00000000000000" pitchFamily="34" charset="-122"/>
                  <a:ea typeface="思源黑体 CN Heavy" panose="020B0A00000000000000" pitchFamily="34" charset="-122"/>
                </a:defRPr>
              </a:lvl1pPr>
            </a:lstStyle>
            <a:p>
              <a:pPr marL="0" marR="0" lvl="0" indent="0" defTabSz="914400" eaLnBrk="1" fontAlgn="auto" latinLnBrk="0" hangingPunct="1">
                <a:lnSpc>
                  <a:spcPct val="100000"/>
                </a:lnSpc>
                <a:spcBef>
                  <a:spcPts val="0"/>
                </a:spcBef>
                <a:spcAft>
                  <a:spcPts val="0"/>
                </a:spcAft>
                <a:buClrTx/>
                <a:buSzTx/>
                <a:buFontTx/>
                <a:buNone/>
                <a:defRPr/>
              </a:pPr>
              <a:r>
                <a:rPr lang="zh-CN" altLang="en-US" kern="0" dirty="0">
                  <a:solidFill>
                    <a:srgbClr val="108241"/>
                  </a:solidFill>
                </a:rPr>
                <a:t>乘坐地鐵</a:t>
              </a:r>
              <a:endParaRPr kumimoji="0" lang="zh-CN" altLang="en-US" sz="2400" b="0" i="0" u="none" strike="noStrike" kern="0" cap="none" spc="150" normalizeH="0" baseline="0" noProof="0" dirty="0">
                <a:ln>
                  <a:noFill/>
                </a:ln>
                <a:solidFill>
                  <a:srgbClr val="108241"/>
                </a:solidFill>
                <a:effectLst/>
                <a:uLnTx/>
                <a:uFillTx/>
              </a:endParaRPr>
            </a:p>
          </p:txBody>
        </p:sp>
        <p:sp>
          <p:nvSpPr>
            <p:cNvPr id="89" name="文本框 88"/>
            <p:cNvSpPr txBox="1"/>
            <p:nvPr/>
          </p:nvSpPr>
          <p:spPr>
            <a:xfrm>
              <a:off x="8453558" y="1614283"/>
              <a:ext cx="2382525" cy="929640"/>
            </a:xfrm>
            <a:prstGeom prst="rect">
              <a:avLst/>
            </a:prstGeom>
            <a:noFill/>
          </p:spPr>
          <p:txBody>
            <a:bodyPr wrap="square" rtlCol="0">
              <a:spAutoFit/>
            </a:bodyPr>
            <a:lstStyle>
              <a:defPPr>
                <a:defRPr lang="zh-CN"/>
              </a:defPPr>
              <a:lvl1pPr>
                <a:lnSpc>
                  <a:spcPct val="130000"/>
                </a:lnSpc>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pPr lvl="0"/>
              <a:r>
                <a:rPr lang="zh-CN" altLang="en-US" dirty="0"/>
                <a:t>地鐵因為其速度快、運量大、單位能耗低的優點，成為了公共交通中的節能先鋒。</a:t>
              </a:r>
              <a:endParaRPr kumimoji="0" lang="zh-CN" altLang="en-US" sz="1400" b="0" i="0" u="none" strike="noStrike" kern="0" cap="none" spc="0" normalizeH="0" baseline="0" noProof="0" dirty="0">
                <a:ln>
                  <a:noFill/>
                </a:ln>
                <a:solidFill>
                  <a:prstClr val="black">
                    <a:lumMod val="50000"/>
                    <a:lumOff val="50000"/>
                  </a:prstClr>
                </a:solidFill>
                <a:effectLst/>
                <a:uLnTx/>
                <a:uFillTx/>
                <a:latin typeface="思源黑体 CN Light" panose="020B0300000000000000" pitchFamily="34" charset="-122"/>
                <a:ea typeface="思源黑体 CN Light" panose="020B0300000000000000" pitchFamily="34" charset="-122"/>
              </a:endParaRPr>
            </a:p>
          </p:txBody>
        </p:sp>
      </p:grpSp>
      <p:grpSp>
        <p:nvGrpSpPr>
          <p:cNvPr id="90" name="组合 89"/>
          <p:cNvGrpSpPr/>
          <p:nvPr/>
        </p:nvGrpSpPr>
        <p:grpSpPr>
          <a:xfrm>
            <a:off x="643058" y="3073081"/>
            <a:ext cx="2382525" cy="1280592"/>
            <a:chOff x="8453558" y="1263331"/>
            <a:chExt cx="2382525" cy="1280592"/>
          </a:xfrm>
        </p:grpSpPr>
        <p:sp>
          <p:nvSpPr>
            <p:cNvPr id="91" name="文本框 90"/>
            <p:cNvSpPr txBox="1"/>
            <p:nvPr/>
          </p:nvSpPr>
          <p:spPr>
            <a:xfrm flipH="1">
              <a:off x="8640691" y="1263331"/>
              <a:ext cx="2195392" cy="460375"/>
            </a:xfrm>
            <a:prstGeom prst="rect">
              <a:avLst/>
            </a:prstGeom>
          </p:spPr>
          <p:txBody>
            <a:bodyPr wrap="square" rtlCol="0">
              <a:spAutoFit/>
            </a:bodyPr>
            <a:lstStyle>
              <a:defPPr>
                <a:defRPr lang="zh-CN"/>
              </a:defPPr>
              <a:lvl1pPr algn="r">
                <a:defRPr sz="2400" spc="150">
                  <a:solidFill>
                    <a:srgbClr val="FEBE4A"/>
                  </a:solidFill>
                  <a:latin typeface="思源黑体 CN Heavy" panose="020B0A00000000000000" pitchFamily="34" charset="-122"/>
                  <a:ea typeface="思源黑体 CN Heavy" panose="020B0A00000000000000" pitchFamily="34" charset="-122"/>
                </a:defRPr>
              </a:lvl1pPr>
            </a:lstStyle>
            <a:p>
              <a:pPr marL="0" marR="0" lvl="0" indent="0" algn="r" defTabSz="914400" eaLnBrk="1" fontAlgn="auto" latinLnBrk="0" hangingPunct="1">
                <a:lnSpc>
                  <a:spcPct val="100000"/>
                </a:lnSpc>
                <a:spcBef>
                  <a:spcPts val="0"/>
                </a:spcBef>
                <a:spcAft>
                  <a:spcPts val="0"/>
                </a:spcAft>
                <a:buClrTx/>
                <a:buSzTx/>
                <a:buFontTx/>
                <a:buNone/>
                <a:defRPr/>
              </a:pPr>
              <a:r>
                <a:rPr lang="zh-CN" altLang="en-US" kern="0" dirty="0">
                  <a:solidFill>
                    <a:srgbClr val="108241"/>
                  </a:solidFill>
                </a:rPr>
                <a:t>自行車出行</a:t>
              </a:r>
              <a:endParaRPr kumimoji="0" lang="zh-CN" altLang="en-US" sz="2400" b="0" i="0" u="none" strike="noStrike" kern="0" cap="none" spc="150" normalizeH="0" baseline="0" noProof="0" dirty="0">
                <a:ln>
                  <a:noFill/>
                </a:ln>
                <a:solidFill>
                  <a:srgbClr val="108241"/>
                </a:solidFill>
                <a:effectLst/>
                <a:uLnTx/>
                <a:uFillTx/>
              </a:endParaRPr>
            </a:p>
          </p:txBody>
        </p:sp>
        <p:sp>
          <p:nvSpPr>
            <p:cNvPr id="92" name="文本框 91"/>
            <p:cNvSpPr txBox="1"/>
            <p:nvPr/>
          </p:nvSpPr>
          <p:spPr>
            <a:xfrm>
              <a:off x="8453558" y="1614283"/>
              <a:ext cx="2382525" cy="929640"/>
            </a:xfrm>
            <a:prstGeom prst="rect">
              <a:avLst/>
            </a:prstGeom>
            <a:noFill/>
          </p:spPr>
          <p:txBody>
            <a:bodyPr wrap="square" rtlCol="0">
              <a:spAutoFit/>
            </a:bodyPr>
            <a:lstStyle>
              <a:defPPr>
                <a:defRPr lang="zh-CN"/>
              </a:defPPr>
              <a:lvl1pPr algn="r">
                <a:lnSpc>
                  <a:spcPct val="130000"/>
                </a:lnSpc>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pPr lvl="0"/>
              <a:r>
                <a:rPr lang="zh-CN" altLang="en-US" kern="0" dirty="0">
                  <a:solidFill>
                    <a:prstClr val="black">
                      <a:lumMod val="50000"/>
                      <a:lumOff val="50000"/>
                    </a:prstClr>
                  </a:solidFill>
                </a:rPr>
                <a:t>自行車不需要任何能源</a:t>
              </a:r>
              <a:r>
                <a:rPr lang="en-US" altLang="zh-CN" kern="0" dirty="0">
                  <a:solidFill>
                    <a:prstClr val="black">
                      <a:lumMod val="50000"/>
                      <a:lumOff val="50000"/>
                    </a:prstClr>
                  </a:solidFill>
                </a:rPr>
                <a:t>,</a:t>
              </a:r>
              <a:r>
                <a:rPr lang="zh-CN" altLang="en-US" kern="0" dirty="0">
                  <a:solidFill>
                    <a:prstClr val="black">
                      <a:lumMod val="50000"/>
                      <a:lumOff val="50000"/>
                    </a:prstClr>
                  </a:solidFill>
                </a:rPr>
                <a:t>產生的</a:t>
              </a:r>
              <a:r>
                <a:rPr lang="en-US" altLang="zh-CN" kern="0" dirty="0">
                  <a:solidFill>
                    <a:prstClr val="black">
                      <a:lumMod val="50000"/>
                      <a:lumOff val="50000"/>
                    </a:prstClr>
                  </a:solidFill>
                </a:rPr>
                <a:t>CO2</a:t>
              </a:r>
              <a:r>
                <a:rPr lang="zh-CN" altLang="en-US" kern="0" dirty="0">
                  <a:solidFill>
                    <a:prstClr val="black">
                      <a:lumMod val="50000"/>
                      <a:lumOff val="50000"/>
                    </a:prstClr>
                  </a:solidFill>
                </a:rPr>
                <a:t>量只是人的呼吸</a:t>
              </a:r>
              <a:r>
                <a:rPr lang="en-US" altLang="zh-CN" kern="0" dirty="0">
                  <a:solidFill>
                    <a:prstClr val="black">
                      <a:lumMod val="50000"/>
                      <a:lumOff val="50000"/>
                    </a:prstClr>
                  </a:solidFill>
                </a:rPr>
                <a:t>,</a:t>
              </a:r>
              <a:r>
                <a:rPr lang="zh-CN" altLang="en-US" kern="0" dirty="0">
                  <a:solidFill>
                    <a:prstClr val="black">
                      <a:lumMod val="50000"/>
                      <a:lumOff val="50000"/>
                    </a:prstClr>
                  </a:solidFill>
                </a:rPr>
                <a:t>是最低碳環保的方式之一</a:t>
              </a:r>
              <a:endParaRPr kumimoji="0" lang="zh-CN" altLang="en-US" sz="1400" b="0" i="0" u="none" strike="noStrike" kern="0" cap="none" spc="0" normalizeH="0" baseline="0" noProof="0" dirty="0">
                <a:ln>
                  <a:noFill/>
                </a:ln>
                <a:solidFill>
                  <a:prstClr val="black">
                    <a:lumMod val="50000"/>
                    <a:lumOff val="50000"/>
                  </a:prstClr>
                </a:solidFill>
                <a:effectLst/>
                <a:uLnTx/>
                <a:uFillTx/>
                <a:latin typeface="思源黑体 CN Light" panose="020B0300000000000000" pitchFamily="34" charset="-122"/>
                <a:ea typeface="思源黑体 CN Light" panose="020B0300000000000000" pitchFamily="34" charset="-122"/>
              </a:endParaRPr>
            </a:p>
          </p:txBody>
        </p:sp>
      </p:grpSp>
      <p:sp>
        <p:nvSpPr>
          <p:cNvPr id="93" name="文本框 92"/>
          <p:cNvSpPr txBox="1"/>
          <p:nvPr/>
        </p:nvSpPr>
        <p:spPr>
          <a:xfrm flipH="1">
            <a:off x="528758" y="1652383"/>
            <a:ext cx="3247784" cy="929640"/>
          </a:xfrm>
          <a:prstGeom prst="rect">
            <a:avLst/>
          </a:prstGeom>
          <a:noFill/>
        </p:spPr>
        <p:txBody>
          <a:bodyPr wrap="square" rtlCol="0">
            <a:spAutoFit/>
          </a:bodyPr>
          <a:lstStyle/>
          <a:p>
            <a:pPr lvl="0" algn="r">
              <a:lnSpc>
                <a:spcPct val="130000"/>
              </a:lnSpc>
            </a:pPr>
            <a:r>
              <a:rPr lang="zh-CN" altLang="en-US" sz="1400" kern="0" dirty="0">
                <a:solidFill>
                  <a:prstClr val="black">
                    <a:lumMod val="50000"/>
                    <a:lumOff val="50000"/>
                  </a:prstClr>
                </a:solidFill>
              </a:rPr>
              <a:t>走路出行是低碳環保</a:t>
            </a:r>
            <a:r>
              <a:rPr lang="en-US" altLang="zh-CN" sz="1400" kern="0" dirty="0">
                <a:solidFill>
                  <a:prstClr val="black">
                    <a:lumMod val="50000"/>
                    <a:lumOff val="50000"/>
                  </a:prstClr>
                </a:solidFill>
              </a:rPr>
              <a:t>,</a:t>
            </a:r>
            <a:r>
              <a:rPr lang="zh-CN" altLang="en-US" sz="1400" kern="0" dirty="0">
                <a:solidFill>
                  <a:prstClr val="black">
                    <a:lumMod val="50000"/>
                    <a:lumOff val="50000"/>
                  </a:prstClr>
                </a:solidFill>
              </a:rPr>
              <a:t>選擇步行</a:t>
            </a:r>
            <a:r>
              <a:rPr lang="en-US" altLang="zh-CN" sz="1400" kern="0" dirty="0">
                <a:solidFill>
                  <a:prstClr val="black">
                    <a:lumMod val="50000"/>
                    <a:lumOff val="50000"/>
                  </a:prstClr>
                </a:solidFill>
              </a:rPr>
              <a:t>,</a:t>
            </a:r>
            <a:r>
              <a:rPr lang="zh-CN" altLang="en-US" sz="1400" kern="0" dirty="0">
                <a:solidFill>
                  <a:prstClr val="black">
                    <a:lumMod val="50000"/>
                    <a:lumOff val="50000"/>
                  </a:prstClr>
                </a:solidFill>
              </a:rPr>
              <a:t>堅持綠色出行</a:t>
            </a:r>
            <a:r>
              <a:rPr lang="en-US" altLang="zh-CN" sz="1400" kern="0" dirty="0">
                <a:solidFill>
                  <a:prstClr val="black">
                    <a:lumMod val="50000"/>
                    <a:lumOff val="50000"/>
                  </a:prstClr>
                </a:solidFill>
              </a:rPr>
              <a:t>,</a:t>
            </a:r>
            <a:r>
              <a:rPr lang="zh-CN" altLang="en-US" sz="1400" kern="0" dirty="0">
                <a:solidFill>
                  <a:prstClr val="black">
                    <a:lumMod val="50000"/>
                    <a:lumOff val="50000"/>
                  </a:prstClr>
                </a:solidFill>
              </a:rPr>
              <a:t>讓不少市民深切地感受到了其中的樂趣和益處</a:t>
            </a:r>
            <a:endParaRPr kumimoji="0" lang="zh-CN" altLang="en-US" sz="1400" b="0" i="0" u="none" strike="noStrike" kern="0" cap="none" spc="0" normalizeH="0" baseline="0" noProof="0" dirty="0">
              <a:ln>
                <a:noFill/>
              </a:ln>
              <a:solidFill>
                <a:prstClr val="black">
                  <a:lumMod val="50000"/>
                  <a:lumOff val="50000"/>
                </a:prstClr>
              </a:solidFill>
              <a:effectLst/>
              <a:uLnTx/>
              <a:uFillTx/>
            </a:endParaRPr>
          </a:p>
        </p:txBody>
      </p:sp>
      <p:sp>
        <p:nvSpPr>
          <p:cNvPr id="94" name="文本框 93"/>
          <p:cNvSpPr txBox="1"/>
          <p:nvPr/>
        </p:nvSpPr>
        <p:spPr>
          <a:xfrm>
            <a:off x="8339258" y="1301431"/>
            <a:ext cx="2195392" cy="460375"/>
          </a:xfrm>
          <a:prstGeom prst="rect">
            <a:avLst/>
          </a:prstGeom>
        </p:spPr>
        <p:txBody>
          <a:bodyPr wrap="square" rtlCol="0">
            <a:spAutoFit/>
          </a:bodyPr>
          <a:lstStyle>
            <a:defPPr>
              <a:defRPr lang="zh-CN"/>
            </a:defPPr>
            <a:lvl1pPr algn="ctr">
              <a:defRPr sz="2000" spc="150">
                <a:solidFill>
                  <a:srgbClr val="659335"/>
                </a:solidFill>
                <a:latin typeface="思源黑体 CN Heavy" panose="020B0A00000000000000" pitchFamily="34" charset="-122"/>
                <a:ea typeface="思源黑体 CN Heavy" panose="020B0A00000000000000" pitchFamily="34" charset="-122"/>
              </a:defRPr>
            </a:lvl1pPr>
          </a:lstStyle>
          <a:p>
            <a:pPr marL="0" marR="0" lvl="0" indent="0" algn="l" defTabSz="914400" eaLnBrk="1" fontAlgn="auto" latinLnBrk="0" hangingPunct="1">
              <a:lnSpc>
                <a:spcPct val="100000"/>
              </a:lnSpc>
              <a:spcBef>
                <a:spcPts val="0"/>
              </a:spcBef>
              <a:spcAft>
                <a:spcPts val="0"/>
              </a:spcAft>
              <a:buClrTx/>
              <a:buSzTx/>
              <a:buFontTx/>
              <a:buNone/>
              <a:defRPr/>
            </a:pPr>
            <a:r>
              <a:rPr lang="zh-CN" altLang="en-US" sz="2400" kern="0" dirty="0">
                <a:solidFill>
                  <a:srgbClr val="108241"/>
                </a:solidFill>
              </a:rPr>
              <a:t>電動自行車</a:t>
            </a:r>
            <a:endParaRPr kumimoji="0" lang="zh-CN" altLang="en-US" sz="2400" b="0" i="0" u="none" strike="noStrike" kern="0" cap="none" spc="150" normalizeH="0" baseline="0" noProof="0" dirty="0">
              <a:ln>
                <a:noFill/>
              </a:ln>
              <a:solidFill>
                <a:srgbClr val="108241"/>
              </a:solidFill>
              <a:effectLst/>
              <a:uLnTx/>
              <a:uFillTx/>
            </a:endParaRPr>
          </a:p>
        </p:txBody>
      </p:sp>
      <p:sp>
        <p:nvSpPr>
          <p:cNvPr id="95" name="文本框 94"/>
          <p:cNvSpPr txBox="1"/>
          <p:nvPr/>
        </p:nvSpPr>
        <p:spPr>
          <a:xfrm flipH="1">
            <a:off x="1581150" y="1301431"/>
            <a:ext cx="2195392" cy="460375"/>
          </a:xfrm>
          <a:prstGeom prst="rect">
            <a:avLst/>
          </a:prstGeom>
        </p:spPr>
        <p:txBody>
          <a:bodyPr wrap="square" rtlCol="0">
            <a:spAutoFit/>
          </a:bodyPr>
          <a:lstStyle>
            <a:defPPr>
              <a:defRPr lang="zh-CN"/>
            </a:defPPr>
            <a:lvl1pPr algn="ctr">
              <a:defRPr sz="2000" spc="150">
                <a:solidFill>
                  <a:srgbClr val="659335"/>
                </a:solidFill>
                <a:latin typeface="思源黑体 CN Heavy" panose="020B0A00000000000000" pitchFamily="34" charset="-122"/>
                <a:ea typeface="思源黑体 CN Heavy" panose="020B0A00000000000000" pitchFamily="34" charset="-122"/>
              </a:defRPr>
            </a:lvl1pPr>
          </a:lstStyle>
          <a:p>
            <a:pPr marL="0" marR="0" lvl="0" indent="0" algn="r" defTabSz="914400" eaLnBrk="1" fontAlgn="auto" latinLnBrk="0" hangingPunct="1">
              <a:lnSpc>
                <a:spcPct val="100000"/>
              </a:lnSpc>
              <a:spcBef>
                <a:spcPts val="0"/>
              </a:spcBef>
              <a:spcAft>
                <a:spcPts val="0"/>
              </a:spcAft>
              <a:buClrTx/>
              <a:buSzTx/>
              <a:buFontTx/>
              <a:buNone/>
              <a:defRPr/>
            </a:pPr>
            <a:r>
              <a:rPr lang="zh-CN" altLang="en-US" sz="2400" kern="0" dirty="0">
                <a:solidFill>
                  <a:srgbClr val="108241"/>
                </a:solidFill>
              </a:rPr>
              <a:t>適當步行</a:t>
            </a:r>
            <a:endParaRPr kumimoji="0" lang="zh-CN" altLang="en-US" sz="2400" b="0" i="0" u="none" strike="noStrike" kern="0" cap="none" spc="150" normalizeH="0" baseline="0" noProof="0" dirty="0">
              <a:ln>
                <a:noFill/>
              </a:ln>
              <a:solidFill>
                <a:srgbClr val="108241"/>
              </a:solidFill>
              <a:effectLst/>
              <a:uLnTx/>
              <a:uFillTx/>
            </a:endParaRPr>
          </a:p>
        </p:txBody>
      </p:sp>
      <p:sp>
        <p:nvSpPr>
          <p:cNvPr id="96" name="文本框 95"/>
          <p:cNvSpPr txBox="1"/>
          <p:nvPr/>
        </p:nvSpPr>
        <p:spPr>
          <a:xfrm>
            <a:off x="8339258" y="1652383"/>
            <a:ext cx="3300291" cy="929640"/>
          </a:xfrm>
          <a:prstGeom prst="rect">
            <a:avLst/>
          </a:prstGeom>
          <a:noFill/>
        </p:spPr>
        <p:txBody>
          <a:bodyPr wrap="square" rtlCol="0">
            <a:spAutoFit/>
          </a:bodyPr>
          <a:lstStyle>
            <a:defPPr>
              <a:defRPr lang="zh-CN"/>
            </a:defPPr>
            <a:lvl1pPr>
              <a:lnSpc>
                <a:spcPct val="130000"/>
              </a:lnSpc>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pPr lvl="0"/>
            <a:r>
              <a:rPr lang="zh-CN" altLang="en-US" dirty="0"/>
              <a:t>電動自行車以其綠色節能、靈活、快捷等特點</a:t>
            </a:r>
            <a:r>
              <a:rPr lang="en-US" altLang="zh-CN" dirty="0"/>
              <a:t>,</a:t>
            </a:r>
            <a:r>
              <a:rPr lang="zh-CN" altLang="en-US" dirty="0"/>
              <a:t>受大家的青睞</a:t>
            </a:r>
            <a:r>
              <a:rPr lang="en-US" altLang="zh-CN" dirty="0"/>
              <a:t>,</a:t>
            </a:r>
            <a:r>
              <a:rPr lang="zh-CN" altLang="en-US" dirty="0"/>
              <a:t>它已成為人們日常短途低碳綠色出行的重要交通工具</a:t>
            </a:r>
            <a:endParaRPr kumimoji="0" lang="zh-CN" altLang="en-US" sz="1400" b="0" i="0" u="none" strike="noStrike" kern="0" cap="none" spc="0" normalizeH="0" baseline="0" noProof="0" dirty="0">
              <a:ln>
                <a:noFill/>
              </a:ln>
              <a:solidFill>
                <a:prstClr val="black">
                  <a:lumMod val="50000"/>
                  <a:lumOff val="50000"/>
                </a:prstClr>
              </a:solidFill>
              <a:effectLst/>
              <a:uLnTx/>
              <a:uFillTx/>
              <a:latin typeface="思源黑体 CN Light" panose="020B0300000000000000" pitchFamily="34" charset="-122"/>
              <a:ea typeface="思源黑体 CN Light" panose="020B0300000000000000" pitchFamily="34" charset="-122"/>
            </a:endParaRPr>
          </a:p>
        </p:txBody>
      </p:sp>
      <p:pic>
        <p:nvPicPr>
          <p:cNvPr id="101" name="图片 10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11015" y="4993650"/>
            <a:ext cx="3769970" cy="2093178"/>
          </a:xfrm>
          <a:prstGeom prst="rect">
            <a:avLst/>
          </a:prstGeom>
        </p:spPr>
      </p:pic>
      <p:sp>
        <p:nvSpPr>
          <p:cNvPr id="102" name="stick-man-walking_82984"/>
          <p:cNvSpPr/>
          <p:nvPr/>
        </p:nvSpPr>
        <p:spPr>
          <a:xfrm>
            <a:off x="4612038" y="1626965"/>
            <a:ext cx="317874" cy="609685"/>
          </a:xfrm>
          <a:custGeom>
            <a:avLst/>
            <a:gdLst>
              <a:gd name="T0" fmla="*/ 1693 w 2325"/>
              <a:gd name="T1" fmla="*/ 500 h 4466"/>
              <a:gd name="T2" fmla="*/ 692 w 2325"/>
              <a:gd name="T3" fmla="*/ 500 h 4466"/>
              <a:gd name="T4" fmla="*/ 1192 w 2325"/>
              <a:gd name="T5" fmla="*/ 240 h 4466"/>
              <a:gd name="T6" fmla="*/ 1192 w 2325"/>
              <a:gd name="T7" fmla="*/ 761 h 4466"/>
              <a:gd name="T8" fmla="*/ 1192 w 2325"/>
              <a:gd name="T9" fmla="*/ 240 h 4466"/>
              <a:gd name="T10" fmla="*/ 1850 w 2325"/>
              <a:gd name="T11" fmla="*/ 4466 h 4466"/>
              <a:gd name="T12" fmla="*/ 1526 w 2325"/>
              <a:gd name="T13" fmla="*/ 4466 h 4466"/>
              <a:gd name="T14" fmla="*/ 1513 w 2325"/>
              <a:gd name="T15" fmla="*/ 4465 h 4466"/>
              <a:gd name="T16" fmla="*/ 1499 w 2325"/>
              <a:gd name="T17" fmla="*/ 4463 h 4466"/>
              <a:gd name="T18" fmla="*/ 1487 w 2325"/>
              <a:gd name="T19" fmla="*/ 4459 h 4466"/>
              <a:gd name="T20" fmla="*/ 1476 w 2325"/>
              <a:gd name="T21" fmla="*/ 4455 h 4466"/>
              <a:gd name="T22" fmla="*/ 1466 w 2325"/>
              <a:gd name="T23" fmla="*/ 4450 h 4466"/>
              <a:gd name="T24" fmla="*/ 1457 w 2325"/>
              <a:gd name="T25" fmla="*/ 4444 h 4466"/>
              <a:gd name="T26" fmla="*/ 1448 w 2325"/>
              <a:gd name="T27" fmla="*/ 4437 h 4466"/>
              <a:gd name="T28" fmla="*/ 1440 w 2325"/>
              <a:gd name="T29" fmla="*/ 4430 h 4466"/>
              <a:gd name="T30" fmla="*/ 1433 w 2325"/>
              <a:gd name="T31" fmla="*/ 4421 h 4466"/>
              <a:gd name="T32" fmla="*/ 1426 w 2325"/>
              <a:gd name="T33" fmla="*/ 4412 h 4466"/>
              <a:gd name="T34" fmla="*/ 1417 w 2325"/>
              <a:gd name="T35" fmla="*/ 4397 h 4466"/>
              <a:gd name="T36" fmla="*/ 1413 w 2325"/>
              <a:gd name="T37" fmla="*/ 4385 h 4466"/>
              <a:gd name="T38" fmla="*/ 1409 w 2325"/>
              <a:gd name="T39" fmla="*/ 4374 h 4466"/>
              <a:gd name="T40" fmla="*/ 1407 w 2325"/>
              <a:gd name="T41" fmla="*/ 4364 h 4466"/>
              <a:gd name="T42" fmla="*/ 1407 w 2325"/>
              <a:gd name="T43" fmla="*/ 4359 h 4466"/>
              <a:gd name="T44" fmla="*/ 1108 w 2325"/>
              <a:gd name="T45" fmla="*/ 2006 h 4466"/>
              <a:gd name="T46" fmla="*/ 1346 w 2325"/>
              <a:gd name="T47" fmla="*/ 1976 h 4466"/>
              <a:gd name="T48" fmla="*/ 1850 w 2325"/>
              <a:gd name="T49" fmla="*/ 4226 h 4466"/>
              <a:gd name="T50" fmla="*/ 2234 w 2325"/>
              <a:gd name="T51" fmla="*/ 2977 h 4466"/>
              <a:gd name="T52" fmla="*/ 2078 w 2325"/>
              <a:gd name="T53" fmla="*/ 2910 h 4466"/>
              <a:gd name="T54" fmla="*/ 1290 w 2325"/>
              <a:gd name="T55" fmla="*/ 1467 h 4466"/>
              <a:gd name="T56" fmla="*/ 262 w 2325"/>
              <a:gd name="T57" fmla="*/ 1984 h 4466"/>
              <a:gd name="T58" fmla="*/ 502 w 2325"/>
              <a:gd name="T59" fmla="*/ 2625 h 4466"/>
              <a:gd name="T60" fmla="*/ 278 w 2325"/>
              <a:gd name="T61" fmla="*/ 2711 h 4466"/>
              <a:gd name="T62" fmla="*/ 21 w 2325"/>
              <a:gd name="T63" fmla="*/ 1921 h 4466"/>
              <a:gd name="T64" fmla="*/ 728 w 2325"/>
              <a:gd name="T65" fmla="*/ 1233 h 4466"/>
              <a:gd name="T66" fmla="*/ 1922 w 2325"/>
              <a:gd name="T67" fmla="*/ 1879 h 4466"/>
              <a:gd name="T68" fmla="*/ 2234 w 2325"/>
              <a:gd name="T69" fmla="*/ 2977 h 4466"/>
              <a:gd name="T70" fmla="*/ 702 w 2325"/>
              <a:gd name="T71" fmla="*/ 4226 h 4466"/>
              <a:gd name="T72" fmla="*/ 979 w 2325"/>
              <a:gd name="T73" fmla="*/ 4346 h 4466"/>
              <a:gd name="T74" fmla="*/ 535 w 2325"/>
              <a:gd name="T75" fmla="*/ 4466 h 4466"/>
              <a:gd name="T76" fmla="*/ 523 w 2325"/>
              <a:gd name="T77" fmla="*/ 4465 h 4466"/>
              <a:gd name="T78" fmla="*/ 512 w 2325"/>
              <a:gd name="T79" fmla="*/ 4464 h 4466"/>
              <a:gd name="T80" fmla="*/ 502 w 2325"/>
              <a:gd name="T81" fmla="*/ 4461 h 4466"/>
              <a:gd name="T82" fmla="*/ 496 w 2325"/>
              <a:gd name="T83" fmla="*/ 4459 h 4466"/>
              <a:gd name="T84" fmla="*/ 486 w 2325"/>
              <a:gd name="T85" fmla="*/ 4456 h 4466"/>
              <a:gd name="T86" fmla="*/ 476 w 2325"/>
              <a:gd name="T87" fmla="*/ 4450 h 4466"/>
              <a:gd name="T88" fmla="*/ 466 w 2325"/>
              <a:gd name="T89" fmla="*/ 4444 h 4466"/>
              <a:gd name="T90" fmla="*/ 457 w 2325"/>
              <a:gd name="T91" fmla="*/ 4437 h 4466"/>
              <a:gd name="T92" fmla="*/ 449 w 2325"/>
              <a:gd name="T93" fmla="*/ 4429 h 4466"/>
              <a:gd name="T94" fmla="*/ 441 w 2325"/>
              <a:gd name="T95" fmla="*/ 4421 h 4466"/>
              <a:gd name="T96" fmla="*/ 434 w 2325"/>
              <a:gd name="T97" fmla="*/ 4411 h 4466"/>
              <a:gd name="T98" fmla="*/ 428 w 2325"/>
              <a:gd name="T99" fmla="*/ 4401 h 4466"/>
              <a:gd name="T100" fmla="*/ 423 w 2325"/>
              <a:gd name="T101" fmla="*/ 4390 h 4466"/>
              <a:gd name="T102" fmla="*/ 419 w 2325"/>
              <a:gd name="T103" fmla="*/ 4379 h 4466"/>
              <a:gd name="T104" fmla="*/ 417 w 2325"/>
              <a:gd name="T105" fmla="*/ 4368 h 4466"/>
              <a:gd name="T106" fmla="*/ 415 w 2325"/>
              <a:gd name="T107" fmla="*/ 4357 h 4466"/>
              <a:gd name="T108" fmla="*/ 415 w 2325"/>
              <a:gd name="T109" fmla="*/ 4346 h 4466"/>
              <a:gd name="T110" fmla="*/ 415 w 2325"/>
              <a:gd name="T111" fmla="*/ 4337 h 4466"/>
              <a:gd name="T112" fmla="*/ 416 w 2325"/>
              <a:gd name="T113" fmla="*/ 4327 h 4466"/>
              <a:gd name="T114" fmla="*/ 418 w 2325"/>
              <a:gd name="T115" fmla="*/ 4316 h 4466"/>
              <a:gd name="T116" fmla="*/ 421 w 2325"/>
              <a:gd name="T117" fmla="*/ 4307 h 4466"/>
              <a:gd name="T118" fmla="*/ 1004 w 2325"/>
              <a:gd name="T119" fmla="*/ 2962 h 4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325" h="4466">
                <a:moveTo>
                  <a:pt x="1192" y="1001"/>
                </a:moveTo>
                <a:cubicBezTo>
                  <a:pt x="1468" y="1001"/>
                  <a:pt x="1693" y="776"/>
                  <a:pt x="1693" y="500"/>
                </a:cubicBezTo>
                <a:cubicBezTo>
                  <a:pt x="1693" y="224"/>
                  <a:pt x="1468" y="0"/>
                  <a:pt x="1192" y="0"/>
                </a:cubicBezTo>
                <a:cubicBezTo>
                  <a:pt x="916" y="0"/>
                  <a:pt x="692" y="224"/>
                  <a:pt x="692" y="500"/>
                </a:cubicBezTo>
                <a:cubicBezTo>
                  <a:pt x="692" y="776"/>
                  <a:pt x="916" y="1001"/>
                  <a:pt x="1192" y="1001"/>
                </a:cubicBezTo>
                <a:close/>
                <a:moveTo>
                  <a:pt x="1192" y="240"/>
                </a:moveTo>
                <a:cubicBezTo>
                  <a:pt x="1336" y="240"/>
                  <a:pt x="1453" y="357"/>
                  <a:pt x="1453" y="500"/>
                </a:cubicBezTo>
                <a:cubicBezTo>
                  <a:pt x="1453" y="644"/>
                  <a:pt x="1336" y="761"/>
                  <a:pt x="1192" y="761"/>
                </a:cubicBezTo>
                <a:cubicBezTo>
                  <a:pt x="1049" y="761"/>
                  <a:pt x="932" y="644"/>
                  <a:pt x="932" y="500"/>
                </a:cubicBezTo>
                <a:cubicBezTo>
                  <a:pt x="932" y="357"/>
                  <a:pt x="1049" y="240"/>
                  <a:pt x="1192" y="240"/>
                </a:cubicBezTo>
                <a:close/>
                <a:moveTo>
                  <a:pt x="1970" y="4346"/>
                </a:moveTo>
                <a:cubicBezTo>
                  <a:pt x="1970" y="4412"/>
                  <a:pt x="1916" y="4466"/>
                  <a:pt x="1850" y="4466"/>
                </a:cubicBezTo>
                <a:lnTo>
                  <a:pt x="1526" y="4466"/>
                </a:lnTo>
                <a:cubicBezTo>
                  <a:pt x="1526" y="4466"/>
                  <a:pt x="1526" y="4466"/>
                  <a:pt x="1526" y="4466"/>
                </a:cubicBezTo>
                <a:cubicBezTo>
                  <a:pt x="1522" y="4466"/>
                  <a:pt x="1518" y="4466"/>
                  <a:pt x="1514" y="4465"/>
                </a:cubicBezTo>
                <a:cubicBezTo>
                  <a:pt x="1513" y="4465"/>
                  <a:pt x="1513" y="4465"/>
                  <a:pt x="1513" y="4465"/>
                </a:cubicBezTo>
                <a:cubicBezTo>
                  <a:pt x="1509" y="4465"/>
                  <a:pt x="1506" y="4464"/>
                  <a:pt x="1502" y="4463"/>
                </a:cubicBezTo>
                <a:cubicBezTo>
                  <a:pt x="1501" y="4463"/>
                  <a:pt x="1500" y="4463"/>
                  <a:pt x="1499" y="4463"/>
                </a:cubicBezTo>
                <a:cubicBezTo>
                  <a:pt x="1497" y="4462"/>
                  <a:pt x="1494" y="4462"/>
                  <a:pt x="1491" y="4461"/>
                </a:cubicBezTo>
                <a:cubicBezTo>
                  <a:pt x="1490" y="4460"/>
                  <a:pt x="1489" y="4460"/>
                  <a:pt x="1487" y="4459"/>
                </a:cubicBezTo>
                <a:cubicBezTo>
                  <a:pt x="1485" y="4459"/>
                  <a:pt x="1483" y="4458"/>
                  <a:pt x="1481" y="4457"/>
                </a:cubicBezTo>
                <a:cubicBezTo>
                  <a:pt x="1479" y="4456"/>
                  <a:pt x="1478" y="4456"/>
                  <a:pt x="1476" y="4455"/>
                </a:cubicBezTo>
                <a:cubicBezTo>
                  <a:pt x="1475" y="4454"/>
                  <a:pt x="1473" y="4453"/>
                  <a:pt x="1471" y="4452"/>
                </a:cubicBezTo>
                <a:cubicBezTo>
                  <a:pt x="1469" y="4452"/>
                  <a:pt x="1468" y="4451"/>
                  <a:pt x="1466" y="4450"/>
                </a:cubicBezTo>
                <a:cubicBezTo>
                  <a:pt x="1465" y="4449"/>
                  <a:pt x="1463" y="4448"/>
                  <a:pt x="1461" y="4447"/>
                </a:cubicBezTo>
                <a:cubicBezTo>
                  <a:pt x="1460" y="4446"/>
                  <a:pt x="1458" y="4445"/>
                  <a:pt x="1457" y="4444"/>
                </a:cubicBezTo>
                <a:cubicBezTo>
                  <a:pt x="1455" y="4443"/>
                  <a:pt x="1454" y="4442"/>
                  <a:pt x="1452" y="4440"/>
                </a:cubicBezTo>
                <a:cubicBezTo>
                  <a:pt x="1451" y="4439"/>
                  <a:pt x="1450" y="4438"/>
                  <a:pt x="1448" y="4437"/>
                </a:cubicBezTo>
                <a:cubicBezTo>
                  <a:pt x="1447" y="4436"/>
                  <a:pt x="1445" y="4434"/>
                  <a:pt x="1444" y="4433"/>
                </a:cubicBezTo>
                <a:cubicBezTo>
                  <a:pt x="1442" y="4432"/>
                  <a:pt x="1441" y="4431"/>
                  <a:pt x="1440" y="4430"/>
                </a:cubicBezTo>
                <a:cubicBezTo>
                  <a:pt x="1439" y="4428"/>
                  <a:pt x="1437" y="4426"/>
                  <a:pt x="1436" y="4425"/>
                </a:cubicBezTo>
                <a:cubicBezTo>
                  <a:pt x="1435" y="4424"/>
                  <a:pt x="1434" y="4423"/>
                  <a:pt x="1433" y="4421"/>
                </a:cubicBezTo>
                <a:cubicBezTo>
                  <a:pt x="1431" y="4420"/>
                  <a:pt x="1430" y="4418"/>
                  <a:pt x="1428" y="4416"/>
                </a:cubicBezTo>
                <a:cubicBezTo>
                  <a:pt x="1428" y="4415"/>
                  <a:pt x="1427" y="4414"/>
                  <a:pt x="1426" y="4412"/>
                </a:cubicBezTo>
                <a:cubicBezTo>
                  <a:pt x="1425" y="4410"/>
                  <a:pt x="1423" y="4408"/>
                  <a:pt x="1422" y="4406"/>
                </a:cubicBezTo>
                <a:cubicBezTo>
                  <a:pt x="1420" y="4403"/>
                  <a:pt x="1419" y="4400"/>
                  <a:pt x="1417" y="4397"/>
                </a:cubicBezTo>
                <a:cubicBezTo>
                  <a:pt x="1417" y="4395"/>
                  <a:pt x="1416" y="4394"/>
                  <a:pt x="1416" y="4393"/>
                </a:cubicBezTo>
                <a:cubicBezTo>
                  <a:pt x="1414" y="4391"/>
                  <a:pt x="1414" y="4388"/>
                  <a:pt x="1413" y="4385"/>
                </a:cubicBezTo>
                <a:cubicBezTo>
                  <a:pt x="1412" y="4384"/>
                  <a:pt x="1412" y="4384"/>
                  <a:pt x="1412" y="4383"/>
                </a:cubicBezTo>
                <a:cubicBezTo>
                  <a:pt x="1411" y="4380"/>
                  <a:pt x="1410" y="4377"/>
                  <a:pt x="1409" y="4374"/>
                </a:cubicBezTo>
                <a:cubicBezTo>
                  <a:pt x="1409" y="4374"/>
                  <a:pt x="1409" y="4373"/>
                  <a:pt x="1409" y="4372"/>
                </a:cubicBezTo>
                <a:cubicBezTo>
                  <a:pt x="1408" y="4369"/>
                  <a:pt x="1408" y="4366"/>
                  <a:pt x="1407" y="4364"/>
                </a:cubicBezTo>
                <a:cubicBezTo>
                  <a:pt x="1407" y="4363"/>
                  <a:pt x="1407" y="4362"/>
                  <a:pt x="1407" y="4361"/>
                </a:cubicBezTo>
                <a:lnTo>
                  <a:pt x="1407" y="4359"/>
                </a:lnTo>
                <a:cubicBezTo>
                  <a:pt x="1407" y="4358"/>
                  <a:pt x="1406" y="4358"/>
                  <a:pt x="1406" y="4358"/>
                </a:cubicBezTo>
                <a:lnTo>
                  <a:pt x="1108" y="2006"/>
                </a:lnTo>
                <a:cubicBezTo>
                  <a:pt x="1099" y="1940"/>
                  <a:pt x="1146" y="1880"/>
                  <a:pt x="1211" y="1872"/>
                </a:cubicBezTo>
                <a:cubicBezTo>
                  <a:pt x="1277" y="1863"/>
                  <a:pt x="1337" y="1910"/>
                  <a:pt x="1346" y="1976"/>
                </a:cubicBezTo>
                <a:lnTo>
                  <a:pt x="1632" y="4226"/>
                </a:lnTo>
                <a:lnTo>
                  <a:pt x="1850" y="4226"/>
                </a:lnTo>
                <a:cubicBezTo>
                  <a:pt x="1916" y="4226"/>
                  <a:pt x="1970" y="4280"/>
                  <a:pt x="1970" y="4346"/>
                </a:cubicBezTo>
                <a:close/>
                <a:moveTo>
                  <a:pt x="2234" y="2977"/>
                </a:moveTo>
                <a:cubicBezTo>
                  <a:pt x="2219" y="2983"/>
                  <a:pt x="2204" y="2985"/>
                  <a:pt x="2189" y="2985"/>
                </a:cubicBezTo>
                <a:cubicBezTo>
                  <a:pt x="2141" y="2985"/>
                  <a:pt x="2096" y="2957"/>
                  <a:pt x="2078" y="2910"/>
                </a:cubicBezTo>
                <a:lnTo>
                  <a:pt x="1699" y="1969"/>
                </a:lnTo>
                <a:cubicBezTo>
                  <a:pt x="1584" y="1682"/>
                  <a:pt x="1475" y="1498"/>
                  <a:pt x="1290" y="1467"/>
                </a:cubicBezTo>
                <a:cubicBezTo>
                  <a:pt x="1231" y="1458"/>
                  <a:pt x="829" y="1459"/>
                  <a:pt x="772" y="1469"/>
                </a:cubicBezTo>
                <a:cubicBezTo>
                  <a:pt x="554" y="1510"/>
                  <a:pt x="400" y="1746"/>
                  <a:pt x="262" y="1984"/>
                </a:cubicBezTo>
                <a:lnTo>
                  <a:pt x="258" y="1992"/>
                </a:lnTo>
                <a:lnTo>
                  <a:pt x="502" y="2625"/>
                </a:lnTo>
                <a:cubicBezTo>
                  <a:pt x="526" y="2687"/>
                  <a:pt x="495" y="2756"/>
                  <a:pt x="434" y="2780"/>
                </a:cubicBezTo>
                <a:cubicBezTo>
                  <a:pt x="372" y="2804"/>
                  <a:pt x="302" y="2773"/>
                  <a:pt x="278" y="2711"/>
                </a:cubicBezTo>
                <a:lnTo>
                  <a:pt x="13" y="2024"/>
                </a:lnTo>
                <a:cubicBezTo>
                  <a:pt x="0" y="1990"/>
                  <a:pt x="3" y="1952"/>
                  <a:pt x="21" y="1921"/>
                </a:cubicBezTo>
                <a:lnTo>
                  <a:pt x="54" y="1864"/>
                </a:lnTo>
                <a:cubicBezTo>
                  <a:pt x="214" y="1590"/>
                  <a:pt x="410" y="1293"/>
                  <a:pt x="728" y="1233"/>
                </a:cubicBezTo>
                <a:cubicBezTo>
                  <a:pt x="814" y="1217"/>
                  <a:pt x="1253" y="1218"/>
                  <a:pt x="1329" y="1231"/>
                </a:cubicBezTo>
                <a:cubicBezTo>
                  <a:pt x="1657" y="1285"/>
                  <a:pt x="1807" y="1594"/>
                  <a:pt x="1922" y="1879"/>
                </a:cubicBezTo>
                <a:lnTo>
                  <a:pt x="2300" y="2821"/>
                </a:lnTo>
                <a:cubicBezTo>
                  <a:pt x="2325" y="2882"/>
                  <a:pt x="2295" y="2952"/>
                  <a:pt x="2234" y="2977"/>
                </a:cubicBezTo>
                <a:close/>
                <a:moveTo>
                  <a:pt x="1079" y="3114"/>
                </a:moveTo>
                <a:lnTo>
                  <a:pt x="702" y="4226"/>
                </a:lnTo>
                <a:lnTo>
                  <a:pt x="859" y="4226"/>
                </a:lnTo>
                <a:cubicBezTo>
                  <a:pt x="925" y="4226"/>
                  <a:pt x="979" y="4279"/>
                  <a:pt x="979" y="4346"/>
                </a:cubicBezTo>
                <a:cubicBezTo>
                  <a:pt x="979" y="4412"/>
                  <a:pt x="925" y="4466"/>
                  <a:pt x="859" y="4466"/>
                </a:cubicBezTo>
                <a:lnTo>
                  <a:pt x="535" y="4466"/>
                </a:lnTo>
                <a:cubicBezTo>
                  <a:pt x="535" y="4466"/>
                  <a:pt x="535" y="4466"/>
                  <a:pt x="535" y="4466"/>
                </a:cubicBezTo>
                <a:cubicBezTo>
                  <a:pt x="531" y="4466"/>
                  <a:pt x="527" y="4466"/>
                  <a:pt x="523" y="4465"/>
                </a:cubicBezTo>
                <a:cubicBezTo>
                  <a:pt x="522" y="4465"/>
                  <a:pt x="522" y="4465"/>
                  <a:pt x="521" y="4465"/>
                </a:cubicBezTo>
                <a:cubicBezTo>
                  <a:pt x="518" y="4465"/>
                  <a:pt x="515" y="4464"/>
                  <a:pt x="512" y="4464"/>
                </a:cubicBezTo>
                <a:cubicBezTo>
                  <a:pt x="511" y="4463"/>
                  <a:pt x="510" y="4463"/>
                  <a:pt x="509" y="4463"/>
                </a:cubicBezTo>
                <a:cubicBezTo>
                  <a:pt x="506" y="4462"/>
                  <a:pt x="504" y="4462"/>
                  <a:pt x="502" y="4461"/>
                </a:cubicBezTo>
                <a:cubicBezTo>
                  <a:pt x="500" y="4461"/>
                  <a:pt x="499" y="4460"/>
                  <a:pt x="498" y="4460"/>
                </a:cubicBezTo>
                <a:cubicBezTo>
                  <a:pt x="497" y="4460"/>
                  <a:pt x="497" y="4460"/>
                  <a:pt x="496" y="4459"/>
                </a:cubicBezTo>
                <a:cubicBezTo>
                  <a:pt x="495" y="4459"/>
                  <a:pt x="494" y="4459"/>
                  <a:pt x="493" y="4458"/>
                </a:cubicBezTo>
                <a:cubicBezTo>
                  <a:pt x="490" y="4457"/>
                  <a:pt x="488" y="4456"/>
                  <a:pt x="486" y="4456"/>
                </a:cubicBezTo>
                <a:cubicBezTo>
                  <a:pt x="484" y="4455"/>
                  <a:pt x="483" y="4454"/>
                  <a:pt x="481" y="4453"/>
                </a:cubicBezTo>
                <a:cubicBezTo>
                  <a:pt x="479" y="4452"/>
                  <a:pt x="478" y="4451"/>
                  <a:pt x="476" y="4450"/>
                </a:cubicBezTo>
                <a:cubicBezTo>
                  <a:pt x="474" y="4449"/>
                  <a:pt x="472" y="4448"/>
                  <a:pt x="470" y="4447"/>
                </a:cubicBezTo>
                <a:cubicBezTo>
                  <a:pt x="469" y="4446"/>
                  <a:pt x="468" y="4445"/>
                  <a:pt x="466" y="4444"/>
                </a:cubicBezTo>
                <a:cubicBezTo>
                  <a:pt x="464" y="4443"/>
                  <a:pt x="462" y="4441"/>
                  <a:pt x="460" y="4440"/>
                </a:cubicBezTo>
                <a:cubicBezTo>
                  <a:pt x="459" y="4439"/>
                  <a:pt x="458" y="4438"/>
                  <a:pt x="457" y="4437"/>
                </a:cubicBezTo>
                <a:cubicBezTo>
                  <a:pt x="455" y="4436"/>
                  <a:pt x="453" y="4434"/>
                  <a:pt x="452" y="4432"/>
                </a:cubicBezTo>
                <a:cubicBezTo>
                  <a:pt x="451" y="4431"/>
                  <a:pt x="450" y="4430"/>
                  <a:pt x="449" y="4429"/>
                </a:cubicBezTo>
                <a:cubicBezTo>
                  <a:pt x="447" y="4428"/>
                  <a:pt x="445" y="4426"/>
                  <a:pt x="444" y="4424"/>
                </a:cubicBezTo>
                <a:cubicBezTo>
                  <a:pt x="443" y="4423"/>
                  <a:pt x="442" y="4422"/>
                  <a:pt x="441" y="4421"/>
                </a:cubicBezTo>
                <a:cubicBezTo>
                  <a:pt x="440" y="4419"/>
                  <a:pt x="438" y="4417"/>
                  <a:pt x="437" y="4415"/>
                </a:cubicBezTo>
                <a:cubicBezTo>
                  <a:pt x="436" y="4414"/>
                  <a:pt x="435" y="4412"/>
                  <a:pt x="434" y="4411"/>
                </a:cubicBezTo>
                <a:cubicBezTo>
                  <a:pt x="433" y="4409"/>
                  <a:pt x="432" y="4408"/>
                  <a:pt x="431" y="4406"/>
                </a:cubicBezTo>
                <a:cubicBezTo>
                  <a:pt x="430" y="4404"/>
                  <a:pt x="429" y="4403"/>
                  <a:pt x="428" y="4401"/>
                </a:cubicBezTo>
                <a:cubicBezTo>
                  <a:pt x="427" y="4399"/>
                  <a:pt x="426" y="4398"/>
                  <a:pt x="426" y="4396"/>
                </a:cubicBezTo>
                <a:cubicBezTo>
                  <a:pt x="425" y="4394"/>
                  <a:pt x="424" y="4392"/>
                  <a:pt x="423" y="4390"/>
                </a:cubicBezTo>
                <a:cubicBezTo>
                  <a:pt x="423" y="4389"/>
                  <a:pt x="422" y="4387"/>
                  <a:pt x="421" y="4385"/>
                </a:cubicBezTo>
                <a:cubicBezTo>
                  <a:pt x="421" y="4383"/>
                  <a:pt x="420" y="4381"/>
                  <a:pt x="419" y="4379"/>
                </a:cubicBezTo>
                <a:cubicBezTo>
                  <a:pt x="419" y="4377"/>
                  <a:pt x="418" y="4376"/>
                  <a:pt x="418" y="4374"/>
                </a:cubicBezTo>
                <a:cubicBezTo>
                  <a:pt x="418" y="4372"/>
                  <a:pt x="417" y="4370"/>
                  <a:pt x="417" y="4368"/>
                </a:cubicBezTo>
                <a:cubicBezTo>
                  <a:pt x="416" y="4366"/>
                  <a:pt x="416" y="4364"/>
                  <a:pt x="416" y="4361"/>
                </a:cubicBezTo>
                <a:cubicBezTo>
                  <a:pt x="416" y="4360"/>
                  <a:pt x="415" y="4358"/>
                  <a:pt x="415" y="4357"/>
                </a:cubicBezTo>
                <a:cubicBezTo>
                  <a:pt x="415" y="4354"/>
                  <a:pt x="415" y="4351"/>
                  <a:pt x="415" y="4349"/>
                </a:cubicBezTo>
                <a:cubicBezTo>
                  <a:pt x="415" y="4348"/>
                  <a:pt x="415" y="4347"/>
                  <a:pt x="415" y="4346"/>
                </a:cubicBezTo>
                <a:cubicBezTo>
                  <a:pt x="415" y="4345"/>
                  <a:pt x="415" y="4345"/>
                  <a:pt x="415" y="4345"/>
                </a:cubicBezTo>
                <a:cubicBezTo>
                  <a:pt x="415" y="4342"/>
                  <a:pt x="415" y="4340"/>
                  <a:pt x="415" y="4337"/>
                </a:cubicBezTo>
                <a:cubicBezTo>
                  <a:pt x="415" y="4335"/>
                  <a:pt x="415" y="4334"/>
                  <a:pt x="415" y="4332"/>
                </a:cubicBezTo>
                <a:cubicBezTo>
                  <a:pt x="416" y="4330"/>
                  <a:pt x="416" y="4329"/>
                  <a:pt x="416" y="4327"/>
                </a:cubicBezTo>
                <a:cubicBezTo>
                  <a:pt x="417" y="4324"/>
                  <a:pt x="417" y="4322"/>
                  <a:pt x="417" y="4320"/>
                </a:cubicBezTo>
                <a:cubicBezTo>
                  <a:pt x="418" y="4319"/>
                  <a:pt x="418" y="4318"/>
                  <a:pt x="418" y="4316"/>
                </a:cubicBezTo>
                <a:cubicBezTo>
                  <a:pt x="419" y="4313"/>
                  <a:pt x="420" y="4311"/>
                  <a:pt x="421" y="4308"/>
                </a:cubicBezTo>
                <a:cubicBezTo>
                  <a:pt x="421" y="4308"/>
                  <a:pt x="421" y="4308"/>
                  <a:pt x="421" y="4307"/>
                </a:cubicBezTo>
                <a:lnTo>
                  <a:pt x="852" y="3037"/>
                </a:lnTo>
                <a:cubicBezTo>
                  <a:pt x="873" y="2974"/>
                  <a:pt x="941" y="2940"/>
                  <a:pt x="1004" y="2962"/>
                </a:cubicBezTo>
                <a:cubicBezTo>
                  <a:pt x="1067" y="2983"/>
                  <a:pt x="1100" y="3051"/>
                  <a:pt x="1079" y="311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bicycle-healthy-transport_30838"/>
          <p:cNvSpPr/>
          <p:nvPr/>
        </p:nvSpPr>
        <p:spPr>
          <a:xfrm>
            <a:off x="3114633" y="3427298"/>
            <a:ext cx="609685" cy="336426"/>
          </a:xfrm>
          <a:custGeom>
            <a:avLst/>
            <a:gdLst>
              <a:gd name="T0" fmla="*/ 1706 w 2356"/>
              <a:gd name="T1" fmla="*/ 448 h 1302"/>
              <a:gd name="T2" fmla="*/ 1729 w 2356"/>
              <a:gd name="T3" fmla="*/ 83 h 1302"/>
              <a:gd name="T4" fmla="*/ 1729 w 2356"/>
              <a:gd name="T5" fmla="*/ 0 h 1302"/>
              <a:gd name="T6" fmla="*/ 1375 w 2356"/>
              <a:gd name="T7" fmla="*/ 41 h 1302"/>
              <a:gd name="T8" fmla="*/ 1382 w 2356"/>
              <a:gd name="T9" fmla="*/ 73 h 1302"/>
              <a:gd name="T10" fmla="*/ 800 w 2356"/>
              <a:gd name="T11" fmla="*/ 197 h 1302"/>
              <a:gd name="T12" fmla="*/ 726 w 2356"/>
              <a:gd name="T13" fmla="*/ 83 h 1302"/>
              <a:gd name="T14" fmla="*/ 908 w 2356"/>
              <a:gd name="T15" fmla="*/ 41 h 1302"/>
              <a:gd name="T16" fmla="*/ 513 w 2356"/>
              <a:gd name="T17" fmla="*/ 0 h 1302"/>
              <a:gd name="T18" fmla="*/ 513 w 2356"/>
              <a:gd name="T19" fmla="*/ 83 h 1302"/>
              <a:gd name="T20" fmla="*/ 738 w 2356"/>
              <a:gd name="T21" fmla="*/ 263 h 1302"/>
              <a:gd name="T22" fmla="*/ 450 w 2356"/>
              <a:gd name="T23" fmla="*/ 401 h 1302"/>
              <a:gd name="T24" fmla="*/ 450 w 2356"/>
              <a:gd name="T25" fmla="*/ 1302 h 1302"/>
              <a:gd name="T26" fmla="*/ 1150 w 2356"/>
              <a:gd name="T27" fmla="*/ 904 h 1302"/>
              <a:gd name="T28" fmla="*/ 1172 w 2356"/>
              <a:gd name="T29" fmla="*/ 898 h 1302"/>
              <a:gd name="T30" fmla="*/ 1186 w 2356"/>
              <a:gd name="T31" fmla="*/ 883 h 1302"/>
              <a:gd name="T32" fmla="*/ 1636 w 2356"/>
              <a:gd name="T33" fmla="*/ 492 h 1302"/>
              <a:gd name="T34" fmla="*/ 1905 w 2356"/>
              <a:gd name="T35" fmla="*/ 1302 h 1302"/>
              <a:gd name="T36" fmla="*/ 1905 w 2356"/>
              <a:gd name="T37" fmla="*/ 401 h 1302"/>
              <a:gd name="T38" fmla="*/ 1076 w 2356"/>
              <a:gd name="T39" fmla="*/ 820 h 1302"/>
              <a:gd name="T40" fmla="*/ 705 w 2356"/>
              <a:gd name="T41" fmla="*/ 480 h 1302"/>
              <a:gd name="T42" fmla="*/ 814 w 2356"/>
              <a:gd name="T43" fmla="*/ 821 h 1302"/>
              <a:gd name="T44" fmla="*/ 662 w 2356"/>
              <a:gd name="T45" fmla="*/ 553 h 1302"/>
              <a:gd name="T46" fmla="*/ 450 w 2356"/>
              <a:gd name="T47" fmla="*/ 1219 h 1302"/>
              <a:gd name="T48" fmla="*/ 450 w 2356"/>
              <a:gd name="T49" fmla="*/ 484 h 1302"/>
              <a:gd name="T50" fmla="*/ 394 w 2356"/>
              <a:gd name="T51" fmla="*/ 841 h 1302"/>
              <a:gd name="T52" fmla="*/ 430 w 2356"/>
              <a:gd name="T53" fmla="*/ 904 h 1302"/>
              <a:gd name="T54" fmla="*/ 450 w 2356"/>
              <a:gd name="T55" fmla="*/ 1219 h 1302"/>
              <a:gd name="T56" fmla="*/ 846 w 2356"/>
              <a:gd name="T57" fmla="*/ 280 h 1302"/>
              <a:gd name="T58" fmla="*/ 1150 w 2356"/>
              <a:gd name="T59" fmla="*/ 781 h 1302"/>
              <a:gd name="T60" fmla="*/ 1538 w 2356"/>
              <a:gd name="T61" fmla="*/ 852 h 1302"/>
              <a:gd name="T62" fmla="*/ 1873 w 2356"/>
              <a:gd name="T63" fmla="*/ 884 h 1302"/>
              <a:gd name="T64" fmla="*/ 1930 w 2356"/>
              <a:gd name="T65" fmla="*/ 898 h 1302"/>
              <a:gd name="T66" fmla="*/ 1750 w 2356"/>
              <a:gd name="T67" fmla="*/ 520 h 1302"/>
              <a:gd name="T68" fmla="*/ 2273 w 2356"/>
              <a:gd name="T69" fmla="*/ 852 h 1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56" h="1302">
                <a:moveTo>
                  <a:pt x="1905" y="401"/>
                </a:moveTo>
                <a:cubicBezTo>
                  <a:pt x="1834" y="401"/>
                  <a:pt x="1767" y="419"/>
                  <a:pt x="1706" y="448"/>
                </a:cubicBezTo>
                <a:lnTo>
                  <a:pt x="1484" y="83"/>
                </a:lnTo>
                <a:lnTo>
                  <a:pt x="1729" y="83"/>
                </a:lnTo>
                <a:cubicBezTo>
                  <a:pt x="1752" y="83"/>
                  <a:pt x="1770" y="64"/>
                  <a:pt x="1770" y="41"/>
                </a:cubicBezTo>
                <a:cubicBezTo>
                  <a:pt x="1770" y="18"/>
                  <a:pt x="1752" y="0"/>
                  <a:pt x="1729" y="0"/>
                </a:cubicBezTo>
                <a:lnTo>
                  <a:pt x="1417" y="0"/>
                </a:lnTo>
                <a:cubicBezTo>
                  <a:pt x="1394" y="0"/>
                  <a:pt x="1375" y="18"/>
                  <a:pt x="1375" y="41"/>
                </a:cubicBezTo>
                <a:cubicBezTo>
                  <a:pt x="1375" y="43"/>
                  <a:pt x="1376" y="44"/>
                  <a:pt x="1376" y="46"/>
                </a:cubicBezTo>
                <a:cubicBezTo>
                  <a:pt x="1375" y="55"/>
                  <a:pt x="1376" y="65"/>
                  <a:pt x="1382" y="73"/>
                </a:cubicBezTo>
                <a:lnTo>
                  <a:pt x="1457" y="197"/>
                </a:lnTo>
                <a:lnTo>
                  <a:pt x="800" y="197"/>
                </a:lnTo>
                <a:cubicBezTo>
                  <a:pt x="799" y="197"/>
                  <a:pt x="797" y="198"/>
                  <a:pt x="796" y="198"/>
                </a:cubicBezTo>
                <a:lnTo>
                  <a:pt x="726" y="83"/>
                </a:lnTo>
                <a:lnTo>
                  <a:pt x="866" y="83"/>
                </a:lnTo>
                <a:cubicBezTo>
                  <a:pt x="889" y="83"/>
                  <a:pt x="908" y="64"/>
                  <a:pt x="908" y="41"/>
                </a:cubicBezTo>
                <a:cubicBezTo>
                  <a:pt x="908" y="18"/>
                  <a:pt x="889" y="0"/>
                  <a:pt x="866" y="0"/>
                </a:cubicBezTo>
                <a:lnTo>
                  <a:pt x="513" y="0"/>
                </a:lnTo>
                <a:cubicBezTo>
                  <a:pt x="490" y="0"/>
                  <a:pt x="471" y="18"/>
                  <a:pt x="471" y="41"/>
                </a:cubicBezTo>
                <a:cubicBezTo>
                  <a:pt x="471" y="64"/>
                  <a:pt x="490" y="83"/>
                  <a:pt x="513" y="83"/>
                </a:cubicBezTo>
                <a:lnTo>
                  <a:pt x="629" y="83"/>
                </a:lnTo>
                <a:lnTo>
                  <a:pt x="738" y="263"/>
                </a:lnTo>
                <a:lnTo>
                  <a:pt x="632" y="440"/>
                </a:lnTo>
                <a:cubicBezTo>
                  <a:pt x="576" y="415"/>
                  <a:pt x="515" y="401"/>
                  <a:pt x="450" y="401"/>
                </a:cubicBezTo>
                <a:cubicBezTo>
                  <a:pt x="202" y="401"/>
                  <a:pt x="0" y="603"/>
                  <a:pt x="0" y="852"/>
                </a:cubicBezTo>
                <a:cubicBezTo>
                  <a:pt x="0" y="1100"/>
                  <a:pt x="202" y="1302"/>
                  <a:pt x="450" y="1302"/>
                </a:cubicBezTo>
                <a:cubicBezTo>
                  <a:pt x="681" y="1302"/>
                  <a:pt x="871" y="1128"/>
                  <a:pt x="897" y="904"/>
                </a:cubicBezTo>
                <a:lnTo>
                  <a:pt x="1150" y="904"/>
                </a:lnTo>
                <a:cubicBezTo>
                  <a:pt x="1158" y="904"/>
                  <a:pt x="1165" y="902"/>
                  <a:pt x="1171" y="898"/>
                </a:cubicBezTo>
                <a:cubicBezTo>
                  <a:pt x="1171" y="898"/>
                  <a:pt x="1172" y="898"/>
                  <a:pt x="1172" y="898"/>
                </a:cubicBezTo>
                <a:cubicBezTo>
                  <a:pt x="1177" y="894"/>
                  <a:pt x="1182" y="890"/>
                  <a:pt x="1185" y="884"/>
                </a:cubicBezTo>
                <a:cubicBezTo>
                  <a:pt x="1185" y="884"/>
                  <a:pt x="1186" y="884"/>
                  <a:pt x="1186" y="883"/>
                </a:cubicBezTo>
                <a:lnTo>
                  <a:pt x="1526" y="311"/>
                </a:lnTo>
                <a:lnTo>
                  <a:pt x="1636" y="492"/>
                </a:lnTo>
                <a:cubicBezTo>
                  <a:pt x="1526" y="574"/>
                  <a:pt x="1455" y="705"/>
                  <a:pt x="1455" y="852"/>
                </a:cubicBezTo>
                <a:cubicBezTo>
                  <a:pt x="1455" y="1100"/>
                  <a:pt x="1657" y="1302"/>
                  <a:pt x="1905" y="1302"/>
                </a:cubicBezTo>
                <a:cubicBezTo>
                  <a:pt x="2154" y="1302"/>
                  <a:pt x="2356" y="1100"/>
                  <a:pt x="2356" y="852"/>
                </a:cubicBezTo>
                <a:cubicBezTo>
                  <a:pt x="2356" y="603"/>
                  <a:pt x="2154" y="401"/>
                  <a:pt x="1905" y="401"/>
                </a:cubicBezTo>
                <a:close/>
                <a:moveTo>
                  <a:pt x="787" y="343"/>
                </a:moveTo>
                <a:lnTo>
                  <a:pt x="1076" y="820"/>
                </a:lnTo>
                <a:lnTo>
                  <a:pt x="899" y="820"/>
                </a:lnTo>
                <a:cubicBezTo>
                  <a:pt x="889" y="679"/>
                  <a:pt x="815" y="556"/>
                  <a:pt x="705" y="480"/>
                </a:cubicBezTo>
                <a:lnTo>
                  <a:pt x="787" y="343"/>
                </a:lnTo>
                <a:close/>
                <a:moveTo>
                  <a:pt x="814" y="821"/>
                </a:moveTo>
                <a:lnTo>
                  <a:pt x="503" y="821"/>
                </a:lnTo>
                <a:lnTo>
                  <a:pt x="662" y="553"/>
                </a:lnTo>
                <a:cubicBezTo>
                  <a:pt x="748" y="613"/>
                  <a:pt x="805" y="710"/>
                  <a:pt x="814" y="821"/>
                </a:cubicBezTo>
                <a:close/>
                <a:moveTo>
                  <a:pt x="450" y="1219"/>
                </a:moveTo>
                <a:cubicBezTo>
                  <a:pt x="248" y="1219"/>
                  <a:pt x="83" y="1054"/>
                  <a:pt x="83" y="852"/>
                </a:cubicBezTo>
                <a:cubicBezTo>
                  <a:pt x="83" y="649"/>
                  <a:pt x="248" y="484"/>
                  <a:pt x="450" y="484"/>
                </a:cubicBezTo>
                <a:cubicBezTo>
                  <a:pt x="500" y="484"/>
                  <a:pt x="546" y="495"/>
                  <a:pt x="589" y="512"/>
                </a:cubicBezTo>
                <a:lnTo>
                  <a:pt x="394" y="841"/>
                </a:lnTo>
                <a:cubicBezTo>
                  <a:pt x="386" y="854"/>
                  <a:pt x="386" y="870"/>
                  <a:pt x="394" y="883"/>
                </a:cubicBezTo>
                <a:cubicBezTo>
                  <a:pt x="401" y="896"/>
                  <a:pt x="415" y="904"/>
                  <a:pt x="430" y="904"/>
                </a:cubicBezTo>
                <a:lnTo>
                  <a:pt x="812" y="904"/>
                </a:lnTo>
                <a:cubicBezTo>
                  <a:pt x="787" y="1081"/>
                  <a:pt x="635" y="1219"/>
                  <a:pt x="450" y="1219"/>
                </a:cubicBezTo>
                <a:close/>
                <a:moveTo>
                  <a:pt x="1150" y="781"/>
                </a:moveTo>
                <a:lnTo>
                  <a:pt x="846" y="280"/>
                </a:lnTo>
                <a:lnTo>
                  <a:pt x="1448" y="280"/>
                </a:lnTo>
                <a:lnTo>
                  <a:pt x="1150" y="781"/>
                </a:lnTo>
                <a:close/>
                <a:moveTo>
                  <a:pt x="1905" y="1219"/>
                </a:moveTo>
                <a:cubicBezTo>
                  <a:pt x="1703" y="1219"/>
                  <a:pt x="1538" y="1054"/>
                  <a:pt x="1538" y="852"/>
                </a:cubicBezTo>
                <a:cubicBezTo>
                  <a:pt x="1538" y="735"/>
                  <a:pt x="1594" y="632"/>
                  <a:pt x="1680" y="564"/>
                </a:cubicBezTo>
                <a:lnTo>
                  <a:pt x="1873" y="884"/>
                </a:lnTo>
                <a:cubicBezTo>
                  <a:pt x="1881" y="896"/>
                  <a:pt x="1895" y="904"/>
                  <a:pt x="1909" y="904"/>
                </a:cubicBezTo>
                <a:cubicBezTo>
                  <a:pt x="1916" y="904"/>
                  <a:pt x="1924" y="902"/>
                  <a:pt x="1930" y="898"/>
                </a:cubicBezTo>
                <a:cubicBezTo>
                  <a:pt x="1950" y="886"/>
                  <a:pt x="1956" y="860"/>
                  <a:pt x="1944" y="840"/>
                </a:cubicBezTo>
                <a:lnTo>
                  <a:pt x="1750" y="520"/>
                </a:lnTo>
                <a:cubicBezTo>
                  <a:pt x="1797" y="498"/>
                  <a:pt x="1850" y="484"/>
                  <a:pt x="1905" y="484"/>
                </a:cubicBezTo>
                <a:cubicBezTo>
                  <a:pt x="2108" y="484"/>
                  <a:pt x="2273" y="649"/>
                  <a:pt x="2273" y="852"/>
                </a:cubicBezTo>
                <a:cubicBezTo>
                  <a:pt x="2273" y="1054"/>
                  <a:pt x="2108" y="1219"/>
                  <a:pt x="1905" y="121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scooter_900"/>
          <p:cNvSpPr/>
          <p:nvPr/>
        </p:nvSpPr>
        <p:spPr>
          <a:xfrm>
            <a:off x="7116183" y="1750358"/>
            <a:ext cx="609685" cy="362899"/>
          </a:xfrm>
          <a:custGeom>
            <a:avLst/>
            <a:gdLst>
              <a:gd name="connsiteX0" fmla="*/ 496371 w 583538"/>
              <a:gd name="connsiteY0" fmla="*/ 255465 h 347336"/>
              <a:gd name="connsiteX1" fmla="*/ 468929 w 583538"/>
              <a:gd name="connsiteY1" fmla="*/ 282866 h 347336"/>
              <a:gd name="connsiteX2" fmla="*/ 496371 w 583538"/>
              <a:gd name="connsiteY2" fmla="*/ 310266 h 347336"/>
              <a:gd name="connsiteX3" fmla="*/ 523812 w 583538"/>
              <a:gd name="connsiteY3" fmla="*/ 282866 h 347336"/>
              <a:gd name="connsiteX4" fmla="*/ 496371 w 583538"/>
              <a:gd name="connsiteY4" fmla="*/ 255465 h 347336"/>
              <a:gd name="connsiteX5" fmla="*/ 63761 w 583538"/>
              <a:gd name="connsiteY5" fmla="*/ 255465 h 347336"/>
              <a:gd name="connsiteX6" fmla="*/ 36320 w 583538"/>
              <a:gd name="connsiteY6" fmla="*/ 282866 h 347336"/>
              <a:gd name="connsiteX7" fmla="*/ 63761 w 583538"/>
              <a:gd name="connsiteY7" fmla="*/ 311071 h 347336"/>
              <a:gd name="connsiteX8" fmla="*/ 92010 w 583538"/>
              <a:gd name="connsiteY8" fmla="*/ 282866 h 347336"/>
              <a:gd name="connsiteX9" fmla="*/ 87168 w 583538"/>
              <a:gd name="connsiteY9" fmla="*/ 268360 h 347336"/>
              <a:gd name="connsiteX10" fmla="*/ 72640 w 583538"/>
              <a:gd name="connsiteY10" fmla="*/ 289313 h 347336"/>
              <a:gd name="connsiteX11" fmla="*/ 58919 w 583538"/>
              <a:gd name="connsiteY11" fmla="*/ 278836 h 347336"/>
              <a:gd name="connsiteX12" fmla="*/ 74254 w 583538"/>
              <a:gd name="connsiteY12" fmla="*/ 257883 h 347336"/>
              <a:gd name="connsiteX13" fmla="*/ 63761 w 583538"/>
              <a:gd name="connsiteY13" fmla="*/ 255465 h 347336"/>
              <a:gd name="connsiteX14" fmla="*/ 343011 w 583538"/>
              <a:gd name="connsiteY14" fmla="*/ 87838 h 347336"/>
              <a:gd name="connsiteX15" fmla="*/ 560866 w 583538"/>
              <a:gd name="connsiteY15" fmla="*/ 87838 h 347336"/>
              <a:gd name="connsiteX16" fmla="*/ 389810 w 583538"/>
              <a:gd name="connsiteY16" fmla="*/ 176453 h 347336"/>
              <a:gd name="connsiteX17" fmla="*/ 343011 w 583538"/>
              <a:gd name="connsiteY17" fmla="*/ 168397 h 347336"/>
              <a:gd name="connsiteX18" fmla="*/ 343011 w 583538"/>
              <a:gd name="connsiteY18" fmla="*/ 87838 h 347336"/>
              <a:gd name="connsiteX19" fmla="*/ 211462 w 583538"/>
              <a:gd name="connsiteY19" fmla="*/ 0 h 347336"/>
              <a:gd name="connsiteX20" fmla="*/ 258274 w 583538"/>
              <a:gd name="connsiteY20" fmla="*/ 0 h 347336"/>
              <a:gd name="connsiteX21" fmla="*/ 258274 w 583538"/>
              <a:gd name="connsiteY21" fmla="*/ 24982 h 347336"/>
              <a:gd name="connsiteX22" fmla="*/ 234868 w 583538"/>
              <a:gd name="connsiteY22" fmla="*/ 24982 h 347336"/>
              <a:gd name="connsiteX23" fmla="*/ 214690 w 583538"/>
              <a:gd name="connsiteY23" fmla="*/ 32235 h 347336"/>
              <a:gd name="connsiteX24" fmla="*/ 242132 w 583538"/>
              <a:gd name="connsiteY24" fmla="*/ 245795 h 347336"/>
              <a:gd name="connsiteX25" fmla="*/ 275223 w 583538"/>
              <a:gd name="connsiteY25" fmla="*/ 243377 h 347336"/>
              <a:gd name="connsiteX26" fmla="*/ 556904 w 583538"/>
              <a:gd name="connsiteY26" fmla="*/ 97512 h 347336"/>
              <a:gd name="connsiteX27" fmla="*/ 557711 w 583538"/>
              <a:gd name="connsiteY27" fmla="*/ 95900 h 347336"/>
              <a:gd name="connsiteX28" fmla="*/ 557711 w 583538"/>
              <a:gd name="connsiteY28" fmla="*/ 96706 h 347336"/>
              <a:gd name="connsiteX29" fmla="*/ 559325 w 583538"/>
              <a:gd name="connsiteY29" fmla="*/ 95900 h 347336"/>
              <a:gd name="connsiteX30" fmla="*/ 558518 w 583538"/>
              <a:gd name="connsiteY30" fmla="*/ 98318 h 347336"/>
              <a:gd name="connsiteX31" fmla="*/ 583538 w 583538"/>
              <a:gd name="connsiteY31" fmla="*/ 211948 h 347336"/>
              <a:gd name="connsiteX32" fmla="*/ 563361 w 583538"/>
              <a:gd name="connsiteY32" fmla="*/ 217589 h 347336"/>
              <a:gd name="connsiteX33" fmla="*/ 539147 w 583538"/>
              <a:gd name="connsiteY33" fmla="*/ 179712 h 347336"/>
              <a:gd name="connsiteX34" fmla="*/ 481843 w 583538"/>
              <a:gd name="connsiteY34" fmla="*/ 220812 h 347336"/>
              <a:gd name="connsiteX35" fmla="*/ 496371 w 583538"/>
              <a:gd name="connsiteY35" fmla="*/ 219201 h 347336"/>
              <a:gd name="connsiteX36" fmla="*/ 560132 w 583538"/>
              <a:gd name="connsiteY36" fmla="*/ 282866 h 347336"/>
              <a:gd name="connsiteX37" fmla="*/ 496371 w 583538"/>
              <a:gd name="connsiteY37" fmla="*/ 347336 h 347336"/>
              <a:gd name="connsiteX38" fmla="*/ 432609 w 583538"/>
              <a:gd name="connsiteY38" fmla="*/ 282866 h 347336"/>
              <a:gd name="connsiteX39" fmla="*/ 442295 w 583538"/>
              <a:gd name="connsiteY39" fmla="*/ 249018 h 347336"/>
              <a:gd name="connsiteX40" fmla="*/ 399518 w 583538"/>
              <a:gd name="connsiteY40" fmla="*/ 279642 h 347336"/>
              <a:gd name="connsiteX41" fmla="*/ 380954 w 583538"/>
              <a:gd name="connsiteY41" fmla="*/ 274807 h 347336"/>
              <a:gd name="connsiteX42" fmla="*/ 399518 w 583538"/>
              <a:gd name="connsiteY42" fmla="*/ 279642 h 347336"/>
              <a:gd name="connsiteX43" fmla="*/ 128330 w 583538"/>
              <a:gd name="connsiteY43" fmla="*/ 228871 h 347336"/>
              <a:gd name="connsiteX44" fmla="*/ 121066 w 583538"/>
              <a:gd name="connsiteY44" fmla="*/ 222424 h 347336"/>
              <a:gd name="connsiteX45" fmla="*/ 109767 w 583538"/>
              <a:gd name="connsiteY45" fmla="*/ 238542 h 347336"/>
              <a:gd name="connsiteX46" fmla="*/ 128330 w 583538"/>
              <a:gd name="connsiteY46" fmla="*/ 282866 h 347336"/>
              <a:gd name="connsiteX47" fmla="*/ 63761 w 583538"/>
              <a:gd name="connsiteY47" fmla="*/ 347336 h 347336"/>
              <a:gd name="connsiteX48" fmla="*/ 0 w 583538"/>
              <a:gd name="connsiteY48" fmla="*/ 282866 h 347336"/>
              <a:gd name="connsiteX49" fmla="*/ 63761 w 583538"/>
              <a:gd name="connsiteY49" fmla="*/ 219201 h 347336"/>
              <a:gd name="connsiteX50" fmla="*/ 96046 w 583538"/>
              <a:gd name="connsiteY50" fmla="*/ 228065 h 347336"/>
              <a:gd name="connsiteX51" fmla="*/ 105731 w 583538"/>
              <a:gd name="connsiteY51" fmla="*/ 214365 h 347336"/>
              <a:gd name="connsiteX52" fmla="*/ 22599 w 583538"/>
              <a:gd name="connsiteY52" fmla="*/ 178101 h 347336"/>
              <a:gd name="connsiteX53" fmla="*/ 71833 w 583538"/>
              <a:gd name="connsiteY53" fmla="*/ 128136 h 347336"/>
              <a:gd name="connsiteX54" fmla="*/ 75868 w 583538"/>
              <a:gd name="connsiteY54" fmla="*/ 138612 h 347336"/>
              <a:gd name="connsiteX55" fmla="*/ 79097 w 583538"/>
              <a:gd name="connsiteY55" fmla="*/ 139418 h 347336"/>
              <a:gd name="connsiteX56" fmla="*/ 100888 w 583538"/>
              <a:gd name="connsiteY56" fmla="*/ 127330 h 347336"/>
              <a:gd name="connsiteX57" fmla="*/ 99274 w 583538"/>
              <a:gd name="connsiteY57" fmla="*/ 124912 h 347336"/>
              <a:gd name="connsiteX58" fmla="*/ 77482 w 583538"/>
              <a:gd name="connsiteY58" fmla="*/ 135389 h 347336"/>
              <a:gd name="connsiteX59" fmla="*/ 75061 w 583538"/>
              <a:gd name="connsiteY59" fmla="*/ 126524 h 347336"/>
              <a:gd name="connsiteX60" fmla="*/ 74254 w 583538"/>
              <a:gd name="connsiteY60" fmla="*/ 126524 h 347336"/>
              <a:gd name="connsiteX61" fmla="*/ 94432 w 583538"/>
              <a:gd name="connsiteY61" fmla="*/ 107183 h 347336"/>
              <a:gd name="connsiteX62" fmla="*/ 98467 w 583538"/>
              <a:gd name="connsiteY62" fmla="*/ 118465 h 347336"/>
              <a:gd name="connsiteX63" fmla="*/ 101695 w 583538"/>
              <a:gd name="connsiteY63" fmla="*/ 119271 h 347336"/>
              <a:gd name="connsiteX64" fmla="*/ 123487 w 583538"/>
              <a:gd name="connsiteY64" fmla="*/ 107183 h 347336"/>
              <a:gd name="connsiteX65" fmla="*/ 121066 w 583538"/>
              <a:gd name="connsiteY65" fmla="*/ 104765 h 347336"/>
              <a:gd name="connsiteX66" fmla="*/ 100081 w 583538"/>
              <a:gd name="connsiteY66" fmla="*/ 115242 h 347336"/>
              <a:gd name="connsiteX67" fmla="*/ 96853 w 583538"/>
              <a:gd name="connsiteY67" fmla="*/ 106377 h 347336"/>
              <a:gd name="connsiteX68" fmla="*/ 96046 w 583538"/>
              <a:gd name="connsiteY68" fmla="*/ 105571 h 347336"/>
              <a:gd name="connsiteX69" fmla="*/ 112188 w 583538"/>
              <a:gd name="connsiteY69" fmla="*/ 91065 h 347336"/>
              <a:gd name="connsiteX70" fmla="*/ 116223 w 583538"/>
              <a:gd name="connsiteY70" fmla="*/ 99930 h 347336"/>
              <a:gd name="connsiteX71" fmla="*/ 119452 w 583538"/>
              <a:gd name="connsiteY71" fmla="*/ 100736 h 347336"/>
              <a:gd name="connsiteX72" fmla="*/ 140437 w 583538"/>
              <a:gd name="connsiteY72" fmla="*/ 88647 h 347336"/>
              <a:gd name="connsiteX73" fmla="*/ 138822 w 583538"/>
              <a:gd name="connsiteY73" fmla="*/ 86229 h 347336"/>
              <a:gd name="connsiteX74" fmla="*/ 117030 w 583538"/>
              <a:gd name="connsiteY74" fmla="*/ 97512 h 347336"/>
              <a:gd name="connsiteX75" fmla="*/ 114609 w 583538"/>
              <a:gd name="connsiteY75" fmla="*/ 87842 h 347336"/>
              <a:gd name="connsiteX76" fmla="*/ 211462 w 583538"/>
              <a:gd name="connsiteY76" fmla="*/ 0 h 347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83538" h="347336">
                <a:moveTo>
                  <a:pt x="496371" y="255465"/>
                </a:moveTo>
                <a:cubicBezTo>
                  <a:pt x="481036" y="255465"/>
                  <a:pt x="468929" y="268360"/>
                  <a:pt x="468929" y="282866"/>
                </a:cubicBezTo>
                <a:cubicBezTo>
                  <a:pt x="468929" y="298177"/>
                  <a:pt x="481036" y="310266"/>
                  <a:pt x="496371" y="310266"/>
                </a:cubicBezTo>
                <a:cubicBezTo>
                  <a:pt x="511706" y="310266"/>
                  <a:pt x="523812" y="298177"/>
                  <a:pt x="523812" y="282866"/>
                </a:cubicBezTo>
                <a:cubicBezTo>
                  <a:pt x="523812" y="268360"/>
                  <a:pt x="511706" y="255465"/>
                  <a:pt x="496371" y="255465"/>
                </a:cubicBezTo>
                <a:close/>
                <a:moveTo>
                  <a:pt x="63761" y="255465"/>
                </a:moveTo>
                <a:cubicBezTo>
                  <a:pt x="49234" y="255465"/>
                  <a:pt x="36320" y="268360"/>
                  <a:pt x="36320" y="282866"/>
                </a:cubicBezTo>
                <a:cubicBezTo>
                  <a:pt x="36320" y="298177"/>
                  <a:pt x="49234" y="310266"/>
                  <a:pt x="63761" y="311071"/>
                </a:cubicBezTo>
                <a:cubicBezTo>
                  <a:pt x="79097" y="311071"/>
                  <a:pt x="92010" y="298177"/>
                  <a:pt x="92010" y="282866"/>
                </a:cubicBezTo>
                <a:cubicBezTo>
                  <a:pt x="92010" y="278030"/>
                  <a:pt x="90396" y="273195"/>
                  <a:pt x="87168" y="268360"/>
                </a:cubicBezTo>
                <a:lnTo>
                  <a:pt x="72640" y="289313"/>
                </a:lnTo>
                <a:lnTo>
                  <a:pt x="58919" y="278836"/>
                </a:lnTo>
                <a:lnTo>
                  <a:pt x="74254" y="257883"/>
                </a:lnTo>
                <a:cubicBezTo>
                  <a:pt x="71025" y="256271"/>
                  <a:pt x="67797" y="255465"/>
                  <a:pt x="63761" y="255465"/>
                </a:cubicBezTo>
                <a:close/>
                <a:moveTo>
                  <a:pt x="343011" y="87838"/>
                </a:moveTo>
                <a:lnTo>
                  <a:pt x="560866" y="87838"/>
                </a:lnTo>
                <a:lnTo>
                  <a:pt x="389810" y="176453"/>
                </a:lnTo>
                <a:cubicBezTo>
                  <a:pt x="389810" y="176453"/>
                  <a:pt x="373672" y="168397"/>
                  <a:pt x="343011" y="168397"/>
                </a:cubicBezTo>
                <a:cubicBezTo>
                  <a:pt x="313157" y="168397"/>
                  <a:pt x="343011" y="87838"/>
                  <a:pt x="343011" y="87838"/>
                </a:cubicBezTo>
                <a:close/>
                <a:moveTo>
                  <a:pt x="211462" y="0"/>
                </a:moveTo>
                <a:lnTo>
                  <a:pt x="258274" y="0"/>
                </a:lnTo>
                <a:lnTo>
                  <a:pt x="258274" y="24982"/>
                </a:lnTo>
                <a:lnTo>
                  <a:pt x="234868" y="24982"/>
                </a:lnTo>
                <a:lnTo>
                  <a:pt x="214690" y="32235"/>
                </a:lnTo>
                <a:cubicBezTo>
                  <a:pt x="94432" y="226454"/>
                  <a:pt x="242132" y="245795"/>
                  <a:pt x="242132" y="245795"/>
                </a:cubicBezTo>
                <a:cubicBezTo>
                  <a:pt x="242132" y="245795"/>
                  <a:pt x="238904" y="247407"/>
                  <a:pt x="275223" y="243377"/>
                </a:cubicBezTo>
                <a:cubicBezTo>
                  <a:pt x="313965" y="237736"/>
                  <a:pt x="530269" y="112824"/>
                  <a:pt x="556904" y="97512"/>
                </a:cubicBezTo>
                <a:lnTo>
                  <a:pt x="557711" y="95900"/>
                </a:lnTo>
                <a:lnTo>
                  <a:pt x="557711" y="96706"/>
                </a:lnTo>
                <a:cubicBezTo>
                  <a:pt x="558518" y="96706"/>
                  <a:pt x="559325" y="95900"/>
                  <a:pt x="559325" y="95900"/>
                </a:cubicBezTo>
                <a:lnTo>
                  <a:pt x="558518" y="98318"/>
                </a:lnTo>
                <a:lnTo>
                  <a:pt x="583538" y="211948"/>
                </a:lnTo>
                <a:lnTo>
                  <a:pt x="563361" y="217589"/>
                </a:lnTo>
                <a:lnTo>
                  <a:pt x="539147" y="179712"/>
                </a:lnTo>
                <a:lnTo>
                  <a:pt x="481843" y="220812"/>
                </a:lnTo>
                <a:cubicBezTo>
                  <a:pt x="486685" y="220007"/>
                  <a:pt x="491528" y="219201"/>
                  <a:pt x="496371" y="219201"/>
                </a:cubicBezTo>
                <a:cubicBezTo>
                  <a:pt x="531883" y="219201"/>
                  <a:pt x="560132" y="247407"/>
                  <a:pt x="560132" y="282866"/>
                </a:cubicBezTo>
                <a:cubicBezTo>
                  <a:pt x="560132" y="318324"/>
                  <a:pt x="531883" y="347336"/>
                  <a:pt x="496371" y="347336"/>
                </a:cubicBezTo>
                <a:cubicBezTo>
                  <a:pt x="460858" y="347336"/>
                  <a:pt x="432609" y="318324"/>
                  <a:pt x="432609" y="282866"/>
                </a:cubicBezTo>
                <a:cubicBezTo>
                  <a:pt x="432609" y="270777"/>
                  <a:pt x="435838" y="258689"/>
                  <a:pt x="442295" y="249018"/>
                </a:cubicBezTo>
                <a:lnTo>
                  <a:pt x="399518" y="279642"/>
                </a:lnTo>
                <a:lnTo>
                  <a:pt x="380954" y="274807"/>
                </a:lnTo>
                <a:cubicBezTo>
                  <a:pt x="389026" y="278836"/>
                  <a:pt x="399518" y="279642"/>
                  <a:pt x="399518" y="279642"/>
                </a:cubicBezTo>
                <a:cubicBezTo>
                  <a:pt x="123487" y="279642"/>
                  <a:pt x="167071" y="272389"/>
                  <a:pt x="128330" y="228871"/>
                </a:cubicBezTo>
                <a:cubicBezTo>
                  <a:pt x="125909" y="226454"/>
                  <a:pt x="123487" y="224842"/>
                  <a:pt x="121066" y="222424"/>
                </a:cubicBezTo>
                <a:lnTo>
                  <a:pt x="109767" y="238542"/>
                </a:lnTo>
                <a:cubicBezTo>
                  <a:pt x="121066" y="249824"/>
                  <a:pt x="128330" y="265942"/>
                  <a:pt x="128330" y="282866"/>
                </a:cubicBezTo>
                <a:cubicBezTo>
                  <a:pt x="128330" y="318324"/>
                  <a:pt x="99274" y="347336"/>
                  <a:pt x="63761" y="347336"/>
                </a:cubicBezTo>
                <a:cubicBezTo>
                  <a:pt x="29056" y="347336"/>
                  <a:pt x="0" y="318324"/>
                  <a:pt x="0" y="282866"/>
                </a:cubicBezTo>
                <a:cubicBezTo>
                  <a:pt x="0" y="247407"/>
                  <a:pt x="29056" y="219201"/>
                  <a:pt x="63761" y="219201"/>
                </a:cubicBezTo>
                <a:cubicBezTo>
                  <a:pt x="75868" y="219201"/>
                  <a:pt x="86360" y="222424"/>
                  <a:pt x="96046" y="228065"/>
                </a:cubicBezTo>
                <a:lnTo>
                  <a:pt x="105731" y="214365"/>
                </a:lnTo>
                <a:cubicBezTo>
                  <a:pt x="58112" y="197442"/>
                  <a:pt x="-16949" y="222424"/>
                  <a:pt x="22599" y="178101"/>
                </a:cubicBezTo>
                <a:cubicBezTo>
                  <a:pt x="34706" y="165206"/>
                  <a:pt x="52462" y="147477"/>
                  <a:pt x="71833" y="128136"/>
                </a:cubicBezTo>
                <a:cubicBezTo>
                  <a:pt x="71833" y="133777"/>
                  <a:pt x="73447" y="137001"/>
                  <a:pt x="75868" y="138612"/>
                </a:cubicBezTo>
                <a:cubicBezTo>
                  <a:pt x="77482" y="138612"/>
                  <a:pt x="78289" y="139418"/>
                  <a:pt x="79097" y="139418"/>
                </a:cubicBezTo>
                <a:cubicBezTo>
                  <a:pt x="87975" y="139418"/>
                  <a:pt x="99274" y="128942"/>
                  <a:pt x="100888" y="127330"/>
                </a:cubicBezTo>
                <a:lnTo>
                  <a:pt x="99274" y="124912"/>
                </a:lnTo>
                <a:cubicBezTo>
                  <a:pt x="92817" y="130553"/>
                  <a:pt x="82325" y="137806"/>
                  <a:pt x="77482" y="135389"/>
                </a:cubicBezTo>
                <a:cubicBezTo>
                  <a:pt x="75061" y="134583"/>
                  <a:pt x="75061" y="129748"/>
                  <a:pt x="75061" y="126524"/>
                </a:cubicBezTo>
                <a:lnTo>
                  <a:pt x="74254" y="126524"/>
                </a:lnTo>
                <a:cubicBezTo>
                  <a:pt x="80711" y="120077"/>
                  <a:pt x="87168" y="113630"/>
                  <a:pt x="94432" y="107183"/>
                </a:cubicBezTo>
                <a:cubicBezTo>
                  <a:pt x="94432" y="112824"/>
                  <a:pt x="95239" y="116853"/>
                  <a:pt x="98467" y="118465"/>
                </a:cubicBezTo>
                <a:cubicBezTo>
                  <a:pt x="99274" y="118465"/>
                  <a:pt x="100081" y="119271"/>
                  <a:pt x="101695" y="119271"/>
                </a:cubicBezTo>
                <a:cubicBezTo>
                  <a:pt x="109767" y="119271"/>
                  <a:pt x="121873" y="107989"/>
                  <a:pt x="123487" y="107183"/>
                </a:cubicBezTo>
                <a:lnTo>
                  <a:pt x="121066" y="104765"/>
                </a:lnTo>
                <a:cubicBezTo>
                  <a:pt x="115416" y="110406"/>
                  <a:pt x="104117" y="117659"/>
                  <a:pt x="100081" y="115242"/>
                </a:cubicBezTo>
                <a:cubicBezTo>
                  <a:pt x="96853" y="114436"/>
                  <a:pt x="96853" y="109600"/>
                  <a:pt x="96853" y="106377"/>
                </a:cubicBezTo>
                <a:lnTo>
                  <a:pt x="96046" y="105571"/>
                </a:lnTo>
                <a:cubicBezTo>
                  <a:pt x="100888" y="100736"/>
                  <a:pt x="106538" y="95900"/>
                  <a:pt x="112188" y="91065"/>
                </a:cubicBezTo>
                <a:cubicBezTo>
                  <a:pt x="112188" y="95900"/>
                  <a:pt x="112995" y="98318"/>
                  <a:pt x="116223" y="99930"/>
                </a:cubicBezTo>
                <a:cubicBezTo>
                  <a:pt x="117030" y="100736"/>
                  <a:pt x="117838" y="100736"/>
                  <a:pt x="119452" y="100736"/>
                </a:cubicBezTo>
                <a:cubicBezTo>
                  <a:pt x="127523" y="100736"/>
                  <a:pt x="139629" y="90259"/>
                  <a:pt x="140437" y="88647"/>
                </a:cubicBezTo>
                <a:lnTo>
                  <a:pt x="138822" y="86229"/>
                </a:lnTo>
                <a:cubicBezTo>
                  <a:pt x="133173" y="91871"/>
                  <a:pt x="121873" y="99124"/>
                  <a:pt x="117030" y="97512"/>
                </a:cubicBezTo>
                <a:cubicBezTo>
                  <a:pt x="114609" y="95900"/>
                  <a:pt x="114609" y="91871"/>
                  <a:pt x="114609" y="87842"/>
                </a:cubicBezTo>
                <a:cubicBezTo>
                  <a:pt x="163843" y="42712"/>
                  <a:pt x="211462" y="0"/>
                  <a:pt x="21146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iconfont-11253-5327438"/>
          <p:cNvSpPr/>
          <p:nvPr/>
        </p:nvSpPr>
        <p:spPr>
          <a:xfrm>
            <a:off x="8565619" y="3354230"/>
            <a:ext cx="413812" cy="482563"/>
          </a:xfrm>
          <a:custGeom>
            <a:avLst/>
            <a:gdLst>
              <a:gd name="T0" fmla="*/ 6075 w 8576"/>
              <a:gd name="T1" fmla="*/ 0 h 10001"/>
              <a:gd name="T2" fmla="*/ 7842 w 8576"/>
              <a:gd name="T3" fmla="*/ 522 h 10001"/>
              <a:gd name="T4" fmla="*/ 8576 w 8576"/>
              <a:gd name="T5" fmla="*/ 1786 h 10001"/>
              <a:gd name="T6" fmla="*/ 8576 w 8576"/>
              <a:gd name="T7" fmla="*/ 6787 h 10001"/>
              <a:gd name="T8" fmla="*/ 7876 w 8576"/>
              <a:gd name="T9" fmla="*/ 8027 h 10001"/>
              <a:gd name="T10" fmla="*/ 6170 w 8576"/>
              <a:gd name="T11" fmla="*/ 8569 h 10001"/>
              <a:gd name="T12" fmla="*/ 7358 w 8576"/>
              <a:gd name="T13" fmla="*/ 9695 h 10001"/>
              <a:gd name="T14" fmla="*/ 7403 w 8576"/>
              <a:gd name="T15" fmla="*/ 9890 h 10001"/>
              <a:gd name="T16" fmla="*/ 7235 w 8576"/>
              <a:gd name="T17" fmla="*/ 10001 h 10001"/>
              <a:gd name="T18" fmla="*/ 1341 w 8576"/>
              <a:gd name="T19" fmla="*/ 10001 h 10001"/>
              <a:gd name="T20" fmla="*/ 1172 w 8576"/>
              <a:gd name="T21" fmla="*/ 9890 h 10001"/>
              <a:gd name="T22" fmla="*/ 1217 w 8576"/>
              <a:gd name="T23" fmla="*/ 9695 h 10001"/>
              <a:gd name="T24" fmla="*/ 2406 w 8576"/>
              <a:gd name="T25" fmla="*/ 8569 h 10001"/>
              <a:gd name="T26" fmla="*/ 700 w 8576"/>
              <a:gd name="T27" fmla="*/ 8027 h 10001"/>
              <a:gd name="T28" fmla="*/ 0 w 8576"/>
              <a:gd name="T29" fmla="*/ 6787 h 10001"/>
              <a:gd name="T30" fmla="*/ 0 w 8576"/>
              <a:gd name="T31" fmla="*/ 1787 h 10001"/>
              <a:gd name="T32" fmla="*/ 733 w 8576"/>
              <a:gd name="T33" fmla="*/ 523 h 10001"/>
              <a:gd name="T34" fmla="*/ 2501 w 8576"/>
              <a:gd name="T35" fmla="*/ 1 h 10001"/>
              <a:gd name="T36" fmla="*/ 6075 w 8576"/>
              <a:gd name="T37" fmla="*/ 0 h 10001"/>
              <a:gd name="T38" fmla="*/ 977 w 8576"/>
              <a:gd name="T39" fmla="*/ 7061 h 10001"/>
              <a:gd name="T40" fmla="*/ 1607 w 8576"/>
              <a:gd name="T41" fmla="*/ 7322 h 10001"/>
              <a:gd name="T42" fmla="*/ 2237 w 8576"/>
              <a:gd name="T43" fmla="*/ 7061 h 10001"/>
              <a:gd name="T44" fmla="*/ 2498 w 8576"/>
              <a:gd name="T45" fmla="*/ 6431 h 10001"/>
              <a:gd name="T46" fmla="*/ 2237 w 8576"/>
              <a:gd name="T47" fmla="*/ 5801 h 10001"/>
              <a:gd name="T48" fmla="*/ 1607 w 8576"/>
              <a:gd name="T49" fmla="*/ 5540 h 10001"/>
              <a:gd name="T50" fmla="*/ 977 w 8576"/>
              <a:gd name="T51" fmla="*/ 5801 h 10001"/>
              <a:gd name="T52" fmla="*/ 716 w 8576"/>
              <a:gd name="T53" fmla="*/ 6431 h 10001"/>
              <a:gd name="T54" fmla="*/ 977 w 8576"/>
              <a:gd name="T55" fmla="*/ 7061 h 10001"/>
              <a:gd name="T56" fmla="*/ 3931 w 8576"/>
              <a:gd name="T57" fmla="*/ 4287 h 10001"/>
              <a:gd name="T58" fmla="*/ 3931 w 8576"/>
              <a:gd name="T59" fmla="*/ 1430 h 10001"/>
              <a:gd name="T60" fmla="*/ 893 w 8576"/>
              <a:gd name="T61" fmla="*/ 1430 h 10001"/>
              <a:gd name="T62" fmla="*/ 893 w 8576"/>
              <a:gd name="T63" fmla="*/ 4287 h 10001"/>
              <a:gd name="T64" fmla="*/ 3931 w 8576"/>
              <a:gd name="T65" fmla="*/ 4287 h 10001"/>
              <a:gd name="T66" fmla="*/ 7858 w 8576"/>
              <a:gd name="T67" fmla="*/ 4287 h 10001"/>
              <a:gd name="T68" fmla="*/ 7858 w 8576"/>
              <a:gd name="T69" fmla="*/ 1430 h 10001"/>
              <a:gd name="T70" fmla="*/ 4643 w 8576"/>
              <a:gd name="T71" fmla="*/ 1430 h 10001"/>
              <a:gd name="T72" fmla="*/ 4643 w 8576"/>
              <a:gd name="T73" fmla="*/ 4287 h 10001"/>
              <a:gd name="T74" fmla="*/ 7858 w 8576"/>
              <a:gd name="T75" fmla="*/ 4287 h 10001"/>
              <a:gd name="T76" fmla="*/ 6336 w 8576"/>
              <a:gd name="T77" fmla="*/ 7061 h 10001"/>
              <a:gd name="T78" fmla="*/ 6966 w 8576"/>
              <a:gd name="T79" fmla="*/ 7322 h 10001"/>
              <a:gd name="T80" fmla="*/ 7596 w 8576"/>
              <a:gd name="T81" fmla="*/ 7061 h 10001"/>
              <a:gd name="T82" fmla="*/ 7857 w 8576"/>
              <a:gd name="T83" fmla="*/ 6431 h 10001"/>
              <a:gd name="T84" fmla="*/ 7596 w 8576"/>
              <a:gd name="T85" fmla="*/ 5801 h 10001"/>
              <a:gd name="T86" fmla="*/ 6966 w 8576"/>
              <a:gd name="T87" fmla="*/ 5540 h 10001"/>
              <a:gd name="T88" fmla="*/ 6336 w 8576"/>
              <a:gd name="T89" fmla="*/ 5801 h 10001"/>
              <a:gd name="T90" fmla="*/ 6075 w 8576"/>
              <a:gd name="T91" fmla="*/ 6431 h 10001"/>
              <a:gd name="T92" fmla="*/ 6336 w 8576"/>
              <a:gd name="T93" fmla="*/ 7061 h 10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76" h="10001">
                <a:moveTo>
                  <a:pt x="6075" y="0"/>
                </a:moveTo>
                <a:cubicBezTo>
                  <a:pt x="6762" y="0"/>
                  <a:pt x="7352" y="174"/>
                  <a:pt x="7842" y="522"/>
                </a:cubicBezTo>
                <a:cubicBezTo>
                  <a:pt x="8332" y="870"/>
                  <a:pt x="8576" y="1291"/>
                  <a:pt x="8576" y="1786"/>
                </a:cubicBezTo>
                <a:lnTo>
                  <a:pt x="8576" y="6787"/>
                </a:lnTo>
                <a:cubicBezTo>
                  <a:pt x="8576" y="7271"/>
                  <a:pt x="8343" y="7685"/>
                  <a:pt x="7876" y="8027"/>
                </a:cubicBezTo>
                <a:cubicBezTo>
                  <a:pt x="7408" y="8370"/>
                  <a:pt x="6840" y="8550"/>
                  <a:pt x="6170" y="8569"/>
                </a:cubicBezTo>
                <a:lnTo>
                  <a:pt x="7358" y="9695"/>
                </a:lnTo>
                <a:cubicBezTo>
                  <a:pt x="7418" y="9751"/>
                  <a:pt x="7432" y="9816"/>
                  <a:pt x="7403" y="9890"/>
                </a:cubicBezTo>
                <a:cubicBezTo>
                  <a:pt x="7373" y="9964"/>
                  <a:pt x="7317" y="10001"/>
                  <a:pt x="7235" y="10001"/>
                </a:cubicBezTo>
                <a:lnTo>
                  <a:pt x="1341" y="10001"/>
                </a:lnTo>
                <a:cubicBezTo>
                  <a:pt x="1258" y="10001"/>
                  <a:pt x="1203" y="9964"/>
                  <a:pt x="1172" y="9890"/>
                </a:cubicBezTo>
                <a:cubicBezTo>
                  <a:pt x="1142" y="9816"/>
                  <a:pt x="1157" y="9750"/>
                  <a:pt x="1217" y="9695"/>
                </a:cubicBezTo>
                <a:lnTo>
                  <a:pt x="2406" y="8569"/>
                </a:lnTo>
                <a:cubicBezTo>
                  <a:pt x="1736" y="8550"/>
                  <a:pt x="1167" y="8369"/>
                  <a:pt x="700" y="8027"/>
                </a:cubicBezTo>
                <a:cubicBezTo>
                  <a:pt x="232" y="7685"/>
                  <a:pt x="0" y="7272"/>
                  <a:pt x="0" y="6787"/>
                </a:cubicBezTo>
                <a:lnTo>
                  <a:pt x="0" y="1787"/>
                </a:lnTo>
                <a:cubicBezTo>
                  <a:pt x="0" y="1291"/>
                  <a:pt x="243" y="870"/>
                  <a:pt x="733" y="523"/>
                </a:cubicBezTo>
                <a:cubicBezTo>
                  <a:pt x="1223" y="177"/>
                  <a:pt x="1812" y="1"/>
                  <a:pt x="2501" y="1"/>
                </a:cubicBezTo>
                <a:lnTo>
                  <a:pt x="6075" y="0"/>
                </a:lnTo>
                <a:close/>
                <a:moveTo>
                  <a:pt x="977" y="7061"/>
                </a:moveTo>
                <a:cubicBezTo>
                  <a:pt x="1152" y="7236"/>
                  <a:pt x="1362" y="7322"/>
                  <a:pt x="1607" y="7322"/>
                </a:cubicBezTo>
                <a:cubicBezTo>
                  <a:pt x="1852" y="7322"/>
                  <a:pt x="2062" y="7235"/>
                  <a:pt x="2237" y="7061"/>
                </a:cubicBezTo>
                <a:cubicBezTo>
                  <a:pt x="2412" y="6886"/>
                  <a:pt x="2498" y="6676"/>
                  <a:pt x="2498" y="6431"/>
                </a:cubicBezTo>
                <a:cubicBezTo>
                  <a:pt x="2498" y="6186"/>
                  <a:pt x="2409" y="5976"/>
                  <a:pt x="2237" y="5801"/>
                </a:cubicBezTo>
                <a:cubicBezTo>
                  <a:pt x="2062" y="5626"/>
                  <a:pt x="1852" y="5540"/>
                  <a:pt x="1607" y="5540"/>
                </a:cubicBezTo>
                <a:cubicBezTo>
                  <a:pt x="1362" y="5540"/>
                  <a:pt x="1152" y="5629"/>
                  <a:pt x="977" y="5801"/>
                </a:cubicBezTo>
                <a:cubicBezTo>
                  <a:pt x="802" y="5976"/>
                  <a:pt x="716" y="6186"/>
                  <a:pt x="716" y="6431"/>
                </a:cubicBezTo>
                <a:cubicBezTo>
                  <a:pt x="716" y="6676"/>
                  <a:pt x="801" y="6886"/>
                  <a:pt x="977" y="7061"/>
                </a:cubicBezTo>
                <a:close/>
                <a:moveTo>
                  <a:pt x="3931" y="4287"/>
                </a:moveTo>
                <a:lnTo>
                  <a:pt x="3931" y="1430"/>
                </a:lnTo>
                <a:lnTo>
                  <a:pt x="893" y="1430"/>
                </a:lnTo>
                <a:lnTo>
                  <a:pt x="893" y="4287"/>
                </a:lnTo>
                <a:lnTo>
                  <a:pt x="3931" y="4287"/>
                </a:lnTo>
                <a:close/>
                <a:moveTo>
                  <a:pt x="7858" y="4287"/>
                </a:moveTo>
                <a:lnTo>
                  <a:pt x="7858" y="1430"/>
                </a:lnTo>
                <a:lnTo>
                  <a:pt x="4643" y="1430"/>
                </a:lnTo>
                <a:lnTo>
                  <a:pt x="4643" y="4287"/>
                </a:lnTo>
                <a:lnTo>
                  <a:pt x="7858" y="4287"/>
                </a:lnTo>
                <a:close/>
                <a:moveTo>
                  <a:pt x="6336" y="7061"/>
                </a:moveTo>
                <a:cubicBezTo>
                  <a:pt x="6511" y="7236"/>
                  <a:pt x="6721" y="7322"/>
                  <a:pt x="6966" y="7322"/>
                </a:cubicBezTo>
                <a:cubicBezTo>
                  <a:pt x="7211" y="7322"/>
                  <a:pt x="7421" y="7235"/>
                  <a:pt x="7596" y="7061"/>
                </a:cubicBezTo>
                <a:cubicBezTo>
                  <a:pt x="7771" y="6886"/>
                  <a:pt x="7857" y="6676"/>
                  <a:pt x="7857" y="6431"/>
                </a:cubicBezTo>
                <a:cubicBezTo>
                  <a:pt x="7857" y="6186"/>
                  <a:pt x="7768" y="5976"/>
                  <a:pt x="7596" y="5801"/>
                </a:cubicBezTo>
                <a:cubicBezTo>
                  <a:pt x="7421" y="5626"/>
                  <a:pt x="7211" y="5540"/>
                  <a:pt x="6966" y="5540"/>
                </a:cubicBezTo>
                <a:cubicBezTo>
                  <a:pt x="6721" y="5540"/>
                  <a:pt x="6511" y="5629"/>
                  <a:pt x="6336" y="5801"/>
                </a:cubicBezTo>
                <a:cubicBezTo>
                  <a:pt x="6161" y="5976"/>
                  <a:pt x="6075" y="6186"/>
                  <a:pt x="6075" y="6431"/>
                </a:cubicBezTo>
                <a:cubicBezTo>
                  <a:pt x="6075" y="6676"/>
                  <a:pt x="6161" y="6886"/>
                  <a:pt x="6336" y="7061"/>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圆: 空心 40"/>
          <p:cNvSpPr/>
          <p:nvPr/>
        </p:nvSpPr>
        <p:spPr>
          <a:xfrm>
            <a:off x="10003576" y="-3182697"/>
            <a:ext cx="4694682" cy="4366260"/>
          </a:xfrm>
          <a:prstGeom prst="donut">
            <a:avLst>
              <a:gd name="adj" fmla="val 18157"/>
            </a:avLst>
          </a:prstGeom>
          <a:solidFill>
            <a:srgbClr val="85C749">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ndParaRPr>
          </a:p>
        </p:txBody>
      </p:sp>
      <p:sp>
        <p:nvSpPr>
          <p:cNvPr id="64" name="椭圆 63"/>
          <p:cNvSpPr/>
          <p:nvPr/>
        </p:nvSpPr>
        <p:spPr>
          <a:xfrm>
            <a:off x="5269472" y="1184319"/>
            <a:ext cx="180000" cy="180000"/>
          </a:xfrm>
          <a:prstGeom prst="ellipse">
            <a:avLst/>
          </a:prstGeom>
          <a:solidFill>
            <a:srgbClr val="108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椭圆 64"/>
          <p:cNvSpPr/>
          <p:nvPr/>
        </p:nvSpPr>
        <p:spPr>
          <a:xfrm>
            <a:off x="5574272" y="1184319"/>
            <a:ext cx="180000" cy="180000"/>
          </a:xfrm>
          <a:prstGeom prst="ellipse">
            <a:avLst/>
          </a:prstGeom>
          <a:solidFill>
            <a:srgbClr val="108241">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椭圆 65"/>
          <p:cNvSpPr/>
          <p:nvPr/>
        </p:nvSpPr>
        <p:spPr>
          <a:xfrm>
            <a:off x="5879072" y="1184319"/>
            <a:ext cx="180000" cy="180000"/>
          </a:xfrm>
          <a:prstGeom prst="ellipse">
            <a:avLst/>
          </a:prstGeom>
          <a:solidFill>
            <a:srgbClr val="108241">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9" name="文本框 78"/>
          <p:cNvSpPr txBox="1"/>
          <p:nvPr/>
        </p:nvSpPr>
        <p:spPr>
          <a:xfrm flipH="1">
            <a:off x="738041" y="1513556"/>
            <a:ext cx="3383280" cy="521970"/>
          </a:xfrm>
          <a:prstGeom prst="rect">
            <a:avLst/>
          </a:prstGeom>
          <a:noFill/>
        </p:spPr>
        <p:txBody>
          <a:bodyPr wrap="none" rtlCol="0">
            <a:spAutoFit/>
          </a:bodyPr>
          <a:lstStyle>
            <a:defPPr>
              <a:defRPr lang="zh-CN"/>
            </a:defPPr>
            <a:lvl1pPr>
              <a:defRPr sz="2800">
                <a:solidFill>
                  <a:srgbClr val="108241"/>
                </a:solidFill>
                <a:latin typeface="思源黑体 CN Heavy" panose="020B0A00000000000000" pitchFamily="34" charset="-122"/>
                <a:ea typeface="思源黑体 CN Heavy" panose="020B0A00000000000000" pitchFamily="34" charset="-122"/>
              </a:defRPr>
            </a:lvl1pPr>
          </a:lstStyle>
          <a:p>
            <a:r>
              <a:rPr lang="zh-CN" altLang="en-US" dirty="0"/>
              <a:t>低碳出行的幾種方式</a:t>
            </a:r>
          </a:p>
        </p:txBody>
      </p:sp>
      <p:sp>
        <p:nvSpPr>
          <p:cNvPr id="82" name="文本框 81"/>
          <p:cNvSpPr txBox="1"/>
          <p:nvPr/>
        </p:nvSpPr>
        <p:spPr>
          <a:xfrm flipH="1">
            <a:off x="738040" y="2205706"/>
            <a:ext cx="5357959" cy="1489075"/>
          </a:xfrm>
          <a:prstGeom prst="rect">
            <a:avLst/>
          </a:prstGeom>
          <a:noFill/>
        </p:spPr>
        <p:txBody>
          <a:bodyPr wrap="square" rtlCol="0">
            <a:spAutoFit/>
          </a:bodyPr>
          <a:lstStyle>
            <a:defPPr>
              <a:defRPr lang="zh-CN"/>
            </a:defPPr>
            <a:lvl1pPr>
              <a:lnSpc>
                <a:spcPct val="130000"/>
              </a:lnSpc>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pPr marL="285750" indent="-285750">
              <a:buFont typeface="Wingdings" panose="05000000000000000000" pitchFamily="2" charset="2"/>
              <a:buChar char="Ø"/>
            </a:pPr>
            <a:r>
              <a:rPr lang="zh-CN" altLang="en-US" b="1" dirty="0">
                <a:solidFill>
                  <a:srgbClr val="108241"/>
                </a:solidFill>
              </a:rPr>
              <a:t>自行車</a:t>
            </a:r>
            <a:r>
              <a:rPr lang="zh-CN" altLang="en-US" dirty="0"/>
              <a:t>作為一種環保、又有利於健身的出行方式，從來都不會過時。當如今低碳環保已成為我們生存和發展的必然，自行車出行，應是其中之義。自行車出行，也在一定程度上緩解了城市公共交通的壓力，作為“綠色出行”，自行車有其不可替代性</a:t>
            </a:r>
          </a:p>
        </p:txBody>
      </p:sp>
      <p:sp>
        <p:nvSpPr>
          <p:cNvPr id="84" name="文本框 83"/>
          <p:cNvSpPr txBox="1"/>
          <p:nvPr/>
        </p:nvSpPr>
        <p:spPr>
          <a:xfrm flipH="1">
            <a:off x="822090" y="2832646"/>
            <a:ext cx="530860" cy="398780"/>
          </a:xfrm>
          <a:prstGeom prst="rect">
            <a:avLst/>
          </a:prstGeom>
          <a:noFill/>
        </p:spPr>
        <p:txBody>
          <a:bodyPr wrap="none" rtlCol="0">
            <a:spAutoFit/>
          </a:bodyPr>
          <a:lstStyle>
            <a:defPPr>
              <a:defRPr lang="zh-CN"/>
            </a:defPPr>
            <a:lvl1pPr>
              <a:defRPr sz="2400" spc="500">
                <a:solidFill>
                  <a:srgbClr val="659335"/>
                </a:solidFill>
                <a:latin typeface="思源黑体 CN Heavy" panose="020B0A00000000000000" pitchFamily="34" charset="-122"/>
                <a:ea typeface="思源黑体 CN Heavy" panose="020B0A00000000000000" pitchFamily="34" charset="-122"/>
              </a:defRPr>
            </a:lvl1pPr>
          </a:lstStyle>
          <a:p>
            <a:r>
              <a:rPr lang="en-US" altLang="zh-CN" sz="2000" spc="150" dirty="0">
                <a:solidFill>
                  <a:schemeClr val="bg1"/>
                </a:solidFill>
              </a:rPr>
              <a:t>02</a:t>
            </a:r>
            <a:endParaRPr lang="zh-CN" altLang="en-US" sz="2000" spc="150" dirty="0">
              <a:solidFill>
                <a:schemeClr val="bg1"/>
              </a:solidFill>
            </a:endParaRPr>
          </a:p>
        </p:txBody>
      </p:sp>
      <p:sp>
        <p:nvSpPr>
          <p:cNvPr id="85" name="文本框 84"/>
          <p:cNvSpPr txBox="1"/>
          <p:nvPr/>
        </p:nvSpPr>
        <p:spPr>
          <a:xfrm flipH="1">
            <a:off x="738040" y="3723695"/>
            <a:ext cx="5357959" cy="929640"/>
          </a:xfrm>
          <a:prstGeom prst="rect">
            <a:avLst/>
          </a:prstGeom>
          <a:noFill/>
        </p:spPr>
        <p:txBody>
          <a:bodyPr wrap="square" rtlCol="0">
            <a:spAutoFit/>
          </a:bodyPr>
          <a:lstStyle>
            <a:defPPr>
              <a:defRPr lang="zh-CN"/>
            </a:defPPr>
            <a:lvl1pPr>
              <a:lnSpc>
                <a:spcPct val="130000"/>
              </a:lnSpc>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pPr marL="285750" indent="-285750">
              <a:buFont typeface="Wingdings" panose="05000000000000000000" pitchFamily="2" charset="2"/>
              <a:buChar char="Ø"/>
            </a:pPr>
            <a:r>
              <a:rPr lang="zh-CN" altLang="en-US" b="1" dirty="0">
                <a:solidFill>
                  <a:srgbClr val="108241"/>
                </a:solidFill>
              </a:rPr>
              <a:t>常坐公車出行</a:t>
            </a:r>
            <a:r>
              <a:rPr lang="zh-CN" altLang="en-US" dirty="0"/>
              <a:t>，會為綠色低碳生活帶來多大的改變可能你都想不到</a:t>
            </a:r>
            <a:r>
              <a:rPr lang="en-US" altLang="zh-CN" dirty="0"/>
              <a:t>,</a:t>
            </a:r>
            <a:r>
              <a:rPr lang="zh-CN" altLang="en-US" dirty="0"/>
              <a:t>據實驗表明，一輛新能源公車的碳排放為零，且准載</a:t>
            </a:r>
            <a:r>
              <a:rPr lang="en-US" altLang="zh-CN" dirty="0"/>
              <a:t>60</a:t>
            </a:r>
            <a:r>
              <a:rPr lang="zh-CN" altLang="en-US" dirty="0"/>
              <a:t>人左右</a:t>
            </a:r>
            <a:r>
              <a:rPr lang="en-US" altLang="zh-CN" dirty="0"/>
              <a:t>,</a:t>
            </a:r>
            <a:r>
              <a:rPr lang="zh-CN" altLang="en-US" dirty="0"/>
              <a:t>從而解決更多人開車出門對碳排放帶來影響</a:t>
            </a:r>
            <a:r>
              <a:rPr lang="en-US" altLang="zh-CN" dirty="0"/>
              <a:t>.</a:t>
            </a:r>
            <a:endParaRPr lang="zh-CN" altLang="en-US" dirty="0"/>
          </a:p>
        </p:txBody>
      </p:sp>
      <p:sp>
        <p:nvSpPr>
          <p:cNvPr id="88" name="文本框 87"/>
          <p:cNvSpPr txBox="1"/>
          <p:nvPr/>
        </p:nvSpPr>
        <p:spPr>
          <a:xfrm flipH="1">
            <a:off x="738040" y="4961606"/>
            <a:ext cx="5357959" cy="929640"/>
          </a:xfrm>
          <a:prstGeom prst="rect">
            <a:avLst/>
          </a:prstGeom>
          <a:noFill/>
        </p:spPr>
        <p:txBody>
          <a:bodyPr wrap="square" rtlCol="0">
            <a:spAutoFit/>
          </a:bodyPr>
          <a:lstStyle>
            <a:defPPr>
              <a:defRPr lang="zh-CN"/>
            </a:defPPr>
            <a:lvl1pPr>
              <a:lnSpc>
                <a:spcPct val="130000"/>
              </a:lnSpc>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pPr marL="285750" indent="-285750">
              <a:buFont typeface="Wingdings" panose="05000000000000000000" pitchFamily="2" charset="2"/>
              <a:buChar char="Ø"/>
            </a:pPr>
            <a:r>
              <a:rPr lang="zh-CN" altLang="en-US" b="1" dirty="0">
                <a:solidFill>
                  <a:srgbClr val="108241"/>
                </a:solidFill>
              </a:rPr>
              <a:t>騎共用電單車</a:t>
            </a:r>
            <a:r>
              <a:rPr lang="en-US" altLang="zh-CN" dirty="0"/>
              <a:t>,</a:t>
            </a:r>
            <a:r>
              <a:rPr lang="zh-CN" altLang="en-US" dirty="0"/>
              <a:t>是綠色低碳出行方式之一</a:t>
            </a:r>
            <a:r>
              <a:rPr lang="en-US" altLang="zh-CN" dirty="0"/>
              <a:t>,</a:t>
            </a:r>
            <a:r>
              <a:rPr lang="zh-CN" altLang="en-US" dirty="0"/>
              <a:t>不但節省了油費</a:t>
            </a:r>
            <a:r>
              <a:rPr lang="en-US" altLang="zh-CN" dirty="0"/>
              <a:t>,</a:t>
            </a:r>
            <a:r>
              <a:rPr lang="zh-CN" altLang="en-US" dirty="0"/>
              <a:t>停車費和交通堵塞的煩惱</a:t>
            </a:r>
            <a:r>
              <a:rPr lang="en-US" altLang="zh-CN" dirty="0"/>
              <a:t>,</a:t>
            </a:r>
            <a:r>
              <a:rPr lang="zh-CN" altLang="en-US" dirty="0"/>
              <a:t>而且還為減少二氧化碳排放做出環境保護的貢獻</a:t>
            </a:r>
            <a:r>
              <a:rPr lang="en-US" altLang="zh-CN" dirty="0"/>
              <a:t>,</a:t>
            </a:r>
            <a:r>
              <a:rPr lang="zh-CN" altLang="en-US" dirty="0"/>
              <a:t>是一舉多得的低碳出行方式</a:t>
            </a:r>
            <a:r>
              <a:rPr lang="en-US" altLang="zh-CN" dirty="0"/>
              <a:t>.</a:t>
            </a:r>
            <a:endParaRPr lang="zh-CN" altLang="en-US" dirty="0"/>
          </a:p>
        </p:txBody>
      </p:sp>
      <p:sp>
        <p:nvSpPr>
          <p:cNvPr id="77" name="椭圆 76"/>
          <p:cNvSpPr/>
          <p:nvPr/>
        </p:nvSpPr>
        <p:spPr>
          <a:xfrm flipH="1">
            <a:off x="6880032" y="-729212"/>
            <a:ext cx="8316424" cy="8316424"/>
          </a:xfrm>
          <a:prstGeom prst="ellipse">
            <a:avLst/>
          </a:prstGeom>
          <a:solidFill>
            <a:srgbClr val="10824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78" name="椭圆 77"/>
          <p:cNvSpPr/>
          <p:nvPr/>
        </p:nvSpPr>
        <p:spPr>
          <a:xfrm flipH="1">
            <a:off x="7074503" y="195982"/>
            <a:ext cx="7252862" cy="7252862"/>
          </a:xfrm>
          <a:prstGeom prst="ellipse">
            <a:avLst/>
          </a:prstGeom>
          <a:solidFill>
            <a:srgbClr val="85C74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pic>
        <p:nvPicPr>
          <p:cNvPr id="12" name="图片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7010491" y="845155"/>
            <a:ext cx="4939425" cy="4939425"/>
          </a:xfrm>
          <a:prstGeom prst="rect">
            <a:avLst/>
          </a:prstGeom>
        </p:spPr>
      </p:pic>
      <p:grpSp>
        <p:nvGrpSpPr>
          <p:cNvPr id="91" name="组合 90"/>
          <p:cNvGrpSpPr/>
          <p:nvPr/>
        </p:nvGrpSpPr>
        <p:grpSpPr>
          <a:xfrm>
            <a:off x="611720" y="311923"/>
            <a:ext cx="5173980" cy="706596"/>
            <a:chOff x="611720" y="311923"/>
            <a:chExt cx="5173980" cy="706596"/>
          </a:xfrm>
        </p:grpSpPr>
        <p:sp>
          <p:nvSpPr>
            <p:cNvPr id="92" name="文本框 91"/>
            <p:cNvSpPr txBox="1"/>
            <p:nvPr/>
          </p:nvSpPr>
          <p:spPr>
            <a:xfrm>
              <a:off x="611720" y="311923"/>
              <a:ext cx="2672080" cy="521970"/>
            </a:xfrm>
            <a:prstGeom prst="rect">
              <a:avLst/>
            </a:prstGeom>
            <a:noFill/>
          </p:spPr>
          <p:txBody>
            <a:bodyPr wrap="none" rtlCol="0">
              <a:spAutoFit/>
            </a:bodyPr>
            <a:lstStyle/>
            <a:p>
              <a:r>
                <a:rPr lang="zh-CN" altLang="en-US" sz="2800" dirty="0">
                  <a:solidFill>
                    <a:srgbClr val="108241"/>
                  </a:solidFill>
                  <a:latin typeface="思源黑体 CN Heavy" panose="020B0A00000000000000" pitchFamily="34" charset="-122"/>
                  <a:ea typeface="思源黑体 CN Heavy" panose="020B0A00000000000000" pitchFamily="34" charset="-122"/>
                </a:rPr>
                <a:t>低碳出行的方式</a:t>
              </a:r>
            </a:p>
          </p:txBody>
        </p:sp>
        <p:sp>
          <p:nvSpPr>
            <p:cNvPr id="93" name="文本框 92"/>
            <p:cNvSpPr txBox="1"/>
            <p:nvPr/>
          </p:nvSpPr>
          <p:spPr>
            <a:xfrm>
              <a:off x="3240620" y="558144"/>
              <a:ext cx="2545080" cy="460375"/>
            </a:xfrm>
            <a:prstGeom prst="rect">
              <a:avLst/>
            </a:prstGeom>
            <a:noFill/>
          </p:spPr>
          <p:txBody>
            <a:bodyPr wrap="none" rtlCol="0">
              <a:spAutoFit/>
            </a:bodyPr>
            <a:lstStyle/>
            <a:p>
              <a:r>
                <a:rPr lang="en-US" altLang="zh-CN" sz="1200" spc="100" dirty="0">
                  <a:solidFill>
                    <a:srgbClr val="71B136">
                      <a:alpha val="50000"/>
                    </a:srgbClr>
                  </a:solidFill>
                </a:rPr>
                <a:t>Method Of Low Carbon Travel</a:t>
              </a:r>
              <a:endParaRPr lang="zh-CN" altLang="en-US" sz="1200" spc="100" dirty="0">
                <a:solidFill>
                  <a:srgbClr val="71B136">
                    <a:alpha val="50000"/>
                  </a:srgbClr>
                </a:solidFill>
              </a:endParaRPr>
            </a:p>
            <a:p>
              <a:endParaRPr lang="zh-CN" altLang="en-US" sz="1200" dirty="0">
                <a:solidFill>
                  <a:srgbClr val="8198EE">
                    <a:alpha val="70000"/>
                  </a:srgbClr>
                </a:solidFill>
                <a:latin typeface="+mn-ea"/>
              </a:endParaRPr>
            </a:p>
          </p:txBody>
        </p:sp>
        <p:cxnSp>
          <p:nvCxnSpPr>
            <p:cNvPr id="94" name="直接连接符 93"/>
            <p:cNvCxnSpPr/>
            <p:nvPr/>
          </p:nvCxnSpPr>
          <p:spPr>
            <a:xfrm>
              <a:off x="695325" y="835143"/>
              <a:ext cx="4896000" cy="0"/>
            </a:xfrm>
            <a:prstGeom prst="line">
              <a:avLst/>
            </a:prstGeom>
            <a:ln>
              <a:solidFill>
                <a:srgbClr val="108241"/>
              </a:solidFill>
            </a:ln>
          </p:spPr>
          <p:style>
            <a:lnRef idx="1">
              <a:schemeClr val="accent1"/>
            </a:lnRef>
            <a:fillRef idx="0">
              <a:schemeClr val="accent1"/>
            </a:fillRef>
            <a:effectRef idx="0">
              <a:schemeClr val="accent1"/>
            </a:effectRef>
            <a:fontRef idx="minor">
              <a:schemeClr val="tx1"/>
            </a:fontRef>
          </p:style>
        </p:cxnSp>
      </p:gr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25" name="组合 24"/>
          <p:cNvGrpSpPr/>
          <p:nvPr/>
        </p:nvGrpSpPr>
        <p:grpSpPr>
          <a:xfrm>
            <a:off x="5179061" y="651783"/>
            <a:ext cx="1833880" cy="1089462"/>
            <a:chOff x="5368609" y="2950260"/>
            <a:chExt cx="1833880" cy="1089462"/>
          </a:xfrm>
        </p:grpSpPr>
        <p:sp>
          <p:nvSpPr>
            <p:cNvPr id="52" name="文本框 51"/>
            <p:cNvSpPr txBox="1"/>
            <p:nvPr/>
          </p:nvSpPr>
          <p:spPr>
            <a:xfrm>
              <a:off x="5428616" y="3702537"/>
              <a:ext cx="1713865" cy="337185"/>
            </a:xfrm>
            <a:prstGeom prst="rect">
              <a:avLst/>
            </a:prstGeom>
            <a:noFill/>
          </p:spPr>
          <p:txBody>
            <a:bodyPr wrap="none" rtlCol="0">
              <a:spAutoFit/>
            </a:bodyPr>
            <a:lstStyle/>
            <a:p>
              <a:pPr algn="ctr"/>
              <a:r>
                <a:rPr lang="en-US" altLang="zh-CN" sz="1600" b="1" spc="500" dirty="0">
                  <a:solidFill>
                    <a:srgbClr val="71B136">
                      <a:alpha val="50000"/>
                    </a:srgbClr>
                  </a:solidFill>
                  <a:latin typeface="思源黑体 CN Light" panose="020B0300000000000000" pitchFamily="34" charset="-122"/>
                  <a:ea typeface="思源黑体 CN Light" panose="020B0300000000000000" pitchFamily="34" charset="-122"/>
                </a:rPr>
                <a:t>CONTENTS</a:t>
              </a:r>
              <a:endParaRPr lang="zh-CN" altLang="en-US" sz="1600" b="1" spc="500" dirty="0">
                <a:solidFill>
                  <a:srgbClr val="71B136">
                    <a:alpha val="50000"/>
                  </a:srgbClr>
                </a:solidFill>
                <a:latin typeface="思源黑体 CN Light" panose="020B0300000000000000" pitchFamily="34" charset="-122"/>
                <a:ea typeface="思源黑体 CN Light" panose="020B0300000000000000" pitchFamily="34" charset="-122"/>
              </a:endParaRPr>
            </a:p>
          </p:txBody>
        </p:sp>
        <p:sp>
          <p:nvSpPr>
            <p:cNvPr id="53" name="文本框 52"/>
            <p:cNvSpPr txBox="1"/>
            <p:nvPr/>
          </p:nvSpPr>
          <p:spPr>
            <a:xfrm>
              <a:off x="5368609" y="2950260"/>
              <a:ext cx="1833880" cy="1014730"/>
            </a:xfrm>
            <a:prstGeom prst="rect">
              <a:avLst/>
            </a:prstGeom>
            <a:noFill/>
          </p:spPr>
          <p:txBody>
            <a:bodyPr wrap="none" rtlCol="0">
              <a:spAutoFit/>
            </a:bodyPr>
            <a:lstStyle/>
            <a:p>
              <a:pPr algn="ctr"/>
              <a:r>
                <a:rPr lang="zh-CN" altLang="en-US" sz="6000" spc="500" dirty="0">
                  <a:solidFill>
                    <a:srgbClr val="108241"/>
                  </a:solidFill>
                  <a:latin typeface="思源黑体 CN Heavy" panose="020B0A00000000000000" pitchFamily="34" charset="-122"/>
                  <a:ea typeface="思源黑体 CN Heavy" panose="020B0A00000000000000" pitchFamily="34" charset="-122"/>
                </a:rPr>
                <a:t>目錄</a:t>
              </a:r>
            </a:p>
          </p:txBody>
        </p:sp>
      </p:grpSp>
      <p:grpSp>
        <p:nvGrpSpPr>
          <p:cNvPr id="13" name="组合 12"/>
          <p:cNvGrpSpPr/>
          <p:nvPr/>
        </p:nvGrpSpPr>
        <p:grpSpPr>
          <a:xfrm>
            <a:off x="904653" y="1838784"/>
            <a:ext cx="10382695" cy="3179500"/>
            <a:chOff x="1698730" y="1418563"/>
            <a:chExt cx="10382695" cy="3179500"/>
          </a:xfrm>
        </p:grpSpPr>
        <p:grpSp>
          <p:nvGrpSpPr>
            <p:cNvPr id="3" name="组合 2"/>
            <p:cNvGrpSpPr/>
            <p:nvPr/>
          </p:nvGrpSpPr>
          <p:grpSpPr>
            <a:xfrm>
              <a:off x="1756611" y="1418563"/>
              <a:ext cx="4686026" cy="1014730"/>
              <a:chOff x="1756611" y="2092329"/>
              <a:chExt cx="4686026" cy="1014730"/>
            </a:xfrm>
          </p:grpSpPr>
          <p:sp>
            <p:nvSpPr>
              <p:cNvPr id="2" name="矩形: 圆角 1"/>
              <p:cNvSpPr/>
              <p:nvPr/>
            </p:nvSpPr>
            <p:spPr>
              <a:xfrm>
                <a:off x="1756611" y="2100075"/>
                <a:ext cx="4686026" cy="900000"/>
              </a:xfrm>
              <a:prstGeom prst="roundRect">
                <a:avLst>
                  <a:gd name="adj" fmla="val 19689"/>
                </a:avLst>
              </a:prstGeom>
              <a:solidFill>
                <a:schemeClr val="bg1"/>
              </a:solidFill>
              <a:ln>
                <a:solidFill>
                  <a:srgbClr val="1082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 name="组合 6"/>
              <p:cNvGrpSpPr/>
              <p:nvPr/>
            </p:nvGrpSpPr>
            <p:grpSpPr>
              <a:xfrm>
                <a:off x="1956232" y="2092329"/>
                <a:ext cx="4257217" cy="1014730"/>
                <a:chOff x="2592936" y="1351137"/>
                <a:chExt cx="4257217" cy="1014730"/>
              </a:xfrm>
            </p:grpSpPr>
            <p:sp>
              <p:nvSpPr>
                <p:cNvPr id="47" name="文本框 46"/>
                <p:cNvSpPr txBox="1"/>
                <p:nvPr/>
              </p:nvSpPr>
              <p:spPr>
                <a:xfrm>
                  <a:off x="2592936" y="1351137"/>
                  <a:ext cx="1111250" cy="1014730"/>
                </a:xfrm>
                <a:prstGeom prst="rect">
                  <a:avLst/>
                </a:prstGeom>
                <a:noFill/>
              </p:spPr>
              <p:txBody>
                <a:bodyPr wrap="none" rtlCol="0">
                  <a:spAutoFit/>
                </a:bodyPr>
                <a:lstStyle>
                  <a:defPPr>
                    <a:defRPr lang="zh-CN"/>
                  </a:defPPr>
                  <a:lvl1pPr>
                    <a:defRPr sz="4400">
                      <a:solidFill>
                        <a:srgbClr val="E45318"/>
                      </a:solidFill>
                      <a:latin typeface="思源黑体 CN Heavy" panose="020B0A00000000000000" pitchFamily="34" charset="-122"/>
                      <a:ea typeface="思源黑体 CN Heavy" panose="020B0A00000000000000" pitchFamily="34" charset="-122"/>
                    </a:defRPr>
                  </a:lvl1pPr>
                </a:lstStyle>
                <a:p>
                  <a:r>
                    <a:rPr lang="en-US" altLang="zh-CN" sz="6000" dirty="0">
                      <a:ln>
                        <a:solidFill>
                          <a:srgbClr val="108241"/>
                        </a:solidFill>
                      </a:ln>
                      <a:noFill/>
                    </a:rPr>
                    <a:t>01</a:t>
                  </a:r>
                  <a:endParaRPr lang="zh-CN" altLang="en-US" sz="6000" dirty="0">
                    <a:ln>
                      <a:solidFill>
                        <a:srgbClr val="108241"/>
                      </a:solidFill>
                    </a:ln>
                    <a:noFill/>
                  </a:endParaRPr>
                </a:p>
              </p:txBody>
            </p:sp>
            <p:grpSp>
              <p:nvGrpSpPr>
                <p:cNvPr id="48" name="组合 47"/>
                <p:cNvGrpSpPr/>
                <p:nvPr/>
              </p:nvGrpSpPr>
              <p:grpSpPr>
                <a:xfrm>
                  <a:off x="3822473" y="1418149"/>
                  <a:ext cx="3027680" cy="779807"/>
                  <a:chOff x="4469051" y="2205950"/>
                  <a:chExt cx="3027680" cy="779807"/>
                </a:xfrm>
              </p:grpSpPr>
              <p:sp>
                <p:nvSpPr>
                  <p:cNvPr id="49" name="文本框 48"/>
                  <p:cNvSpPr txBox="1"/>
                  <p:nvPr/>
                </p:nvSpPr>
                <p:spPr>
                  <a:xfrm>
                    <a:off x="4469051" y="2710420"/>
                    <a:ext cx="2623185" cy="275337"/>
                  </a:xfrm>
                  <a:prstGeom prst="rect">
                    <a:avLst/>
                  </a:prstGeom>
                  <a:noFill/>
                </p:spPr>
                <p:txBody>
                  <a:bodyPr wrap="none" rtlCol="0">
                    <a:spAutoFit/>
                  </a:bodyPr>
                  <a:lstStyle>
                    <a:defPPr>
                      <a:defRPr lang="zh-CN"/>
                    </a:defPPr>
                    <a:lvl1pPr>
                      <a:defRPr sz="1200" b="1" spc="300">
                        <a:solidFill>
                          <a:srgbClr val="2A71FB">
                            <a:alpha val="50000"/>
                          </a:srgbClr>
                        </a:solidFill>
                        <a:latin typeface="思源黑体 CN Light" panose="020B0300000000000000" pitchFamily="34" charset="-122"/>
                        <a:ea typeface="思源黑体 CN Light" panose="020B0300000000000000" pitchFamily="34" charset="-122"/>
                      </a:defRPr>
                    </a:lvl1pPr>
                  </a:lstStyle>
                  <a:p>
                    <a:r>
                      <a:rPr lang="en-US" altLang="zh-CN" spc="100" dirty="0">
                        <a:solidFill>
                          <a:srgbClr val="71B136">
                            <a:alpha val="50000"/>
                          </a:srgbClr>
                        </a:solidFill>
                      </a:rPr>
                      <a:t>Concept Of Low Carbon Travel</a:t>
                    </a:r>
                    <a:endParaRPr lang="zh-CN" altLang="en-US" spc="100" dirty="0">
                      <a:solidFill>
                        <a:srgbClr val="71B136">
                          <a:alpha val="50000"/>
                        </a:srgbClr>
                      </a:solidFill>
                    </a:endParaRPr>
                  </a:p>
                </p:txBody>
              </p:sp>
              <p:sp>
                <p:nvSpPr>
                  <p:cNvPr id="50" name="文本框 49"/>
                  <p:cNvSpPr txBox="1"/>
                  <p:nvPr/>
                </p:nvSpPr>
                <p:spPr>
                  <a:xfrm>
                    <a:off x="4469051" y="2205950"/>
                    <a:ext cx="3027680" cy="581789"/>
                  </a:xfrm>
                  <a:prstGeom prst="rect">
                    <a:avLst/>
                  </a:prstGeom>
                  <a:noFill/>
                </p:spPr>
                <p:txBody>
                  <a:bodyPr wrap="none" rtlCol="0">
                    <a:spAutoFit/>
                  </a:bodyPr>
                  <a:lstStyle/>
                  <a:p>
                    <a:r>
                      <a:rPr lang="zh-CN" altLang="en-US" sz="3200" dirty="0">
                        <a:solidFill>
                          <a:srgbClr val="108241"/>
                        </a:solidFill>
                        <a:latin typeface="思源黑体 CN Heavy" panose="020B0A00000000000000" pitchFamily="34" charset="-122"/>
                        <a:ea typeface="思源黑体 CN Heavy" panose="020B0A00000000000000" pitchFamily="34" charset="-122"/>
                      </a:rPr>
                      <a:t>低碳出行的概念</a:t>
                    </a:r>
                  </a:p>
                </p:txBody>
              </p:sp>
            </p:grpSp>
          </p:grpSp>
        </p:grpSp>
        <p:grpSp>
          <p:nvGrpSpPr>
            <p:cNvPr id="9" name="组合 8"/>
            <p:cNvGrpSpPr/>
            <p:nvPr/>
          </p:nvGrpSpPr>
          <p:grpSpPr>
            <a:xfrm>
              <a:off x="7395399" y="1418563"/>
              <a:ext cx="4686026" cy="1014730"/>
              <a:chOff x="6288495" y="1418563"/>
              <a:chExt cx="4686026" cy="1014730"/>
            </a:xfrm>
          </p:grpSpPr>
          <p:sp>
            <p:nvSpPr>
              <p:cNvPr id="36" name="矩形: 圆角 35"/>
              <p:cNvSpPr/>
              <p:nvPr/>
            </p:nvSpPr>
            <p:spPr>
              <a:xfrm>
                <a:off x="6288495" y="1450372"/>
                <a:ext cx="4686026" cy="900000"/>
              </a:xfrm>
              <a:prstGeom prst="roundRect">
                <a:avLst>
                  <a:gd name="adj" fmla="val 19689"/>
                </a:avLst>
              </a:prstGeom>
              <a:solidFill>
                <a:schemeClr val="bg1"/>
              </a:solidFill>
              <a:ln>
                <a:solidFill>
                  <a:srgbClr val="1082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2" name="组合 11"/>
              <p:cNvGrpSpPr/>
              <p:nvPr/>
            </p:nvGrpSpPr>
            <p:grpSpPr>
              <a:xfrm>
                <a:off x="6488116" y="1418563"/>
                <a:ext cx="4257217" cy="1014730"/>
                <a:chOff x="7020556" y="1322311"/>
                <a:chExt cx="4257217" cy="1014730"/>
              </a:xfrm>
            </p:grpSpPr>
            <p:sp>
              <p:nvSpPr>
                <p:cNvPr id="42" name="文本框 41"/>
                <p:cNvSpPr txBox="1"/>
                <p:nvPr/>
              </p:nvSpPr>
              <p:spPr>
                <a:xfrm>
                  <a:off x="7020556" y="1322311"/>
                  <a:ext cx="1111250" cy="1014730"/>
                </a:xfrm>
                <a:prstGeom prst="rect">
                  <a:avLst/>
                </a:prstGeom>
                <a:noFill/>
              </p:spPr>
              <p:txBody>
                <a:bodyPr wrap="none" rtlCol="0">
                  <a:spAutoFit/>
                </a:bodyPr>
                <a:lstStyle>
                  <a:defPPr>
                    <a:defRPr lang="zh-CN"/>
                  </a:defPPr>
                  <a:lvl1pPr>
                    <a:defRPr sz="6000">
                      <a:ln>
                        <a:solidFill>
                          <a:srgbClr val="108241"/>
                        </a:solidFill>
                      </a:ln>
                      <a:noFill/>
                      <a:latin typeface="思源黑体 CN Heavy" panose="020B0A00000000000000" pitchFamily="34" charset="-122"/>
                      <a:ea typeface="思源黑体 CN Heavy" panose="020B0A00000000000000" pitchFamily="34" charset="-122"/>
                    </a:defRPr>
                  </a:lvl1pPr>
                </a:lstStyle>
                <a:p>
                  <a:r>
                    <a:rPr lang="en-US" altLang="zh-CN" dirty="0"/>
                    <a:t>02</a:t>
                  </a:r>
                  <a:endParaRPr lang="zh-CN" altLang="en-US" dirty="0"/>
                </a:p>
              </p:txBody>
            </p:sp>
            <p:grpSp>
              <p:nvGrpSpPr>
                <p:cNvPr id="43" name="组合 42"/>
                <p:cNvGrpSpPr/>
                <p:nvPr/>
              </p:nvGrpSpPr>
              <p:grpSpPr>
                <a:xfrm>
                  <a:off x="8250093" y="1422911"/>
                  <a:ext cx="3027680" cy="760757"/>
                  <a:chOff x="8628735" y="2205950"/>
                  <a:chExt cx="3027680" cy="760757"/>
                </a:xfrm>
              </p:grpSpPr>
              <p:sp>
                <p:nvSpPr>
                  <p:cNvPr id="44" name="文本框 43"/>
                  <p:cNvSpPr txBox="1"/>
                  <p:nvPr/>
                </p:nvSpPr>
                <p:spPr>
                  <a:xfrm>
                    <a:off x="8628735" y="2691370"/>
                    <a:ext cx="2538730" cy="275337"/>
                  </a:xfrm>
                  <a:prstGeom prst="rect">
                    <a:avLst/>
                  </a:prstGeom>
                  <a:noFill/>
                </p:spPr>
                <p:txBody>
                  <a:bodyPr wrap="none" rtlCol="0">
                    <a:spAutoFit/>
                  </a:bodyPr>
                  <a:lstStyle>
                    <a:defPPr>
                      <a:defRPr lang="zh-CN"/>
                    </a:defPPr>
                    <a:lvl1pPr>
                      <a:defRPr sz="1200" b="1" spc="300">
                        <a:solidFill>
                          <a:srgbClr val="71B136">
                            <a:alpha val="50000"/>
                          </a:srgbClr>
                        </a:solidFill>
                        <a:latin typeface="思源黑体 CN Light" panose="020B0300000000000000" pitchFamily="34" charset="-122"/>
                        <a:ea typeface="思源黑体 CN Light" panose="020B0300000000000000" pitchFamily="34" charset="-122"/>
                      </a:defRPr>
                    </a:lvl1pPr>
                  </a:lstStyle>
                  <a:p>
                    <a:r>
                      <a:rPr lang="en-US" altLang="zh-CN" spc="100" dirty="0"/>
                      <a:t>Reason Of Low Carbon Travel</a:t>
                    </a:r>
                    <a:endParaRPr lang="zh-CN" altLang="en-US" spc="100" dirty="0"/>
                  </a:p>
                </p:txBody>
              </p:sp>
              <p:sp>
                <p:nvSpPr>
                  <p:cNvPr id="45" name="文本框 44"/>
                  <p:cNvSpPr txBox="1"/>
                  <p:nvPr/>
                </p:nvSpPr>
                <p:spPr>
                  <a:xfrm>
                    <a:off x="8628735" y="2205950"/>
                    <a:ext cx="3027680" cy="581758"/>
                  </a:xfrm>
                  <a:prstGeom prst="rect">
                    <a:avLst/>
                  </a:prstGeom>
                  <a:noFill/>
                </p:spPr>
                <p:txBody>
                  <a:bodyPr wrap="none" rtlCol="0">
                    <a:spAutoFit/>
                  </a:bodyPr>
                  <a:lstStyle>
                    <a:defPPr>
                      <a:defRPr lang="zh-CN"/>
                    </a:defPPr>
                    <a:lvl1pPr>
                      <a:defRPr sz="3200">
                        <a:solidFill>
                          <a:srgbClr val="C00000"/>
                        </a:solidFill>
                        <a:latin typeface="思源黑体 CN Heavy" panose="020B0A00000000000000" pitchFamily="34" charset="-122"/>
                        <a:ea typeface="思源黑体 CN Heavy" panose="020B0A00000000000000" pitchFamily="34" charset="-122"/>
                      </a:defRPr>
                    </a:lvl1pPr>
                  </a:lstStyle>
                  <a:p>
                    <a:r>
                      <a:rPr lang="zh-CN" altLang="en-US" dirty="0">
                        <a:solidFill>
                          <a:srgbClr val="108241"/>
                        </a:solidFill>
                      </a:rPr>
                      <a:t>低碳出行的原因</a:t>
                    </a:r>
                  </a:p>
                </p:txBody>
              </p:sp>
            </p:grpSp>
          </p:grpSp>
        </p:grpSp>
        <p:grpSp>
          <p:nvGrpSpPr>
            <p:cNvPr id="11" name="组合 10"/>
            <p:cNvGrpSpPr/>
            <p:nvPr/>
          </p:nvGrpSpPr>
          <p:grpSpPr>
            <a:xfrm>
              <a:off x="1698730" y="3583333"/>
              <a:ext cx="4686026" cy="1014730"/>
              <a:chOff x="1698730" y="3583333"/>
              <a:chExt cx="4686026" cy="1014730"/>
            </a:xfrm>
          </p:grpSpPr>
          <p:sp>
            <p:nvSpPr>
              <p:cNvPr id="41" name="矩形: 圆角 40"/>
              <p:cNvSpPr/>
              <p:nvPr/>
            </p:nvSpPr>
            <p:spPr>
              <a:xfrm>
                <a:off x="1698730" y="3639205"/>
                <a:ext cx="4686026" cy="900000"/>
              </a:xfrm>
              <a:prstGeom prst="roundRect">
                <a:avLst>
                  <a:gd name="adj" fmla="val 19689"/>
                </a:avLst>
              </a:prstGeom>
              <a:solidFill>
                <a:schemeClr val="bg1"/>
              </a:solidFill>
              <a:ln>
                <a:solidFill>
                  <a:srgbClr val="1082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4" name="组合 53"/>
              <p:cNvGrpSpPr/>
              <p:nvPr/>
            </p:nvGrpSpPr>
            <p:grpSpPr>
              <a:xfrm>
                <a:off x="1898351" y="3583333"/>
                <a:ext cx="4257217" cy="1014730"/>
                <a:chOff x="2592936" y="2813314"/>
                <a:chExt cx="4257217" cy="1014730"/>
              </a:xfrm>
            </p:grpSpPr>
            <p:sp>
              <p:nvSpPr>
                <p:cNvPr id="37" name="文本框 36"/>
                <p:cNvSpPr txBox="1"/>
                <p:nvPr/>
              </p:nvSpPr>
              <p:spPr>
                <a:xfrm>
                  <a:off x="2592936" y="2813314"/>
                  <a:ext cx="1111250" cy="1014730"/>
                </a:xfrm>
                <a:prstGeom prst="rect">
                  <a:avLst/>
                </a:prstGeom>
                <a:noFill/>
              </p:spPr>
              <p:txBody>
                <a:bodyPr wrap="none" rtlCol="0">
                  <a:spAutoFit/>
                </a:bodyPr>
                <a:lstStyle>
                  <a:defPPr>
                    <a:defRPr lang="zh-CN"/>
                  </a:defPPr>
                  <a:lvl1pPr>
                    <a:defRPr sz="6000">
                      <a:ln>
                        <a:solidFill>
                          <a:srgbClr val="108241"/>
                        </a:solidFill>
                      </a:ln>
                      <a:noFill/>
                      <a:latin typeface="思源黑体 CN Heavy" panose="020B0A00000000000000" pitchFamily="34" charset="-122"/>
                      <a:ea typeface="思源黑体 CN Heavy" panose="020B0A00000000000000" pitchFamily="34" charset="-122"/>
                    </a:defRPr>
                  </a:lvl1pPr>
                </a:lstStyle>
                <a:p>
                  <a:r>
                    <a:rPr lang="en-US" altLang="zh-CN" dirty="0"/>
                    <a:t>03</a:t>
                  </a:r>
                  <a:endParaRPr lang="zh-CN" altLang="en-US" dirty="0"/>
                </a:p>
              </p:txBody>
            </p:sp>
            <p:grpSp>
              <p:nvGrpSpPr>
                <p:cNvPr id="38" name="组合 37"/>
                <p:cNvGrpSpPr/>
                <p:nvPr/>
              </p:nvGrpSpPr>
              <p:grpSpPr>
                <a:xfrm>
                  <a:off x="3822473" y="2930958"/>
                  <a:ext cx="3027680" cy="774794"/>
                  <a:chOff x="4469051" y="4269702"/>
                  <a:chExt cx="3027680" cy="774794"/>
                </a:xfrm>
              </p:grpSpPr>
              <p:sp>
                <p:nvSpPr>
                  <p:cNvPr id="39" name="文本框 38"/>
                  <p:cNvSpPr txBox="1"/>
                  <p:nvPr/>
                </p:nvSpPr>
                <p:spPr>
                  <a:xfrm>
                    <a:off x="4469051" y="4769159"/>
                    <a:ext cx="2566035" cy="275337"/>
                  </a:xfrm>
                  <a:prstGeom prst="rect">
                    <a:avLst/>
                  </a:prstGeom>
                  <a:noFill/>
                </p:spPr>
                <p:txBody>
                  <a:bodyPr wrap="none" rtlCol="0">
                    <a:spAutoFit/>
                  </a:bodyPr>
                  <a:lstStyle>
                    <a:defPPr>
                      <a:defRPr lang="zh-CN"/>
                    </a:defPPr>
                    <a:lvl1pPr>
                      <a:defRPr sz="1200" b="1" spc="300">
                        <a:solidFill>
                          <a:srgbClr val="71B136">
                            <a:alpha val="50000"/>
                          </a:srgbClr>
                        </a:solidFill>
                        <a:latin typeface="思源黑体 CN Light" panose="020B0300000000000000" pitchFamily="34" charset="-122"/>
                        <a:ea typeface="思源黑体 CN Light" panose="020B0300000000000000" pitchFamily="34" charset="-122"/>
                      </a:defRPr>
                    </a:lvl1pPr>
                  </a:lstStyle>
                  <a:p>
                    <a:r>
                      <a:rPr lang="en-US" altLang="zh-CN" spc="100" dirty="0"/>
                      <a:t>Feature Of Low Carbon Travel</a:t>
                    </a:r>
                    <a:endParaRPr lang="zh-CN" altLang="en-US" spc="100" dirty="0"/>
                  </a:p>
                </p:txBody>
              </p:sp>
              <p:sp>
                <p:nvSpPr>
                  <p:cNvPr id="40" name="文本框 39"/>
                  <p:cNvSpPr txBox="1"/>
                  <p:nvPr/>
                </p:nvSpPr>
                <p:spPr>
                  <a:xfrm>
                    <a:off x="4469051" y="4269702"/>
                    <a:ext cx="3027680" cy="581781"/>
                  </a:xfrm>
                  <a:prstGeom prst="rect">
                    <a:avLst/>
                  </a:prstGeom>
                  <a:noFill/>
                </p:spPr>
                <p:txBody>
                  <a:bodyPr wrap="none" rtlCol="0">
                    <a:spAutoFit/>
                  </a:bodyPr>
                  <a:lstStyle>
                    <a:defPPr>
                      <a:defRPr lang="zh-CN"/>
                    </a:defPPr>
                    <a:lvl1pPr>
                      <a:defRPr sz="3200">
                        <a:solidFill>
                          <a:srgbClr val="C00000"/>
                        </a:solidFill>
                        <a:latin typeface="思源黑体 CN Heavy" panose="020B0A00000000000000" pitchFamily="34" charset="-122"/>
                        <a:ea typeface="思源黑体 CN Heavy" panose="020B0A00000000000000" pitchFamily="34" charset="-122"/>
                      </a:defRPr>
                    </a:lvl1pPr>
                  </a:lstStyle>
                  <a:p>
                    <a:r>
                      <a:rPr lang="zh-CN" altLang="en-US" dirty="0">
                        <a:solidFill>
                          <a:srgbClr val="108241"/>
                        </a:solidFill>
                      </a:rPr>
                      <a:t>低碳出行的特點</a:t>
                    </a:r>
                  </a:p>
                </p:txBody>
              </p:sp>
            </p:grpSp>
          </p:grpSp>
        </p:grpSp>
        <p:grpSp>
          <p:nvGrpSpPr>
            <p:cNvPr id="10" name="组合 9"/>
            <p:cNvGrpSpPr/>
            <p:nvPr/>
          </p:nvGrpSpPr>
          <p:grpSpPr>
            <a:xfrm>
              <a:off x="7395399" y="3583333"/>
              <a:ext cx="4686026" cy="1014730"/>
              <a:chOff x="6524234" y="2923853"/>
              <a:chExt cx="4686026" cy="1014730"/>
            </a:xfrm>
          </p:grpSpPr>
          <p:sp>
            <p:nvSpPr>
              <p:cNvPr id="46" name="矩形: 圆角 45"/>
              <p:cNvSpPr/>
              <p:nvPr/>
            </p:nvSpPr>
            <p:spPr>
              <a:xfrm>
                <a:off x="6524234" y="2979725"/>
                <a:ext cx="4686026" cy="900000"/>
              </a:xfrm>
              <a:prstGeom prst="roundRect">
                <a:avLst>
                  <a:gd name="adj" fmla="val 19689"/>
                </a:avLst>
              </a:prstGeom>
              <a:solidFill>
                <a:schemeClr val="bg1"/>
              </a:solidFill>
              <a:ln>
                <a:solidFill>
                  <a:srgbClr val="1082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5" name="组合 54"/>
              <p:cNvGrpSpPr/>
              <p:nvPr/>
            </p:nvGrpSpPr>
            <p:grpSpPr>
              <a:xfrm>
                <a:off x="6723855" y="2923853"/>
                <a:ext cx="4257217" cy="1014730"/>
                <a:chOff x="7020556" y="2827601"/>
                <a:chExt cx="4257217" cy="1014730"/>
              </a:xfrm>
            </p:grpSpPr>
            <p:sp>
              <p:nvSpPr>
                <p:cNvPr id="31" name="文本框 30"/>
                <p:cNvSpPr txBox="1"/>
                <p:nvPr/>
              </p:nvSpPr>
              <p:spPr>
                <a:xfrm>
                  <a:off x="7020556" y="2827601"/>
                  <a:ext cx="1111250" cy="1014730"/>
                </a:xfrm>
                <a:prstGeom prst="rect">
                  <a:avLst/>
                </a:prstGeom>
                <a:noFill/>
              </p:spPr>
              <p:txBody>
                <a:bodyPr wrap="none" rtlCol="0">
                  <a:spAutoFit/>
                </a:bodyPr>
                <a:lstStyle>
                  <a:defPPr>
                    <a:defRPr lang="zh-CN"/>
                  </a:defPPr>
                  <a:lvl1pPr>
                    <a:defRPr sz="6000">
                      <a:ln>
                        <a:solidFill>
                          <a:srgbClr val="108241"/>
                        </a:solidFill>
                      </a:ln>
                      <a:noFill/>
                      <a:latin typeface="思源黑体 CN Heavy" panose="020B0A00000000000000" pitchFamily="34" charset="-122"/>
                      <a:ea typeface="思源黑体 CN Heavy" panose="020B0A00000000000000" pitchFamily="34" charset="-122"/>
                    </a:defRPr>
                  </a:lvl1pPr>
                </a:lstStyle>
                <a:p>
                  <a:r>
                    <a:rPr lang="en-US" altLang="zh-CN" dirty="0"/>
                    <a:t>04</a:t>
                  </a:r>
                  <a:endParaRPr lang="zh-CN" altLang="en-US" dirty="0"/>
                </a:p>
              </p:txBody>
            </p:sp>
            <p:grpSp>
              <p:nvGrpSpPr>
                <p:cNvPr id="32" name="组合 31"/>
                <p:cNvGrpSpPr/>
                <p:nvPr/>
              </p:nvGrpSpPr>
              <p:grpSpPr>
                <a:xfrm>
                  <a:off x="8250093" y="2837128"/>
                  <a:ext cx="3027680" cy="992690"/>
                  <a:chOff x="8583851" y="4288752"/>
                  <a:chExt cx="3027680" cy="992690"/>
                </a:xfrm>
              </p:grpSpPr>
              <p:sp>
                <p:nvSpPr>
                  <p:cNvPr id="33" name="文本框 32"/>
                  <p:cNvSpPr txBox="1"/>
                  <p:nvPr/>
                </p:nvSpPr>
                <p:spPr>
                  <a:xfrm>
                    <a:off x="8583851" y="4793222"/>
                    <a:ext cx="2714625" cy="275590"/>
                  </a:xfrm>
                  <a:prstGeom prst="rect">
                    <a:avLst/>
                  </a:prstGeom>
                  <a:noFill/>
                </p:spPr>
                <p:txBody>
                  <a:bodyPr wrap="none" rtlCol="0">
                    <a:spAutoFit/>
                  </a:bodyPr>
                  <a:lstStyle>
                    <a:defPPr>
                      <a:defRPr lang="zh-CN"/>
                    </a:defPPr>
                    <a:lvl1pPr>
                      <a:defRPr sz="1200" b="1" spc="300">
                        <a:solidFill>
                          <a:srgbClr val="71B136">
                            <a:alpha val="50000"/>
                          </a:srgbClr>
                        </a:solidFill>
                        <a:latin typeface="思源黑体 CN Light" panose="020B0300000000000000" pitchFamily="34" charset="-122"/>
                        <a:ea typeface="思源黑体 CN Light" panose="020B0300000000000000" pitchFamily="34" charset="-122"/>
                      </a:defRPr>
                    </a:lvl1pPr>
                  </a:lstStyle>
                  <a:p>
                    <a:r>
                      <a:rPr lang="en-US" altLang="zh-CN" dirty="0"/>
                      <a:t>Method</a:t>
                    </a:r>
                    <a:r>
                      <a:rPr lang="en-US" altLang="zh-CN" spc="100" dirty="0"/>
                      <a:t> Of Low Carbon Travel</a:t>
                    </a:r>
                    <a:endParaRPr lang="zh-CN" altLang="en-US" spc="100" dirty="0"/>
                  </a:p>
                </p:txBody>
              </p:sp>
              <p:sp>
                <p:nvSpPr>
                  <p:cNvPr id="34" name="文本框 33"/>
                  <p:cNvSpPr txBox="1"/>
                  <p:nvPr/>
                </p:nvSpPr>
                <p:spPr>
                  <a:xfrm>
                    <a:off x="8583851" y="4288752"/>
                    <a:ext cx="3027680" cy="583565"/>
                  </a:xfrm>
                  <a:prstGeom prst="rect">
                    <a:avLst/>
                  </a:prstGeom>
                  <a:noFill/>
                </p:spPr>
                <p:txBody>
                  <a:bodyPr wrap="none" rtlCol="0">
                    <a:spAutoFit/>
                  </a:bodyPr>
                  <a:lstStyle>
                    <a:defPPr>
                      <a:defRPr lang="zh-CN"/>
                    </a:defPPr>
                    <a:lvl1pPr>
                      <a:defRPr sz="3200">
                        <a:solidFill>
                          <a:srgbClr val="C00000"/>
                        </a:solidFill>
                        <a:latin typeface="思源黑体 CN Heavy" panose="020B0A00000000000000" pitchFamily="34" charset="-122"/>
                        <a:ea typeface="思源黑体 CN Heavy" panose="020B0A00000000000000" pitchFamily="34" charset="-122"/>
                      </a:defRPr>
                    </a:lvl1pPr>
                  </a:lstStyle>
                  <a:p>
                    <a:r>
                      <a:rPr lang="zh-CN" altLang="en-US" dirty="0">
                        <a:solidFill>
                          <a:srgbClr val="108241"/>
                        </a:solidFill>
                      </a:rPr>
                      <a:t>低碳出行的方式</a:t>
                    </a:r>
                  </a:p>
                </p:txBody>
              </p:sp>
              <p:sp>
                <p:nvSpPr>
                  <p:cNvPr id="35" name="文本框 34"/>
                  <p:cNvSpPr txBox="1"/>
                  <p:nvPr/>
                </p:nvSpPr>
                <p:spPr>
                  <a:xfrm>
                    <a:off x="8583851" y="4973665"/>
                    <a:ext cx="184731" cy="307777"/>
                  </a:xfrm>
                  <a:prstGeom prst="rect">
                    <a:avLst/>
                  </a:prstGeom>
                  <a:noFill/>
                </p:spPr>
                <p:txBody>
                  <a:bodyPr wrap="none" rtlCol="0">
                    <a:spAutoFit/>
                  </a:bodyPr>
                  <a:lstStyle>
                    <a:defPPr>
                      <a:defRPr lang="zh-CN"/>
                    </a:defPPr>
                    <a:lvl1pPr>
                      <a:defRPr sz="1400">
                        <a:solidFill>
                          <a:schemeClr val="bg1"/>
                        </a:solidFill>
                        <a:latin typeface="思源黑体 CN Light" panose="020B0300000000000000" pitchFamily="34" charset="-122"/>
                        <a:ea typeface="思源黑体 CN Light" panose="020B0300000000000000" pitchFamily="34" charset="-122"/>
                      </a:defRPr>
                    </a:lvl1pPr>
                  </a:lstStyle>
                  <a:p>
                    <a:endParaRPr lang="en-US" altLang="zh-CN" dirty="0"/>
                  </a:p>
                </p:txBody>
              </p:sp>
            </p:grpSp>
          </p:grpSp>
        </p:grpSp>
      </p:grpSp>
      <p:grpSp>
        <p:nvGrpSpPr>
          <p:cNvPr id="5" name="组合 4"/>
          <p:cNvGrpSpPr/>
          <p:nvPr/>
        </p:nvGrpSpPr>
        <p:grpSpPr>
          <a:xfrm>
            <a:off x="4419600" y="1174957"/>
            <a:ext cx="619125" cy="463583"/>
            <a:chOff x="4419600" y="-571500"/>
            <a:chExt cx="619125" cy="463583"/>
          </a:xfrm>
        </p:grpSpPr>
        <p:sp>
          <p:nvSpPr>
            <p:cNvPr id="4" name="矩形: 圆角 3"/>
            <p:cNvSpPr/>
            <p:nvPr/>
          </p:nvSpPr>
          <p:spPr>
            <a:xfrm>
              <a:off x="4419600" y="-438150"/>
              <a:ext cx="457200" cy="330233"/>
            </a:xfrm>
            <a:prstGeom prst="roundRect">
              <a:avLst/>
            </a:prstGeom>
            <a:solidFill>
              <a:srgbClr val="108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矩形: 圆角 50"/>
            <p:cNvSpPr/>
            <p:nvPr/>
          </p:nvSpPr>
          <p:spPr>
            <a:xfrm>
              <a:off x="4581525" y="-571500"/>
              <a:ext cx="457200" cy="330233"/>
            </a:xfrm>
            <a:prstGeom prst="roundRect">
              <a:avLst/>
            </a:prstGeom>
            <a:solidFill>
              <a:srgbClr val="85C7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nvGrpSpPr>
          <p:cNvPr id="57" name="组合 56"/>
          <p:cNvGrpSpPr/>
          <p:nvPr/>
        </p:nvGrpSpPr>
        <p:grpSpPr>
          <a:xfrm flipH="1">
            <a:off x="7143750" y="1174957"/>
            <a:ext cx="619125" cy="463583"/>
            <a:chOff x="4419600" y="-571500"/>
            <a:chExt cx="619125" cy="463583"/>
          </a:xfrm>
        </p:grpSpPr>
        <p:sp>
          <p:nvSpPr>
            <p:cNvPr id="58" name="矩形: 圆角 57"/>
            <p:cNvSpPr/>
            <p:nvPr/>
          </p:nvSpPr>
          <p:spPr>
            <a:xfrm>
              <a:off x="4419600" y="-438150"/>
              <a:ext cx="457200" cy="330233"/>
            </a:xfrm>
            <a:prstGeom prst="roundRect">
              <a:avLst/>
            </a:prstGeom>
            <a:solidFill>
              <a:srgbClr val="108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矩形: 圆角 58"/>
            <p:cNvSpPr/>
            <p:nvPr/>
          </p:nvSpPr>
          <p:spPr>
            <a:xfrm>
              <a:off x="4581525" y="-571500"/>
              <a:ext cx="457200" cy="330233"/>
            </a:xfrm>
            <a:prstGeom prst="roundRect">
              <a:avLst/>
            </a:prstGeom>
            <a:solidFill>
              <a:srgbClr val="85C7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60" name="图片 5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91739" y="2240741"/>
            <a:ext cx="838200" cy="558800"/>
          </a:xfrm>
          <a:prstGeom prst="rect">
            <a:avLst/>
          </a:prstGeom>
        </p:spPr>
      </p:pic>
      <p:pic>
        <p:nvPicPr>
          <p:cNvPr id="62" name="图片 6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11175" y="2287783"/>
            <a:ext cx="876526" cy="610990"/>
          </a:xfrm>
          <a:prstGeom prst="rect">
            <a:avLst/>
          </a:prstGeom>
        </p:spPr>
      </p:pic>
      <p:pic>
        <p:nvPicPr>
          <p:cNvPr id="63" name="图片 6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11175" y="4475246"/>
            <a:ext cx="876526" cy="610990"/>
          </a:xfrm>
          <a:prstGeom prst="rect">
            <a:avLst/>
          </a:prstGeom>
        </p:spPr>
      </p:pic>
      <p:pic>
        <p:nvPicPr>
          <p:cNvPr id="64" name="图片 6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59655" y="4450245"/>
            <a:ext cx="838200" cy="558800"/>
          </a:xfrm>
          <a:prstGeom prst="rect">
            <a:avLst/>
          </a:prstGeom>
        </p:spPr>
      </p:pic>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文本框 8"/>
          <p:cNvSpPr txBox="1"/>
          <p:nvPr/>
        </p:nvSpPr>
        <p:spPr>
          <a:xfrm>
            <a:off x="3284974" y="1668080"/>
            <a:ext cx="5622052" cy="829945"/>
          </a:xfrm>
          <a:prstGeom prst="rect">
            <a:avLst/>
          </a:prstGeom>
          <a:noFill/>
        </p:spPr>
        <p:txBody>
          <a:bodyPr wrap="square" rtlCol="0">
            <a:spAutoFit/>
          </a:bodyPr>
          <a:lstStyle/>
          <a:p>
            <a:pPr algn="ctr"/>
            <a:r>
              <a:rPr lang="zh-CN" altLang="en-US" sz="4800" spc="500" dirty="0">
                <a:solidFill>
                  <a:srgbClr val="108241"/>
                </a:solidFill>
                <a:latin typeface="思源黑体 CN Heavy" panose="020B0A00000000000000" pitchFamily="34" charset="-122"/>
                <a:ea typeface="思源黑体 CN Heavy" panose="020B0A00000000000000" pitchFamily="34" charset="-122"/>
              </a:rPr>
              <a:t>感謝您的觀看</a:t>
            </a:r>
          </a:p>
        </p:txBody>
      </p:sp>
      <p:sp>
        <p:nvSpPr>
          <p:cNvPr id="10" name="文本框 9"/>
          <p:cNvSpPr txBox="1"/>
          <p:nvPr/>
        </p:nvSpPr>
        <p:spPr>
          <a:xfrm>
            <a:off x="4199256" y="2396844"/>
            <a:ext cx="3793490" cy="306705"/>
          </a:xfrm>
          <a:prstGeom prst="rect">
            <a:avLst/>
          </a:prstGeom>
          <a:noFill/>
        </p:spPr>
        <p:txBody>
          <a:bodyPr wrap="none" rtlCol="0">
            <a:spAutoFit/>
          </a:bodyPr>
          <a:lstStyle/>
          <a:p>
            <a:pPr algn="ctr"/>
            <a:r>
              <a:rPr lang="en-US" altLang="zh-CN" sz="1400" spc="300" dirty="0">
                <a:solidFill>
                  <a:srgbClr val="71B136"/>
                </a:solidFill>
                <a:latin typeface="思源黑体 CN Heavy" panose="020B0A00000000000000" pitchFamily="34" charset="-122"/>
                <a:ea typeface="思源黑体 CN Heavy" panose="020B0A00000000000000" pitchFamily="34" charset="-122"/>
              </a:rPr>
              <a:t>THANKS FOR YOUR WATCHING</a:t>
            </a:r>
            <a:endParaRPr lang="zh-CN" altLang="en-US" sz="1400" spc="300" dirty="0">
              <a:solidFill>
                <a:srgbClr val="71B136"/>
              </a:solidFill>
              <a:latin typeface="思源黑体 CN Heavy" panose="020B0A00000000000000" pitchFamily="34" charset="-122"/>
              <a:ea typeface="思源黑体 CN Heavy" panose="020B0A00000000000000" pitchFamily="34" charset="-122"/>
            </a:endParaRPr>
          </a:p>
        </p:txBody>
      </p:sp>
      <p:grpSp>
        <p:nvGrpSpPr>
          <p:cNvPr id="22" name="组合 21"/>
          <p:cNvGrpSpPr/>
          <p:nvPr/>
        </p:nvGrpSpPr>
        <p:grpSpPr>
          <a:xfrm>
            <a:off x="3706298" y="2958658"/>
            <a:ext cx="4762531" cy="432000"/>
            <a:chOff x="3466771" y="3021250"/>
            <a:chExt cx="4762531" cy="432000"/>
          </a:xfrm>
        </p:grpSpPr>
        <p:grpSp>
          <p:nvGrpSpPr>
            <p:cNvPr id="20" name="组合 19"/>
            <p:cNvGrpSpPr/>
            <p:nvPr/>
          </p:nvGrpSpPr>
          <p:grpSpPr>
            <a:xfrm>
              <a:off x="3466771" y="3021250"/>
              <a:ext cx="1791549" cy="432000"/>
              <a:chOff x="3466771" y="3021250"/>
              <a:chExt cx="1791549" cy="432000"/>
            </a:xfrm>
          </p:grpSpPr>
          <p:sp>
            <p:nvSpPr>
              <p:cNvPr id="13" name="文本框 12"/>
              <p:cNvSpPr txBox="1"/>
              <p:nvPr/>
            </p:nvSpPr>
            <p:spPr>
              <a:xfrm>
                <a:off x="3933075" y="3067973"/>
                <a:ext cx="1325245" cy="337185"/>
              </a:xfrm>
              <a:prstGeom prst="rect">
                <a:avLst/>
              </a:prstGeom>
              <a:noFill/>
            </p:spPr>
            <p:txBody>
              <a:bodyPr wrap="none" rtlCol="0">
                <a:spAutoFit/>
              </a:bodyPr>
              <a:lstStyle/>
              <a:p>
                <a:r>
                  <a:rPr lang="zh-CN" altLang="en-US" sz="1600" dirty="0">
                    <a:solidFill>
                      <a:schemeClr val="tx1">
                        <a:lumMod val="50000"/>
                        <a:lumOff val="50000"/>
                      </a:schemeClr>
                    </a:solidFill>
                    <a:latin typeface="思源黑体 CN Light" panose="020B0300000000000000" pitchFamily="34" charset="-122"/>
                    <a:ea typeface="思源黑体 CN Light" panose="020B0300000000000000" pitchFamily="34" charset="-122"/>
                  </a:rPr>
                  <a:t>彙報人：</a:t>
                </a:r>
                <a:r>
                  <a:rPr lang="en-US" altLang="zh-CN" sz="1600" dirty="0">
                    <a:solidFill>
                      <a:schemeClr val="tx1">
                        <a:lumMod val="50000"/>
                        <a:lumOff val="50000"/>
                      </a:schemeClr>
                    </a:solidFill>
                    <a:latin typeface="思源黑体 CN Light" panose="020B0300000000000000" pitchFamily="34" charset="-122"/>
                    <a:ea typeface="思源黑体 CN Light" panose="020B0300000000000000" pitchFamily="34" charset="-122"/>
                  </a:rPr>
                  <a:t>XXX</a:t>
                </a:r>
                <a:endParaRPr lang="zh-CN" altLang="en-US" sz="1600" dirty="0">
                  <a:solidFill>
                    <a:schemeClr val="tx1">
                      <a:lumMod val="50000"/>
                      <a:lumOff val="50000"/>
                    </a:schemeClr>
                  </a:solidFill>
                  <a:latin typeface="思源黑体 CN Light" panose="020B0300000000000000" pitchFamily="34" charset="-122"/>
                  <a:ea typeface="思源黑体 CN Light" panose="020B0300000000000000" pitchFamily="34" charset="-122"/>
                </a:endParaRPr>
              </a:p>
            </p:txBody>
          </p:sp>
          <p:grpSp>
            <p:nvGrpSpPr>
              <p:cNvPr id="18" name="组合 17"/>
              <p:cNvGrpSpPr/>
              <p:nvPr/>
            </p:nvGrpSpPr>
            <p:grpSpPr>
              <a:xfrm>
                <a:off x="3466771" y="3021250"/>
                <a:ext cx="432000" cy="432000"/>
                <a:chOff x="3466771" y="3021250"/>
                <a:chExt cx="432000" cy="432000"/>
              </a:xfrm>
            </p:grpSpPr>
            <p:sp>
              <p:nvSpPr>
                <p:cNvPr id="11" name="椭圆 10"/>
                <p:cNvSpPr/>
                <p:nvPr/>
              </p:nvSpPr>
              <p:spPr>
                <a:xfrm>
                  <a:off x="3466771" y="3021250"/>
                  <a:ext cx="432000" cy="432000"/>
                </a:xfrm>
                <a:prstGeom prst="ellipse">
                  <a:avLst/>
                </a:prstGeom>
                <a:solidFill>
                  <a:srgbClr val="108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iconfont-1018-792297"/>
                <p:cNvSpPr/>
                <p:nvPr/>
              </p:nvSpPr>
              <p:spPr>
                <a:xfrm>
                  <a:off x="3556287" y="3110766"/>
                  <a:ext cx="252969" cy="252969"/>
                </a:xfrm>
                <a:custGeom>
                  <a:avLst/>
                  <a:gdLst>
                    <a:gd name="T0" fmla="*/ 7872 w 12800"/>
                    <a:gd name="T1" fmla="*/ 6304 h 12800"/>
                    <a:gd name="T2" fmla="*/ 11409 w 12800"/>
                    <a:gd name="T3" fmla="*/ 8561 h 12800"/>
                    <a:gd name="T4" fmla="*/ 12800 w 12800"/>
                    <a:gd name="T5" fmla="*/ 12544 h 12800"/>
                    <a:gd name="T6" fmla="*/ 12544 w 12800"/>
                    <a:gd name="T7" fmla="*/ 12800 h 12800"/>
                    <a:gd name="T8" fmla="*/ 12288 w 12800"/>
                    <a:gd name="T9" fmla="*/ 12544 h 12800"/>
                    <a:gd name="T10" fmla="*/ 10560 w 12800"/>
                    <a:gd name="T11" fmla="*/ 8384 h 12800"/>
                    <a:gd name="T12" fmla="*/ 6400 w 12800"/>
                    <a:gd name="T13" fmla="*/ 6656 h 12800"/>
                    <a:gd name="T14" fmla="*/ 2240 w 12800"/>
                    <a:gd name="T15" fmla="*/ 8384 h 12800"/>
                    <a:gd name="T16" fmla="*/ 512 w 12800"/>
                    <a:gd name="T17" fmla="*/ 12544 h 12800"/>
                    <a:gd name="T18" fmla="*/ 256 w 12800"/>
                    <a:gd name="T19" fmla="*/ 12800 h 12800"/>
                    <a:gd name="T20" fmla="*/ 0 w 12800"/>
                    <a:gd name="T21" fmla="*/ 12544 h 12800"/>
                    <a:gd name="T22" fmla="*/ 1391 w 12800"/>
                    <a:gd name="T23" fmla="*/ 8559 h 12800"/>
                    <a:gd name="T24" fmla="*/ 4928 w 12800"/>
                    <a:gd name="T25" fmla="*/ 6304 h 12800"/>
                    <a:gd name="T26" fmla="*/ 3584 w 12800"/>
                    <a:gd name="T27" fmla="*/ 5088 h 12800"/>
                    <a:gd name="T28" fmla="*/ 3072 w 12800"/>
                    <a:gd name="T29" fmla="*/ 3328 h 12800"/>
                    <a:gd name="T30" fmla="*/ 4047 w 12800"/>
                    <a:gd name="T31" fmla="*/ 975 h 12800"/>
                    <a:gd name="T32" fmla="*/ 6400 w 12800"/>
                    <a:gd name="T33" fmla="*/ 0 h 12800"/>
                    <a:gd name="T34" fmla="*/ 8753 w 12800"/>
                    <a:gd name="T35" fmla="*/ 975 h 12800"/>
                    <a:gd name="T36" fmla="*/ 9728 w 12800"/>
                    <a:gd name="T37" fmla="*/ 3328 h 12800"/>
                    <a:gd name="T38" fmla="*/ 9216 w 12800"/>
                    <a:gd name="T39" fmla="*/ 5088 h 12800"/>
                    <a:gd name="T40" fmla="*/ 7872 w 12800"/>
                    <a:gd name="T41" fmla="*/ 6304 h 12800"/>
                    <a:gd name="T42" fmla="*/ 4384 w 12800"/>
                    <a:gd name="T43" fmla="*/ 5344 h 12800"/>
                    <a:gd name="T44" fmla="*/ 6400 w 12800"/>
                    <a:gd name="T45" fmla="*/ 6144 h 12800"/>
                    <a:gd name="T46" fmla="*/ 8399 w 12800"/>
                    <a:gd name="T47" fmla="*/ 5327 h 12800"/>
                    <a:gd name="T48" fmla="*/ 9216 w 12800"/>
                    <a:gd name="T49" fmla="*/ 3328 h 12800"/>
                    <a:gd name="T50" fmla="*/ 8399 w 12800"/>
                    <a:gd name="T51" fmla="*/ 1327 h 12800"/>
                    <a:gd name="T52" fmla="*/ 6400 w 12800"/>
                    <a:gd name="T53" fmla="*/ 512 h 12800"/>
                    <a:gd name="T54" fmla="*/ 4401 w 12800"/>
                    <a:gd name="T55" fmla="*/ 1327 h 12800"/>
                    <a:gd name="T56" fmla="*/ 3584 w 12800"/>
                    <a:gd name="T57" fmla="*/ 3328 h 12800"/>
                    <a:gd name="T58" fmla="*/ 4384 w 12800"/>
                    <a:gd name="T59" fmla="*/ 5344 h 1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2800" h="12800">
                      <a:moveTo>
                        <a:pt x="7872" y="6304"/>
                      </a:moveTo>
                      <a:cubicBezTo>
                        <a:pt x="9302" y="6646"/>
                        <a:pt x="10481" y="7397"/>
                        <a:pt x="11409" y="8561"/>
                      </a:cubicBezTo>
                      <a:cubicBezTo>
                        <a:pt x="12337" y="9723"/>
                        <a:pt x="12800" y="11052"/>
                        <a:pt x="12800" y="12544"/>
                      </a:cubicBezTo>
                      <a:cubicBezTo>
                        <a:pt x="12800" y="12716"/>
                        <a:pt x="12714" y="12800"/>
                        <a:pt x="12544" y="12800"/>
                      </a:cubicBezTo>
                      <a:cubicBezTo>
                        <a:pt x="12374" y="12800"/>
                        <a:pt x="12288" y="12716"/>
                        <a:pt x="12288" y="12544"/>
                      </a:cubicBezTo>
                      <a:cubicBezTo>
                        <a:pt x="12288" y="10924"/>
                        <a:pt x="11712" y="9536"/>
                        <a:pt x="10560" y="8384"/>
                      </a:cubicBezTo>
                      <a:cubicBezTo>
                        <a:pt x="9408" y="7232"/>
                        <a:pt x="8022" y="6656"/>
                        <a:pt x="6400" y="6656"/>
                      </a:cubicBezTo>
                      <a:cubicBezTo>
                        <a:pt x="4778" y="6656"/>
                        <a:pt x="3392" y="7232"/>
                        <a:pt x="2240" y="8384"/>
                      </a:cubicBezTo>
                      <a:cubicBezTo>
                        <a:pt x="1088" y="9536"/>
                        <a:pt x="512" y="10924"/>
                        <a:pt x="512" y="12544"/>
                      </a:cubicBezTo>
                      <a:cubicBezTo>
                        <a:pt x="512" y="12716"/>
                        <a:pt x="426" y="12800"/>
                        <a:pt x="256" y="12800"/>
                      </a:cubicBezTo>
                      <a:cubicBezTo>
                        <a:pt x="86" y="12800"/>
                        <a:pt x="0" y="12716"/>
                        <a:pt x="0" y="12544"/>
                      </a:cubicBezTo>
                      <a:cubicBezTo>
                        <a:pt x="0" y="11052"/>
                        <a:pt x="463" y="9723"/>
                        <a:pt x="1391" y="8559"/>
                      </a:cubicBezTo>
                      <a:cubicBezTo>
                        <a:pt x="2319" y="7397"/>
                        <a:pt x="3498" y="6646"/>
                        <a:pt x="4928" y="6304"/>
                      </a:cubicBezTo>
                      <a:cubicBezTo>
                        <a:pt x="4374" y="6028"/>
                        <a:pt x="3926" y="5622"/>
                        <a:pt x="3584" y="5088"/>
                      </a:cubicBezTo>
                      <a:cubicBezTo>
                        <a:pt x="3242" y="4556"/>
                        <a:pt x="3072" y="3968"/>
                        <a:pt x="3072" y="3328"/>
                      </a:cubicBezTo>
                      <a:cubicBezTo>
                        <a:pt x="3072" y="2412"/>
                        <a:pt x="3397" y="1627"/>
                        <a:pt x="4047" y="975"/>
                      </a:cubicBezTo>
                      <a:cubicBezTo>
                        <a:pt x="4699" y="325"/>
                        <a:pt x="5482" y="0"/>
                        <a:pt x="6400" y="0"/>
                      </a:cubicBezTo>
                      <a:cubicBezTo>
                        <a:pt x="7318" y="0"/>
                        <a:pt x="8101" y="325"/>
                        <a:pt x="8753" y="975"/>
                      </a:cubicBezTo>
                      <a:cubicBezTo>
                        <a:pt x="9403" y="1627"/>
                        <a:pt x="9728" y="2412"/>
                        <a:pt x="9728" y="3328"/>
                      </a:cubicBezTo>
                      <a:cubicBezTo>
                        <a:pt x="9728" y="3968"/>
                        <a:pt x="9558" y="4556"/>
                        <a:pt x="9216" y="5088"/>
                      </a:cubicBezTo>
                      <a:cubicBezTo>
                        <a:pt x="8874" y="5622"/>
                        <a:pt x="8426" y="6028"/>
                        <a:pt x="7872" y="6304"/>
                      </a:cubicBezTo>
                      <a:close/>
                      <a:moveTo>
                        <a:pt x="4384" y="5344"/>
                      </a:moveTo>
                      <a:cubicBezTo>
                        <a:pt x="4938" y="5878"/>
                        <a:pt x="5610" y="6144"/>
                        <a:pt x="6400" y="6144"/>
                      </a:cubicBezTo>
                      <a:cubicBezTo>
                        <a:pt x="7190" y="6144"/>
                        <a:pt x="7855" y="5871"/>
                        <a:pt x="8399" y="5327"/>
                      </a:cubicBezTo>
                      <a:cubicBezTo>
                        <a:pt x="8945" y="4783"/>
                        <a:pt x="9216" y="4118"/>
                        <a:pt x="9216" y="3328"/>
                      </a:cubicBezTo>
                      <a:cubicBezTo>
                        <a:pt x="9216" y="2540"/>
                        <a:pt x="8945" y="1873"/>
                        <a:pt x="8399" y="1327"/>
                      </a:cubicBezTo>
                      <a:cubicBezTo>
                        <a:pt x="7855" y="783"/>
                        <a:pt x="7190" y="512"/>
                        <a:pt x="6400" y="512"/>
                      </a:cubicBezTo>
                      <a:cubicBezTo>
                        <a:pt x="5610" y="512"/>
                        <a:pt x="4943" y="783"/>
                        <a:pt x="4401" y="1327"/>
                      </a:cubicBezTo>
                      <a:cubicBezTo>
                        <a:pt x="3855" y="1873"/>
                        <a:pt x="3584" y="2540"/>
                        <a:pt x="3584" y="3328"/>
                      </a:cubicBezTo>
                      <a:cubicBezTo>
                        <a:pt x="3584" y="4118"/>
                        <a:pt x="3850" y="4790"/>
                        <a:pt x="4384" y="53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1" name="组合 20"/>
            <p:cNvGrpSpPr/>
            <p:nvPr/>
          </p:nvGrpSpPr>
          <p:grpSpPr>
            <a:xfrm>
              <a:off x="5714671" y="3021250"/>
              <a:ext cx="2514631" cy="432000"/>
              <a:chOff x="5714671" y="3131172"/>
              <a:chExt cx="2514631" cy="432000"/>
            </a:xfrm>
          </p:grpSpPr>
          <p:sp>
            <p:nvSpPr>
              <p:cNvPr id="14" name="文本框 13"/>
              <p:cNvSpPr txBox="1"/>
              <p:nvPr/>
            </p:nvSpPr>
            <p:spPr>
              <a:xfrm>
                <a:off x="6173172" y="3177895"/>
                <a:ext cx="2056130" cy="337185"/>
              </a:xfrm>
              <a:prstGeom prst="rect">
                <a:avLst/>
              </a:prstGeom>
              <a:noFill/>
            </p:spPr>
            <p:txBody>
              <a:bodyPr wrap="none" rtlCol="0">
                <a:spAutoFit/>
              </a:bodyPr>
              <a:lstStyle/>
              <a:p>
                <a:r>
                  <a:rPr lang="zh-CN" altLang="en-US" sz="1600" dirty="0">
                    <a:solidFill>
                      <a:schemeClr val="tx1">
                        <a:lumMod val="50000"/>
                        <a:lumOff val="50000"/>
                      </a:schemeClr>
                    </a:solidFill>
                    <a:latin typeface="思源黑体 CN Light" panose="020B0300000000000000" pitchFamily="34" charset="-122"/>
                    <a:ea typeface="思源黑体 CN Light" panose="020B0300000000000000" pitchFamily="34" charset="-122"/>
                  </a:rPr>
                  <a:t>時間：</a:t>
                </a:r>
                <a:r>
                  <a:rPr lang="en-US" altLang="zh-CN" sz="1600" dirty="0">
                    <a:solidFill>
                      <a:schemeClr val="tx1">
                        <a:lumMod val="50000"/>
                        <a:lumOff val="50000"/>
                      </a:schemeClr>
                    </a:solidFill>
                    <a:latin typeface="思源黑体 CN Light" panose="020B0300000000000000" pitchFamily="34" charset="-122"/>
                    <a:ea typeface="思源黑体 CN Light" panose="020B0300000000000000" pitchFamily="34" charset="-122"/>
                  </a:rPr>
                  <a:t>20XX</a:t>
                </a:r>
                <a:r>
                  <a:rPr lang="zh-CN" altLang="en-US" sz="1600" dirty="0">
                    <a:solidFill>
                      <a:schemeClr val="tx1">
                        <a:lumMod val="50000"/>
                        <a:lumOff val="50000"/>
                      </a:schemeClr>
                    </a:solidFill>
                    <a:latin typeface="思源黑体 CN Light" panose="020B0300000000000000" pitchFamily="34" charset="-122"/>
                    <a:ea typeface="思源黑体 CN Light" panose="020B0300000000000000" pitchFamily="34" charset="-122"/>
                  </a:rPr>
                  <a:t>年</a:t>
                </a:r>
                <a:r>
                  <a:rPr lang="en-US" altLang="zh-CN" sz="1600" dirty="0">
                    <a:solidFill>
                      <a:schemeClr val="tx1">
                        <a:lumMod val="50000"/>
                        <a:lumOff val="50000"/>
                      </a:schemeClr>
                    </a:solidFill>
                    <a:latin typeface="思源黑体 CN Light" panose="020B0300000000000000" pitchFamily="34" charset="-122"/>
                    <a:ea typeface="思源黑体 CN Light" panose="020B0300000000000000" pitchFamily="34" charset="-122"/>
                  </a:rPr>
                  <a:t>1</a:t>
                </a:r>
                <a:r>
                  <a:rPr lang="zh-CN" altLang="en-US" sz="1600" dirty="0">
                    <a:solidFill>
                      <a:schemeClr val="tx1">
                        <a:lumMod val="50000"/>
                        <a:lumOff val="50000"/>
                      </a:schemeClr>
                    </a:solidFill>
                    <a:latin typeface="思源黑体 CN Light" panose="020B0300000000000000" pitchFamily="34" charset="-122"/>
                    <a:ea typeface="思源黑体 CN Light" panose="020B0300000000000000" pitchFamily="34" charset="-122"/>
                  </a:rPr>
                  <a:t>月</a:t>
                </a:r>
                <a:r>
                  <a:rPr lang="en-US" altLang="zh-CN" sz="1600" dirty="0">
                    <a:solidFill>
                      <a:schemeClr val="tx1">
                        <a:lumMod val="50000"/>
                        <a:lumOff val="50000"/>
                      </a:schemeClr>
                    </a:solidFill>
                    <a:latin typeface="思源黑体 CN Light" panose="020B0300000000000000" pitchFamily="34" charset="-122"/>
                    <a:ea typeface="思源黑体 CN Light" panose="020B0300000000000000" pitchFamily="34" charset="-122"/>
                  </a:rPr>
                  <a:t>1</a:t>
                </a:r>
                <a:r>
                  <a:rPr lang="zh-CN" altLang="en-US" sz="1600" dirty="0">
                    <a:solidFill>
                      <a:schemeClr val="tx1">
                        <a:lumMod val="50000"/>
                        <a:lumOff val="50000"/>
                      </a:schemeClr>
                    </a:solidFill>
                    <a:latin typeface="思源黑体 CN Light" panose="020B0300000000000000" pitchFamily="34" charset="-122"/>
                    <a:ea typeface="思源黑体 CN Light" panose="020B0300000000000000" pitchFamily="34" charset="-122"/>
                  </a:rPr>
                  <a:t>日</a:t>
                </a:r>
              </a:p>
            </p:txBody>
          </p:sp>
          <p:grpSp>
            <p:nvGrpSpPr>
              <p:cNvPr id="19" name="组合 18"/>
              <p:cNvGrpSpPr/>
              <p:nvPr/>
            </p:nvGrpSpPr>
            <p:grpSpPr>
              <a:xfrm>
                <a:off x="5714671" y="3131172"/>
                <a:ext cx="432000" cy="432000"/>
                <a:chOff x="5714671" y="3131172"/>
                <a:chExt cx="432000" cy="432000"/>
              </a:xfrm>
            </p:grpSpPr>
            <p:sp>
              <p:nvSpPr>
                <p:cNvPr id="15" name="椭圆 14"/>
                <p:cNvSpPr/>
                <p:nvPr/>
              </p:nvSpPr>
              <p:spPr>
                <a:xfrm>
                  <a:off x="5714671" y="3131172"/>
                  <a:ext cx="432000" cy="432000"/>
                </a:xfrm>
                <a:prstGeom prst="ellipse">
                  <a:avLst/>
                </a:prstGeom>
                <a:solidFill>
                  <a:srgbClr val="108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7" name="clock_155967"/>
                <p:cNvSpPr/>
                <p:nvPr/>
              </p:nvSpPr>
              <p:spPr>
                <a:xfrm>
                  <a:off x="5794250" y="3210974"/>
                  <a:ext cx="272842" cy="272397"/>
                </a:xfrm>
                <a:custGeom>
                  <a:avLst/>
                  <a:gdLst>
                    <a:gd name="connsiteX0" fmla="*/ 293834 w 606580"/>
                    <a:gd name="connsiteY0" fmla="*/ 72047 h 605592"/>
                    <a:gd name="connsiteX1" fmla="*/ 312778 w 606580"/>
                    <a:gd name="connsiteY1" fmla="*/ 72047 h 605592"/>
                    <a:gd name="connsiteX2" fmla="*/ 312778 w 606580"/>
                    <a:gd name="connsiteY2" fmla="*/ 296548 h 605592"/>
                    <a:gd name="connsiteX3" fmla="*/ 472223 w 606580"/>
                    <a:gd name="connsiteY3" fmla="*/ 455701 h 605592"/>
                    <a:gd name="connsiteX4" fmla="*/ 458758 w 606580"/>
                    <a:gd name="connsiteY4" fmla="*/ 469048 h 605592"/>
                    <a:gd name="connsiteX5" fmla="*/ 293834 w 606580"/>
                    <a:gd name="connsiteY5" fmla="*/ 304334 h 605592"/>
                    <a:gd name="connsiteX6" fmla="*/ 303337 w 606580"/>
                    <a:gd name="connsiteY6" fmla="*/ 18910 h 605592"/>
                    <a:gd name="connsiteX7" fmla="*/ 18941 w 606580"/>
                    <a:gd name="connsiteY7" fmla="*/ 302843 h 605592"/>
                    <a:gd name="connsiteX8" fmla="*/ 303337 w 606580"/>
                    <a:gd name="connsiteY8" fmla="*/ 586682 h 605592"/>
                    <a:gd name="connsiteX9" fmla="*/ 587639 w 606580"/>
                    <a:gd name="connsiteY9" fmla="*/ 302843 h 605592"/>
                    <a:gd name="connsiteX10" fmla="*/ 303337 w 606580"/>
                    <a:gd name="connsiteY10" fmla="*/ 18910 h 605592"/>
                    <a:gd name="connsiteX11" fmla="*/ 303337 w 606580"/>
                    <a:gd name="connsiteY11" fmla="*/ 0 h 605592"/>
                    <a:gd name="connsiteX12" fmla="*/ 606580 w 606580"/>
                    <a:gd name="connsiteY12" fmla="*/ 302843 h 605592"/>
                    <a:gd name="connsiteX13" fmla="*/ 303337 w 606580"/>
                    <a:gd name="connsiteY13" fmla="*/ 605592 h 605592"/>
                    <a:gd name="connsiteX14" fmla="*/ 0 w 606580"/>
                    <a:gd name="connsiteY14" fmla="*/ 302843 h 605592"/>
                    <a:gd name="connsiteX15" fmla="*/ 303337 w 606580"/>
                    <a:gd name="connsiteY15" fmla="*/ 0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06580" h="605592">
                      <a:moveTo>
                        <a:pt x="293834" y="72047"/>
                      </a:moveTo>
                      <a:lnTo>
                        <a:pt x="312778" y="72047"/>
                      </a:lnTo>
                      <a:lnTo>
                        <a:pt x="312778" y="296548"/>
                      </a:lnTo>
                      <a:lnTo>
                        <a:pt x="472223" y="455701"/>
                      </a:lnTo>
                      <a:lnTo>
                        <a:pt x="458758" y="469048"/>
                      </a:lnTo>
                      <a:lnTo>
                        <a:pt x="293834" y="304334"/>
                      </a:lnTo>
                      <a:close/>
                      <a:moveTo>
                        <a:pt x="303337" y="18910"/>
                      </a:moveTo>
                      <a:cubicBezTo>
                        <a:pt x="146515" y="18910"/>
                        <a:pt x="18941" y="146277"/>
                        <a:pt x="18941" y="302843"/>
                      </a:cubicBezTo>
                      <a:cubicBezTo>
                        <a:pt x="18941" y="459316"/>
                        <a:pt x="146515" y="586682"/>
                        <a:pt x="303337" y="586682"/>
                      </a:cubicBezTo>
                      <a:cubicBezTo>
                        <a:pt x="460065" y="586682"/>
                        <a:pt x="587639" y="459316"/>
                        <a:pt x="587639" y="302843"/>
                      </a:cubicBezTo>
                      <a:cubicBezTo>
                        <a:pt x="587639" y="146277"/>
                        <a:pt x="460065" y="18910"/>
                        <a:pt x="303337" y="18910"/>
                      </a:cubicBezTo>
                      <a:close/>
                      <a:moveTo>
                        <a:pt x="303337" y="0"/>
                      </a:moveTo>
                      <a:cubicBezTo>
                        <a:pt x="470836" y="0"/>
                        <a:pt x="606580" y="135617"/>
                        <a:pt x="606580" y="302843"/>
                      </a:cubicBezTo>
                      <a:cubicBezTo>
                        <a:pt x="606580" y="470069"/>
                        <a:pt x="470836" y="605592"/>
                        <a:pt x="303337" y="605592"/>
                      </a:cubicBezTo>
                      <a:cubicBezTo>
                        <a:pt x="135837" y="605592"/>
                        <a:pt x="0" y="470069"/>
                        <a:pt x="0" y="302843"/>
                      </a:cubicBezTo>
                      <a:cubicBezTo>
                        <a:pt x="0" y="135617"/>
                        <a:pt x="135837" y="0"/>
                        <a:pt x="30333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Tree>
    <p:custDataLst>
      <p:tags r:id="rId1"/>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endParaRPr lang="zh-CN" altLang="en-US"/>
          </a:p>
        </p:txBody>
      </p:sp>
      <p:pic>
        <p:nvPicPr>
          <p:cNvPr id="4" name="图片 3" descr="倍增學院黃俊元"/>
          <p:cNvPicPr>
            <a:picLocks noChangeAspect="1"/>
          </p:cNvPicPr>
          <p:nvPr>
            <p:custDataLst>
              <p:tags r:id="rId1"/>
            </p:custDataLst>
          </p:nvPr>
        </p:nvPicPr>
        <p:blipFill>
          <a:blip r:embed="rId3"/>
          <a:stretch>
            <a:fillRect/>
          </a:stretch>
        </p:blipFill>
        <p:spPr>
          <a:xfrm>
            <a:off x="0" y="0"/>
            <a:ext cx="12192000" cy="6858320"/>
          </a:xfrm>
          <a:prstGeom prst="rect">
            <a:avLst/>
          </a:prstGeom>
        </p:spPr>
      </p:pic>
      <p:pic>
        <p:nvPicPr>
          <p:cNvPr id="5" name="图片 4" descr="www.uugai.com-833136"/>
          <p:cNvPicPr>
            <a:picLocks noChangeAspect="1"/>
          </p:cNvPicPr>
          <p:nvPr/>
        </p:nvPicPr>
        <p:blipFill>
          <a:blip r:embed="rId4"/>
          <a:stretch>
            <a:fillRect/>
          </a:stretch>
        </p:blipFill>
        <p:spPr>
          <a:xfrm>
            <a:off x="838200" y="4057650"/>
            <a:ext cx="1608455" cy="1608455"/>
          </a:xfrm>
          <a:prstGeom prst="rect">
            <a:avLst/>
          </a:prstGeom>
        </p:spPr>
      </p:pic>
      <p:pic>
        <p:nvPicPr>
          <p:cNvPr id="6" name="內容版面配置區 7">
            <a:extLst>
              <a:ext uri="{FF2B5EF4-FFF2-40B4-BE49-F238E27FC236}">
                <a16:creationId xmlns:a16="http://schemas.microsoft.com/office/drawing/2014/main" id="{51CD7D77-F5E3-A06B-0764-07166B1DF15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63193" y="5126873"/>
            <a:ext cx="1285653" cy="1285653"/>
          </a:xfrm>
          <a:prstGeom prst="rect">
            <a:avLst/>
          </a:prstGeom>
        </p:spPr>
      </p:pic>
      <p:sp>
        <p:nvSpPr>
          <p:cNvPr id="7" name="文字方塊 6">
            <a:extLst>
              <a:ext uri="{FF2B5EF4-FFF2-40B4-BE49-F238E27FC236}">
                <a16:creationId xmlns:a16="http://schemas.microsoft.com/office/drawing/2014/main" id="{AE0ED568-852C-4C4C-F4AA-557EB8F2F29C}"/>
              </a:ext>
            </a:extLst>
          </p:cNvPr>
          <p:cNvSpPr txBox="1"/>
          <p:nvPr/>
        </p:nvSpPr>
        <p:spPr>
          <a:xfrm>
            <a:off x="4134293" y="6043194"/>
            <a:ext cx="2541208" cy="369332"/>
          </a:xfrm>
          <a:prstGeom prst="rect">
            <a:avLst/>
          </a:prstGeom>
          <a:noFill/>
        </p:spPr>
        <p:txBody>
          <a:bodyPr wrap="none" rtlCol="0">
            <a:spAutoFit/>
          </a:bodyPr>
          <a:lstStyle/>
          <a:p>
            <a:r>
              <a:rPr lang="en-US" altLang="zh-TW" dirty="0">
                <a:hlinkClick r:id="rId6"/>
              </a:rPr>
              <a:t>https://lin.ee/7sUARXb</a:t>
            </a:r>
            <a:endParaRPr lang="zh-TW" altLang="en-US" dirty="0"/>
          </a:p>
        </p:txBody>
      </p:sp>
      <p:sp>
        <p:nvSpPr>
          <p:cNvPr id="8" name="文字方塊 7">
            <a:extLst>
              <a:ext uri="{FF2B5EF4-FFF2-40B4-BE49-F238E27FC236}">
                <a16:creationId xmlns:a16="http://schemas.microsoft.com/office/drawing/2014/main" id="{C6182B1C-BB98-45A9-19E7-082C06FDC7CA}"/>
              </a:ext>
            </a:extLst>
          </p:cNvPr>
          <p:cNvSpPr txBox="1"/>
          <p:nvPr/>
        </p:nvSpPr>
        <p:spPr>
          <a:xfrm>
            <a:off x="838200" y="6043194"/>
            <a:ext cx="2911374" cy="369332"/>
          </a:xfrm>
          <a:prstGeom prst="rect">
            <a:avLst/>
          </a:prstGeom>
          <a:noFill/>
        </p:spPr>
        <p:txBody>
          <a:bodyPr wrap="none" rtlCol="0">
            <a:spAutoFit/>
          </a:bodyPr>
          <a:lstStyle/>
          <a:p>
            <a:r>
              <a:rPr lang="zh-TW" altLang="en-US" dirty="0"/>
              <a:t>掃碼或點擊加入官方</a:t>
            </a:r>
            <a:r>
              <a:rPr lang="en-US" altLang="zh-TW" dirty="0"/>
              <a:t>Line@</a:t>
            </a:r>
            <a:endParaRPr lang="zh-TW"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25" name="矩形: 圆角 24"/>
          <p:cNvSpPr/>
          <p:nvPr/>
        </p:nvSpPr>
        <p:spPr>
          <a:xfrm>
            <a:off x="3590490" y="1147463"/>
            <a:ext cx="5220000" cy="1800000"/>
          </a:xfrm>
          <a:prstGeom prst="roundRect">
            <a:avLst>
              <a:gd name="adj" fmla="val 10164"/>
            </a:avLst>
          </a:prstGeom>
          <a:solidFill>
            <a:srgbClr val="F9F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文本框 25"/>
          <p:cNvSpPr txBox="1"/>
          <p:nvPr/>
        </p:nvSpPr>
        <p:spPr>
          <a:xfrm>
            <a:off x="3580561" y="1116439"/>
            <a:ext cx="1962150" cy="1861185"/>
          </a:xfrm>
          <a:prstGeom prst="rect">
            <a:avLst/>
          </a:prstGeom>
          <a:noFill/>
        </p:spPr>
        <p:txBody>
          <a:bodyPr wrap="none" rtlCol="0">
            <a:spAutoFit/>
          </a:bodyPr>
          <a:lstStyle>
            <a:defPPr>
              <a:defRPr lang="zh-CN"/>
            </a:defPPr>
            <a:lvl1pPr>
              <a:defRPr sz="4400">
                <a:solidFill>
                  <a:srgbClr val="E45318"/>
                </a:solidFill>
                <a:latin typeface="思源黑体 CN Heavy" panose="020B0A00000000000000" pitchFamily="34" charset="-122"/>
                <a:ea typeface="思源黑体 CN Heavy" panose="020B0A00000000000000" pitchFamily="34" charset="-122"/>
              </a:defRPr>
            </a:lvl1pPr>
          </a:lstStyle>
          <a:p>
            <a:r>
              <a:rPr lang="en-US" altLang="zh-CN" sz="11500" dirty="0">
                <a:ln>
                  <a:solidFill>
                    <a:srgbClr val="108241"/>
                  </a:solidFill>
                </a:ln>
                <a:noFill/>
              </a:rPr>
              <a:t>01</a:t>
            </a:r>
            <a:endParaRPr lang="zh-CN" altLang="en-US" sz="11500" dirty="0">
              <a:ln>
                <a:solidFill>
                  <a:srgbClr val="108241"/>
                </a:solidFill>
              </a:ln>
              <a:noFill/>
            </a:endParaRPr>
          </a:p>
        </p:txBody>
      </p:sp>
      <p:grpSp>
        <p:nvGrpSpPr>
          <p:cNvPr id="27" name="组合 26"/>
          <p:cNvGrpSpPr/>
          <p:nvPr/>
        </p:nvGrpSpPr>
        <p:grpSpPr>
          <a:xfrm>
            <a:off x="5433580" y="1213599"/>
            <a:ext cx="3330260" cy="1687567"/>
            <a:chOff x="4883070" y="1438066"/>
            <a:chExt cx="3330260" cy="1687567"/>
          </a:xfrm>
        </p:grpSpPr>
        <p:sp>
          <p:nvSpPr>
            <p:cNvPr id="28" name="文本框 27"/>
            <p:cNvSpPr txBox="1"/>
            <p:nvPr/>
          </p:nvSpPr>
          <p:spPr>
            <a:xfrm>
              <a:off x="4883070" y="1942536"/>
              <a:ext cx="2623185" cy="275590"/>
            </a:xfrm>
            <a:prstGeom prst="rect">
              <a:avLst/>
            </a:prstGeom>
            <a:noFill/>
          </p:spPr>
          <p:txBody>
            <a:bodyPr wrap="none" rtlCol="0">
              <a:spAutoFit/>
            </a:bodyPr>
            <a:lstStyle>
              <a:defPPr>
                <a:defRPr lang="zh-CN"/>
              </a:defPPr>
              <a:lvl1pPr>
                <a:defRPr sz="1200" b="1" spc="300">
                  <a:solidFill>
                    <a:srgbClr val="2A71FB">
                      <a:alpha val="50000"/>
                    </a:srgbClr>
                  </a:solidFill>
                  <a:latin typeface="思源黑体 CN Light" panose="020B0300000000000000" pitchFamily="34" charset="-122"/>
                  <a:ea typeface="思源黑体 CN Light" panose="020B0300000000000000" pitchFamily="34" charset="-122"/>
                </a:defRPr>
              </a:lvl1pPr>
            </a:lstStyle>
            <a:p>
              <a:r>
                <a:rPr lang="en-US" altLang="zh-CN" spc="100" dirty="0">
                  <a:solidFill>
                    <a:srgbClr val="71B136">
                      <a:alpha val="50000"/>
                    </a:srgbClr>
                  </a:solidFill>
                </a:rPr>
                <a:t>Concept Of Low Carbon Travel</a:t>
              </a:r>
              <a:endParaRPr lang="zh-CN" altLang="en-US" spc="100" dirty="0">
                <a:solidFill>
                  <a:srgbClr val="71B136">
                    <a:alpha val="50000"/>
                  </a:srgbClr>
                </a:solidFill>
              </a:endParaRPr>
            </a:p>
          </p:txBody>
        </p:sp>
        <p:sp>
          <p:nvSpPr>
            <p:cNvPr id="29" name="文本框 28"/>
            <p:cNvSpPr txBox="1"/>
            <p:nvPr/>
          </p:nvSpPr>
          <p:spPr>
            <a:xfrm>
              <a:off x="4883070" y="1438066"/>
              <a:ext cx="3027680" cy="583565"/>
            </a:xfrm>
            <a:prstGeom prst="rect">
              <a:avLst/>
            </a:prstGeom>
            <a:noFill/>
          </p:spPr>
          <p:txBody>
            <a:bodyPr wrap="none" rtlCol="0">
              <a:spAutoFit/>
            </a:bodyPr>
            <a:lstStyle/>
            <a:p>
              <a:r>
                <a:rPr lang="zh-CN" altLang="en-US" sz="3200" dirty="0">
                  <a:solidFill>
                    <a:srgbClr val="108241"/>
                  </a:solidFill>
                  <a:latin typeface="思源黑体 CN Heavy" panose="020B0A00000000000000" pitchFamily="34" charset="-122"/>
                  <a:ea typeface="思源黑体 CN Heavy" panose="020B0A00000000000000" pitchFamily="34" charset="-122"/>
                </a:rPr>
                <a:t>低碳出行的概念</a:t>
              </a:r>
            </a:p>
          </p:txBody>
        </p:sp>
        <p:sp>
          <p:nvSpPr>
            <p:cNvPr id="30" name="文本框 29"/>
            <p:cNvSpPr txBox="1"/>
            <p:nvPr/>
          </p:nvSpPr>
          <p:spPr>
            <a:xfrm>
              <a:off x="4883070" y="2195993"/>
              <a:ext cx="3330260" cy="929640"/>
            </a:xfrm>
            <a:prstGeom prst="rect">
              <a:avLst/>
            </a:prstGeom>
            <a:noFill/>
          </p:spPr>
          <p:txBody>
            <a:bodyPr wrap="square" rtlCol="0">
              <a:spAutoFit/>
            </a:bodyPr>
            <a:lstStyle/>
            <a:p>
              <a:pPr>
                <a:lnSpc>
                  <a:spcPct val="130000"/>
                </a:lnSpc>
              </a:pP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低碳出行，即是一種降低“碳”的出行方式，在出行中，主動採用能降低二氧化碳排放量的交通方式</a:t>
              </a:r>
              <a:endPar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endParaRPr>
            </a:p>
          </p:txBody>
        </p:sp>
      </p:grpSp>
      <p:pic>
        <p:nvPicPr>
          <p:cNvPr id="15" name="图片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275" y="1588168"/>
            <a:ext cx="5956954" cy="5956954"/>
          </a:xfrm>
          <a:prstGeom prst="rect">
            <a:avLst/>
          </a:prstGeom>
        </p:spPr>
      </p:pic>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图片 3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7427" y="4776267"/>
            <a:ext cx="4277147" cy="2374775"/>
          </a:xfrm>
          <a:prstGeom prst="rect">
            <a:avLst/>
          </a:prstGeom>
        </p:spPr>
      </p:pic>
      <p:sp>
        <p:nvSpPr>
          <p:cNvPr id="4" name="文本框 3"/>
          <p:cNvSpPr txBox="1"/>
          <p:nvPr/>
        </p:nvSpPr>
        <p:spPr>
          <a:xfrm>
            <a:off x="611720" y="311923"/>
            <a:ext cx="2672080" cy="521970"/>
          </a:xfrm>
          <a:prstGeom prst="rect">
            <a:avLst/>
          </a:prstGeom>
          <a:noFill/>
        </p:spPr>
        <p:txBody>
          <a:bodyPr wrap="none" rtlCol="0">
            <a:spAutoFit/>
          </a:bodyPr>
          <a:lstStyle/>
          <a:p>
            <a:r>
              <a:rPr lang="zh-CN" altLang="en-US" sz="2800" dirty="0">
                <a:solidFill>
                  <a:srgbClr val="108241"/>
                </a:solidFill>
                <a:latin typeface="思源黑体 CN Heavy" panose="020B0A00000000000000" pitchFamily="34" charset="-122"/>
                <a:ea typeface="思源黑体 CN Heavy" panose="020B0A00000000000000" pitchFamily="34" charset="-122"/>
              </a:rPr>
              <a:t>低碳出行的概念</a:t>
            </a:r>
          </a:p>
        </p:txBody>
      </p:sp>
      <p:sp>
        <p:nvSpPr>
          <p:cNvPr id="5" name="文本框 4"/>
          <p:cNvSpPr txBox="1"/>
          <p:nvPr/>
        </p:nvSpPr>
        <p:spPr>
          <a:xfrm>
            <a:off x="3145370" y="558144"/>
            <a:ext cx="2605405" cy="460375"/>
          </a:xfrm>
          <a:prstGeom prst="rect">
            <a:avLst/>
          </a:prstGeom>
          <a:noFill/>
        </p:spPr>
        <p:txBody>
          <a:bodyPr wrap="none" rtlCol="0">
            <a:spAutoFit/>
          </a:bodyPr>
          <a:lstStyle/>
          <a:p>
            <a:r>
              <a:rPr lang="en-US" altLang="zh-CN" sz="1200" spc="100" dirty="0">
                <a:solidFill>
                  <a:srgbClr val="71B136">
                    <a:alpha val="50000"/>
                  </a:srgbClr>
                </a:solidFill>
              </a:rPr>
              <a:t>Concept Of Low Carbon Travel</a:t>
            </a:r>
            <a:endParaRPr lang="zh-CN" altLang="en-US" sz="1200" spc="100" dirty="0">
              <a:solidFill>
                <a:srgbClr val="71B136">
                  <a:alpha val="50000"/>
                </a:srgbClr>
              </a:solidFill>
            </a:endParaRPr>
          </a:p>
          <a:p>
            <a:endParaRPr lang="zh-CN" altLang="en-US" sz="1200" dirty="0">
              <a:solidFill>
                <a:srgbClr val="8198EE">
                  <a:alpha val="70000"/>
                </a:srgbClr>
              </a:solidFill>
              <a:latin typeface="+mn-ea"/>
            </a:endParaRPr>
          </a:p>
        </p:txBody>
      </p:sp>
      <p:cxnSp>
        <p:nvCxnSpPr>
          <p:cNvPr id="6" name="直接连接符 5"/>
          <p:cNvCxnSpPr/>
          <p:nvPr/>
        </p:nvCxnSpPr>
        <p:spPr>
          <a:xfrm>
            <a:off x="695325" y="835143"/>
            <a:ext cx="4896000" cy="0"/>
          </a:xfrm>
          <a:prstGeom prst="line">
            <a:avLst/>
          </a:prstGeom>
          <a:ln>
            <a:solidFill>
              <a:srgbClr val="108241"/>
            </a:solidFill>
          </a:ln>
        </p:spPr>
        <p:style>
          <a:lnRef idx="1">
            <a:schemeClr val="accent1"/>
          </a:lnRef>
          <a:fillRef idx="0">
            <a:schemeClr val="accent1"/>
          </a:fillRef>
          <a:effectRef idx="0">
            <a:schemeClr val="accent1"/>
          </a:effectRef>
          <a:fontRef idx="minor">
            <a:schemeClr val="tx1"/>
          </a:fontRef>
        </p:style>
      </p:cxnSp>
      <p:grpSp>
        <p:nvGrpSpPr>
          <p:cNvPr id="2" name="组合 1"/>
          <p:cNvGrpSpPr/>
          <p:nvPr/>
        </p:nvGrpSpPr>
        <p:grpSpPr>
          <a:xfrm>
            <a:off x="713953" y="1498374"/>
            <a:ext cx="4277147" cy="2283302"/>
            <a:chOff x="713953" y="1450498"/>
            <a:chExt cx="4277147" cy="2283302"/>
          </a:xfrm>
        </p:grpSpPr>
        <p:sp>
          <p:nvSpPr>
            <p:cNvPr id="12" name="矩形 11"/>
            <p:cNvSpPr/>
            <p:nvPr/>
          </p:nvSpPr>
          <p:spPr>
            <a:xfrm>
              <a:off x="713953" y="1450498"/>
              <a:ext cx="4277147" cy="2283302"/>
            </a:xfrm>
            <a:prstGeom prst="rect">
              <a:avLst/>
            </a:prstGeom>
            <a:solidFill>
              <a:srgbClr val="108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nvSpPr>
          <p:spPr>
            <a:xfrm>
              <a:off x="1750089" y="1477009"/>
              <a:ext cx="2204874" cy="2204874"/>
            </a:xfrm>
            <a:prstGeom prst="ellipse">
              <a:avLst/>
            </a:prstGeom>
            <a:blipFill dpi="0" rotWithShape="1">
              <a:blip r:embed="rId3"/>
              <a:srcRect/>
              <a:tile tx="-76200" ty="-196850" sx="100000" sy="100000" flip="none" algn="ctr"/>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blipFill>
                  <a:blip r:embed="rId4"/>
                  <a:stretch>
                    <a:fillRect/>
                  </a:stretch>
                </a:blipFill>
              </a:endParaRPr>
            </a:p>
          </p:txBody>
        </p:sp>
      </p:grpSp>
      <p:grpSp>
        <p:nvGrpSpPr>
          <p:cNvPr id="18" name="组合 17"/>
          <p:cNvGrpSpPr/>
          <p:nvPr/>
        </p:nvGrpSpPr>
        <p:grpSpPr>
          <a:xfrm>
            <a:off x="713953" y="4045723"/>
            <a:ext cx="4277147" cy="1871842"/>
            <a:chOff x="713953" y="4045723"/>
            <a:chExt cx="4277147" cy="1871842"/>
          </a:xfrm>
        </p:grpSpPr>
        <p:sp>
          <p:nvSpPr>
            <p:cNvPr id="13" name="文本框 12"/>
            <p:cNvSpPr txBox="1"/>
            <p:nvPr/>
          </p:nvSpPr>
          <p:spPr>
            <a:xfrm>
              <a:off x="713953" y="4533900"/>
              <a:ext cx="4277147" cy="1383665"/>
            </a:xfrm>
            <a:prstGeom prst="rect">
              <a:avLst/>
            </a:prstGeom>
            <a:noFill/>
          </p:spPr>
          <p:txBody>
            <a:bodyPr wrap="square" rtlCol="0">
              <a:spAutoFit/>
            </a:bodyPr>
            <a:lstStyle/>
            <a:p>
              <a:pPr>
                <a:lnSpc>
                  <a:spcPct val="150000"/>
                </a:lnSpc>
              </a:pPr>
              <a:r>
                <a:rPr lang="zh-CN" altLang="en-US" sz="1400" dirty="0">
                  <a:solidFill>
                    <a:schemeClr val="tx1">
                      <a:lumMod val="50000"/>
                      <a:lumOff val="50000"/>
                    </a:schemeClr>
                  </a:solidFill>
                </a:rPr>
                <a:t>是一種降低“碳”的出行方式，即在出行中，主動採用能降低二氧化碳排放量的交通方式</a:t>
              </a:r>
              <a:r>
                <a:rPr lang="en-US" altLang="zh-CN" sz="1400" dirty="0">
                  <a:solidFill>
                    <a:schemeClr val="tx1">
                      <a:lumMod val="50000"/>
                      <a:lumOff val="50000"/>
                    </a:schemeClr>
                  </a:solidFill>
                </a:rPr>
                <a:t>.</a:t>
              </a:r>
              <a:r>
                <a:rPr lang="zh-CN" altLang="en-US" sz="1400" dirty="0">
                  <a:solidFill>
                    <a:schemeClr val="tx1">
                      <a:lumMod val="50000"/>
                      <a:lumOff val="50000"/>
                    </a:schemeClr>
                  </a:solidFill>
                </a:rPr>
                <a:t>其包含了政府與旅行機構推出的相關環保低碳政策與低碳出行線路、個人出行中攜帶環保行李、住環保旅館等</a:t>
              </a:r>
              <a:r>
                <a:rPr lang="en-US" altLang="zh-CN" sz="1400" dirty="0">
                  <a:solidFill>
                    <a:schemeClr val="tx1">
                      <a:lumMod val="50000"/>
                      <a:lumOff val="50000"/>
                    </a:schemeClr>
                  </a:solidFill>
                </a:rPr>
                <a:t>.</a:t>
              </a:r>
              <a:endParaRPr lang="zh-CN" altLang="en-US" sz="1400" dirty="0">
                <a:solidFill>
                  <a:schemeClr val="tx1">
                    <a:lumMod val="50000"/>
                    <a:lumOff val="50000"/>
                  </a:schemeClr>
                </a:solidFill>
              </a:endParaRPr>
            </a:p>
          </p:txBody>
        </p:sp>
        <p:sp>
          <p:nvSpPr>
            <p:cNvPr id="17" name="文本框 16"/>
            <p:cNvSpPr txBox="1"/>
            <p:nvPr/>
          </p:nvSpPr>
          <p:spPr>
            <a:xfrm>
              <a:off x="713953" y="4045723"/>
              <a:ext cx="2316480" cy="460375"/>
            </a:xfrm>
            <a:prstGeom prst="rect">
              <a:avLst/>
            </a:prstGeom>
            <a:noFill/>
          </p:spPr>
          <p:txBody>
            <a:bodyPr wrap="none" rtlCol="0">
              <a:spAutoFit/>
            </a:bodyPr>
            <a:lstStyle/>
            <a:p>
              <a:r>
                <a:rPr lang="zh-CN" altLang="en-US" sz="2400" dirty="0">
                  <a:solidFill>
                    <a:srgbClr val="108241"/>
                  </a:solidFill>
                  <a:latin typeface="思源黑体 CN Heavy" panose="020B0A00000000000000" pitchFamily="34" charset="-122"/>
                  <a:ea typeface="思源黑体 CN Heavy" panose="020B0A00000000000000" pitchFamily="34" charset="-122"/>
                </a:rPr>
                <a:t>低碳出行的概念</a:t>
              </a:r>
            </a:p>
          </p:txBody>
        </p:sp>
      </p:grpSp>
      <p:grpSp>
        <p:nvGrpSpPr>
          <p:cNvPr id="3" name="组合 2"/>
          <p:cNvGrpSpPr/>
          <p:nvPr/>
        </p:nvGrpSpPr>
        <p:grpSpPr>
          <a:xfrm>
            <a:off x="7210003" y="1499276"/>
            <a:ext cx="4277147" cy="2282400"/>
            <a:chOff x="7210003" y="1547402"/>
            <a:chExt cx="4277147" cy="2282400"/>
          </a:xfrm>
        </p:grpSpPr>
        <p:sp>
          <p:nvSpPr>
            <p:cNvPr id="21" name="矩形 20"/>
            <p:cNvSpPr/>
            <p:nvPr/>
          </p:nvSpPr>
          <p:spPr>
            <a:xfrm>
              <a:off x="7210003" y="1547402"/>
              <a:ext cx="4277147" cy="2282400"/>
            </a:xfrm>
            <a:prstGeom prst="rect">
              <a:avLst/>
            </a:prstGeom>
            <a:solidFill>
              <a:srgbClr val="108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椭圆 21"/>
            <p:cNvSpPr/>
            <p:nvPr/>
          </p:nvSpPr>
          <p:spPr>
            <a:xfrm>
              <a:off x="8246139" y="1597324"/>
              <a:ext cx="2204874" cy="2204874"/>
            </a:xfrm>
            <a:prstGeom prst="ellipse">
              <a:avLst/>
            </a:prstGeom>
            <a:blipFill dpi="0" rotWithShape="1">
              <a:blip r:embed="rId5"/>
              <a:srcRect/>
              <a:tile tx="19050" ty="25400" sx="100000" sy="100000" flip="none" algn="b"/>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blipFill>
                  <a:blip r:embed="rId4"/>
                  <a:stretch>
                    <a:fillRect/>
                  </a:stretch>
                </a:blipFill>
              </a:endParaRPr>
            </a:p>
          </p:txBody>
        </p:sp>
      </p:grpSp>
      <p:grpSp>
        <p:nvGrpSpPr>
          <p:cNvPr id="23" name="组合 22"/>
          <p:cNvGrpSpPr/>
          <p:nvPr/>
        </p:nvGrpSpPr>
        <p:grpSpPr>
          <a:xfrm>
            <a:off x="7210003" y="4045723"/>
            <a:ext cx="4277147" cy="1871842"/>
            <a:chOff x="713953" y="4045723"/>
            <a:chExt cx="4277147" cy="1871842"/>
          </a:xfrm>
        </p:grpSpPr>
        <p:sp>
          <p:nvSpPr>
            <p:cNvPr id="24" name="文本框 23"/>
            <p:cNvSpPr txBox="1"/>
            <p:nvPr/>
          </p:nvSpPr>
          <p:spPr>
            <a:xfrm>
              <a:off x="713953" y="4533900"/>
              <a:ext cx="4277147" cy="1383665"/>
            </a:xfrm>
            <a:prstGeom prst="rect">
              <a:avLst/>
            </a:prstGeom>
            <a:noFill/>
          </p:spPr>
          <p:txBody>
            <a:bodyPr wrap="square" rtlCol="0">
              <a:spAutoFit/>
            </a:bodyPr>
            <a:lstStyle>
              <a:defPPr>
                <a:defRPr lang="zh-CN"/>
              </a:defPPr>
              <a:lvl1pPr>
                <a:lnSpc>
                  <a:spcPct val="150000"/>
                </a:lnSpc>
                <a:defRPr sz="1400">
                  <a:solidFill>
                    <a:schemeClr val="tx1">
                      <a:lumMod val="50000"/>
                      <a:lumOff val="50000"/>
                    </a:schemeClr>
                  </a:solidFill>
                </a:defRPr>
              </a:lvl1pPr>
            </a:lstStyle>
            <a:p>
              <a:r>
                <a:rPr lang="zh-CN" altLang="en-US" dirty="0"/>
                <a:t>這種出行方式環境影響最小，既節約能源、提高能效、減少污染、又益於健康、兼顧效率，如多乘坐公共汽車、地鐵等公共交通工具，合作乘車，環保駕車，或者步行、騎自行車等</a:t>
              </a:r>
            </a:p>
          </p:txBody>
        </p:sp>
        <p:sp>
          <p:nvSpPr>
            <p:cNvPr id="25" name="文本框 24"/>
            <p:cNvSpPr txBox="1"/>
            <p:nvPr/>
          </p:nvSpPr>
          <p:spPr>
            <a:xfrm>
              <a:off x="713953" y="4045723"/>
              <a:ext cx="2316480" cy="460375"/>
            </a:xfrm>
            <a:prstGeom prst="rect">
              <a:avLst/>
            </a:prstGeom>
            <a:noFill/>
          </p:spPr>
          <p:txBody>
            <a:bodyPr wrap="none" rtlCol="0">
              <a:spAutoFit/>
            </a:bodyPr>
            <a:lstStyle/>
            <a:p>
              <a:r>
                <a:rPr lang="zh-CN" altLang="en-US" sz="2400" dirty="0">
                  <a:solidFill>
                    <a:srgbClr val="108241"/>
                  </a:solidFill>
                  <a:latin typeface="思源黑体 CN Heavy" panose="020B0A00000000000000" pitchFamily="34" charset="-122"/>
                  <a:ea typeface="思源黑体 CN Heavy" panose="020B0A00000000000000" pitchFamily="34" charset="-122"/>
                </a:rPr>
                <a:t>低碳出行的特點</a:t>
              </a:r>
            </a:p>
          </p:txBody>
        </p:sp>
      </p:grpSp>
      <p:pic>
        <p:nvPicPr>
          <p:cNvPr id="31" name="图片 30"/>
          <p:cNvPicPr>
            <a:picLocks noChangeAspect="1"/>
          </p:cNvPicPr>
          <p:nvPr/>
        </p:nvPicPr>
        <p:blipFill>
          <a:blip r:embed="rId6" cstate="print">
            <a:extLst>
              <a:ext uri="{28A0092B-C50C-407E-A947-70E740481C1C}">
                <a14:useLocalDpi xmlns:a14="http://schemas.microsoft.com/office/drawing/2010/main" val="0"/>
              </a:ext>
            </a:extLst>
          </a:blip>
          <a:srcRect l="-23091" t="49468" r="-19184" b="-12222"/>
          <a:stretch>
            <a:fillRect/>
          </a:stretch>
        </p:blipFill>
        <p:spPr>
          <a:xfrm>
            <a:off x="54096" y="3392489"/>
            <a:ext cx="7155907" cy="4303677"/>
          </a:xfrm>
          <a:custGeom>
            <a:avLst/>
            <a:gdLst>
              <a:gd name="connsiteX0" fmla="*/ 0 w 7155907"/>
              <a:gd name="connsiteY0" fmla="*/ 0 h 4303677"/>
              <a:gd name="connsiteX1" fmla="*/ 1161393 w 7155907"/>
              <a:gd name="connsiteY1" fmla="*/ 0 h 4303677"/>
              <a:gd name="connsiteX2" fmla="*/ 1161393 w 7155907"/>
              <a:gd name="connsiteY2" fmla="*/ 3465512 h 4303677"/>
              <a:gd name="connsiteX3" fmla="*/ 6191039 w 7155907"/>
              <a:gd name="connsiteY3" fmla="*/ 3465512 h 4303677"/>
              <a:gd name="connsiteX4" fmla="*/ 6191039 w 7155907"/>
              <a:gd name="connsiteY4" fmla="*/ 0 h 4303677"/>
              <a:gd name="connsiteX5" fmla="*/ 7155907 w 7155907"/>
              <a:gd name="connsiteY5" fmla="*/ 0 h 4303677"/>
              <a:gd name="connsiteX6" fmla="*/ 7155907 w 7155907"/>
              <a:gd name="connsiteY6" fmla="*/ 4303677 h 4303677"/>
              <a:gd name="connsiteX7" fmla="*/ 0 w 7155907"/>
              <a:gd name="connsiteY7" fmla="*/ 4303677 h 4303677"/>
              <a:gd name="connsiteX8" fmla="*/ 0 w 7155907"/>
              <a:gd name="connsiteY8" fmla="*/ 0 h 4303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55907" h="4303677">
                <a:moveTo>
                  <a:pt x="0" y="0"/>
                </a:moveTo>
                <a:lnTo>
                  <a:pt x="1161393" y="0"/>
                </a:lnTo>
                <a:lnTo>
                  <a:pt x="1161393" y="3465512"/>
                </a:lnTo>
                <a:lnTo>
                  <a:pt x="6191039" y="3465512"/>
                </a:lnTo>
                <a:lnTo>
                  <a:pt x="6191039" y="0"/>
                </a:lnTo>
                <a:lnTo>
                  <a:pt x="7155907" y="0"/>
                </a:lnTo>
                <a:lnTo>
                  <a:pt x="7155907" y="4303677"/>
                </a:lnTo>
                <a:lnTo>
                  <a:pt x="0" y="4303677"/>
                </a:lnTo>
                <a:lnTo>
                  <a:pt x="0" y="0"/>
                </a:lnTo>
                <a:close/>
              </a:path>
            </a:pathLst>
          </a:custGeom>
        </p:spPr>
      </p:pic>
      <p:sp>
        <p:nvSpPr>
          <p:cNvPr id="37" name="圆: 空心 36"/>
          <p:cNvSpPr/>
          <p:nvPr/>
        </p:nvSpPr>
        <p:spPr>
          <a:xfrm>
            <a:off x="10003576" y="-3182697"/>
            <a:ext cx="4694682" cy="4366260"/>
          </a:xfrm>
          <a:prstGeom prst="donut">
            <a:avLst>
              <a:gd name="adj" fmla="val 13355"/>
            </a:avLst>
          </a:prstGeom>
          <a:solidFill>
            <a:srgbClr val="85C749">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11720" y="311923"/>
            <a:ext cx="2672080" cy="521970"/>
          </a:xfrm>
          <a:prstGeom prst="rect">
            <a:avLst/>
          </a:prstGeom>
          <a:noFill/>
        </p:spPr>
        <p:txBody>
          <a:bodyPr wrap="none" rtlCol="0">
            <a:spAutoFit/>
          </a:bodyPr>
          <a:lstStyle/>
          <a:p>
            <a:r>
              <a:rPr lang="zh-CN" altLang="en-US" sz="2800" dirty="0">
                <a:solidFill>
                  <a:srgbClr val="108241"/>
                </a:solidFill>
                <a:latin typeface="思源黑体 CN Heavy" panose="020B0A00000000000000" pitchFamily="34" charset="-122"/>
                <a:ea typeface="思源黑体 CN Heavy" panose="020B0A00000000000000" pitchFamily="34" charset="-122"/>
              </a:rPr>
              <a:t>低碳出行的概念</a:t>
            </a:r>
          </a:p>
        </p:txBody>
      </p:sp>
      <p:sp>
        <p:nvSpPr>
          <p:cNvPr id="5" name="文本框 4"/>
          <p:cNvSpPr txBox="1"/>
          <p:nvPr/>
        </p:nvSpPr>
        <p:spPr>
          <a:xfrm>
            <a:off x="3145370" y="558144"/>
            <a:ext cx="2605405" cy="460375"/>
          </a:xfrm>
          <a:prstGeom prst="rect">
            <a:avLst/>
          </a:prstGeom>
          <a:noFill/>
        </p:spPr>
        <p:txBody>
          <a:bodyPr wrap="none" rtlCol="0">
            <a:spAutoFit/>
          </a:bodyPr>
          <a:lstStyle/>
          <a:p>
            <a:r>
              <a:rPr lang="en-US" altLang="zh-CN" sz="1200" spc="100" dirty="0">
                <a:solidFill>
                  <a:srgbClr val="71B136">
                    <a:alpha val="50000"/>
                  </a:srgbClr>
                </a:solidFill>
              </a:rPr>
              <a:t>Concept Of Low Carbon Travel</a:t>
            </a:r>
            <a:endParaRPr lang="zh-CN" altLang="en-US" sz="1200" spc="100" dirty="0">
              <a:solidFill>
                <a:srgbClr val="71B136">
                  <a:alpha val="50000"/>
                </a:srgbClr>
              </a:solidFill>
            </a:endParaRPr>
          </a:p>
          <a:p>
            <a:endParaRPr lang="zh-CN" altLang="en-US" sz="1200" dirty="0">
              <a:solidFill>
                <a:srgbClr val="8198EE">
                  <a:alpha val="70000"/>
                </a:srgbClr>
              </a:solidFill>
              <a:latin typeface="+mn-ea"/>
            </a:endParaRPr>
          </a:p>
        </p:txBody>
      </p:sp>
      <p:cxnSp>
        <p:nvCxnSpPr>
          <p:cNvPr id="6" name="直接连接符 5"/>
          <p:cNvCxnSpPr/>
          <p:nvPr/>
        </p:nvCxnSpPr>
        <p:spPr>
          <a:xfrm>
            <a:off x="695325" y="835143"/>
            <a:ext cx="4896000" cy="0"/>
          </a:xfrm>
          <a:prstGeom prst="line">
            <a:avLst/>
          </a:prstGeom>
          <a:ln>
            <a:solidFill>
              <a:srgbClr val="108241"/>
            </a:solidFill>
          </a:ln>
        </p:spPr>
        <p:style>
          <a:lnRef idx="1">
            <a:schemeClr val="accent1"/>
          </a:lnRef>
          <a:fillRef idx="0">
            <a:schemeClr val="accent1"/>
          </a:fillRef>
          <a:effectRef idx="0">
            <a:schemeClr val="accent1"/>
          </a:effectRef>
          <a:fontRef idx="minor">
            <a:schemeClr val="tx1"/>
          </a:fontRef>
        </p:style>
      </p:cxnSp>
      <p:pic>
        <p:nvPicPr>
          <p:cNvPr id="31" name="图片 30"/>
          <p:cNvPicPr>
            <a:picLocks noChangeAspect="1"/>
          </p:cNvPicPr>
          <p:nvPr/>
        </p:nvPicPr>
        <p:blipFill>
          <a:blip r:embed="rId2" cstate="print">
            <a:extLst>
              <a:ext uri="{28A0092B-C50C-407E-A947-70E740481C1C}">
                <a14:useLocalDpi xmlns:a14="http://schemas.microsoft.com/office/drawing/2010/main" val="0"/>
              </a:ext>
            </a:extLst>
          </a:blip>
          <a:srcRect l="-23091" t="49468" r="-19184" b="-12222"/>
          <a:stretch>
            <a:fillRect/>
          </a:stretch>
        </p:blipFill>
        <p:spPr>
          <a:xfrm>
            <a:off x="54096" y="3392489"/>
            <a:ext cx="7155907" cy="4303677"/>
          </a:xfrm>
          <a:custGeom>
            <a:avLst/>
            <a:gdLst>
              <a:gd name="connsiteX0" fmla="*/ 0 w 7155907"/>
              <a:gd name="connsiteY0" fmla="*/ 0 h 4303677"/>
              <a:gd name="connsiteX1" fmla="*/ 1161393 w 7155907"/>
              <a:gd name="connsiteY1" fmla="*/ 0 h 4303677"/>
              <a:gd name="connsiteX2" fmla="*/ 1161393 w 7155907"/>
              <a:gd name="connsiteY2" fmla="*/ 3465512 h 4303677"/>
              <a:gd name="connsiteX3" fmla="*/ 6191039 w 7155907"/>
              <a:gd name="connsiteY3" fmla="*/ 3465512 h 4303677"/>
              <a:gd name="connsiteX4" fmla="*/ 6191039 w 7155907"/>
              <a:gd name="connsiteY4" fmla="*/ 0 h 4303677"/>
              <a:gd name="connsiteX5" fmla="*/ 7155907 w 7155907"/>
              <a:gd name="connsiteY5" fmla="*/ 0 h 4303677"/>
              <a:gd name="connsiteX6" fmla="*/ 7155907 w 7155907"/>
              <a:gd name="connsiteY6" fmla="*/ 4303677 h 4303677"/>
              <a:gd name="connsiteX7" fmla="*/ 0 w 7155907"/>
              <a:gd name="connsiteY7" fmla="*/ 4303677 h 4303677"/>
              <a:gd name="connsiteX8" fmla="*/ 0 w 7155907"/>
              <a:gd name="connsiteY8" fmla="*/ 0 h 4303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55907" h="4303677">
                <a:moveTo>
                  <a:pt x="0" y="0"/>
                </a:moveTo>
                <a:lnTo>
                  <a:pt x="1161393" y="0"/>
                </a:lnTo>
                <a:lnTo>
                  <a:pt x="1161393" y="3465512"/>
                </a:lnTo>
                <a:lnTo>
                  <a:pt x="6191039" y="3465512"/>
                </a:lnTo>
                <a:lnTo>
                  <a:pt x="6191039" y="0"/>
                </a:lnTo>
                <a:lnTo>
                  <a:pt x="7155907" y="0"/>
                </a:lnTo>
                <a:lnTo>
                  <a:pt x="7155907" y="4303677"/>
                </a:lnTo>
                <a:lnTo>
                  <a:pt x="0" y="4303677"/>
                </a:lnTo>
                <a:lnTo>
                  <a:pt x="0" y="0"/>
                </a:lnTo>
                <a:close/>
              </a:path>
            </a:pathLst>
          </a:custGeom>
        </p:spPr>
      </p:pic>
      <p:sp>
        <p:nvSpPr>
          <p:cNvPr id="62" name="任意多边形: 形状 61"/>
          <p:cNvSpPr/>
          <p:nvPr/>
        </p:nvSpPr>
        <p:spPr>
          <a:xfrm>
            <a:off x="-106452" y="4888868"/>
            <a:ext cx="12404904" cy="2020843"/>
          </a:xfrm>
          <a:custGeom>
            <a:avLst/>
            <a:gdLst>
              <a:gd name="connsiteX0" fmla="*/ 6202453 w 12404904"/>
              <a:gd name="connsiteY0" fmla="*/ 0 h 2020843"/>
              <a:gd name="connsiteX1" fmla="*/ 12228002 w 12404904"/>
              <a:gd name="connsiteY1" fmla="*/ 1833134 h 2020843"/>
              <a:gd name="connsiteX2" fmla="*/ 12404904 w 12404904"/>
              <a:gd name="connsiteY2" fmla="*/ 2020843 h 2020843"/>
              <a:gd name="connsiteX3" fmla="*/ 0 w 12404904"/>
              <a:gd name="connsiteY3" fmla="*/ 2020843 h 2020843"/>
              <a:gd name="connsiteX4" fmla="*/ 176902 w 12404904"/>
              <a:gd name="connsiteY4" fmla="*/ 1833134 h 2020843"/>
              <a:gd name="connsiteX5" fmla="*/ 6202453 w 12404904"/>
              <a:gd name="connsiteY5" fmla="*/ 0 h 2020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04904" h="2020843">
                <a:moveTo>
                  <a:pt x="6202453" y="0"/>
                </a:moveTo>
                <a:cubicBezTo>
                  <a:pt x="8804365" y="0"/>
                  <a:pt x="11067583" y="741237"/>
                  <a:pt x="12228002" y="1833134"/>
                </a:cubicBezTo>
                <a:lnTo>
                  <a:pt x="12404904" y="2020843"/>
                </a:lnTo>
                <a:lnTo>
                  <a:pt x="0" y="2020843"/>
                </a:lnTo>
                <a:lnTo>
                  <a:pt x="176902" y="1833134"/>
                </a:lnTo>
                <a:cubicBezTo>
                  <a:pt x="1337321" y="741237"/>
                  <a:pt x="3600540" y="0"/>
                  <a:pt x="6202453" y="0"/>
                </a:cubicBezTo>
                <a:close/>
              </a:path>
            </a:pathLst>
          </a:custGeom>
          <a:solidFill>
            <a:srgbClr val="71B13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p>
        </p:txBody>
      </p:sp>
      <p:sp>
        <p:nvSpPr>
          <p:cNvPr id="27" name="矩形: 圆角 26"/>
          <p:cNvSpPr/>
          <p:nvPr/>
        </p:nvSpPr>
        <p:spPr>
          <a:xfrm>
            <a:off x="1111847" y="1543049"/>
            <a:ext cx="3060000" cy="3960000"/>
          </a:xfrm>
          <a:prstGeom prst="roundRect">
            <a:avLst>
              <a:gd name="adj" fmla="val 6084"/>
            </a:avLst>
          </a:prstGeom>
          <a:solidFill>
            <a:srgbClr val="ECEDF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矩形: 圆角 27"/>
          <p:cNvSpPr/>
          <p:nvPr/>
        </p:nvSpPr>
        <p:spPr>
          <a:xfrm>
            <a:off x="1170729" y="1695449"/>
            <a:ext cx="2942236" cy="3807600"/>
          </a:xfrm>
          <a:prstGeom prst="roundRect">
            <a:avLst>
              <a:gd name="adj" fmla="val 6084"/>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圆角 28"/>
          <p:cNvSpPr/>
          <p:nvPr/>
        </p:nvSpPr>
        <p:spPr>
          <a:xfrm>
            <a:off x="1041942" y="1504949"/>
            <a:ext cx="3199810" cy="252000"/>
          </a:xfrm>
          <a:prstGeom prst="roundRect">
            <a:avLst>
              <a:gd name="adj" fmla="val 14618"/>
            </a:avLst>
          </a:prstGeom>
          <a:gradFill>
            <a:gsLst>
              <a:gs pos="50000">
                <a:srgbClr val="108241"/>
              </a:gs>
              <a:gs pos="0">
                <a:srgbClr val="108241">
                  <a:alpha val="20000"/>
                </a:srgbClr>
              </a:gs>
              <a:gs pos="100000">
                <a:srgbClr val="108241">
                  <a:alpha val="2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5" name="椭圆 34"/>
          <p:cNvSpPr/>
          <p:nvPr/>
        </p:nvSpPr>
        <p:spPr>
          <a:xfrm>
            <a:off x="2101847" y="2029065"/>
            <a:ext cx="1080000" cy="1080000"/>
          </a:xfrm>
          <a:prstGeom prst="ellipse">
            <a:avLst/>
          </a:prstGeom>
          <a:blipFill dpi="0" rotWithShape="1">
            <a:blip r:embed="rId3"/>
            <a:srcRect/>
            <a:tile tx="-82550" ty="-120650" sx="100000" sy="100000" flip="none" algn="ctr"/>
          </a:blipFill>
          <a:ln>
            <a:solidFill>
              <a:srgbClr val="71B1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2" name="文本框 31"/>
          <p:cNvSpPr txBox="1"/>
          <p:nvPr/>
        </p:nvSpPr>
        <p:spPr>
          <a:xfrm>
            <a:off x="1744997" y="3237299"/>
            <a:ext cx="1793701" cy="460375"/>
          </a:xfrm>
          <a:prstGeom prst="rect">
            <a:avLst/>
          </a:prstGeom>
          <a:noFill/>
        </p:spPr>
        <p:txBody>
          <a:bodyPr wrap="square" rtlCol="0">
            <a:spAutoFit/>
          </a:bodyPr>
          <a:lstStyle/>
          <a:p>
            <a:pPr algn="ctr"/>
            <a:r>
              <a:rPr lang="zh-CN" altLang="en-US" sz="2400" spc="300" dirty="0">
                <a:solidFill>
                  <a:srgbClr val="108241"/>
                </a:solidFill>
                <a:latin typeface="思源黑体 CN Heavy" panose="020B0A00000000000000" pitchFamily="34" charset="-122"/>
                <a:ea typeface="思源黑体 CN Heavy" panose="020B0A00000000000000" pitchFamily="34" charset="-122"/>
              </a:rPr>
              <a:t>基本概念</a:t>
            </a:r>
          </a:p>
        </p:txBody>
      </p:sp>
      <p:sp>
        <p:nvSpPr>
          <p:cNvPr id="33" name="文本框 32"/>
          <p:cNvSpPr txBox="1"/>
          <p:nvPr/>
        </p:nvSpPr>
        <p:spPr>
          <a:xfrm>
            <a:off x="1265062" y="3657600"/>
            <a:ext cx="2753571" cy="1706880"/>
          </a:xfrm>
          <a:prstGeom prst="rect">
            <a:avLst/>
          </a:prstGeom>
          <a:noFill/>
        </p:spPr>
        <p:txBody>
          <a:bodyPr wrap="square" rtlCol="0">
            <a:spAutoFit/>
          </a:bodyPr>
          <a:lstStyle>
            <a:defPPr>
              <a:defRPr lang="zh-CN"/>
            </a:defPPr>
            <a:lvl1pPr algn="ctr">
              <a:lnSpc>
                <a:spcPct val="150000"/>
              </a:lnSpc>
              <a:defRPr sz="1400">
                <a:solidFill>
                  <a:srgbClr val="8198EE"/>
                </a:solidFill>
                <a:latin typeface="+mn-ea"/>
              </a:defRPr>
            </a:lvl1pPr>
          </a:lstStyle>
          <a:p>
            <a:r>
              <a:rPr lang="zh-CN" altLang="en-US" dirty="0">
                <a:solidFill>
                  <a:schemeClr val="tx1">
                    <a:lumMod val="50000"/>
                    <a:lumOff val="50000"/>
                  </a:schemeClr>
                </a:solidFill>
              </a:rPr>
              <a:t>低碳出行屬於公共型低碳消費的範疇，以低能耗、低污染為基礎的綠色出行，宣導在出行中儘量減少碳足跡與二氧化碳的排放，也是環保的深層次表現。</a:t>
            </a:r>
          </a:p>
        </p:txBody>
      </p:sp>
      <p:sp>
        <p:nvSpPr>
          <p:cNvPr id="39" name="矩形: 圆角 38"/>
          <p:cNvSpPr/>
          <p:nvPr/>
        </p:nvSpPr>
        <p:spPr>
          <a:xfrm>
            <a:off x="8046047" y="1543049"/>
            <a:ext cx="3060000" cy="3960000"/>
          </a:xfrm>
          <a:prstGeom prst="roundRect">
            <a:avLst>
              <a:gd name="adj" fmla="val 6084"/>
            </a:avLst>
          </a:prstGeom>
          <a:solidFill>
            <a:srgbClr val="ECEDF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矩形: 圆角 39"/>
          <p:cNvSpPr/>
          <p:nvPr/>
        </p:nvSpPr>
        <p:spPr>
          <a:xfrm>
            <a:off x="8104929" y="1695449"/>
            <a:ext cx="2942236" cy="3807600"/>
          </a:xfrm>
          <a:prstGeom prst="roundRect">
            <a:avLst>
              <a:gd name="adj" fmla="val 6084"/>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矩形: 圆角 40"/>
          <p:cNvSpPr/>
          <p:nvPr/>
        </p:nvSpPr>
        <p:spPr>
          <a:xfrm>
            <a:off x="7976142" y="1504949"/>
            <a:ext cx="3199810" cy="252000"/>
          </a:xfrm>
          <a:prstGeom prst="roundRect">
            <a:avLst>
              <a:gd name="adj" fmla="val 14618"/>
            </a:avLst>
          </a:prstGeom>
          <a:gradFill>
            <a:gsLst>
              <a:gs pos="50000">
                <a:srgbClr val="108241"/>
              </a:gs>
              <a:gs pos="0">
                <a:srgbClr val="108241">
                  <a:alpha val="20000"/>
                </a:srgbClr>
              </a:gs>
              <a:gs pos="100000">
                <a:srgbClr val="108241">
                  <a:alpha val="2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3" name="文本框 42"/>
          <p:cNvSpPr txBox="1"/>
          <p:nvPr/>
        </p:nvSpPr>
        <p:spPr>
          <a:xfrm>
            <a:off x="8679197" y="3237299"/>
            <a:ext cx="1793701" cy="460375"/>
          </a:xfrm>
          <a:prstGeom prst="rect">
            <a:avLst/>
          </a:prstGeom>
          <a:noFill/>
        </p:spPr>
        <p:txBody>
          <a:bodyPr wrap="square" rtlCol="0">
            <a:spAutoFit/>
          </a:bodyPr>
          <a:lstStyle>
            <a:defPPr>
              <a:defRPr lang="zh-CN"/>
            </a:defPPr>
            <a:lvl1pPr algn="ctr">
              <a:defRPr sz="2400" spc="300">
                <a:solidFill>
                  <a:srgbClr val="108241"/>
                </a:solidFill>
                <a:latin typeface="+mj-ea"/>
                <a:ea typeface="+mj-ea"/>
              </a:defRPr>
            </a:lvl1pPr>
          </a:lstStyle>
          <a:p>
            <a:r>
              <a:rPr lang="zh-CN" altLang="en-US" dirty="0">
                <a:latin typeface="思源黑体 CN Heavy" panose="020B0A00000000000000" pitchFamily="34" charset="-122"/>
                <a:ea typeface="思源黑体 CN Heavy" panose="020B0A00000000000000" pitchFamily="34" charset="-122"/>
              </a:rPr>
              <a:t>基本概念</a:t>
            </a:r>
          </a:p>
        </p:txBody>
      </p:sp>
      <p:sp>
        <p:nvSpPr>
          <p:cNvPr id="44" name="文本框 43"/>
          <p:cNvSpPr txBox="1"/>
          <p:nvPr/>
        </p:nvSpPr>
        <p:spPr>
          <a:xfrm>
            <a:off x="8199262" y="3657600"/>
            <a:ext cx="2753571" cy="1383665"/>
          </a:xfrm>
          <a:prstGeom prst="rect">
            <a:avLst/>
          </a:prstGeom>
          <a:noFill/>
        </p:spPr>
        <p:txBody>
          <a:bodyPr wrap="square" rtlCol="0">
            <a:spAutoFit/>
          </a:bodyPr>
          <a:lstStyle>
            <a:defPPr>
              <a:defRPr lang="zh-CN"/>
            </a:defPPr>
            <a:lvl1pPr algn="ctr">
              <a:lnSpc>
                <a:spcPct val="150000"/>
              </a:lnSpc>
              <a:defRPr sz="1400">
                <a:solidFill>
                  <a:schemeClr val="tx1">
                    <a:lumMod val="50000"/>
                    <a:lumOff val="50000"/>
                  </a:schemeClr>
                </a:solidFill>
                <a:latin typeface="+mn-ea"/>
              </a:defRPr>
            </a:lvl1pPr>
          </a:lstStyle>
          <a:p>
            <a:r>
              <a:rPr lang="zh-CN" altLang="en-US" dirty="0"/>
              <a:t>政府與旅行機構推出的相關環保低碳政策與低碳出行線路</a:t>
            </a:r>
            <a:r>
              <a:rPr lang="en-US" altLang="zh-CN" dirty="0"/>
              <a:t>,</a:t>
            </a:r>
            <a:r>
              <a:rPr lang="zh-CN" altLang="en-US" dirty="0"/>
              <a:t>包括較低的交通工具</a:t>
            </a:r>
            <a:r>
              <a:rPr lang="en-US" altLang="zh-CN" dirty="0"/>
              <a:t>,</a:t>
            </a:r>
            <a:r>
              <a:rPr lang="zh-CN" altLang="en-US" dirty="0"/>
              <a:t>甚至是自行車與徒步等方面</a:t>
            </a:r>
          </a:p>
        </p:txBody>
      </p:sp>
      <p:sp>
        <p:nvSpPr>
          <p:cNvPr id="48" name="矩形: 圆角 47"/>
          <p:cNvSpPr/>
          <p:nvPr/>
        </p:nvSpPr>
        <p:spPr>
          <a:xfrm>
            <a:off x="4578947" y="1543049"/>
            <a:ext cx="3060000" cy="3960000"/>
          </a:xfrm>
          <a:prstGeom prst="roundRect">
            <a:avLst>
              <a:gd name="adj" fmla="val 6084"/>
            </a:avLst>
          </a:prstGeom>
          <a:solidFill>
            <a:srgbClr val="ECEDF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矩形: 圆角 48"/>
          <p:cNvSpPr/>
          <p:nvPr/>
        </p:nvSpPr>
        <p:spPr>
          <a:xfrm>
            <a:off x="4637829" y="1695449"/>
            <a:ext cx="2942236" cy="3807600"/>
          </a:xfrm>
          <a:prstGeom prst="roundRect">
            <a:avLst>
              <a:gd name="adj" fmla="val 6084"/>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0" name="矩形: 圆角 49"/>
          <p:cNvSpPr/>
          <p:nvPr/>
        </p:nvSpPr>
        <p:spPr>
          <a:xfrm>
            <a:off x="4509042" y="1504949"/>
            <a:ext cx="3199810" cy="252000"/>
          </a:xfrm>
          <a:prstGeom prst="roundRect">
            <a:avLst>
              <a:gd name="adj" fmla="val 14618"/>
            </a:avLst>
          </a:prstGeom>
          <a:gradFill>
            <a:gsLst>
              <a:gs pos="50000">
                <a:srgbClr val="108241"/>
              </a:gs>
              <a:gs pos="0">
                <a:srgbClr val="108241">
                  <a:alpha val="20000"/>
                </a:srgbClr>
              </a:gs>
              <a:gs pos="100000">
                <a:srgbClr val="108241">
                  <a:alpha val="2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5" name="文本框 54"/>
          <p:cNvSpPr txBox="1"/>
          <p:nvPr/>
        </p:nvSpPr>
        <p:spPr>
          <a:xfrm>
            <a:off x="5212097" y="3237299"/>
            <a:ext cx="1793701" cy="460375"/>
          </a:xfrm>
          <a:prstGeom prst="rect">
            <a:avLst/>
          </a:prstGeom>
          <a:noFill/>
        </p:spPr>
        <p:txBody>
          <a:bodyPr wrap="square" rtlCol="0">
            <a:spAutoFit/>
          </a:bodyPr>
          <a:lstStyle>
            <a:defPPr>
              <a:defRPr lang="zh-CN"/>
            </a:defPPr>
            <a:lvl1pPr algn="ctr">
              <a:defRPr sz="2400" spc="300">
                <a:solidFill>
                  <a:srgbClr val="108241"/>
                </a:solidFill>
                <a:latin typeface="+mj-ea"/>
                <a:ea typeface="+mj-ea"/>
              </a:defRPr>
            </a:lvl1pPr>
          </a:lstStyle>
          <a:p>
            <a:r>
              <a:rPr lang="zh-CN" altLang="en-US" dirty="0">
                <a:latin typeface="思源黑体 CN Heavy" panose="020B0A00000000000000" pitchFamily="34" charset="-122"/>
                <a:ea typeface="思源黑体 CN Heavy" panose="020B0A00000000000000" pitchFamily="34" charset="-122"/>
              </a:rPr>
              <a:t>基本概念</a:t>
            </a:r>
          </a:p>
        </p:txBody>
      </p:sp>
      <p:sp>
        <p:nvSpPr>
          <p:cNvPr id="56" name="文本框 55"/>
          <p:cNvSpPr txBox="1"/>
          <p:nvPr/>
        </p:nvSpPr>
        <p:spPr>
          <a:xfrm>
            <a:off x="4732162" y="3657600"/>
            <a:ext cx="2753571" cy="1706880"/>
          </a:xfrm>
          <a:prstGeom prst="rect">
            <a:avLst/>
          </a:prstGeom>
          <a:noFill/>
        </p:spPr>
        <p:txBody>
          <a:bodyPr wrap="square" rtlCol="0">
            <a:spAutoFit/>
          </a:bodyPr>
          <a:lstStyle>
            <a:defPPr>
              <a:defRPr lang="zh-CN"/>
            </a:defPPr>
            <a:lvl1pPr algn="ctr">
              <a:lnSpc>
                <a:spcPct val="150000"/>
              </a:lnSpc>
              <a:defRPr sz="1400">
                <a:solidFill>
                  <a:schemeClr val="tx1">
                    <a:lumMod val="50000"/>
                    <a:lumOff val="50000"/>
                  </a:schemeClr>
                </a:solidFill>
                <a:latin typeface="+mn-ea"/>
              </a:defRPr>
            </a:lvl1pPr>
          </a:lstStyle>
          <a:p>
            <a:r>
              <a:rPr lang="zh-CN" altLang="en-US" dirty="0"/>
              <a:t>低碳出行包含了政府與旅行機構推出的相關環保低碳政策與低碳出行線路、個人出行中攜帶環保行李、住環保旅館、選擇二氧化碳排放較低的交通工具</a:t>
            </a:r>
          </a:p>
        </p:txBody>
      </p:sp>
      <p:sp>
        <p:nvSpPr>
          <p:cNvPr id="58" name="椭圆 57"/>
          <p:cNvSpPr/>
          <p:nvPr/>
        </p:nvSpPr>
        <p:spPr>
          <a:xfrm>
            <a:off x="5568947" y="2029065"/>
            <a:ext cx="1080000" cy="1080000"/>
          </a:xfrm>
          <a:prstGeom prst="ellipse">
            <a:avLst/>
          </a:prstGeom>
          <a:blipFill dpi="0" rotWithShape="1">
            <a:blip r:embed="rId4"/>
            <a:srcRect/>
            <a:stretch>
              <a:fillRect/>
            </a:stretch>
          </a:blipFill>
          <a:ln>
            <a:solidFill>
              <a:srgbClr val="71B1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9" name="椭圆 58"/>
          <p:cNvSpPr/>
          <p:nvPr/>
        </p:nvSpPr>
        <p:spPr>
          <a:xfrm flipH="1">
            <a:off x="9036047" y="2029065"/>
            <a:ext cx="1080000" cy="1080000"/>
          </a:xfrm>
          <a:prstGeom prst="ellipse">
            <a:avLst/>
          </a:prstGeom>
          <a:blipFill dpi="0" rotWithShape="1">
            <a:blip r:embed="rId5"/>
            <a:srcRect/>
            <a:stretch>
              <a:fillRect/>
            </a:stretch>
          </a:blipFill>
          <a:ln>
            <a:solidFill>
              <a:srgbClr val="71B1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 name="图片 118"/>
          <p:cNvPicPr>
            <a:picLocks noChangeAspect="1"/>
          </p:cNvPicPr>
          <p:nvPr/>
        </p:nvPicPr>
        <p:blipFill>
          <a:blip r:embed="rId2" cstate="print">
            <a:extLst>
              <a:ext uri="{28A0092B-C50C-407E-A947-70E740481C1C}">
                <a14:useLocalDpi xmlns:a14="http://schemas.microsoft.com/office/drawing/2010/main" val="0"/>
              </a:ext>
            </a:extLst>
          </a:blip>
          <a:srcRect l="11040" t="50604" b="7876"/>
          <a:stretch>
            <a:fillRect/>
          </a:stretch>
        </p:blipFill>
        <p:spPr>
          <a:xfrm>
            <a:off x="348598" y="3535524"/>
            <a:ext cx="4341211" cy="2762673"/>
          </a:xfrm>
          <a:custGeom>
            <a:avLst/>
            <a:gdLst>
              <a:gd name="connsiteX0" fmla="*/ 0 w 4341211"/>
              <a:gd name="connsiteY0" fmla="*/ 0 h 2762673"/>
              <a:gd name="connsiteX1" fmla="*/ 4341211 w 4341211"/>
              <a:gd name="connsiteY1" fmla="*/ 0 h 2762673"/>
              <a:gd name="connsiteX2" fmla="*/ 4341211 w 4341211"/>
              <a:gd name="connsiteY2" fmla="*/ 2762673 h 2762673"/>
              <a:gd name="connsiteX3" fmla="*/ 0 w 4341211"/>
              <a:gd name="connsiteY3" fmla="*/ 2762673 h 2762673"/>
            </a:gdLst>
            <a:ahLst/>
            <a:cxnLst>
              <a:cxn ang="0">
                <a:pos x="connsiteX0" y="connsiteY0"/>
              </a:cxn>
              <a:cxn ang="0">
                <a:pos x="connsiteX1" y="connsiteY1"/>
              </a:cxn>
              <a:cxn ang="0">
                <a:pos x="connsiteX2" y="connsiteY2"/>
              </a:cxn>
              <a:cxn ang="0">
                <a:pos x="connsiteX3" y="connsiteY3"/>
              </a:cxn>
            </a:cxnLst>
            <a:rect l="l" t="t" r="r" b="b"/>
            <a:pathLst>
              <a:path w="4341211" h="2762673">
                <a:moveTo>
                  <a:pt x="0" y="0"/>
                </a:moveTo>
                <a:lnTo>
                  <a:pt x="4341211" y="0"/>
                </a:lnTo>
                <a:lnTo>
                  <a:pt x="4341211" y="2762673"/>
                </a:lnTo>
                <a:lnTo>
                  <a:pt x="0" y="2762673"/>
                </a:lnTo>
                <a:close/>
              </a:path>
            </a:pathLst>
          </a:custGeom>
        </p:spPr>
      </p:pic>
      <p:pic>
        <p:nvPicPr>
          <p:cNvPr id="14" name="图片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8435746" y="3535523"/>
            <a:ext cx="3053324" cy="3053324"/>
          </a:xfrm>
          <a:prstGeom prst="rect">
            <a:avLst/>
          </a:prstGeom>
        </p:spPr>
      </p:pic>
      <p:sp>
        <p:nvSpPr>
          <p:cNvPr id="4" name="文本框 3"/>
          <p:cNvSpPr txBox="1"/>
          <p:nvPr/>
        </p:nvSpPr>
        <p:spPr>
          <a:xfrm>
            <a:off x="611720" y="311923"/>
            <a:ext cx="2672080" cy="521970"/>
          </a:xfrm>
          <a:prstGeom prst="rect">
            <a:avLst/>
          </a:prstGeom>
          <a:noFill/>
        </p:spPr>
        <p:txBody>
          <a:bodyPr wrap="none" rtlCol="0">
            <a:spAutoFit/>
          </a:bodyPr>
          <a:lstStyle/>
          <a:p>
            <a:r>
              <a:rPr lang="zh-CN" altLang="en-US" sz="2800" dirty="0">
                <a:solidFill>
                  <a:srgbClr val="108241"/>
                </a:solidFill>
                <a:latin typeface="思源黑体 CN Heavy" panose="020B0A00000000000000" pitchFamily="34" charset="-122"/>
                <a:ea typeface="思源黑体 CN Heavy" panose="020B0A00000000000000" pitchFamily="34" charset="-122"/>
              </a:rPr>
              <a:t>低碳出行的概念</a:t>
            </a:r>
          </a:p>
        </p:txBody>
      </p:sp>
      <p:sp>
        <p:nvSpPr>
          <p:cNvPr id="5" name="文本框 4"/>
          <p:cNvSpPr txBox="1"/>
          <p:nvPr/>
        </p:nvSpPr>
        <p:spPr>
          <a:xfrm>
            <a:off x="3145370" y="558144"/>
            <a:ext cx="2605405" cy="460375"/>
          </a:xfrm>
          <a:prstGeom prst="rect">
            <a:avLst/>
          </a:prstGeom>
          <a:noFill/>
        </p:spPr>
        <p:txBody>
          <a:bodyPr wrap="none" rtlCol="0">
            <a:spAutoFit/>
          </a:bodyPr>
          <a:lstStyle/>
          <a:p>
            <a:r>
              <a:rPr lang="en-US" altLang="zh-CN" sz="1200" spc="100" dirty="0">
                <a:solidFill>
                  <a:srgbClr val="71B136">
                    <a:alpha val="50000"/>
                  </a:srgbClr>
                </a:solidFill>
              </a:rPr>
              <a:t>Concept Of Low Carbon Travel</a:t>
            </a:r>
            <a:endParaRPr lang="zh-CN" altLang="en-US" sz="1200" spc="100" dirty="0">
              <a:solidFill>
                <a:srgbClr val="71B136">
                  <a:alpha val="50000"/>
                </a:srgbClr>
              </a:solidFill>
            </a:endParaRPr>
          </a:p>
          <a:p>
            <a:endParaRPr lang="zh-CN" altLang="en-US" sz="1200" dirty="0">
              <a:solidFill>
                <a:srgbClr val="8198EE">
                  <a:alpha val="70000"/>
                </a:srgbClr>
              </a:solidFill>
              <a:latin typeface="+mn-ea"/>
            </a:endParaRPr>
          </a:p>
        </p:txBody>
      </p:sp>
      <p:cxnSp>
        <p:nvCxnSpPr>
          <p:cNvPr id="6" name="直接连接符 5"/>
          <p:cNvCxnSpPr/>
          <p:nvPr/>
        </p:nvCxnSpPr>
        <p:spPr>
          <a:xfrm>
            <a:off x="695325" y="835143"/>
            <a:ext cx="4896000" cy="0"/>
          </a:xfrm>
          <a:prstGeom prst="line">
            <a:avLst/>
          </a:prstGeom>
          <a:ln>
            <a:solidFill>
              <a:srgbClr val="108241"/>
            </a:solidFill>
          </a:ln>
        </p:spPr>
        <p:style>
          <a:lnRef idx="1">
            <a:schemeClr val="accent1"/>
          </a:lnRef>
          <a:fillRef idx="0">
            <a:schemeClr val="accent1"/>
          </a:fillRef>
          <a:effectRef idx="0">
            <a:schemeClr val="accent1"/>
          </a:effectRef>
          <a:fontRef idx="minor">
            <a:schemeClr val="tx1"/>
          </a:fontRef>
        </p:style>
      </p:cxnSp>
      <p:sp>
        <p:nvSpPr>
          <p:cNvPr id="81" name="文本框 80"/>
          <p:cNvSpPr txBox="1"/>
          <p:nvPr/>
        </p:nvSpPr>
        <p:spPr>
          <a:xfrm>
            <a:off x="8465608" y="2406515"/>
            <a:ext cx="3158776" cy="1060450"/>
          </a:xfrm>
          <a:prstGeom prst="rect">
            <a:avLst/>
          </a:prstGeom>
          <a:noFill/>
        </p:spPr>
        <p:txBody>
          <a:bodyPr wrap="square" rtlCol="0">
            <a:spAutoFit/>
          </a:bodyPr>
          <a:lstStyle>
            <a:defPPr>
              <a:defRPr lang="zh-CN"/>
            </a:defPPr>
            <a:lvl1pPr lvl="0">
              <a:lnSpc>
                <a:spcPct val="150000"/>
              </a:lnSpc>
              <a:defRPr sz="1400" kern="0" spc="150">
                <a:solidFill>
                  <a:prstClr val="black">
                    <a:lumMod val="50000"/>
                    <a:lumOff val="50000"/>
                  </a:prstClr>
                </a:solidFill>
              </a:defRPr>
            </a:lvl1pPr>
          </a:lstStyle>
          <a:p>
            <a:r>
              <a:rPr lang="zh-CN" altLang="en-US" dirty="0"/>
              <a:t>低碳出行是指二氧化碳</a:t>
            </a:r>
            <a:r>
              <a:rPr lang="zh-CN" altLang="en-US"/>
              <a:t>排放低</a:t>
            </a:r>
            <a:r>
              <a:rPr lang="en-US" altLang="zh-CN" dirty="0"/>
              <a:t>,</a:t>
            </a:r>
            <a:r>
              <a:rPr lang="zh-CN" altLang="en-US"/>
              <a:t>能耗低</a:t>
            </a:r>
            <a:r>
              <a:rPr lang="en-US" altLang="zh-CN" dirty="0"/>
              <a:t>,</a:t>
            </a:r>
            <a:r>
              <a:rPr lang="zh-CN" altLang="en-US" dirty="0"/>
              <a:t>污染少和環境友好的</a:t>
            </a:r>
            <a:r>
              <a:rPr lang="zh-CN" altLang="en-US"/>
              <a:t>出行方式</a:t>
            </a:r>
            <a:r>
              <a:rPr lang="en-US" altLang="zh-CN" dirty="0"/>
              <a:t>,</a:t>
            </a:r>
            <a:r>
              <a:rPr lang="zh-CN" altLang="en-US" dirty="0"/>
              <a:t>包括乘</a:t>
            </a:r>
            <a:r>
              <a:rPr lang="zh-CN" altLang="en-US"/>
              <a:t>公共交通</a:t>
            </a:r>
            <a:r>
              <a:rPr lang="en-US" altLang="zh-CN" dirty="0"/>
              <a:t>,</a:t>
            </a:r>
            <a:r>
              <a:rPr lang="zh-CN" altLang="en-US" dirty="0"/>
              <a:t>騎單車或步行</a:t>
            </a:r>
          </a:p>
        </p:txBody>
      </p:sp>
      <p:sp>
        <p:nvSpPr>
          <p:cNvPr id="90" name="文本框 89"/>
          <p:cNvSpPr txBox="1"/>
          <p:nvPr/>
        </p:nvSpPr>
        <p:spPr>
          <a:xfrm>
            <a:off x="4689809" y="2406515"/>
            <a:ext cx="3158776" cy="1383665"/>
          </a:xfrm>
          <a:prstGeom prst="rect">
            <a:avLst/>
          </a:prstGeom>
          <a:noFill/>
        </p:spPr>
        <p:txBody>
          <a:bodyPr wrap="square" rtlCol="0">
            <a:spAutoFit/>
          </a:bodyPr>
          <a:lstStyle>
            <a:defPPr>
              <a:defRPr lang="zh-CN"/>
            </a:defPPr>
            <a:lvl1pPr lvl="0">
              <a:defRPr sz="1400" kern="0" spc="150">
                <a:solidFill>
                  <a:prstClr val="black">
                    <a:lumMod val="50000"/>
                    <a:lumOff val="50000"/>
                  </a:prstClr>
                </a:solidFill>
              </a:defRPr>
            </a:lvl1pPr>
          </a:lstStyle>
          <a:p>
            <a:pPr marL="285750" indent="-285750">
              <a:lnSpc>
                <a:spcPct val="150000"/>
              </a:lnSpc>
              <a:buFont typeface="Wingdings" panose="05000000000000000000" pitchFamily="2" charset="2"/>
              <a:buChar char="u"/>
            </a:pPr>
            <a:r>
              <a:rPr lang="zh-CN" altLang="en-US" dirty="0">
                <a:solidFill>
                  <a:srgbClr val="108241"/>
                </a:solidFill>
              </a:rPr>
              <a:t>轉變現有出行模式</a:t>
            </a:r>
            <a:r>
              <a:rPr lang="en-US" altLang="zh-CN" dirty="0"/>
              <a:t>,</a:t>
            </a:r>
            <a:r>
              <a:rPr lang="zh-CN" altLang="en-US" dirty="0"/>
              <a:t>宣導公共交通和混合動力汽車、電動車、自行車等低碳或無碳方式</a:t>
            </a:r>
            <a:r>
              <a:rPr lang="en-US" altLang="zh-CN" dirty="0"/>
              <a:t>,</a:t>
            </a:r>
            <a:r>
              <a:rPr lang="zh-CN" altLang="en-US" dirty="0"/>
              <a:t>同時也豐富出行生活</a:t>
            </a:r>
            <a:r>
              <a:rPr lang="en-US" altLang="zh-CN" dirty="0"/>
              <a:t>,</a:t>
            </a:r>
            <a:r>
              <a:rPr lang="zh-CN" altLang="en-US" dirty="0"/>
              <a:t>增加出行專案</a:t>
            </a:r>
            <a:endParaRPr lang="en-US" altLang="zh-CN" dirty="0"/>
          </a:p>
        </p:txBody>
      </p:sp>
      <p:sp>
        <p:nvSpPr>
          <p:cNvPr id="78" name="矩形: 圆角 77"/>
          <p:cNvSpPr/>
          <p:nvPr/>
        </p:nvSpPr>
        <p:spPr>
          <a:xfrm>
            <a:off x="1022462" y="1885950"/>
            <a:ext cx="432000" cy="432000"/>
          </a:xfrm>
          <a:prstGeom prst="roundRect">
            <a:avLst>
              <a:gd name="adj" fmla="val 50000"/>
            </a:avLst>
          </a:prstGeom>
          <a:solidFill>
            <a:srgbClr val="71B13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76" name="文本框 75"/>
          <p:cNvSpPr txBox="1"/>
          <p:nvPr/>
        </p:nvSpPr>
        <p:spPr>
          <a:xfrm>
            <a:off x="1434532" y="1901895"/>
            <a:ext cx="2746706" cy="46037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lang="zh-CN" altLang="en-US" sz="2400" kern="0" spc="150" dirty="0">
                <a:solidFill>
                  <a:prstClr val="black">
                    <a:lumMod val="50000"/>
                    <a:lumOff val="50000"/>
                  </a:prstClr>
                </a:solidFill>
                <a:latin typeface="思源黑体 CN Heavy" panose="020B0A00000000000000" pitchFamily="34" charset="-122"/>
                <a:ea typeface="思源黑体 CN Heavy" panose="020B0A00000000000000" pitchFamily="34" charset="-122"/>
              </a:rPr>
              <a:t>低碳出行的概念</a:t>
            </a:r>
            <a:endParaRPr kumimoji="0" lang="zh-CN" altLang="en-US" sz="2400" b="0" i="0" u="none" strike="noStrike" kern="0" cap="none" spc="150" normalizeH="0" baseline="0" noProof="0" dirty="0">
              <a:ln>
                <a:noFill/>
              </a:ln>
              <a:solidFill>
                <a:prstClr val="black">
                  <a:lumMod val="50000"/>
                  <a:lumOff val="50000"/>
                </a:prstClr>
              </a:solidFill>
              <a:effectLst/>
              <a:uLnTx/>
              <a:uFillTx/>
              <a:latin typeface="思源黑体 CN Heavy" panose="020B0A00000000000000" pitchFamily="34" charset="-122"/>
              <a:ea typeface="思源黑体 CN Heavy" panose="020B0A00000000000000" pitchFamily="34" charset="-122"/>
            </a:endParaRPr>
          </a:p>
        </p:txBody>
      </p:sp>
      <p:pic>
        <p:nvPicPr>
          <p:cNvPr id="103" name="图片 102"/>
          <p:cNvPicPr>
            <a:picLocks noChangeAspect="1"/>
          </p:cNvPicPr>
          <p:nvPr/>
        </p:nvPicPr>
        <p:blipFill>
          <a:blip r:embed="rId4" cstate="print">
            <a:extLst>
              <a:ext uri="{28A0092B-C50C-407E-A947-70E740481C1C}">
                <a14:useLocalDpi xmlns:a14="http://schemas.microsoft.com/office/drawing/2010/main" val="0"/>
              </a:ext>
            </a:extLst>
          </a:blip>
          <a:srcRect l="49442" r="19607"/>
          <a:stretch>
            <a:fillRect/>
          </a:stretch>
        </p:blipFill>
        <p:spPr>
          <a:xfrm>
            <a:off x="902758" y="1425714"/>
            <a:ext cx="630394" cy="954191"/>
          </a:xfrm>
          <a:custGeom>
            <a:avLst/>
            <a:gdLst>
              <a:gd name="connsiteX0" fmla="*/ 0 w 3225540"/>
              <a:gd name="connsiteY0" fmla="*/ 0 h 4882316"/>
              <a:gd name="connsiteX1" fmla="*/ 3225540 w 3225540"/>
              <a:gd name="connsiteY1" fmla="*/ 0 h 4882316"/>
              <a:gd name="connsiteX2" fmla="*/ 3225540 w 3225540"/>
              <a:gd name="connsiteY2" fmla="*/ 4882316 h 4882316"/>
              <a:gd name="connsiteX3" fmla="*/ 0 w 3225540"/>
              <a:gd name="connsiteY3" fmla="*/ 4882316 h 4882316"/>
              <a:gd name="connsiteX4" fmla="*/ 0 w 3225540"/>
              <a:gd name="connsiteY4" fmla="*/ 4656183 h 4882316"/>
              <a:gd name="connsiteX5" fmla="*/ 157252 w 3225540"/>
              <a:gd name="connsiteY5" fmla="*/ 4656183 h 4882316"/>
              <a:gd name="connsiteX6" fmla="*/ 157252 w 3225540"/>
              <a:gd name="connsiteY6" fmla="*/ 3625331 h 4882316"/>
              <a:gd name="connsiteX7" fmla="*/ 233847 w 3225540"/>
              <a:gd name="connsiteY7" fmla="*/ 3562134 h 4882316"/>
              <a:gd name="connsiteX8" fmla="*/ 377861 w 3225540"/>
              <a:gd name="connsiteY8" fmla="*/ 3348533 h 4882316"/>
              <a:gd name="connsiteX9" fmla="*/ 383301 w 3225540"/>
              <a:gd name="connsiteY9" fmla="*/ 3331007 h 4882316"/>
              <a:gd name="connsiteX10" fmla="*/ 453434 w 3225540"/>
              <a:gd name="connsiteY10" fmla="*/ 3331007 h 4882316"/>
              <a:gd name="connsiteX11" fmla="*/ 453434 w 3225540"/>
              <a:gd name="connsiteY11" fmla="*/ 2591417 h 4882316"/>
              <a:gd name="connsiteX12" fmla="*/ 209152 w 3225540"/>
              <a:gd name="connsiteY12" fmla="*/ 2591417 h 4882316"/>
              <a:gd name="connsiteX13" fmla="*/ 134394 w 3225540"/>
              <a:gd name="connsiteY13" fmla="*/ 2529736 h 4882316"/>
              <a:gd name="connsiteX14" fmla="*/ 20246 w 3225540"/>
              <a:gd name="connsiteY14" fmla="*/ 2467779 h 4882316"/>
              <a:gd name="connsiteX15" fmla="*/ 0 w 3225540"/>
              <a:gd name="connsiteY15" fmla="*/ 2461494 h 4882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25540" h="4882316">
                <a:moveTo>
                  <a:pt x="0" y="0"/>
                </a:moveTo>
                <a:lnTo>
                  <a:pt x="3225540" y="0"/>
                </a:lnTo>
                <a:lnTo>
                  <a:pt x="3225540" y="4882316"/>
                </a:lnTo>
                <a:lnTo>
                  <a:pt x="0" y="4882316"/>
                </a:lnTo>
                <a:lnTo>
                  <a:pt x="0" y="4656183"/>
                </a:lnTo>
                <a:lnTo>
                  <a:pt x="157252" y="4656183"/>
                </a:lnTo>
                <a:lnTo>
                  <a:pt x="157252" y="3625331"/>
                </a:lnTo>
                <a:lnTo>
                  <a:pt x="233847" y="3562134"/>
                </a:lnTo>
                <a:cubicBezTo>
                  <a:pt x="294651" y="3501330"/>
                  <a:pt x="343856" y="3428929"/>
                  <a:pt x="377861" y="3348533"/>
                </a:cubicBezTo>
                <a:lnTo>
                  <a:pt x="383301" y="3331007"/>
                </a:lnTo>
                <a:lnTo>
                  <a:pt x="453434" y="3331007"/>
                </a:lnTo>
                <a:lnTo>
                  <a:pt x="453434" y="2591417"/>
                </a:lnTo>
                <a:lnTo>
                  <a:pt x="209152" y="2591417"/>
                </a:lnTo>
                <a:lnTo>
                  <a:pt x="134394" y="2529736"/>
                </a:lnTo>
                <a:cubicBezTo>
                  <a:pt x="98644" y="2505584"/>
                  <a:pt x="60444" y="2484781"/>
                  <a:pt x="20246" y="2467779"/>
                </a:cubicBezTo>
                <a:lnTo>
                  <a:pt x="0" y="2461494"/>
                </a:lnTo>
                <a:close/>
              </a:path>
            </a:pathLst>
          </a:custGeom>
        </p:spPr>
      </p:pic>
      <p:grpSp>
        <p:nvGrpSpPr>
          <p:cNvPr id="26" name="组合 25"/>
          <p:cNvGrpSpPr/>
          <p:nvPr/>
        </p:nvGrpSpPr>
        <p:grpSpPr>
          <a:xfrm>
            <a:off x="8465608" y="1425714"/>
            <a:ext cx="3582840" cy="954191"/>
            <a:chOff x="8465608" y="1425714"/>
            <a:chExt cx="3582840" cy="954191"/>
          </a:xfrm>
        </p:grpSpPr>
        <p:sp>
          <p:nvSpPr>
            <p:cNvPr id="83" name="文本框 82"/>
            <p:cNvSpPr txBox="1"/>
            <p:nvPr/>
          </p:nvSpPr>
          <p:spPr>
            <a:xfrm>
              <a:off x="8995124" y="1901895"/>
              <a:ext cx="3053324" cy="460375"/>
            </a:xfrm>
            <a:prstGeom prst="rect">
              <a:avLst/>
            </a:prstGeom>
            <a:noFill/>
          </p:spPr>
          <p:txBody>
            <a:bodyPr wrap="square" rtlCol="0">
              <a:spAutoFit/>
            </a:bodyPr>
            <a:lstStyle/>
            <a:p>
              <a:r>
                <a:rPr lang="zh-CN" altLang="en-US" sz="2400" kern="0" spc="150" dirty="0">
                  <a:solidFill>
                    <a:prstClr val="black">
                      <a:lumMod val="50000"/>
                      <a:lumOff val="50000"/>
                    </a:prstClr>
                  </a:solidFill>
                  <a:latin typeface="思源黑体 CN Heavy" panose="020B0A00000000000000" pitchFamily="34" charset="-122"/>
                  <a:ea typeface="思源黑体 CN Heavy" panose="020B0A00000000000000" pitchFamily="34" charset="-122"/>
                </a:rPr>
                <a:t>低碳出行的概念</a:t>
              </a:r>
            </a:p>
          </p:txBody>
        </p:sp>
        <p:grpSp>
          <p:nvGrpSpPr>
            <p:cNvPr id="23" name="组合 22"/>
            <p:cNvGrpSpPr/>
            <p:nvPr/>
          </p:nvGrpSpPr>
          <p:grpSpPr>
            <a:xfrm>
              <a:off x="8465608" y="1425714"/>
              <a:ext cx="630394" cy="954191"/>
              <a:chOff x="8484658" y="1425714"/>
              <a:chExt cx="630394" cy="954191"/>
            </a:xfrm>
          </p:grpSpPr>
          <p:sp>
            <p:nvSpPr>
              <p:cNvPr id="85" name="矩形: 圆角 84"/>
              <p:cNvSpPr/>
              <p:nvPr/>
            </p:nvSpPr>
            <p:spPr>
              <a:xfrm>
                <a:off x="8583054" y="1885950"/>
                <a:ext cx="432000" cy="432000"/>
              </a:xfrm>
              <a:prstGeom prst="roundRect">
                <a:avLst>
                  <a:gd name="adj" fmla="val 50000"/>
                </a:avLst>
              </a:prstGeom>
              <a:solidFill>
                <a:srgbClr val="71B13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pic>
            <p:nvPicPr>
              <p:cNvPr id="104" name="图片 103"/>
              <p:cNvPicPr>
                <a:picLocks noChangeAspect="1"/>
              </p:cNvPicPr>
              <p:nvPr/>
            </p:nvPicPr>
            <p:blipFill>
              <a:blip r:embed="rId4" cstate="print">
                <a:extLst>
                  <a:ext uri="{28A0092B-C50C-407E-A947-70E740481C1C}">
                    <a14:useLocalDpi xmlns:a14="http://schemas.microsoft.com/office/drawing/2010/main" val="0"/>
                  </a:ext>
                </a:extLst>
              </a:blip>
              <a:srcRect l="49442" r="19607"/>
              <a:stretch>
                <a:fillRect/>
              </a:stretch>
            </p:blipFill>
            <p:spPr>
              <a:xfrm>
                <a:off x="8484658" y="1425714"/>
                <a:ext cx="630394" cy="954191"/>
              </a:xfrm>
              <a:custGeom>
                <a:avLst/>
                <a:gdLst>
                  <a:gd name="connsiteX0" fmla="*/ 0 w 3225540"/>
                  <a:gd name="connsiteY0" fmla="*/ 0 h 4882316"/>
                  <a:gd name="connsiteX1" fmla="*/ 3225540 w 3225540"/>
                  <a:gd name="connsiteY1" fmla="*/ 0 h 4882316"/>
                  <a:gd name="connsiteX2" fmla="*/ 3225540 w 3225540"/>
                  <a:gd name="connsiteY2" fmla="*/ 4882316 h 4882316"/>
                  <a:gd name="connsiteX3" fmla="*/ 0 w 3225540"/>
                  <a:gd name="connsiteY3" fmla="*/ 4882316 h 4882316"/>
                  <a:gd name="connsiteX4" fmla="*/ 0 w 3225540"/>
                  <a:gd name="connsiteY4" fmla="*/ 4656183 h 4882316"/>
                  <a:gd name="connsiteX5" fmla="*/ 157252 w 3225540"/>
                  <a:gd name="connsiteY5" fmla="*/ 4656183 h 4882316"/>
                  <a:gd name="connsiteX6" fmla="*/ 157252 w 3225540"/>
                  <a:gd name="connsiteY6" fmla="*/ 3625331 h 4882316"/>
                  <a:gd name="connsiteX7" fmla="*/ 233847 w 3225540"/>
                  <a:gd name="connsiteY7" fmla="*/ 3562134 h 4882316"/>
                  <a:gd name="connsiteX8" fmla="*/ 377861 w 3225540"/>
                  <a:gd name="connsiteY8" fmla="*/ 3348533 h 4882316"/>
                  <a:gd name="connsiteX9" fmla="*/ 383301 w 3225540"/>
                  <a:gd name="connsiteY9" fmla="*/ 3331007 h 4882316"/>
                  <a:gd name="connsiteX10" fmla="*/ 453434 w 3225540"/>
                  <a:gd name="connsiteY10" fmla="*/ 3331007 h 4882316"/>
                  <a:gd name="connsiteX11" fmla="*/ 453434 w 3225540"/>
                  <a:gd name="connsiteY11" fmla="*/ 2591417 h 4882316"/>
                  <a:gd name="connsiteX12" fmla="*/ 209152 w 3225540"/>
                  <a:gd name="connsiteY12" fmla="*/ 2591417 h 4882316"/>
                  <a:gd name="connsiteX13" fmla="*/ 134394 w 3225540"/>
                  <a:gd name="connsiteY13" fmla="*/ 2529736 h 4882316"/>
                  <a:gd name="connsiteX14" fmla="*/ 20246 w 3225540"/>
                  <a:gd name="connsiteY14" fmla="*/ 2467779 h 4882316"/>
                  <a:gd name="connsiteX15" fmla="*/ 0 w 3225540"/>
                  <a:gd name="connsiteY15" fmla="*/ 2461494 h 4882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25540" h="4882316">
                    <a:moveTo>
                      <a:pt x="0" y="0"/>
                    </a:moveTo>
                    <a:lnTo>
                      <a:pt x="3225540" y="0"/>
                    </a:lnTo>
                    <a:lnTo>
                      <a:pt x="3225540" y="4882316"/>
                    </a:lnTo>
                    <a:lnTo>
                      <a:pt x="0" y="4882316"/>
                    </a:lnTo>
                    <a:lnTo>
                      <a:pt x="0" y="4656183"/>
                    </a:lnTo>
                    <a:lnTo>
                      <a:pt x="157252" y="4656183"/>
                    </a:lnTo>
                    <a:lnTo>
                      <a:pt x="157252" y="3625331"/>
                    </a:lnTo>
                    <a:lnTo>
                      <a:pt x="233847" y="3562134"/>
                    </a:lnTo>
                    <a:cubicBezTo>
                      <a:pt x="294651" y="3501330"/>
                      <a:pt x="343856" y="3428929"/>
                      <a:pt x="377861" y="3348533"/>
                    </a:cubicBezTo>
                    <a:lnTo>
                      <a:pt x="383301" y="3331007"/>
                    </a:lnTo>
                    <a:lnTo>
                      <a:pt x="453434" y="3331007"/>
                    </a:lnTo>
                    <a:lnTo>
                      <a:pt x="453434" y="2591417"/>
                    </a:lnTo>
                    <a:lnTo>
                      <a:pt x="209152" y="2591417"/>
                    </a:lnTo>
                    <a:lnTo>
                      <a:pt x="134394" y="2529736"/>
                    </a:lnTo>
                    <a:cubicBezTo>
                      <a:pt x="98644" y="2505584"/>
                      <a:pt x="60444" y="2484781"/>
                      <a:pt x="20246" y="2467779"/>
                    </a:cubicBezTo>
                    <a:lnTo>
                      <a:pt x="0" y="2461494"/>
                    </a:lnTo>
                    <a:close/>
                  </a:path>
                </a:pathLst>
              </a:custGeom>
            </p:spPr>
          </p:pic>
        </p:grpSp>
      </p:grpSp>
      <p:grpSp>
        <p:nvGrpSpPr>
          <p:cNvPr id="25" name="组合 24"/>
          <p:cNvGrpSpPr/>
          <p:nvPr/>
        </p:nvGrpSpPr>
        <p:grpSpPr>
          <a:xfrm>
            <a:off x="4689809" y="1425714"/>
            <a:ext cx="3267228" cy="954191"/>
            <a:chOff x="4312708" y="1425714"/>
            <a:chExt cx="3267228" cy="954191"/>
          </a:xfrm>
        </p:grpSpPr>
        <p:sp>
          <p:nvSpPr>
            <p:cNvPr id="89" name="文本框 88"/>
            <p:cNvSpPr txBox="1"/>
            <p:nvPr/>
          </p:nvSpPr>
          <p:spPr>
            <a:xfrm>
              <a:off x="4833231" y="1885950"/>
              <a:ext cx="2746705" cy="46037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lang="zh-CN" altLang="en-US" sz="2400" kern="0" spc="150" dirty="0">
                  <a:solidFill>
                    <a:prstClr val="black">
                      <a:lumMod val="50000"/>
                      <a:lumOff val="50000"/>
                    </a:prstClr>
                  </a:solidFill>
                  <a:latin typeface="思源黑体 CN Heavy" panose="020B0A00000000000000" pitchFamily="34" charset="-122"/>
                  <a:ea typeface="思源黑体 CN Heavy" panose="020B0A00000000000000" pitchFamily="34" charset="-122"/>
                </a:rPr>
                <a:t>低碳出行的特點</a:t>
              </a:r>
              <a:endParaRPr kumimoji="0" lang="zh-CN" altLang="en-US" sz="2400" b="0" i="0" u="none" strike="noStrike" kern="0" cap="none" spc="150" normalizeH="0" baseline="0" noProof="0" dirty="0">
                <a:ln>
                  <a:noFill/>
                </a:ln>
                <a:solidFill>
                  <a:prstClr val="black">
                    <a:lumMod val="50000"/>
                    <a:lumOff val="50000"/>
                  </a:prstClr>
                </a:solidFill>
                <a:effectLst/>
                <a:uLnTx/>
                <a:uFillTx/>
                <a:latin typeface="思源黑体 CN Heavy" panose="020B0A00000000000000" pitchFamily="34" charset="-122"/>
                <a:ea typeface="思源黑体 CN Heavy" panose="020B0A00000000000000" pitchFamily="34" charset="-122"/>
              </a:endParaRPr>
            </a:p>
          </p:txBody>
        </p:sp>
        <p:grpSp>
          <p:nvGrpSpPr>
            <p:cNvPr id="105" name="组合 104"/>
            <p:cNvGrpSpPr/>
            <p:nvPr/>
          </p:nvGrpSpPr>
          <p:grpSpPr>
            <a:xfrm>
              <a:off x="4312708" y="1425714"/>
              <a:ext cx="630394" cy="954191"/>
              <a:chOff x="8484658" y="1425714"/>
              <a:chExt cx="630394" cy="954191"/>
            </a:xfrm>
          </p:grpSpPr>
          <p:sp>
            <p:nvSpPr>
              <p:cNvPr id="106" name="矩形: 圆角 105"/>
              <p:cNvSpPr/>
              <p:nvPr/>
            </p:nvSpPr>
            <p:spPr>
              <a:xfrm>
                <a:off x="8583054" y="1885950"/>
                <a:ext cx="432000" cy="432000"/>
              </a:xfrm>
              <a:prstGeom prst="roundRect">
                <a:avLst>
                  <a:gd name="adj" fmla="val 50000"/>
                </a:avLst>
              </a:prstGeom>
              <a:solidFill>
                <a:srgbClr val="71B13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pic>
            <p:nvPicPr>
              <p:cNvPr id="107" name="图片 106"/>
              <p:cNvPicPr>
                <a:picLocks noChangeAspect="1"/>
              </p:cNvPicPr>
              <p:nvPr/>
            </p:nvPicPr>
            <p:blipFill>
              <a:blip r:embed="rId4" cstate="print">
                <a:extLst>
                  <a:ext uri="{28A0092B-C50C-407E-A947-70E740481C1C}">
                    <a14:useLocalDpi xmlns:a14="http://schemas.microsoft.com/office/drawing/2010/main" val="0"/>
                  </a:ext>
                </a:extLst>
              </a:blip>
              <a:srcRect l="49442" r="19607"/>
              <a:stretch>
                <a:fillRect/>
              </a:stretch>
            </p:blipFill>
            <p:spPr>
              <a:xfrm>
                <a:off x="8484658" y="1425714"/>
                <a:ext cx="630394" cy="954191"/>
              </a:xfrm>
              <a:custGeom>
                <a:avLst/>
                <a:gdLst>
                  <a:gd name="connsiteX0" fmla="*/ 0 w 3225540"/>
                  <a:gd name="connsiteY0" fmla="*/ 0 h 4882316"/>
                  <a:gd name="connsiteX1" fmla="*/ 3225540 w 3225540"/>
                  <a:gd name="connsiteY1" fmla="*/ 0 h 4882316"/>
                  <a:gd name="connsiteX2" fmla="*/ 3225540 w 3225540"/>
                  <a:gd name="connsiteY2" fmla="*/ 4882316 h 4882316"/>
                  <a:gd name="connsiteX3" fmla="*/ 0 w 3225540"/>
                  <a:gd name="connsiteY3" fmla="*/ 4882316 h 4882316"/>
                  <a:gd name="connsiteX4" fmla="*/ 0 w 3225540"/>
                  <a:gd name="connsiteY4" fmla="*/ 4656183 h 4882316"/>
                  <a:gd name="connsiteX5" fmla="*/ 157252 w 3225540"/>
                  <a:gd name="connsiteY5" fmla="*/ 4656183 h 4882316"/>
                  <a:gd name="connsiteX6" fmla="*/ 157252 w 3225540"/>
                  <a:gd name="connsiteY6" fmla="*/ 3625331 h 4882316"/>
                  <a:gd name="connsiteX7" fmla="*/ 233847 w 3225540"/>
                  <a:gd name="connsiteY7" fmla="*/ 3562134 h 4882316"/>
                  <a:gd name="connsiteX8" fmla="*/ 377861 w 3225540"/>
                  <a:gd name="connsiteY8" fmla="*/ 3348533 h 4882316"/>
                  <a:gd name="connsiteX9" fmla="*/ 383301 w 3225540"/>
                  <a:gd name="connsiteY9" fmla="*/ 3331007 h 4882316"/>
                  <a:gd name="connsiteX10" fmla="*/ 453434 w 3225540"/>
                  <a:gd name="connsiteY10" fmla="*/ 3331007 h 4882316"/>
                  <a:gd name="connsiteX11" fmla="*/ 453434 w 3225540"/>
                  <a:gd name="connsiteY11" fmla="*/ 2591417 h 4882316"/>
                  <a:gd name="connsiteX12" fmla="*/ 209152 w 3225540"/>
                  <a:gd name="connsiteY12" fmla="*/ 2591417 h 4882316"/>
                  <a:gd name="connsiteX13" fmla="*/ 134394 w 3225540"/>
                  <a:gd name="connsiteY13" fmla="*/ 2529736 h 4882316"/>
                  <a:gd name="connsiteX14" fmla="*/ 20246 w 3225540"/>
                  <a:gd name="connsiteY14" fmla="*/ 2467779 h 4882316"/>
                  <a:gd name="connsiteX15" fmla="*/ 0 w 3225540"/>
                  <a:gd name="connsiteY15" fmla="*/ 2461494 h 4882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25540" h="4882316">
                    <a:moveTo>
                      <a:pt x="0" y="0"/>
                    </a:moveTo>
                    <a:lnTo>
                      <a:pt x="3225540" y="0"/>
                    </a:lnTo>
                    <a:lnTo>
                      <a:pt x="3225540" y="4882316"/>
                    </a:lnTo>
                    <a:lnTo>
                      <a:pt x="0" y="4882316"/>
                    </a:lnTo>
                    <a:lnTo>
                      <a:pt x="0" y="4656183"/>
                    </a:lnTo>
                    <a:lnTo>
                      <a:pt x="157252" y="4656183"/>
                    </a:lnTo>
                    <a:lnTo>
                      <a:pt x="157252" y="3625331"/>
                    </a:lnTo>
                    <a:lnTo>
                      <a:pt x="233847" y="3562134"/>
                    </a:lnTo>
                    <a:cubicBezTo>
                      <a:pt x="294651" y="3501330"/>
                      <a:pt x="343856" y="3428929"/>
                      <a:pt x="377861" y="3348533"/>
                    </a:cubicBezTo>
                    <a:lnTo>
                      <a:pt x="383301" y="3331007"/>
                    </a:lnTo>
                    <a:lnTo>
                      <a:pt x="453434" y="3331007"/>
                    </a:lnTo>
                    <a:lnTo>
                      <a:pt x="453434" y="2591417"/>
                    </a:lnTo>
                    <a:lnTo>
                      <a:pt x="209152" y="2591417"/>
                    </a:lnTo>
                    <a:lnTo>
                      <a:pt x="134394" y="2529736"/>
                    </a:lnTo>
                    <a:cubicBezTo>
                      <a:pt x="98644" y="2505584"/>
                      <a:pt x="60444" y="2484781"/>
                      <a:pt x="20246" y="2467779"/>
                    </a:cubicBezTo>
                    <a:lnTo>
                      <a:pt x="0" y="2461494"/>
                    </a:lnTo>
                    <a:close/>
                  </a:path>
                </a:pathLst>
              </a:custGeom>
            </p:spPr>
          </p:pic>
        </p:grpSp>
      </p:grpSp>
      <p:sp>
        <p:nvSpPr>
          <p:cNvPr id="111" name="文本框 110"/>
          <p:cNvSpPr txBox="1"/>
          <p:nvPr/>
        </p:nvSpPr>
        <p:spPr>
          <a:xfrm>
            <a:off x="902758" y="2406515"/>
            <a:ext cx="3158776" cy="1060450"/>
          </a:xfrm>
          <a:prstGeom prst="rect">
            <a:avLst/>
          </a:prstGeom>
          <a:noFill/>
        </p:spPr>
        <p:txBody>
          <a:bodyPr wrap="square" rtlCol="0">
            <a:spAutoFit/>
          </a:bodyPr>
          <a:lstStyle/>
          <a:p>
            <a:pPr lvl="0">
              <a:lnSpc>
                <a:spcPct val="150000"/>
              </a:lnSpc>
            </a:pPr>
            <a:r>
              <a:rPr lang="zh-CN" altLang="en-US" sz="1400" kern="0" spc="150" dirty="0">
                <a:solidFill>
                  <a:prstClr val="black">
                    <a:lumMod val="50000"/>
                    <a:lumOff val="50000"/>
                  </a:prstClr>
                </a:solidFill>
              </a:rPr>
              <a:t>是指為了減少二氧化碳的排放</a:t>
            </a:r>
            <a:r>
              <a:rPr lang="en-US" altLang="zh-CN" sz="1400" kern="0" spc="150" dirty="0">
                <a:solidFill>
                  <a:prstClr val="black">
                    <a:lumMod val="50000"/>
                    <a:lumOff val="50000"/>
                  </a:prstClr>
                </a:solidFill>
              </a:rPr>
              <a:t>,</a:t>
            </a:r>
            <a:r>
              <a:rPr lang="zh-CN" altLang="en-US" sz="1400" kern="0" spc="150" dirty="0">
                <a:solidFill>
                  <a:prstClr val="black">
                    <a:lumMod val="50000"/>
                    <a:lumOff val="50000"/>
                  </a:prstClr>
                </a:solidFill>
              </a:rPr>
              <a:t>提倡我們出門儘量選擇公共交通</a:t>
            </a:r>
            <a:r>
              <a:rPr lang="en-US" altLang="zh-CN" sz="1400" kern="0" spc="150" dirty="0">
                <a:solidFill>
                  <a:prstClr val="black">
                    <a:lumMod val="50000"/>
                    <a:lumOff val="50000"/>
                  </a:prstClr>
                </a:solidFill>
              </a:rPr>
              <a:t>,</a:t>
            </a:r>
            <a:r>
              <a:rPr lang="zh-CN" altLang="en-US" sz="1400" kern="0" spc="150" dirty="0">
                <a:solidFill>
                  <a:prstClr val="black">
                    <a:lumMod val="50000"/>
                    <a:lumOff val="50000"/>
                  </a:prstClr>
                </a:solidFill>
              </a:rPr>
              <a:t>自行車</a:t>
            </a:r>
            <a:r>
              <a:rPr lang="en-US" altLang="zh-CN" sz="1400" kern="0" spc="150" dirty="0">
                <a:solidFill>
                  <a:prstClr val="black">
                    <a:lumMod val="50000"/>
                    <a:lumOff val="50000"/>
                  </a:prstClr>
                </a:solidFill>
              </a:rPr>
              <a:t>,</a:t>
            </a:r>
            <a:r>
              <a:rPr lang="zh-CN" altLang="en-US" sz="1400" kern="0" spc="150" dirty="0">
                <a:solidFill>
                  <a:prstClr val="black">
                    <a:lumMod val="50000"/>
                    <a:lumOff val="50000"/>
                  </a:prstClr>
                </a:solidFill>
              </a:rPr>
              <a:t>或步行的環保理念</a:t>
            </a:r>
            <a:r>
              <a:rPr lang="en-US" altLang="zh-CN" sz="1400" kern="0" spc="150" dirty="0">
                <a:solidFill>
                  <a:prstClr val="black">
                    <a:lumMod val="50000"/>
                    <a:lumOff val="50000"/>
                  </a:prstClr>
                </a:solidFill>
              </a:rPr>
              <a:t>!</a:t>
            </a:r>
            <a:endParaRPr kumimoji="0" lang="zh-CN" altLang="en-US" sz="1400" b="0" i="0" u="none" strike="noStrike" kern="0" cap="none" spc="150" normalizeH="0" baseline="0" noProof="0" dirty="0">
              <a:ln>
                <a:noFill/>
              </a:ln>
              <a:solidFill>
                <a:prstClr val="black">
                  <a:lumMod val="50000"/>
                  <a:lumOff val="50000"/>
                </a:prstClr>
              </a:solidFill>
              <a:effectLst/>
              <a:uLnTx/>
              <a:uFillTx/>
            </a:endParaRPr>
          </a:p>
        </p:txBody>
      </p:sp>
      <p:sp>
        <p:nvSpPr>
          <p:cNvPr id="116" name="文本框 115"/>
          <p:cNvSpPr txBox="1"/>
          <p:nvPr/>
        </p:nvSpPr>
        <p:spPr>
          <a:xfrm>
            <a:off x="4689809" y="3863840"/>
            <a:ext cx="3158776" cy="1383665"/>
          </a:xfrm>
          <a:prstGeom prst="rect">
            <a:avLst/>
          </a:prstGeom>
          <a:noFill/>
        </p:spPr>
        <p:txBody>
          <a:bodyPr wrap="square" rtlCol="0">
            <a:spAutoFit/>
          </a:bodyPr>
          <a:lstStyle>
            <a:defPPr>
              <a:defRPr lang="zh-CN"/>
            </a:defPPr>
            <a:lvl1pPr lvl="0">
              <a:lnSpc>
                <a:spcPct val="150000"/>
              </a:lnSpc>
              <a:defRPr sz="1400" kern="0" spc="150">
                <a:solidFill>
                  <a:prstClr val="black">
                    <a:lumMod val="50000"/>
                    <a:lumOff val="50000"/>
                  </a:prstClr>
                </a:solidFill>
              </a:defRPr>
            </a:lvl1pPr>
          </a:lstStyle>
          <a:p>
            <a:pPr marL="285750" indent="-285750">
              <a:buFont typeface="Wingdings" panose="05000000000000000000" pitchFamily="2" charset="2"/>
              <a:buChar char="u"/>
            </a:pPr>
            <a:r>
              <a:rPr lang="zh-CN" altLang="en-US" dirty="0">
                <a:solidFill>
                  <a:srgbClr val="108241"/>
                </a:solidFill>
              </a:rPr>
              <a:t>加強出行智能化發展</a:t>
            </a:r>
            <a:r>
              <a:rPr lang="en-US" altLang="zh-CN" dirty="0"/>
              <a:t>,</a:t>
            </a:r>
            <a:r>
              <a:rPr lang="zh-CN" altLang="en-US" dirty="0"/>
              <a:t>提高運行效率</a:t>
            </a:r>
            <a:r>
              <a:rPr lang="en-US" altLang="zh-CN" dirty="0"/>
              <a:t>,</a:t>
            </a:r>
            <a:r>
              <a:rPr lang="zh-CN" altLang="en-US" dirty="0"/>
              <a:t>同時及時全面引進節能減排技術</a:t>
            </a:r>
            <a:r>
              <a:rPr lang="en-US" altLang="zh-CN" dirty="0"/>
              <a:t>,</a:t>
            </a:r>
            <a:r>
              <a:rPr lang="zh-CN" altLang="en-US" dirty="0"/>
              <a:t>降低碳消耗</a:t>
            </a:r>
            <a:r>
              <a:rPr lang="en-US" altLang="zh-CN" dirty="0"/>
              <a:t>,</a:t>
            </a:r>
            <a:r>
              <a:rPr lang="zh-CN" altLang="en-US" dirty="0"/>
              <a:t>最終形成全產業鏈的迴圈經濟模式</a:t>
            </a:r>
            <a:endParaRPr lang="en-US" altLang="zh-CN" dirty="0"/>
          </a:p>
        </p:txBody>
      </p:sp>
      <p:sp>
        <p:nvSpPr>
          <p:cNvPr id="117" name="文本框 116"/>
          <p:cNvSpPr txBox="1"/>
          <p:nvPr/>
        </p:nvSpPr>
        <p:spPr>
          <a:xfrm>
            <a:off x="4689809" y="5321165"/>
            <a:ext cx="3158776" cy="1060450"/>
          </a:xfrm>
          <a:prstGeom prst="rect">
            <a:avLst/>
          </a:prstGeom>
          <a:noFill/>
        </p:spPr>
        <p:txBody>
          <a:bodyPr wrap="square" rtlCol="0">
            <a:spAutoFit/>
          </a:bodyPr>
          <a:lstStyle>
            <a:defPPr>
              <a:defRPr lang="zh-CN"/>
            </a:defPPr>
            <a:lvl1pPr lvl="0">
              <a:lnSpc>
                <a:spcPct val="150000"/>
              </a:lnSpc>
              <a:defRPr sz="1400" kern="0" spc="150">
                <a:solidFill>
                  <a:prstClr val="black">
                    <a:lumMod val="50000"/>
                    <a:lumOff val="50000"/>
                  </a:prstClr>
                </a:solidFill>
              </a:defRPr>
            </a:lvl1pPr>
          </a:lstStyle>
          <a:p>
            <a:pPr marL="285750" indent="-285750">
              <a:buFont typeface="Wingdings" panose="05000000000000000000" pitchFamily="2" charset="2"/>
              <a:buChar char="u"/>
            </a:pPr>
            <a:r>
              <a:rPr lang="zh-CN" altLang="en-US" dirty="0">
                <a:solidFill>
                  <a:srgbClr val="108241"/>
                </a:solidFill>
              </a:rPr>
              <a:t>扭轉奢華浪費之風</a:t>
            </a:r>
            <a:r>
              <a:rPr lang="en-US" altLang="zh-CN" dirty="0"/>
              <a:t>,</a:t>
            </a:r>
            <a:r>
              <a:rPr lang="zh-CN" altLang="en-US" dirty="0"/>
              <a:t>強化清潔、方便、舒適的功能性</a:t>
            </a:r>
            <a:r>
              <a:rPr lang="en-US" altLang="zh-CN" dirty="0"/>
              <a:t>,</a:t>
            </a:r>
            <a:r>
              <a:rPr lang="zh-CN" altLang="en-US" dirty="0"/>
              <a:t>提升文化的品牌性</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25" name="矩形: 圆角 24"/>
          <p:cNvSpPr/>
          <p:nvPr/>
        </p:nvSpPr>
        <p:spPr>
          <a:xfrm>
            <a:off x="3590490" y="1147463"/>
            <a:ext cx="5220000" cy="1800000"/>
          </a:xfrm>
          <a:prstGeom prst="roundRect">
            <a:avLst>
              <a:gd name="adj" fmla="val 10164"/>
            </a:avLst>
          </a:prstGeom>
          <a:solidFill>
            <a:srgbClr val="F9F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文本框 25"/>
          <p:cNvSpPr txBox="1"/>
          <p:nvPr/>
        </p:nvSpPr>
        <p:spPr>
          <a:xfrm>
            <a:off x="3580561" y="1116439"/>
            <a:ext cx="1962150" cy="1861185"/>
          </a:xfrm>
          <a:prstGeom prst="rect">
            <a:avLst/>
          </a:prstGeom>
          <a:noFill/>
        </p:spPr>
        <p:txBody>
          <a:bodyPr wrap="none" rtlCol="0">
            <a:spAutoFit/>
          </a:bodyPr>
          <a:lstStyle>
            <a:defPPr>
              <a:defRPr lang="zh-CN"/>
            </a:defPPr>
            <a:lvl1pPr>
              <a:defRPr sz="4400">
                <a:solidFill>
                  <a:srgbClr val="E45318"/>
                </a:solidFill>
                <a:latin typeface="思源黑体 CN Heavy" panose="020B0A00000000000000" pitchFamily="34" charset="-122"/>
                <a:ea typeface="思源黑体 CN Heavy" panose="020B0A00000000000000" pitchFamily="34" charset="-122"/>
              </a:defRPr>
            </a:lvl1pPr>
          </a:lstStyle>
          <a:p>
            <a:r>
              <a:rPr lang="en-US" altLang="zh-CN" sz="11500" dirty="0">
                <a:ln>
                  <a:solidFill>
                    <a:srgbClr val="108241"/>
                  </a:solidFill>
                </a:ln>
                <a:noFill/>
              </a:rPr>
              <a:t>02</a:t>
            </a:r>
            <a:endParaRPr lang="zh-CN" altLang="en-US" sz="11500" dirty="0">
              <a:ln>
                <a:solidFill>
                  <a:srgbClr val="108241"/>
                </a:solidFill>
              </a:ln>
              <a:noFill/>
            </a:endParaRPr>
          </a:p>
        </p:txBody>
      </p:sp>
      <p:grpSp>
        <p:nvGrpSpPr>
          <p:cNvPr id="27" name="组合 26"/>
          <p:cNvGrpSpPr/>
          <p:nvPr/>
        </p:nvGrpSpPr>
        <p:grpSpPr>
          <a:xfrm>
            <a:off x="5433580" y="1213599"/>
            <a:ext cx="3330260" cy="1687567"/>
            <a:chOff x="4883070" y="1438066"/>
            <a:chExt cx="3330260" cy="1687567"/>
          </a:xfrm>
        </p:grpSpPr>
        <p:sp>
          <p:nvSpPr>
            <p:cNvPr id="28" name="文本框 27"/>
            <p:cNvSpPr txBox="1"/>
            <p:nvPr/>
          </p:nvSpPr>
          <p:spPr>
            <a:xfrm>
              <a:off x="4883070" y="1942536"/>
              <a:ext cx="2538730" cy="275590"/>
            </a:xfrm>
            <a:prstGeom prst="rect">
              <a:avLst/>
            </a:prstGeom>
            <a:noFill/>
          </p:spPr>
          <p:txBody>
            <a:bodyPr wrap="none" rtlCol="0">
              <a:spAutoFit/>
            </a:bodyPr>
            <a:lstStyle>
              <a:defPPr>
                <a:defRPr lang="zh-CN"/>
              </a:defPPr>
              <a:lvl1pPr>
                <a:defRPr sz="1200" b="1" spc="300">
                  <a:solidFill>
                    <a:srgbClr val="2A71FB">
                      <a:alpha val="50000"/>
                    </a:srgbClr>
                  </a:solidFill>
                  <a:latin typeface="思源黑体 CN Light" panose="020B0300000000000000" pitchFamily="34" charset="-122"/>
                  <a:ea typeface="思源黑体 CN Light" panose="020B0300000000000000" pitchFamily="34" charset="-122"/>
                </a:defRPr>
              </a:lvl1pPr>
            </a:lstStyle>
            <a:p>
              <a:r>
                <a:rPr lang="en-US" altLang="zh-CN" spc="100" dirty="0">
                  <a:solidFill>
                    <a:srgbClr val="71B136">
                      <a:alpha val="50000"/>
                    </a:srgbClr>
                  </a:solidFill>
                </a:rPr>
                <a:t>Reason Of Low Carbon Travel</a:t>
              </a:r>
              <a:endParaRPr lang="zh-CN" altLang="en-US" spc="100" dirty="0">
                <a:solidFill>
                  <a:srgbClr val="71B136">
                    <a:alpha val="50000"/>
                  </a:srgbClr>
                </a:solidFill>
              </a:endParaRPr>
            </a:p>
          </p:txBody>
        </p:sp>
        <p:sp>
          <p:nvSpPr>
            <p:cNvPr id="29" name="文本框 28"/>
            <p:cNvSpPr txBox="1"/>
            <p:nvPr/>
          </p:nvSpPr>
          <p:spPr>
            <a:xfrm>
              <a:off x="4883070" y="1438066"/>
              <a:ext cx="3027680" cy="583565"/>
            </a:xfrm>
            <a:prstGeom prst="rect">
              <a:avLst/>
            </a:prstGeom>
            <a:noFill/>
          </p:spPr>
          <p:txBody>
            <a:bodyPr wrap="none" rtlCol="0">
              <a:spAutoFit/>
            </a:bodyPr>
            <a:lstStyle/>
            <a:p>
              <a:r>
                <a:rPr lang="zh-CN" altLang="en-US" sz="3200" dirty="0">
                  <a:solidFill>
                    <a:srgbClr val="108241"/>
                  </a:solidFill>
                  <a:latin typeface="思源黑体 CN Heavy" panose="020B0A00000000000000" pitchFamily="34" charset="-122"/>
                  <a:ea typeface="思源黑体 CN Heavy" panose="020B0A00000000000000" pitchFamily="34" charset="-122"/>
                </a:rPr>
                <a:t>低碳出行的原因</a:t>
              </a:r>
            </a:p>
          </p:txBody>
        </p:sp>
        <p:sp>
          <p:nvSpPr>
            <p:cNvPr id="30" name="文本框 29"/>
            <p:cNvSpPr txBox="1"/>
            <p:nvPr/>
          </p:nvSpPr>
          <p:spPr>
            <a:xfrm>
              <a:off x="4883070" y="2195993"/>
              <a:ext cx="3330260" cy="929640"/>
            </a:xfrm>
            <a:prstGeom prst="rect">
              <a:avLst/>
            </a:prstGeom>
            <a:noFill/>
          </p:spPr>
          <p:txBody>
            <a:bodyPr wrap="square" rtlCol="0">
              <a:spAutoFit/>
            </a:bodyPr>
            <a:lstStyle/>
            <a:p>
              <a:pPr>
                <a:lnSpc>
                  <a:spcPct val="130000"/>
                </a:lnSpc>
              </a:pP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低碳出行環境影響最小</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 </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既節約能源、提高能效、減少污染、又益於健康、兼顧效率</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a:t>
              </a:r>
            </a:p>
          </p:txBody>
        </p:sp>
      </p:grpSp>
      <p:pic>
        <p:nvPicPr>
          <p:cNvPr id="12" name="图片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275" y="1588168"/>
            <a:ext cx="5956954" cy="5956954"/>
          </a:xfrm>
          <a:prstGeom prst="rect">
            <a:avLst/>
          </a:prstGeom>
        </p:spPr>
      </p:pic>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11720" y="311923"/>
            <a:ext cx="2672080" cy="521970"/>
          </a:xfrm>
          <a:prstGeom prst="rect">
            <a:avLst/>
          </a:prstGeom>
          <a:noFill/>
        </p:spPr>
        <p:txBody>
          <a:bodyPr wrap="none" rtlCol="0">
            <a:spAutoFit/>
          </a:bodyPr>
          <a:lstStyle/>
          <a:p>
            <a:r>
              <a:rPr lang="zh-CN" altLang="en-US" sz="2800" dirty="0">
                <a:solidFill>
                  <a:srgbClr val="108241"/>
                </a:solidFill>
                <a:latin typeface="思源黑体 CN Heavy" panose="020B0A00000000000000" pitchFamily="34" charset="-122"/>
                <a:ea typeface="思源黑体 CN Heavy" panose="020B0A00000000000000" pitchFamily="34" charset="-122"/>
              </a:rPr>
              <a:t>低碳出行的原因</a:t>
            </a:r>
          </a:p>
        </p:txBody>
      </p:sp>
      <p:sp>
        <p:nvSpPr>
          <p:cNvPr id="5" name="文本框 4"/>
          <p:cNvSpPr txBox="1"/>
          <p:nvPr/>
        </p:nvSpPr>
        <p:spPr>
          <a:xfrm>
            <a:off x="3145370" y="558144"/>
            <a:ext cx="2521585" cy="460375"/>
          </a:xfrm>
          <a:prstGeom prst="rect">
            <a:avLst/>
          </a:prstGeom>
          <a:noFill/>
        </p:spPr>
        <p:txBody>
          <a:bodyPr wrap="none" rtlCol="0">
            <a:spAutoFit/>
          </a:bodyPr>
          <a:lstStyle/>
          <a:p>
            <a:r>
              <a:rPr lang="en-US" altLang="zh-CN" sz="1200" spc="100" dirty="0">
                <a:solidFill>
                  <a:srgbClr val="71B136">
                    <a:alpha val="50000"/>
                  </a:srgbClr>
                </a:solidFill>
              </a:rPr>
              <a:t>Reason Of Low Carbon Travel</a:t>
            </a:r>
            <a:endParaRPr lang="zh-CN" altLang="en-US" sz="1200" spc="100" dirty="0">
              <a:solidFill>
                <a:srgbClr val="71B136">
                  <a:alpha val="50000"/>
                </a:srgbClr>
              </a:solidFill>
            </a:endParaRPr>
          </a:p>
          <a:p>
            <a:endParaRPr lang="zh-CN" altLang="en-US" sz="1200" dirty="0">
              <a:solidFill>
                <a:srgbClr val="8198EE">
                  <a:alpha val="70000"/>
                </a:srgbClr>
              </a:solidFill>
              <a:latin typeface="+mn-ea"/>
            </a:endParaRPr>
          </a:p>
        </p:txBody>
      </p:sp>
      <p:cxnSp>
        <p:nvCxnSpPr>
          <p:cNvPr id="6" name="直接连接符 5"/>
          <p:cNvCxnSpPr/>
          <p:nvPr/>
        </p:nvCxnSpPr>
        <p:spPr>
          <a:xfrm>
            <a:off x="695325" y="835143"/>
            <a:ext cx="4896000" cy="0"/>
          </a:xfrm>
          <a:prstGeom prst="line">
            <a:avLst/>
          </a:prstGeom>
          <a:ln>
            <a:solidFill>
              <a:srgbClr val="108241"/>
            </a:solidFill>
          </a:ln>
        </p:spPr>
        <p:style>
          <a:lnRef idx="1">
            <a:schemeClr val="accent1"/>
          </a:lnRef>
          <a:fillRef idx="0">
            <a:schemeClr val="accent1"/>
          </a:fillRef>
          <a:effectRef idx="0">
            <a:schemeClr val="accent1"/>
          </a:effectRef>
          <a:fontRef idx="minor">
            <a:schemeClr val="tx1"/>
          </a:fontRef>
        </p:style>
      </p:cxnSp>
      <p:pic>
        <p:nvPicPr>
          <p:cNvPr id="31" name="图片 30"/>
          <p:cNvPicPr>
            <a:picLocks noChangeAspect="1"/>
          </p:cNvPicPr>
          <p:nvPr/>
        </p:nvPicPr>
        <p:blipFill>
          <a:blip r:embed="rId2" cstate="print">
            <a:extLst>
              <a:ext uri="{28A0092B-C50C-407E-A947-70E740481C1C}">
                <a14:useLocalDpi xmlns:a14="http://schemas.microsoft.com/office/drawing/2010/main" val="0"/>
              </a:ext>
            </a:extLst>
          </a:blip>
          <a:srcRect l="-23091" t="49468" r="-19184" b="-12222"/>
          <a:stretch>
            <a:fillRect/>
          </a:stretch>
        </p:blipFill>
        <p:spPr>
          <a:xfrm>
            <a:off x="54096" y="3392489"/>
            <a:ext cx="7155907" cy="4303677"/>
          </a:xfrm>
          <a:custGeom>
            <a:avLst/>
            <a:gdLst>
              <a:gd name="connsiteX0" fmla="*/ 0 w 7155907"/>
              <a:gd name="connsiteY0" fmla="*/ 0 h 4303677"/>
              <a:gd name="connsiteX1" fmla="*/ 1161393 w 7155907"/>
              <a:gd name="connsiteY1" fmla="*/ 0 h 4303677"/>
              <a:gd name="connsiteX2" fmla="*/ 1161393 w 7155907"/>
              <a:gd name="connsiteY2" fmla="*/ 3465512 h 4303677"/>
              <a:gd name="connsiteX3" fmla="*/ 6191039 w 7155907"/>
              <a:gd name="connsiteY3" fmla="*/ 3465512 h 4303677"/>
              <a:gd name="connsiteX4" fmla="*/ 6191039 w 7155907"/>
              <a:gd name="connsiteY4" fmla="*/ 0 h 4303677"/>
              <a:gd name="connsiteX5" fmla="*/ 7155907 w 7155907"/>
              <a:gd name="connsiteY5" fmla="*/ 0 h 4303677"/>
              <a:gd name="connsiteX6" fmla="*/ 7155907 w 7155907"/>
              <a:gd name="connsiteY6" fmla="*/ 4303677 h 4303677"/>
              <a:gd name="connsiteX7" fmla="*/ 0 w 7155907"/>
              <a:gd name="connsiteY7" fmla="*/ 4303677 h 4303677"/>
              <a:gd name="connsiteX8" fmla="*/ 0 w 7155907"/>
              <a:gd name="connsiteY8" fmla="*/ 0 h 4303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55907" h="4303677">
                <a:moveTo>
                  <a:pt x="0" y="0"/>
                </a:moveTo>
                <a:lnTo>
                  <a:pt x="1161393" y="0"/>
                </a:lnTo>
                <a:lnTo>
                  <a:pt x="1161393" y="3465512"/>
                </a:lnTo>
                <a:lnTo>
                  <a:pt x="6191039" y="3465512"/>
                </a:lnTo>
                <a:lnTo>
                  <a:pt x="6191039" y="0"/>
                </a:lnTo>
                <a:lnTo>
                  <a:pt x="7155907" y="0"/>
                </a:lnTo>
                <a:lnTo>
                  <a:pt x="7155907" y="4303677"/>
                </a:lnTo>
                <a:lnTo>
                  <a:pt x="0" y="4303677"/>
                </a:lnTo>
                <a:lnTo>
                  <a:pt x="0" y="0"/>
                </a:lnTo>
                <a:close/>
              </a:path>
            </a:pathLst>
          </a:custGeom>
        </p:spPr>
      </p:pic>
      <p:sp>
        <p:nvSpPr>
          <p:cNvPr id="34" name="矩形: 圆角 33"/>
          <p:cNvSpPr/>
          <p:nvPr/>
        </p:nvSpPr>
        <p:spPr>
          <a:xfrm>
            <a:off x="6102946" y="1314449"/>
            <a:ext cx="5400000" cy="1620000"/>
          </a:xfrm>
          <a:prstGeom prst="roundRect">
            <a:avLst>
              <a:gd name="adj" fmla="val 6084"/>
            </a:avLst>
          </a:prstGeom>
          <a:solidFill>
            <a:srgbClr val="71B13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6" name="椭圆 35"/>
          <p:cNvSpPr/>
          <p:nvPr/>
        </p:nvSpPr>
        <p:spPr>
          <a:xfrm>
            <a:off x="6361513" y="1674449"/>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文本框 36"/>
          <p:cNvSpPr txBox="1"/>
          <p:nvPr/>
        </p:nvSpPr>
        <p:spPr>
          <a:xfrm>
            <a:off x="7320383" y="1428726"/>
            <a:ext cx="2680867" cy="460375"/>
          </a:xfrm>
          <a:prstGeom prst="rect">
            <a:avLst/>
          </a:prstGeom>
          <a:noFill/>
        </p:spPr>
        <p:txBody>
          <a:bodyPr wrap="square" rtlCol="0">
            <a:spAutoFit/>
          </a:bodyPr>
          <a:lstStyle/>
          <a:p>
            <a:r>
              <a:rPr lang="zh-CN" altLang="en-US" sz="2400" spc="300" dirty="0">
                <a:solidFill>
                  <a:schemeClr val="bg1"/>
                </a:solidFill>
                <a:latin typeface="思源黑体 CN Heavy" panose="020B0A00000000000000" pitchFamily="34" charset="-122"/>
                <a:ea typeface="思源黑体 CN Heavy" panose="020B0A00000000000000" pitchFamily="34" charset="-122"/>
              </a:rPr>
              <a:t>低碳出行的原因</a:t>
            </a:r>
          </a:p>
        </p:txBody>
      </p:sp>
      <p:sp>
        <p:nvSpPr>
          <p:cNvPr id="38" name="文本框 37"/>
          <p:cNvSpPr txBox="1"/>
          <p:nvPr/>
        </p:nvSpPr>
        <p:spPr>
          <a:xfrm>
            <a:off x="7320382" y="1791877"/>
            <a:ext cx="4176293" cy="1060450"/>
          </a:xfrm>
          <a:prstGeom prst="rect">
            <a:avLst/>
          </a:prstGeom>
          <a:noFill/>
        </p:spPr>
        <p:txBody>
          <a:bodyPr wrap="square" rtlCol="0">
            <a:spAutoFit/>
          </a:bodyPr>
          <a:lstStyle/>
          <a:p>
            <a:pPr>
              <a:lnSpc>
                <a:spcPct val="150000"/>
              </a:lnSpc>
            </a:pPr>
            <a:r>
              <a:rPr lang="zh-CN" altLang="en-US" sz="1400" dirty="0">
                <a:solidFill>
                  <a:schemeClr val="bg1"/>
                </a:solidFill>
              </a:rPr>
              <a:t>這種出行方式環境影響最小</a:t>
            </a:r>
            <a:r>
              <a:rPr lang="en-US" altLang="zh-CN" sz="1400" dirty="0">
                <a:solidFill>
                  <a:schemeClr val="bg1"/>
                </a:solidFill>
              </a:rPr>
              <a:t>,</a:t>
            </a:r>
            <a:r>
              <a:rPr lang="zh-CN" altLang="en-US" sz="1400" dirty="0">
                <a:solidFill>
                  <a:schemeClr val="bg1"/>
                </a:solidFill>
              </a:rPr>
              <a:t>既節約能源、提高能效、減少污染、又益於健康、兼顧效率，如多乘坐公共汽車、地鐵等公共交通工具</a:t>
            </a:r>
            <a:r>
              <a:rPr lang="en-US" altLang="zh-CN" sz="1400" dirty="0">
                <a:solidFill>
                  <a:schemeClr val="bg1"/>
                </a:solidFill>
              </a:rPr>
              <a:t>,</a:t>
            </a:r>
            <a:r>
              <a:rPr lang="zh-CN" altLang="en-US" sz="1400" dirty="0">
                <a:solidFill>
                  <a:schemeClr val="bg1"/>
                </a:solidFill>
              </a:rPr>
              <a:t>騎自行車等</a:t>
            </a:r>
          </a:p>
        </p:txBody>
      </p:sp>
      <p:sp>
        <p:nvSpPr>
          <p:cNvPr id="45" name="椭圆 44"/>
          <p:cNvSpPr/>
          <p:nvPr/>
        </p:nvSpPr>
        <p:spPr>
          <a:xfrm>
            <a:off x="6361513" y="1674449"/>
            <a:ext cx="900000" cy="900000"/>
          </a:xfrm>
          <a:prstGeom prst="ellipse">
            <a:avLst/>
          </a:prstGeom>
          <a:solidFill>
            <a:srgbClr val="10824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矩形: 圆角 45"/>
          <p:cNvSpPr/>
          <p:nvPr/>
        </p:nvSpPr>
        <p:spPr>
          <a:xfrm>
            <a:off x="6102946" y="3011172"/>
            <a:ext cx="5400000" cy="1620000"/>
          </a:xfrm>
          <a:prstGeom prst="roundRect">
            <a:avLst>
              <a:gd name="adj" fmla="val 6084"/>
            </a:avLst>
          </a:prstGeom>
          <a:solidFill>
            <a:srgbClr val="71B13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7" name="椭圆 46"/>
          <p:cNvSpPr/>
          <p:nvPr/>
        </p:nvSpPr>
        <p:spPr>
          <a:xfrm>
            <a:off x="6361513" y="3371172"/>
            <a:ext cx="900000" cy="900000"/>
          </a:xfrm>
          <a:prstGeom prst="ellipse">
            <a:avLst/>
          </a:prstGeom>
          <a:solidFill>
            <a:srgbClr val="108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7"/>
          <p:cNvGrpSpPr/>
          <p:nvPr/>
        </p:nvGrpSpPr>
        <p:grpSpPr>
          <a:xfrm>
            <a:off x="7320382" y="3125449"/>
            <a:ext cx="4176293" cy="1423601"/>
            <a:chOff x="7320382" y="3125449"/>
            <a:chExt cx="4176293" cy="1423601"/>
          </a:xfrm>
        </p:grpSpPr>
        <p:sp>
          <p:nvSpPr>
            <p:cNvPr id="51" name="文本框 50"/>
            <p:cNvSpPr txBox="1"/>
            <p:nvPr/>
          </p:nvSpPr>
          <p:spPr>
            <a:xfrm>
              <a:off x="7320383" y="3125449"/>
              <a:ext cx="3347617" cy="460375"/>
            </a:xfrm>
            <a:prstGeom prst="rect">
              <a:avLst/>
            </a:prstGeom>
            <a:noFill/>
          </p:spPr>
          <p:txBody>
            <a:bodyPr wrap="square" rtlCol="0">
              <a:spAutoFit/>
            </a:bodyPr>
            <a:lstStyle>
              <a:defPPr>
                <a:defRPr lang="zh-CN"/>
              </a:defPPr>
              <a:lvl1pPr>
                <a:defRPr sz="2400" spc="300">
                  <a:solidFill>
                    <a:schemeClr val="bg1"/>
                  </a:solidFill>
                  <a:latin typeface="+mj-ea"/>
                  <a:ea typeface="+mj-ea"/>
                </a:defRPr>
              </a:lvl1pPr>
            </a:lstStyle>
            <a:p>
              <a:r>
                <a:rPr lang="zh-CN" altLang="en-US" dirty="0">
                  <a:latin typeface="思源黑体 CN Heavy" panose="020B0A00000000000000" pitchFamily="34" charset="-122"/>
                  <a:ea typeface="思源黑体 CN Heavy" panose="020B0A00000000000000" pitchFamily="34" charset="-122"/>
                </a:rPr>
                <a:t>低碳出行的原因</a:t>
              </a:r>
            </a:p>
          </p:txBody>
        </p:sp>
        <p:sp>
          <p:nvSpPr>
            <p:cNvPr id="52" name="文本框 51"/>
            <p:cNvSpPr txBox="1"/>
            <p:nvPr/>
          </p:nvSpPr>
          <p:spPr>
            <a:xfrm>
              <a:off x="7320382" y="3488600"/>
              <a:ext cx="4176293" cy="1060450"/>
            </a:xfrm>
            <a:prstGeom prst="rect">
              <a:avLst/>
            </a:prstGeom>
            <a:noFill/>
          </p:spPr>
          <p:txBody>
            <a:bodyPr wrap="square" rtlCol="0">
              <a:spAutoFit/>
            </a:bodyPr>
            <a:lstStyle/>
            <a:p>
              <a:pPr>
                <a:lnSpc>
                  <a:spcPct val="150000"/>
                </a:lnSpc>
              </a:pPr>
              <a:r>
                <a:rPr lang="zh-CN" altLang="en-US" sz="1400" dirty="0">
                  <a:solidFill>
                    <a:schemeClr val="bg1"/>
                  </a:solidFill>
                  <a:latin typeface="+mn-ea"/>
                </a:rPr>
                <a:t>低碳出行能降低自己出行中的能耗和污染，也叫綠色出行，低碳出行是一種低碳生活方式，成為我國新時期經濟社會可持續發發展的重要經濟戰略之一</a:t>
              </a:r>
            </a:p>
          </p:txBody>
        </p:sp>
      </p:grpSp>
      <p:sp>
        <p:nvSpPr>
          <p:cNvPr id="54" name="弧形 53"/>
          <p:cNvSpPr/>
          <p:nvPr/>
        </p:nvSpPr>
        <p:spPr>
          <a:xfrm>
            <a:off x="6361513" y="3371172"/>
            <a:ext cx="900000" cy="900000"/>
          </a:xfrm>
          <a:prstGeom prst="arc">
            <a:avLst>
              <a:gd name="adj1" fmla="val 16200000"/>
              <a:gd name="adj2" fmla="val 21165558"/>
            </a:avLst>
          </a:prstGeom>
          <a:solidFill>
            <a:srgbClr val="10824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矩形: 圆角 56"/>
          <p:cNvSpPr/>
          <p:nvPr/>
        </p:nvSpPr>
        <p:spPr>
          <a:xfrm>
            <a:off x="6102946" y="4707894"/>
            <a:ext cx="5400000" cy="1620000"/>
          </a:xfrm>
          <a:prstGeom prst="roundRect">
            <a:avLst>
              <a:gd name="adj" fmla="val 6084"/>
            </a:avLst>
          </a:prstGeom>
          <a:solidFill>
            <a:srgbClr val="71B13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0" name="椭圆 59"/>
          <p:cNvSpPr/>
          <p:nvPr/>
        </p:nvSpPr>
        <p:spPr>
          <a:xfrm>
            <a:off x="6361513" y="5067894"/>
            <a:ext cx="900000" cy="900000"/>
          </a:xfrm>
          <a:prstGeom prst="ellipse">
            <a:avLst/>
          </a:prstGeom>
          <a:solidFill>
            <a:srgbClr val="10824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 name="文本框 62"/>
          <p:cNvSpPr txBox="1"/>
          <p:nvPr/>
        </p:nvSpPr>
        <p:spPr>
          <a:xfrm>
            <a:off x="8514891" y="4945282"/>
            <a:ext cx="1108075" cy="275590"/>
          </a:xfrm>
          <a:prstGeom prst="rect">
            <a:avLst/>
          </a:prstGeom>
          <a:noFill/>
        </p:spPr>
        <p:txBody>
          <a:bodyPr wrap="none" rtlCol="0">
            <a:spAutoFit/>
          </a:bodyPr>
          <a:lstStyle/>
          <a:p>
            <a:r>
              <a:rPr lang="en-US" altLang="zh-CN" sz="1200" dirty="0">
                <a:solidFill>
                  <a:srgbClr val="8198EE">
                    <a:alpha val="70000"/>
                  </a:srgbClr>
                </a:solidFill>
                <a:latin typeface="+mn-ea"/>
              </a:rPr>
              <a:t>How</a:t>
            </a:r>
            <a:r>
              <a:rPr lang="zh-CN" altLang="en-US" sz="1200" dirty="0">
                <a:solidFill>
                  <a:srgbClr val="8198EE">
                    <a:alpha val="70000"/>
                  </a:srgbClr>
                </a:solidFill>
                <a:latin typeface="+mn-ea"/>
              </a:rPr>
              <a:t> </a:t>
            </a:r>
            <a:r>
              <a:rPr lang="en-US" altLang="zh-CN" sz="1200" dirty="0">
                <a:solidFill>
                  <a:srgbClr val="8198EE">
                    <a:alpha val="70000"/>
                  </a:srgbClr>
                </a:solidFill>
                <a:latin typeface="+mn-ea"/>
              </a:rPr>
              <a:t>Are  You </a:t>
            </a:r>
            <a:endParaRPr lang="zh-CN" altLang="en-US" sz="1200" dirty="0">
              <a:solidFill>
                <a:srgbClr val="8198EE">
                  <a:alpha val="70000"/>
                </a:srgbClr>
              </a:solidFill>
              <a:latin typeface="+mn-ea"/>
            </a:endParaRPr>
          </a:p>
        </p:txBody>
      </p:sp>
      <p:sp>
        <p:nvSpPr>
          <p:cNvPr id="64" name="弧形 63"/>
          <p:cNvSpPr/>
          <p:nvPr/>
        </p:nvSpPr>
        <p:spPr>
          <a:xfrm>
            <a:off x="6361513" y="5067894"/>
            <a:ext cx="900000" cy="900000"/>
          </a:xfrm>
          <a:prstGeom prst="arc">
            <a:avLst>
              <a:gd name="adj1" fmla="val 16200000"/>
              <a:gd name="adj2" fmla="val 7264626"/>
            </a:avLst>
          </a:prstGeom>
          <a:solidFill>
            <a:srgbClr val="10824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椭圆 65"/>
          <p:cNvSpPr/>
          <p:nvPr/>
        </p:nvSpPr>
        <p:spPr>
          <a:xfrm>
            <a:off x="-876300" y="1983781"/>
            <a:ext cx="5791200" cy="5791200"/>
          </a:xfrm>
          <a:prstGeom prst="ellipse">
            <a:avLst/>
          </a:prstGeom>
          <a:solidFill>
            <a:srgbClr val="85C7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496" y="2305822"/>
            <a:ext cx="4706176" cy="4706176"/>
          </a:xfrm>
          <a:prstGeom prst="rect">
            <a:avLst/>
          </a:prstGeom>
        </p:spPr>
      </p:pic>
      <p:sp>
        <p:nvSpPr>
          <p:cNvPr id="68" name="文本框 67"/>
          <p:cNvSpPr txBox="1"/>
          <p:nvPr/>
        </p:nvSpPr>
        <p:spPr>
          <a:xfrm>
            <a:off x="7320383" y="4822171"/>
            <a:ext cx="3347617" cy="460375"/>
          </a:xfrm>
          <a:prstGeom prst="rect">
            <a:avLst/>
          </a:prstGeom>
          <a:noFill/>
        </p:spPr>
        <p:txBody>
          <a:bodyPr wrap="square" rtlCol="0">
            <a:spAutoFit/>
          </a:bodyPr>
          <a:lstStyle>
            <a:defPPr>
              <a:defRPr lang="zh-CN"/>
            </a:defPPr>
            <a:lvl1pPr>
              <a:defRPr sz="2400" spc="300">
                <a:solidFill>
                  <a:schemeClr val="bg1"/>
                </a:solidFill>
                <a:latin typeface="+mj-ea"/>
                <a:ea typeface="+mj-ea"/>
              </a:defRPr>
            </a:lvl1pPr>
          </a:lstStyle>
          <a:p>
            <a:r>
              <a:rPr lang="zh-CN" altLang="en-US" dirty="0">
                <a:latin typeface="思源黑体 CN Heavy" panose="020B0A00000000000000" pitchFamily="34" charset="-122"/>
                <a:ea typeface="思源黑体 CN Heavy" panose="020B0A00000000000000" pitchFamily="34" charset="-122"/>
              </a:rPr>
              <a:t>低碳出行的原因</a:t>
            </a:r>
          </a:p>
        </p:txBody>
      </p:sp>
      <p:sp>
        <p:nvSpPr>
          <p:cNvPr id="69" name="文本框 68"/>
          <p:cNvSpPr txBox="1"/>
          <p:nvPr/>
        </p:nvSpPr>
        <p:spPr>
          <a:xfrm>
            <a:off x="7320382" y="5185322"/>
            <a:ext cx="4176293" cy="1060450"/>
          </a:xfrm>
          <a:prstGeom prst="rect">
            <a:avLst/>
          </a:prstGeom>
          <a:noFill/>
        </p:spPr>
        <p:txBody>
          <a:bodyPr wrap="square" rtlCol="0">
            <a:spAutoFit/>
          </a:bodyPr>
          <a:lstStyle>
            <a:defPPr>
              <a:defRPr lang="zh-CN"/>
            </a:defPPr>
            <a:lvl1pPr>
              <a:lnSpc>
                <a:spcPct val="150000"/>
              </a:lnSpc>
              <a:defRPr sz="1400">
                <a:solidFill>
                  <a:schemeClr val="bg1"/>
                </a:solidFill>
                <a:latin typeface="+mn-ea"/>
              </a:defRPr>
            </a:lvl1pPr>
          </a:lstStyle>
          <a:p>
            <a:r>
              <a:rPr lang="zh-CN" altLang="en-US" dirty="0"/>
              <a:t>低碳出行能節約能源，降低污染，提高人們的生活健康水準，緩解城市市的交通擁堵狀況，都將起到至關重要的作用</a:t>
            </a:r>
          </a:p>
        </p:txBody>
      </p:sp>
      <p:sp>
        <p:nvSpPr>
          <p:cNvPr id="25" name="bicycle-healthy-transport_30838"/>
          <p:cNvSpPr/>
          <p:nvPr/>
        </p:nvSpPr>
        <p:spPr>
          <a:xfrm>
            <a:off x="6446051" y="1922786"/>
            <a:ext cx="730925" cy="403327"/>
          </a:xfrm>
          <a:custGeom>
            <a:avLst/>
            <a:gdLst>
              <a:gd name="T0" fmla="*/ 1706 w 2356"/>
              <a:gd name="T1" fmla="*/ 448 h 1302"/>
              <a:gd name="T2" fmla="*/ 1729 w 2356"/>
              <a:gd name="T3" fmla="*/ 83 h 1302"/>
              <a:gd name="T4" fmla="*/ 1729 w 2356"/>
              <a:gd name="T5" fmla="*/ 0 h 1302"/>
              <a:gd name="T6" fmla="*/ 1375 w 2356"/>
              <a:gd name="T7" fmla="*/ 41 h 1302"/>
              <a:gd name="T8" fmla="*/ 1382 w 2356"/>
              <a:gd name="T9" fmla="*/ 73 h 1302"/>
              <a:gd name="T10" fmla="*/ 800 w 2356"/>
              <a:gd name="T11" fmla="*/ 197 h 1302"/>
              <a:gd name="T12" fmla="*/ 726 w 2356"/>
              <a:gd name="T13" fmla="*/ 83 h 1302"/>
              <a:gd name="T14" fmla="*/ 908 w 2356"/>
              <a:gd name="T15" fmla="*/ 41 h 1302"/>
              <a:gd name="T16" fmla="*/ 513 w 2356"/>
              <a:gd name="T17" fmla="*/ 0 h 1302"/>
              <a:gd name="T18" fmla="*/ 513 w 2356"/>
              <a:gd name="T19" fmla="*/ 83 h 1302"/>
              <a:gd name="T20" fmla="*/ 738 w 2356"/>
              <a:gd name="T21" fmla="*/ 263 h 1302"/>
              <a:gd name="T22" fmla="*/ 450 w 2356"/>
              <a:gd name="T23" fmla="*/ 401 h 1302"/>
              <a:gd name="T24" fmla="*/ 450 w 2356"/>
              <a:gd name="T25" fmla="*/ 1302 h 1302"/>
              <a:gd name="T26" fmla="*/ 1150 w 2356"/>
              <a:gd name="T27" fmla="*/ 904 h 1302"/>
              <a:gd name="T28" fmla="*/ 1172 w 2356"/>
              <a:gd name="T29" fmla="*/ 898 h 1302"/>
              <a:gd name="T30" fmla="*/ 1186 w 2356"/>
              <a:gd name="T31" fmla="*/ 883 h 1302"/>
              <a:gd name="T32" fmla="*/ 1636 w 2356"/>
              <a:gd name="T33" fmla="*/ 492 h 1302"/>
              <a:gd name="T34" fmla="*/ 1905 w 2356"/>
              <a:gd name="T35" fmla="*/ 1302 h 1302"/>
              <a:gd name="T36" fmla="*/ 1905 w 2356"/>
              <a:gd name="T37" fmla="*/ 401 h 1302"/>
              <a:gd name="T38" fmla="*/ 1076 w 2356"/>
              <a:gd name="T39" fmla="*/ 820 h 1302"/>
              <a:gd name="T40" fmla="*/ 705 w 2356"/>
              <a:gd name="T41" fmla="*/ 480 h 1302"/>
              <a:gd name="T42" fmla="*/ 814 w 2356"/>
              <a:gd name="T43" fmla="*/ 821 h 1302"/>
              <a:gd name="T44" fmla="*/ 662 w 2356"/>
              <a:gd name="T45" fmla="*/ 553 h 1302"/>
              <a:gd name="T46" fmla="*/ 450 w 2356"/>
              <a:gd name="T47" fmla="*/ 1219 h 1302"/>
              <a:gd name="T48" fmla="*/ 450 w 2356"/>
              <a:gd name="T49" fmla="*/ 484 h 1302"/>
              <a:gd name="T50" fmla="*/ 394 w 2356"/>
              <a:gd name="T51" fmla="*/ 841 h 1302"/>
              <a:gd name="T52" fmla="*/ 430 w 2356"/>
              <a:gd name="T53" fmla="*/ 904 h 1302"/>
              <a:gd name="T54" fmla="*/ 450 w 2356"/>
              <a:gd name="T55" fmla="*/ 1219 h 1302"/>
              <a:gd name="T56" fmla="*/ 846 w 2356"/>
              <a:gd name="T57" fmla="*/ 280 h 1302"/>
              <a:gd name="T58" fmla="*/ 1150 w 2356"/>
              <a:gd name="T59" fmla="*/ 781 h 1302"/>
              <a:gd name="T60" fmla="*/ 1538 w 2356"/>
              <a:gd name="T61" fmla="*/ 852 h 1302"/>
              <a:gd name="T62" fmla="*/ 1873 w 2356"/>
              <a:gd name="T63" fmla="*/ 884 h 1302"/>
              <a:gd name="T64" fmla="*/ 1930 w 2356"/>
              <a:gd name="T65" fmla="*/ 898 h 1302"/>
              <a:gd name="T66" fmla="*/ 1750 w 2356"/>
              <a:gd name="T67" fmla="*/ 520 h 1302"/>
              <a:gd name="T68" fmla="*/ 2273 w 2356"/>
              <a:gd name="T69" fmla="*/ 852 h 1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56" h="1302">
                <a:moveTo>
                  <a:pt x="1905" y="401"/>
                </a:moveTo>
                <a:cubicBezTo>
                  <a:pt x="1834" y="401"/>
                  <a:pt x="1767" y="419"/>
                  <a:pt x="1706" y="448"/>
                </a:cubicBezTo>
                <a:lnTo>
                  <a:pt x="1484" y="83"/>
                </a:lnTo>
                <a:lnTo>
                  <a:pt x="1729" y="83"/>
                </a:lnTo>
                <a:cubicBezTo>
                  <a:pt x="1752" y="83"/>
                  <a:pt x="1770" y="64"/>
                  <a:pt x="1770" y="41"/>
                </a:cubicBezTo>
                <a:cubicBezTo>
                  <a:pt x="1770" y="18"/>
                  <a:pt x="1752" y="0"/>
                  <a:pt x="1729" y="0"/>
                </a:cubicBezTo>
                <a:lnTo>
                  <a:pt x="1417" y="0"/>
                </a:lnTo>
                <a:cubicBezTo>
                  <a:pt x="1394" y="0"/>
                  <a:pt x="1375" y="18"/>
                  <a:pt x="1375" y="41"/>
                </a:cubicBezTo>
                <a:cubicBezTo>
                  <a:pt x="1375" y="43"/>
                  <a:pt x="1376" y="44"/>
                  <a:pt x="1376" y="46"/>
                </a:cubicBezTo>
                <a:cubicBezTo>
                  <a:pt x="1375" y="55"/>
                  <a:pt x="1376" y="65"/>
                  <a:pt x="1382" y="73"/>
                </a:cubicBezTo>
                <a:lnTo>
                  <a:pt x="1457" y="197"/>
                </a:lnTo>
                <a:lnTo>
                  <a:pt x="800" y="197"/>
                </a:lnTo>
                <a:cubicBezTo>
                  <a:pt x="799" y="197"/>
                  <a:pt x="797" y="198"/>
                  <a:pt x="796" y="198"/>
                </a:cubicBezTo>
                <a:lnTo>
                  <a:pt x="726" y="83"/>
                </a:lnTo>
                <a:lnTo>
                  <a:pt x="866" y="83"/>
                </a:lnTo>
                <a:cubicBezTo>
                  <a:pt x="889" y="83"/>
                  <a:pt x="908" y="64"/>
                  <a:pt x="908" y="41"/>
                </a:cubicBezTo>
                <a:cubicBezTo>
                  <a:pt x="908" y="18"/>
                  <a:pt x="889" y="0"/>
                  <a:pt x="866" y="0"/>
                </a:cubicBezTo>
                <a:lnTo>
                  <a:pt x="513" y="0"/>
                </a:lnTo>
                <a:cubicBezTo>
                  <a:pt x="490" y="0"/>
                  <a:pt x="471" y="18"/>
                  <a:pt x="471" y="41"/>
                </a:cubicBezTo>
                <a:cubicBezTo>
                  <a:pt x="471" y="64"/>
                  <a:pt x="490" y="83"/>
                  <a:pt x="513" y="83"/>
                </a:cubicBezTo>
                <a:lnTo>
                  <a:pt x="629" y="83"/>
                </a:lnTo>
                <a:lnTo>
                  <a:pt x="738" y="263"/>
                </a:lnTo>
                <a:lnTo>
                  <a:pt x="632" y="440"/>
                </a:lnTo>
                <a:cubicBezTo>
                  <a:pt x="576" y="415"/>
                  <a:pt x="515" y="401"/>
                  <a:pt x="450" y="401"/>
                </a:cubicBezTo>
                <a:cubicBezTo>
                  <a:pt x="202" y="401"/>
                  <a:pt x="0" y="603"/>
                  <a:pt x="0" y="852"/>
                </a:cubicBezTo>
                <a:cubicBezTo>
                  <a:pt x="0" y="1100"/>
                  <a:pt x="202" y="1302"/>
                  <a:pt x="450" y="1302"/>
                </a:cubicBezTo>
                <a:cubicBezTo>
                  <a:pt x="681" y="1302"/>
                  <a:pt x="871" y="1128"/>
                  <a:pt x="897" y="904"/>
                </a:cubicBezTo>
                <a:lnTo>
                  <a:pt x="1150" y="904"/>
                </a:lnTo>
                <a:cubicBezTo>
                  <a:pt x="1158" y="904"/>
                  <a:pt x="1165" y="902"/>
                  <a:pt x="1171" y="898"/>
                </a:cubicBezTo>
                <a:cubicBezTo>
                  <a:pt x="1171" y="898"/>
                  <a:pt x="1172" y="898"/>
                  <a:pt x="1172" y="898"/>
                </a:cubicBezTo>
                <a:cubicBezTo>
                  <a:pt x="1177" y="894"/>
                  <a:pt x="1182" y="890"/>
                  <a:pt x="1185" y="884"/>
                </a:cubicBezTo>
                <a:cubicBezTo>
                  <a:pt x="1185" y="884"/>
                  <a:pt x="1186" y="884"/>
                  <a:pt x="1186" y="883"/>
                </a:cubicBezTo>
                <a:lnTo>
                  <a:pt x="1526" y="311"/>
                </a:lnTo>
                <a:lnTo>
                  <a:pt x="1636" y="492"/>
                </a:lnTo>
                <a:cubicBezTo>
                  <a:pt x="1526" y="574"/>
                  <a:pt x="1455" y="705"/>
                  <a:pt x="1455" y="852"/>
                </a:cubicBezTo>
                <a:cubicBezTo>
                  <a:pt x="1455" y="1100"/>
                  <a:pt x="1657" y="1302"/>
                  <a:pt x="1905" y="1302"/>
                </a:cubicBezTo>
                <a:cubicBezTo>
                  <a:pt x="2154" y="1302"/>
                  <a:pt x="2356" y="1100"/>
                  <a:pt x="2356" y="852"/>
                </a:cubicBezTo>
                <a:cubicBezTo>
                  <a:pt x="2356" y="603"/>
                  <a:pt x="2154" y="401"/>
                  <a:pt x="1905" y="401"/>
                </a:cubicBezTo>
                <a:close/>
                <a:moveTo>
                  <a:pt x="787" y="343"/>
                </a:moveTo>
                <a:lnTo>
                  <a:pt x="1076" y="820"/>
                </a:lnTo>
                <a:lnTo>
                  <a:pt x="899" y="820"/>
                </a:lnTo>
                <a:cubicBezTo>
                  <a:pt x="889" y="679"/>
                  <a:pt x="815" y="556"/>
                  <a:pt x="705" y="480"/>
                </a:cubicBezTo>
                <a:lnTo>
                  <a:pt x="787" y="343"/>
                </a:lnTo>
                <a:close/>
                <a:moveTo>
                  <a:pt x="814" y="821"/>
                </a:moveTo>
                <a:lnTo>
                  <a:pt x="503" y="821"/>
                </a:lnTo>
                <a:lnTo>
                  <a:pt x="662" y="553"/>
                </a:lnTo>
                <a:cubicBezTo>
                  <a:pt x="748" y="613"/>
                  <a:pt x="805" y="710"/>
                  <a:pt x="814" y="821"/>
                </a:cubicBezTo>
                <a:close/>
                <a:moveTo>
                  <a:pt x="450" y="1219"/>
                </a:moveTo>
                <a:cubicBezTo>
                  <a:pt x="248" y="1219"/>
                  <a:pt x="83" y="1054"/>
                  <a:pt x="83" y="852"/>
                </a:cubicBezTo>
                <a:cubicBezTo>
                  <a:pt x="83" y="649"/>
                  <a:pt x="248" y="484"/>
                  <a:pt x="450" y="484"/>
                </a:cubicBezTo>
                <a:cubicBezTo>
                  <a:pt x="500" y="484"/>
                  <a:pt x="546" y="495"/>
                  <a:pt x="589" y="512"/>
                </a:cubicBezTo>
                <a:lnTo>
                  <a:pt x="394" y="841"/>
                </a:lnTo>
                <a:cubicBezTo>
                  <a:pt x="386" y="854"/>
                  <a:pt x="386" y="870"/>
                  <a:pt x="394" y="883"/>
                </a:cubicBezTo>
                <a:cubicBezTo>
                  <a:pt x="401" y="896"/>
                  <a:pt x="415" y="904"/>
                  <a:pt x="430" y="904"/>
                </a:cubicBezTo>
                <a:lnTo>
                  <a:pt x="812" y="904"/>
                </a:lnTo>
                <a:cubicBezTo>
                  <a:pt x="787" y="1081"/>
                  <a:pt x="635" y="1219"/>
                  <a:pt x="450" y="1219"/>
                </a:cubicBezTo>
                <a:close/>
                <a:moveTo>
                  <a:pt x="1150" y="781"/>
                </a:moveTo>
                <a:lnTo>
                  <a:pt x="846" y="280"/>
                </a:lnTo>
                <a:lnTo>
                  <a:pt x="1448" y="280"/>
                </a:lnTo>
                <a:lnTo>
                  <a:pt x="1150" y="781"/>
                </a:lnTo>
                <a:close/>
                <a:moveTo>
                  <a:pt x="1905" y="1219"/>
                </a:moveTo>
                <a:cubicBezTo>
                  <a:pt x="1703" y="1219"/>
                  <a:pt x="1538" y="1054"/>
                  <a:pt x="1538" y="852"/>
                </a:cubicBezTo>
                <a:cubicBezTo>
                  <a:pt x="1538" y="735"/>
                  <a:pt x="1594" y="632"/>
                  <a:pt x="1680" y="564"/>
                </a:cubicBezTo>
                <a:lnTo>
                  <a:pt x="1873" y="884"/>
                </a:lnTo>
                <a:cubicBezTo>
                  <a:pt x="1881" y="896"/>
                  <a:pt x="1895" y="904"/>
                  <a:pt x="1909" y="904"/>
                </a:cubicBezTo>
                <a:cubicBezTo>
                  <a:pt x="1916" y="904"/>
                  <a:pt x="1924" y="902"/>
                  <a:pt x="1930" y="898"/>
                </a:cubicBezTo>
                <a:cubicBezTo>
                  <a:pt x="1950" y="886"/>
                  <a:pt x="1956" y="860"/>
                  <a:pt x="1944" y="840"/>
                </a:cubicBezTo>
                <a:lnTo>
                  <a:pt x="1750" y="520"/>
                </a:lnTo>
                <a:cubicBezTo>
                  <a:pt x="1797" y="498"/>
                  <a:pt x="1850" y="484"/>
                  <a:pt x="1905" y="484"/>
                </a:cubicBezTo>
                <a:cubicBezTo>
                  <a:pt x="2108" y="484"/>
                  <a:pt x="2273" y="649"/>
                  <a:pt x="2273" y="852"/>
                </a:cubicBezTo>
                <a:cubicBezTo>
                  <a:pt x="2273" y="1054"/>
                  <a:pt x="2108" y="1219"/>
                  <a:pt x="1905" y="121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bicycle-healthy-transport_30838"/>
          <p:cNvSpPr/>
          <p:nvPr/>
        </p:nvSpPr>
        <p:spPr>
          <a:xfrm flipH="1">
            <a:off x="6446051" y="5316231"/>
            <a:ext cx="730925" cy="403327"/>
          </a:xfrm>
          <a:custGeom>
            <a:avLst/>
            <a:gdLst>
              <a:gd name="T0" fmla="*/ 1706 w 2356"/>
              <a:gd name="T1" fmla="*/ 448 h 1302"/>
              <a:gd name="T2" fmla="*/ 1729 w 2356"/>
              <a:gd name="T3" fmla="*/ 83 h 1302"/>
              <a:gd name="T4" fmla="*/ 1729 w 2356"/>
              <a:gd name="T5" fmla="*/ 0 h 1302"/>
              <a:gd name="T6" fmla="*/ 1375 w 2356"/>
              <a:gd name="T7" fmla="*/ 41 h 1302"/>
              <a:gd name="T8" fmla="*/ 1382 w 2356"/>
              <a:gd name="T9" fmla="*/ 73 h 1302"/>
              <a:gd name="T10" fmla="*/ 800 w 2356"/>
              <a:gd name="T11" fmla="*/ 197 h 1302"/>
              <a:gd name="T12" fmla="*/ 726 w 2356"/>
              <a:gd name="T13" fmla="*/ 83 h 1302"/>
              <a:gd name="T14" fmla="*/ 908 w 2356"/>
              <a:gd name="T15" fmla="*/ 41 h 1302"/>
              <a:gd name="T16" fmla="*/ 513 w 2356"/>
              <a:gd name="T17" fmla="*/ 0 h 1302"/>
              <a:gd name="T18" fmla="*/ 513 w 2356"/>
              <a:gd name="T19" fmla="*/ 83 h 1302"/>
              <a:gd name="T20" fmla="*/ 738 w 2356"/>
              <a:gd name="T21" fmla="*/ 263 h 1302"/>
              <a:gd name="T22" fmla="*/ 450 w 2356"/>
              <a:gd name="T23" fmla="*/ 401 h 1302"/>
              <a:gd name="T24" fmla="*/ 450 w 2356"/>
              <a:gd name="T25" fmla="*/ 1302 h 1302"/>
              <a:gd name="T26" fmla="*/ 1150 w 2356"/>
              <a:gd name="T27" fmla="*/ 904 h 1302"/>
              <a:gd name="T28" fmla="*/ 1172 w 2356"/>
              <a:gd name="T29" fmla="*/ 898 h 1302"/>
              <a:gd name="T30" fmla="*/ 1186 w 2356"/>
              <a:gd name="T31" fmla="*/ 883 h 1302"/>
              <a:gd name="T32" fmla="*/ 1636 w 2356"/>
              <a:gd name="T33" fmla="*/ 492 h 1302"/>
              <a:gd name="T34" fmla="*/ 1905 w 2356"/>
              <a:gd name="T35" fmla="*/ 1302 h 1302"/>
              <a:gd name="T36" fmla="*/ 1905 w 2356"/>
              <a:gd name="T37" fmla="*/ 401 h 1302"/>
              <a:gd name="T38" fmla="*/ 1076 w 2356"/>
              <a:gd name="T39" fmla="*/ 820 h 1302"/>
              <a:gd name="T40" fmla="*/ 705 w 2356"/>
              <a:gd name="T41" fmla="*/ 480 h 1302"/>
              <a:gd name="T42" fmla="*/ 814 w 2356"/>
              <a:gd name="T43" fmla="*/ 821 h 1302"/>
              <a:gd name="T44" fmla="*/ 662 w 2356"/>
              <a:gd name="T45" fmla="*/ 553 h 1302"/>
              <a:gd name="T46" fmla="*/ 450 w 2356"/>
              <a:gd name="T47" fmla="*/ 1219 h 1302"/>
              <a:gd name="T48" fmla="*/ 450 w 2356"/>
              <a:gd name="T49" fmla="*/ 484 h 1302"/>
              <a:gd name="T50" fmla="*/ 394 w 2356"/>
              <a:gd name="T51" fmla="*/ 841 h 1302"/>
              <a:gd name="T52" fmla="*/ 430 w 2356"/>
              <a:gd name="T53" fmla="*/ 904 h 1302"/>
              <a:gd name="T54" fmla="*/ 450 w 2356"/>
              <a:gd name="T55" fmla="*/ 1219 h 1302"/>
              <a:gd name="T56" fmla="*/ 846 w 2356"/>
              <a:gd name="T57" fmla="*/ 280 h 1302"/>
              <a:gd name="T58" fmla="*/ 1150 w 2356"/>
              <a:gd name="T59" fmla="*/ 781 h 1302"/>
              <a:gd name="T60" fmla="*/ 1538 w 2356"/>
              <a:gd name="T61" fmla="*/ 852 h 1302"/>
              <a:gd name="T62" fmla="*/ 1873 w 2356"/>
              <a:gd name="T63" fmla="*/ 884 h 1302"/>
              <a:gd name="T64" fmla="*/ 1930 w 2356"/>
              <a:gd name="T65" fmla="*/ 898 h 1302"/>
              <a:gd name="T66" fmla="*/ 1750 w 2356"/>
              <a:gd name="T67" fmla="*/ 520 h 1302"/>
              <a:gd name="T68" fmla="*/ 2273 w 2356"/>
              <a:gd name="T69" fmla="*/ 852 h 1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56" h="1302">
                <a:moveTo>
                  <a:pt x="1905" y="401"/>
                </a:moveTo>
                <a:cubicBezTo>
                  <a:pt x="1834" y="401"/>
                  <a:pt x="1767" y="419"/>
                  <a:pt x="1706" y="448"/>
                </a:cubicBezTo>
                <a:lnTo>
                  <a:pt x="1484" y="83"/>
                </a:lnTo>
                <a:lnTo>
                  <a:pt x="1729" y="83"/>
                </a:lnTo>
                <a:cubicBezTo>
                  <a:pt x="1752" y="83"/>
                  <a:pt x="1770" y="64"/>
                  <a:pt x="1770" y="41"/>
                </a:cubicBezTo>
                <a:cubicBezTo>
                  <a:pt x="1770" y="18"/>
                  <a:pt x="1752" y="0"/>
                  <a:pt x="1729" y="0"/>
                </a:cubicBezTo>
                <a:lnTo>
                  <a:pt x="1417" y="0"/>
                </a:lnTo>
                <a:cubicBezTo>
                  <a:pt x="1394" y="0"/>
                  <a:pt x="1375" y="18"/>
                  <a:pt x="1375" y="41"/>
                </a:cubicBezTo>
                <a:cubicBezTo>
                  <a:pt x="1375" y="43"/>
                  <a:pt x="1376" y="44"/>
                  <a:pt x="1376" y="46"/>
                </a:cubicBezTo>
                <a:cubicBezTo>
                  <a:pt x="1375" y="55"/>
                  <a:pt x="1376" y="65"/>
                  <a:pt x="1382" y="73"/>
                </a:cubicBezTo>
                <a:lnTo>
                  <a:pt x="1457" y="197"/>
                </a:lnTo>
                <a:lnTo>
                  <a:pt x="800" y="197"/>
                </a:lnTo>
                <a:cubicBezTo>
                  <a:pt x="799" y="197"/>
                  <a:pt x="797" y="198"/>
                  <a:pt x="796" y="198"/>
                </a:cubicBezTo>
                <a:lnTo>
                  <a:pt x="726" y="83"/>
                </a:lnTo>
                <a:lnTo>
                  <a:pt x="866" y="83"/>
                </a:lnTo>
                <a:cubicBezTo>
                  <a:pt x="889" y="83"/>
                  <a:pt x="908" y="64"/>
                  <a:pt x="908" y="41"/>
                </a:cubicBezTo>
                <a:cubicBezTo>
                  <a:pt x="908" y="18"/>
                  <a:pt x="889" y="0"/>
                  <a:pt x="866" y="0"/>
                </a:cubicBezTo>
                <a:lnTo>
                  <a:pt x="513" y="0"/>
                </a:lnTo>
                <a:cubicBezTo>
                  <a:pt x="490" y="0"/>
                  <a:pt x="471" y="18"/>
                  <a:pt x="471" y="41"/>
                </a:cubicBezTo>
                <a:cubicBezTo>
                  <a:pt x="471" y="64"/>
                  <a:pt x="490" y="83"/>
                  <a:pt x="513" y="83"/>
                </a:cubicBezTo>
                <a:lnTo>
                  <a:pt x="629" y="83"/>
                </a:lnTo>
                <a:lnTo>
                  <a:pt x="738" y="263"/>
                </a:lnTo>
                <a:lnTo>
                  <a:pt x="632" y="440"/>
                </a:lnTo>
                <a:cubicBezTo>
                  <a:pt x="576" y="415"/>
                  <a:pt x="515" y="401"/>
                  <a:pt x="450" y="401"/>
                </a:cubicBezTo>
                <a:cubicBezTo>
                  <a:pt x="202" y="401"/>
                  <a:pt x="0" y="603"/>
                  <a:pt x="0" y="852"/>
                </a:cubicBezTo>
                <a:cubicBezTo>
                  <a:pt x="0" y="1100"/>
                  <a:pt x="202" y="1302"/>
                  <a:pt x="450" y="1302"/>
                </a:cubicBezTo>
                <a:cubicBezTo>
                  <a:pt x="681" y="1302"/>
                  <a:pt x="871" y="1128"/>
                  <a:pt x="897" y="904"/>
                </a:cubicBezTo>
                <a:lnTo>
                  <a:pt x="1150" y="904"/>
                </a:lnTo>
                <a:cubicBezTo>
                  <a:pt x="1158" y="904"/>
                  <a:pt x="1165" y="902"/>
                  <a:pt x="1171" y="898"/>
                </a:cubicBezTo>
                <a:cubicBezTo>
                  <a:pt x="1171" y="898"/>
                  <a:pt x="1172" y="898"/>
                  <a:pt x="1172" y="898"/>
                </a:cubicBezTo>
                <a:cubicBezTo>
                  <a:pt x="1177" y="894"/>
                  <a:pt x="1182" y="890"/>
                  <a:pt x="1185" y="884"/>
                </a:cubicBezTo>
                <a:cubicBezTo>
                  <a:pt x="1185" y="884"/>
                  <a:pt x="1186" y="884"/>
                  <a:pt x="1186" y="883"/>
                </a:cubicBezTo>
                <a:lnTo>
                  <a:pt x="1526" y="311"/>
                </a:lnTo>
                <a:lnTo>
                  <a:pt x="1636" y="492"/>
                </a:lnTo>
                <a:cubicBezTo>
                  <a:pt x="1526" y="574"/>
                  <a:pt x="1455" y="705"/>
                  <a:pt x="1455" y="852"/>
                </a:cubicBezTo>
                <a:cubicBezTo>
                  <a:pt x="1455" y="1100"/>
                  <a:pt x="1657" y="1302"/>
                  <a:pt x="1905" y="1302"/>
                </a:cubicBezTo>
                <a:cubicBezTo>
                  <a:pt x="2154" y="1302"/>
                  <a:pt x="2356" y="1100"/>
                  <a:pt x="2356" y="852"/>
                </a:cubicBezTo>
                <a:cubicBezTo>
                  <a:pt x="2356" y="603"/>
                  <a:pt x="2154" y="401"/>
                  <a:pt x="1905" y="401"/>
                </a:cubicBezTo>
                <a:close/>
                <a:moveTo>
                  <a:pt x="787" y="343"/>
                </a:moveTo>
                <a:lnTo>
                  <a:pt x="1076" y="820"/>
                </a:lnTo>
                <a:lnTo>
                  <a:pt x="899" y="820"/>
                </a:lnTo>
                <a:cubicBezTo>
                  <a:pt x="889" y="679"/>
                  <a:pt x="815" y="556"/>
                  <a:pt x="705" y="480"/>
                </a:cubicBezTo>
                <a:lnTo>
                  <a:pt x="787" y="343"/>
                </a:lnTo>
                <a:close/>
                <a:moveTo>
                  <a:pt x="814" y="821"/>
                </a:moveTo>
                <a:lnTo>
                  <a:pt x="503" y="821"/>
                </a:lnTo>
                <a:lnTo>
                  <a:pt x="662" y="553"/>
                </a:lnTo>
                <a:cubicBezTo>
                  <a:pt x="748" y="613"/>
                  <a:pt x="805" y="710"/>
                  <a:pt x="814" y="821"/>
                </a:cubicBezTo>
                <a:close/>
                <a:moveTo>
                  <a:pt x="450" y="1219"/>
                </a:moveTo>
                <a:cubicBezTo>
                  <a:pt x="248" y="1219"/>
                  <a:pt x="83" y="1054"/>
                  <a:pt x="83" y="852"/>
                </a:cubicBezTo>
                <a:cubicBezTo>
                  <a:pt x="83" y="649"/>
                  <a:pt x="248" y="484"/>
                  <a:pt x="450" y="484"/>
                </a:cubicBezTo>
                <a:cubicBezTo>
                  <a:pt x="500" y="484"/>
                  <a:pt x="546" y="495"/>
                  <a:pt x="589" y="512"/>
                </a:cubicBezTo>
                <a:lnTo>
                  <a:pt x="394" y="841"/>
                </a:lnTo>
                <a:cubicBezTo>
                  <a:pt x="386" y="854"/>
                  <a:pt x="386" y="870"/>
                  <a:pt x="394" y="883"/>
                </a:cubicBezTo>
                <a:cubicBezTo>
                  <a:pt x="401" y="896"/>
                  <a:pt x="415" y="904"/>
                  <a:pt x="430" y="904"/>
                </a:cubicBezTo>
                <a:lnTo>
                  <a:pt x="812" y="904"/>
                </a:lnTo>
                <a:cubicBezTo>
                  <a:pt x="787" y="1081"/>
                  <a:pt x="635" y="1219"/>
                  <a:pt x="450" y="1219"/>
                </a:cubicBezTo>
                <a:close/>
                <a:moveTo>
                  <a:pt x="1150" y="781"/>
                </a:moveTo>
                <a:lnTo>
                  <a:pt x="846" y="280"/>
                </a:lnTo>
                <a:lnTo>
                  <a:pt x="1448" y="280"/>
                </a:lnTo>
                <a:lnTo>
                  <a:pt x="1150" y="781"/>
                </a:lnTo>
                <a:close/>
                <a:moveTo>
                  <a:pt x="1905" y="1219"/>
                </a:moveTo>
                <a:cubicBezTo>
                  <a:pt x="1703" y="1219"/>
                  <a:pt x="1538" y="1054"/>
                  <a:pt x="1538" y="852"/>
                </a:cubicBezTo>
                <a:cubicBezTo>
                  <a:pt x="1538" y="735"/>
                  <a:pt x="1594" y="632"/>
                  <a:pt x="1680" y="564"/>
                </a:cubicBezTo>
                <a:lnTo>
                  <a:pt x="1873" y="884"/>
                </a:lnTo>
                <a:cubicBezTo>
                  <a:pt x="1881" y="896"/>
                  <a:pt x="1895" y="904"/>
                  <a:pt x="1909" y="904"/>
                </a:cubicBezTo>
                <a:cubicBezTo>
                  <a:pt x="1916" y="904"/>
                  <a:pt x="1924" y="902"/>
                  <a:pt x="1930" y="898"/>
                </a:cubicBezTo>
                <a:cubicBezTo>
                  <a:pt x="1950" y="886"/>
                  <a:pt x="1956" y="860"/>
                  <a:pt x="1944" y="840"/>
                </a:cubicBezTo>
                <a:lnTo>
                  <a:pt x="1750" y="520"/>
                </a:lnTo>
                <a:cubicBezTo>
                  <a:pt x="1797" y="498"/>
                  <a:pt x="1850" y="484"/>
                  <a:pt x="1905" y="484"/>
                </a:cubicBezTo>
                <a:cubicBezTo>
                  <a:pt x="2108" y="484"/>
                  <a:pt x="2273" y="649"/>
                  <a:pt x="2273" y="852"/>
                </a:cubicBezTo>
                <a:cubicBezTo>
                  <a:pt x="2273" y="1054"/>
                  <a:pt x="2108" y="1219"/>
                  <a:pt x="1905" y="121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scooter_900"/>
          <p:cNvSpPr/>
          <p:nvPr/>
        </p:nvSpPr>
        <p:spPr>
          <a:xfrm>
            <a:off x="6506671" y="3639723"/>
            <a:ext cx="609685" cy="362899"/>
          </a:xfrm>
          <a:custGeom>
            <a:avLst/>
            <a:gdLst>
              <a:gd name="connsiteX0" fmla="*/ 496371 w 583538"/>
              <a:gd name="connsiteY0" fmla="*/ 255465 h 347336"/>
              <a:gd name="connsiteX1" fmla="*/ 468929 w 583538"/>
              <a:gd name="connsiteY1" fmla="*/ 282866 h 347336"/>
              <a:gd name="connsiteX2" fmla="*/ 496371 w 583538"/>
              <a:gd name="connsiteY2" fmla="*/ 310266 h 347336"/>
              <a:gd name="connsiteX3" fmla="*/ 523812 w 583538"/>
              <a:gd name="connsiteY3" fmla="*/ 282866 h 347336"/>
              <a:gd name="connsiteX4" fmla="*/ 496371 w 583538"/>
              <a:gd name="connsiteY4" fmla="*/ 255465 h 347336"/>
              <a:gd name="connsiteX5" fmla="*/ 63761 w 583538"/>
              <a:gd name="connsiteY5" fmla="*/ 255465 h 347336"/>
              <a:gd name="connsiteX6" fmla="*/ 36320 w 583538"/>
              <a:gd name="connsiteY6" fmla="*/ 282866 h 347336"/>
              <a:gd name="connsiteX7" fmla="*/ 63761 w 583538"/>
              <a:gd name="connsiteY7" fmla="*/ 311071 h 347336"/>
              <a:gd name="connsiteX8" fmla="*/ 92010 w 583538"/>
              <a:gd name="connsiteY8" fmla="*/ 282866 h 347336"/>
              <a:gd name="connsiteX9" fmla="*/ 87168 w 583538"/>
              <a:gd name="connsiteY9" fmla="*/ 268360 h 347336"/>
              <a:gd name="connsiteX10" fmla="*/ 72640 w 583538"/>
              <a:gd name="connsiteY10" fmla="*/ 289313 h 347336"/>
              <a:gd name="connsiteX11" fmla="*/ 58919 w 583538"/>
              <a:gd name="connsiteY11" fmla="*/ 278836 h 347336"/>
              <a:gd name="connsiteX12" fmla="*/ 74254 w 583538"/>
              <a:gd name="connsiteY12" fmla="*/ 257883 h 347336"/>
              <a:gd name="connsiteX13" fmla="*/ 63761 w 583538"/>
              <a:gd name="connsiteY13" fmla="*/ 255465 h 347336"/>
              <a:gd name="connsiteX14" fmla="*/ 343011 w 583538"/>
              <a:gd name="connsiteY14" fmla="*/ 87838 h 347336"/>
              <a:gd name="connsiteX15" fmla="*/ 560866 w 583538"/>
              <a:gd name="connsiteY15" fmla="*/ 87838 h 347336"/>
              <a:gd name="connsiteX16" fmla="*/ 389810 w 583538"/>
              <a:gd name="connsiteY16" fmla="*/ 176453 h 347336"/>
              <a:gd name="connsiteX17" fmla="*/ 343011 w 583538"/>
              <a:gd name="connsiteY17" fmla="*/ 168397 h 347336"/>
              <a:gd name="connsiteX18" fmla="*/ 343011 w 583538"/>
              <a:gd name="connsiteY18" fmla="*/ 87838 h 347336"/>
              <a:gd name="connsiteX19" fmla="*/ 211462 w 583538"/>
              <a:gd name="connsiteY19" fmla="*/ 0 h 347336"/>
              <a:gd name="connsiteX20" fmla="*/ 258274 w 583538"/>
              <a:gd name="connsiteY20" fmla="*/ 0 h 347336"/>
              <a:gd name="connsiteX21" fmla="*/ 258274 w 583538"/>
              <a:gd name="connsiteY21" fmla="*/ 24982 h 347336"/>
              <a:gd name="connsiteX22" fmla="*/ 234868 w 583538"/>
              <a:gd name="connsiteY22" fmla="*/ 24982 h 347336"/>
              <a:gd name="connsiteX23" fmla="*/ 214690 w 583538"/>
              <a:gd name="connsiteY23" fmla="*/ 32235 h 347336"/>
              <a:gd name="connsiteX24" fmla="*/ 242132 w 583538"/>
              <a:gd name="connsiteY24" fmla="*/ 245795 h 347336"/>
              <a:gd name="connsiteX25" fmla="*/ 275223 w 583538"/>
              <a:gd name="connsiteY25" fmla="*/ 243377 h 347336"/>
              <a:gd name="connsiteX26" fmla="*/ 556904 w 583538"/>
              <a:gd name="connsiteY26" fmla="*/ 97512 h 347336"/>
              <a:gd name="connsiteX27" fmla="*/ 557711 w 583538"/>
              <a:gd name="connsiteY27" fmla="*/ 95900 h 347336"/>
              <a:gd name="connsiteX28" fmla="*/ 557711 w 583538"/>
              <a:gd name="connsiteY28" fmla="*/ 96706 h 347336"/>
              <a:gd name="connsiteX29" fmla="*/ 559325 w 583538"/>
              <a:gd name="connsiteY29" fmla="*/ 95900 h 347336"/>
              <a:gd name="connsiteX30" fmla="*/ 558518 w 583538"/>
              <a:gd name="connsiteY30" fmla="*/ 98318 h 347336"/>
              <a:gd name="connsiteX31" fmla="*/ 583538 w 583538"/>
              <a:gd name="connsiteY31" fmla="*/ 211948 h 347336"/>
              <a:gd name="connsiteX32" fmla="*/ 563361 w 583538"/>
              <a:gd name="connsiteY32" fmla="*/ 217589 h 347336"/>
              <a:gd name="connsiteX33" fmla="*/ 539147 w 583538"/>
              <a:gd name="connsiteY33" fmla="*/ 179712 h 347336"/>
              <a:gd name="connsiteX34" fmla="*/ 481843 w 583538"/>
              <a:gd name="connsiteY34" fmla="*/ 220812 h 347336"/>
              <a:gd name="connsiteX35" fmla="*/ 496371 w 583538"/>
              <a:gd name="connsiteY35" fmla="*/ 219201 h 347336"/>
              <a:gd name="connsiteX36" fmla="*/ 560132 w 583538"/>
              <a:gd name="connsiteY36" fmla="*/ 282866 h 347336"/>
              <a:gd name="connsiteX37" fmla="*/ 496371 w 583538"/>
              <a:gd name="connsiteY37" fmla="*/ 347336 h 347336"/>
              <a:gd name="connsiteX38" fmla="*/ 432609 w 583538"/>
              <a:gd name="connsiteY38" fmla="*/ 282866 h 347336"/>
              <a:gd name="connsiteX39" fmla="*/ 442295 w 583538"/>
              <a:gd name="connsiteY39" fmla="*/ 249018 h 347336"/>
              <a:gd name="connsiteX40" fmla="*/ 399518 w 583538"/>
              <a:gd name="connsiteY40" fmla="*/ 279642 h 347336"/>
              <a:gd name="connsiteX41" fmla="*/ 380954 w 583538"/>
              <a:gd name="connsiteY41" fmla="*/ 274807 h 347336"/>
              <a:gd name="connsiteX42" fmla="*/ 399518 w 583538"/>
              <a:gd name="connsiteY42" fmla="*/ 279642 h 347336"/>
              <a:gd name="connsiteX43" fmla="*/ 128330 w 583538"/>
              <a:gd name="connsiteY43" fmla="*/ 228871 h 347336"/>
              <a:gd name="connsiteX44" fmla="*/ 121066 w 583538"/>
              <a:gd name="connsiteY44" fmla="*/ 222424 h 347336"/>
              <a:gd name="connsiteX45" fmla="*/ 109767 w 583538"/>
              <a:gd name="connsiteY45" fmla="*/ 238542 h 347336"/>
              <a:gd name="connsiteX46" fmla="*/ 128330 w 583538"/>
              <a:gd name="connsiteY46" fmla="*/ 282866 h 347336"/>
              <a:gd name="connsiteX47" fmla="*/ 63761 w 583538"/>
              <a:gd name="connsiteY47" fmla="*/ 347336 h 347336"/>
              <a:gd name="connsiteX48" fmla="*/ 0 w 583538"/>
              <a:gd name="connsiteY48" fmla="*/ 282866 h 347336"/>
              <a:gd name="connsiteX49" fmla="*/ 63761 w 583538"/>
              <a:gd name="connsiteY49" fmla="*/ 219201 h 347336"/>
              <a:gd name="connsiteX50" fmla="*/ 96046 w 583538"/>
              <a:gd name="connsiteY50" fmla="*/ 228065 h 347336"/>
              <a:gd name="connsiteX51" fmla="*/ 105731 w 583538"/>
              <a:gd name="connsiteY51" fmla="*/ 214365 h 347336"/>
              <a:gd name="connsiteX52" fmla="*/ 22599 w 583538"/>
              <a:gd name="connsiteY52" fmla="*/ 178101 h 347336"/>
              <a:gd name="connsiteX53" fmla="*/ 71833 w 583538"/>
              <a:gd name="connsiteY53" fmla="*/ 128136 h 347336"/>
              <a:gd name="connsiteX54" fmla="*/ 75868 w 583538"/>
              <a:gd name="connsiteY54" fmla="*/ 138612 h 347336"/>
              <a:gd name="connsiteX55" fmla="*/ 79097 w 583538"/>
              <a:gd name="connsiteY55" fmla="*/ 139418 h 347336"/>
              <a:gd name="connsiteX56" fmla="*/ 100888 w 583538"/>
              <a:gd name="connsiteY56" fmla="*/ 127330 h 347336"/>
              <a:gd name="connsiteX57" fmla="*/ 99274 w 583538"/>
              <a:gd name="connsiteY57" fmla="*/ 124912 h 347336"/>
              <a:gd name="connsiteX58" fmla="*/ 77482 w 583538"/>
              <a:gd name="connsiteY58" fmla="*/ 135389 h 347336"/>
              <a:gd name="connsiteX59" fmla="*/ 75061 w 583538"/>
              <a:gd name="connsiteY59" fmla="*/ 126524 h 347336"/>
              <a:gd name="connsiteX60" fmla="*/ 74254 w 583538"/>
              <a:gd name="connsiteY60" fmla="*/ 126524 h 347336"/>
              <a:gd name="connsiteX61" fmla="*/ 94432 w 583538"/>
              <a:gd name="connsiteY61" fmla="*/ 107183 h 347336"/>
              <a:gd name="connsiteX62" fmla="*/ 98467 w 583538"/>
              <a:gd name="connsiteY62" fmla="*/ 118465 h 347336"/>
              <a:gd name="connsiteX63" fmla="*/ 101695 w 583538"/>
              <a:gd name="connsiteY63" fmla="*/ 119271 h 347336"/>
              <a:gd name="connsiteX64" fmla="*/ 123487 w 583538"/>
              <a:gd name="connsiteY64" fmla="*/ 107183 h 347336"/>
              <a:gd name="connsiteX65" fmla="*/ 121066 w 583538"/>
              <a:gd name="connsiteY65" fmla="*/ 104765 h 347336"/>
              <a:gd name="connsiteX66" fmla="*/ 100081 w 583538"/>
              <a:gd name="connsiteY66" fmla="*/ 115242 h 347336"/>
              <a:gd name="connsiteX67" fmla="*/ 96853 w 583538"/>
              <a:gd name="connsiteY67" fmla="*/ 106377 h 347336"/>
              <a:gd name="connsiteX68" fmla="*/ 96046 w 583538"/>
              <a:gd name="connsiteY68" fmla="*/ 105571 h 347336"/>
              <a:gd name="connsiteX69" fmla="*/ 112188 w 583538"/>
              <a:gd name="connsiteY69" fmla="*/ 91065 h 347336"/>
              <a:gd name="connsiteX70" fmla="*/ 116223 w 583538"/>
              <a:gd name="connsiteY70" fmla="*/ 99930 h 347336"/>
              <a:gd name="connsiteX71" fmla="*/ 119452 w 583538"/>
              <a:gd name="connsiteY71" fmla="*/ 100736 h 347336"/>
              <a:gd name="connsiteX72" fmla="*/ 140437 w 583538"/>
              <a:gd name="connsiteY72" fmla="*/ 88647 h 347336"/>
              <a:gd name="connsiteX73" fmla="*/ 138822 w 583538"/>
              <a:gd name="connsiteY73" fmla="*/ 86229 h 347336"/>
              <a:gd name="connsiteX74" fmla="*/ 117030 w 583538"/>
              <a:gd name="connsiteY74" fmla="*/ 97512 h 347336"/>
              <a:gd name="connsiteX75" fmla="*/ 114609 w 583538"/>
              <a:gd name="connsiteY75" fmla="*/ 87842 h 347336"/>
              <a:gd name="connsiteX76" fmla="*/ 211462 w 583538"/>
              <a:gd name="connsiteY76" fmla="*/ 0 h 347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83538" h="347336">
                <a:moveTo>
                  <a:pt x="496371" y="255465"/>
                </a:moveTo>
                <a:cubicBezTo>
                  <a:pt x="481036" y="255465"/>
                  <a:pt x="468929" y="268360"/>
                  <a:pt x="468929" y="282866"/>
                </a:cubicBezTo>
                <a:cubicBezTo>
                  <a:pt x="468929" y="298177"/>
                  <a:pt x="481036" y="310266"/>
                  <a:pt x="496371" y="310266"/>
                </a:cubicBezTo>
                <a:cubicBezTo>
                  <a:pt x="511706" y="310266"/>
                  <a:pt x="523812" y="298177"/>
                  <a:pt x="523812" y="282866"/>
                </a:cubicBezTo>
                <a:cubicBezTo>
                  <a:pt x="523812" y="268360"/>
                  <a:pt x="511706" y="255465"/>
                  <a:pt x="496371" y="255465"/>
                </a:cubicBezTo>
                <a:close/>
                <a:moveTo>
                  <a:pt x="63761" y="255465"/>
                </a:moveTo>
                <a:cubicBezTo>
                  <a:pt x="49234" y="255465"/>
                  <a:pt x="36320" y="268360"/>
                  <a:pt x="36320" y="282866"/>
                </a:cubicBezTo>
                <a:cubicBezTo>
                  <a:pt x="36320" y="298177"/>
                  <a:pt x="49234" y="310266"/>
                  <a:pt x="63761" y="311071"/>
                </a:cubicBezTo>
                <a:cubicBezTo>
                  <a:pt x="79097" y="311071"/>
                  <a:pt x="92010" y="298177"/>
                  <a:pt x="92010" y="282866"/>
                </a:cubicBezTo>
                <a:cubicBezTo>
                  <a:pt x="92010" y="278030"/>
                  <a:pt x="90396" y="273195"/>
                  <a:pt x="87168" y="268360"/>
                </a:cubicBezTo>
                <a:lnTo>
                  <a:pt x="72640" y="289313"/>
                </a:lnTo>
                <a:lnTo>
                  <a:pt x="58919" y="278836"/>
                </a:lnTo>
                <a:lnTo>
                  <a:pt x="74254" y="257883"/>
                </a:lnTo>
                <a:cubicBezTo>
                  <a:pt x="71025" y="256271"/>
                  <a:pt x="67797" y="255465"/>
                  <a:pt x="63761" y="255465"/>
                </a:cubicBezTo>
                <a:close/>
                <a:moveTo>
                  <a:pt x="343011" y="87838"/>
                </a:moveTo>
                <a:lnTo>
                  <a:pt x="560866" y="87838"/>
                </a:lnTo>
                <a:lnTo>
                  <a:pt x="389810" y="176453"/>
                </a:lnTo>
                <a:cubicBezTo>
                  <a:pt x="389810" y="176453"/>
                  <a:pt x="373672" y="168397"/>
                  <a:pt x="343011" y="168397"/>
                </a:cubicBezTo>
                <a:cubicBezTo>
                  <a:pt x="313157" y="168397"/>
                  <a:pt x="343011" y="87838"/>
                  <a:pt x="343011" y="87838"/>
                </a:cubicBezTo>
                <a:close/>
                <a:moveTo>
                  <a:pt x="211462" y="0"/>
                </a:moveTo>
                <a:lnTo>
                  <a:pt x="258274" y="0"/>
                </a:lnTo>
                <a:lnTo>
                  <a:pt x="258274" y="24982"/>
                </a:lnTo>
                <a:lnTo>
                  <a:pt x="234868" y="24982"/>
                </a:lnTo>
                <a:lnTo>
                  <a:pt x="214690" y="32235"/>
                </a:lnTo>
                <a:cubicBezTo>
                  <a:pt x="94432" y="226454"/>
                  <a:pt x="242132" y="245795"/>
                  <a:pt x="242132" y="245795"/>
                </a:cubicBezTo>
                <a:cubicBezTo>
                  <a:pt x="242132" y="245795"/>
                  <a:pt x="238904" y="247407"/>
                  <a:pt x="275223" y="243377"/>
                </a:cubicBezTo>
                <a:cubicBezTo>
                  <a:pt x="313965" y="237736"/>
                  <a:pt x="530269" y="112824"/>
                  <a:pt x="556904" y="97512"/>
                </a:cubicBezTo>
                <a:lnTo>
                  <a:pt x="557711" y="95900"/>
                </a:lnTo>
                <a:lnTo>
                  <a:pt x="557711" y="96706"/>
                </a:lnTo>
                <a:cubicBezTo>
                  <a:pt x="558518" y="96706"/>
                  <a:pt x="559325" y="95900"/>
                  <a:pt x="559325" y="95900"/>
                </a:cubicBezTo>
                <a:lnTo>
                  <a:pt x="558518" y="98318"/>
                </a:lnTo>
                <a:lnTo>
                  <a:pt x="583538" y="211948"/>
                </a:lnTo>
                <a:lnTo>
                  <a:pt x="563361" y="217589"/>
                </a:lnTo>
                <a:lnTo>
                  <a:pt x="539147" y="179712"/>
                </a:lnTo>
                <a:lnTo>
                  <a:pt x="481843" y="220812"/>
                </a:lnTo>
                <a:cubicBezTo>
                  <a:pt x="486685" y="220007"/>
                  <a:pt x="491528" y="219201"/>
                  <a:pt x="496371" y="219201"/>
                </a:cubicBezTo>
                <a:cubicBezTo>
                  <a:pt x="531883" y="219201"/>
                  <a:pt x="560132" y="247407"/>
                  <a:pt x="560132" y="282866"/>
                </a:cubicBezTo>
                <a:cubicBezTo>
                  <a:pt x="560132" y="318324"/>
                  <a:pt x="531883" y="347336"/>
                  <a:pt x="496371" y="347336"/>
                </a:cubicBezTo>
                <a:cubicBezTo>
                  <a:pt x="460858" y="347336"/>
                  <a:pt x="432609" y="318324"/>
                  <a:pt x="432609" y="282866"/>
                </a:cubicBezTo>
                <a:cubicBezTo>
                  <a:pt x="432609" y="270777"/>
                  <a:pt x="435838" y="258689"/>
                  <a:pt x="442295" y="249018"/>
                </a:cubicBezTo>
                <a:lnTo>
                  <a:pt x="399518" y="279642"/>
                </a:lnTo>
                <a:lnTo>
                  <a:pt x="380954" y="274807"/>
                </a:lnTo>
                <a:cubicBezTo>
                  <a:pt x="389026" y="278836"/>
                  <a:pt x="399518" y="279642"/>
                  <a:pt x="399518" y="279642"/>
                </a:cubicBezTo>
                <a:cubicBezTo>
                  <a:pt x="123487" y="279642"/>
                  <a:pt x="167071" y="272389"/>
                  <a:pt x="128330" y="228871"/>
                </a:cubicBezTo>
                <a:cubicBezTo>
                  <a:pt x="125909" y="226454"/>
                  <a:pt x="123487" y="224842"/>
                  <a:pt x="121066" y="222424"/>
                </a:cubicBezTo>
                <a:lnTo>
                  <a:pt x="109767" y="238542"/>
                </a:lnTo>
                <a:cubicBezTo>
                  <a:pt x="121066" y="249824"/>
                  <a:pt x="128330" y="265942"/>
                  <a:pt x="128330" y="282866"/>
                </a:cubicBezTo>
                <a:cubicBezTo>
                  <a:pt x="128330" y="318324"/>
                  <a:pt x="99274" y="347336"/>
                  <a:pt x="63761" y="347336"/>
                </a:cubicBezTo>
                <a:cubicBezTo>
                  <a:pt x="29056" y="347336"/>
                  <a:pt x="0" y="318324"/>
                  <a:pt x="0" y="282866"/>
                </a:cubicBezTo>
                <a:cubicBezTo>
                  <a:pt x="0" y="247407"/>
                  <a:pt x="29056" y="219201"/>
                  <a:pt x="63761" y="219201"/>
                </a:cubicBezTo>
                <a:cubicBezTo>
                  <a:pt x="75868" y="219201"/>
                  <a:pt x="86360" y="222424"/>
                  <a:pt x="96046" y="228065"/>
                </a:cubicBezTo>
                <a:lnTo>
                  <a:pt x="105731" y="214365"/>
                </a:lnTo>
                <a:cubicBezTo>
                  <a:pt x="58112" y="197442"/>
                  <a:pt x="-16949" y="222424"/>
                  <a:pt x="22599" y="178101"/>
                </a:cubicBezTo>
                <a:cubicBezTo>
                  <a:pt x="34706" y="165206"/>
                  <a:pt x="52462" y="147477"/>
                  <a:pt x="71833" y="128136"/>
                </a:cubicBezTo>
                <a:cubicBezTo>
                  <a:pt x="71833" y="133777"/>
                  <a:pt x="73447" y="137001"/>
                  <a:pt x="75868" y="138612"/>
                </a:cubicBezTo>
                <a:cubicBezTo>
                  <a:pt x="77482" y="138612"/>
                  <a:pt x="78289" y="139418"/>
                  <a:pt x="79097" y="139418"/>
                </a:cubicBezTo>
                <a:cubicBezTo>
                  <a:pt x="87975" y="139418"/>
                  <a:pt x="99274" y="128942"/>
                  <a:pt x="100888" y="127330"/>
                </a:cubicBezTo>
                <a:lnTo>
                  <a:pt x="99274" y="124912"/>
                </a:lnTo>
                <a:cubicBezTo>
                  <a:pt x="92817" y="130553"/>
                  <a:pt x="82325" y="137806"/>
                  <a:pt x="77482" y="135389"/>
                </a:cubicBezTo>
                <a:cubicBezTo>
                  <a:pt x="75061" y="134583"/>
                  <a:pt x="75061" y="129748"/>
                  <a:pt x="75061" y="126524"/>
                </a:cubicBezTo>
                <a:lnTo>
                  <a:pt x="74254" y="126524"/>
                </a:lnTo>
                <a:cubicBezTo>
                  <a:pt x="80711" y="120077"/>
                  <a:pt x="87168" y="113630"/>
                  <a:pt x="94432" y="107183"/>
                </a:cubicBezTo>
                <a:cubicBezTo>
                  <a:pt x="94432" y="112824"/>
                  <a:pt x="95239" y="116853"/>
                  <a:pt x="98467" y="118465"/>
                </a:cubicBezTo>
                <a:cubicBezTo>
                  <a:pt x="99274" y="118465"/>
                  <a:pt x="100081" y="119271"/>
                  <a:pt x="101695" y="119271"/>
                </a:cubicBezTo>
                <a:cubicBezTo>
                  <a:pt x="109767" y="119271"/>
                  <a:pt x="121873" y="107989"/>
                  <a:pt x="123487" y="107183"/>
                </a:cubicBezTo>
                <a:lnTo>
                  <a:pt x="121066" y="104765"/>
                </a:lnTo>
                <a:cubicBezTo>
                  <a:pt x="115416" y="110406"/>
                  <a:pt x="104117" y="117659"/>
                  <a:pt x="100081" y="115242"/>
                </a:cubicBezTo>
                <a:cubicBezTo>
                  <a:pt x="96853" y="114436"/>
                  <a:pt x="96853" y="109600"/>
                  <a:pt x="96853" y="106377"/>
                </a:cubicBezTo>
                <a:lnTo>
                  <a:pt x="96046" y="105571"/>
                </a:lnTo>
                <a:cubicBezTo>
                  <a:pt x="100888" y="100736"/>
                  <a:pt x="106538" y="95900"/>
                  <a:pt x="112188" y="91065"/>
                </a:cubicBezTo>
                <a:cubicBezTo>
                  <a:pt x="112188" y="95900"/>
                  <a:pt x="112995" y="98318"/>
                  <a:pt x="116223" y="99930"/>
                </a:cubicBezTo>
                <a:cubicBezTo>
                  <a:pt x="117030" y="100736"/>
                  <a:pt x="117838" y="100736"/>
                  <a:pt x="119452" y="100736"/>
                </a:cubicBezTo>
                <a:cubicBezTo>
                  <a:pt x="127523" y="100736"/>
                  <a:pt x="139629" y="90259"/>
                  <a:pt x="140437" y="88647"/>
                </a:cubicBezTo>
                <a:lnTo>
                  <a:pt x="138822" y="86229"/>
                </a:lnTo>
                <a:cubicBezTo>
                  <a:pt x="133173" y="91871"/>
                  <a:pt x="121873" y="99124"/>
                  <a:pt x="117030" y="97512"/>
                </a:cubicBezTo>
                <a:cubicBezTo>
                  <a:pt x="114609" y="95900"/>
                  <a:pt x="114609" y="91871"/>
                  <a:pt x="114609" y="87842"/>
                </a:cubicBezTo>
                <a:cubicBezTo>
                  <a:pt x="163843" y="42712"/>
                  <a:pt x="211462" y="0"/>
                  <a:pt x="21146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11720" y="311923"/>
            <a:ext cx="2672080" cy="521970"/>
          </a:xfrm>
          <a:prstGeom prst="rect">
            <a:avLst/>
          </a:prstGeom>
          <a:noFill/>
        </p:spPr>
        <p:txBody>
          <a:bodyPr wrap="none" rtlCol="0">
            <a:spAutoFit/>
          </a:bodyPr>
          <a:lstStyle/>
          <a:p>
            <a:r>
              <a:rPr lang="zh-CN" altLang="en-US" sz="2800" dirty="0">
                <a:solidFill>
                  <a:srgbClr val="108241"/>
                </a:solidFill>
                <a:latin typeface="思源黑体 CN Heavy" panose="020B0A00000000000000" pitchFamily="34" charset="-122"/>
                <a:ea typeface="思源黑体 CN Heavy" panose="020B0A00000000000000" pitchFamily="34" charset="-122"/>
              </a:rPr>
              <a:t>低碳出行的原因</a:t>
            </a:r>
          </a:p>
        </p:txBody>
      </p:sp>
      <p:sp>
        <p:nvSpPr>
          <p:cNvPr id="5" name="文本框 4"/>
          <p:cNvSpPr txBox="1"/>
          <p:nvPr/>
        </p:nvSpPr>
        <p:spPr>
          <a:xfrm>
            <a:off x="3145370" y="558144"/>
            <a:ext cx="2521585" cy="460375"/>
          </a:xfrm>
          <a:prstGeom prst="rect">
            <a:avLst/>
          </a:prstGeom>
          <a:noFill/>
        </p:spPr>
        <p:txBody>
          <a:bodyPr wrap="none" rtlCol="0">
            <a:spAutoFit/>
          </a:bodyPr>
          <a:lstStyle/>
          <a:p>
            <a:r>
              <a:rPr lang="en-US" altLang="zh-CN" sz="1200" spc="100" dirty="0">
                <a:solidFill>
                  <a:srgbClr val="71B136">
                    <a:alpha val="50000"/>
                  </a:srgbClr>
                </a:solidFill>
              </a:rPr>
              <a:t>Reason Of Low Carbon Travel</a:t>
            </a:r>
            <a:endParaRPr lang="zh-CN" altLang="en-US" sz="1200" spc="100" dirty="0">
              <a:solidFill>
                <a:srgbClr val="71B136">
                  <a:alpha val="50000"/>
                </a:srgbClr>
              </a:solidFill>
            </a:endParaRPr>
          </a:p>
          <a:p>
            <a:endParaRPr lang="zh-CN" altLang="en-US" sz="1200" dirty="0">
              <a:solidFill>
                <a:srgbClr val="8198EE">
                  <a:alpha val="70000"/>
                </a:srgbClr>
              </a:solidFill>
              <a:latin typeface="+mn-ea"/>
            </a:endParaRPr>
          </a:p>
        </p:txBody>
      </p:sp>
      <p:cxnSp>
        <p:nvCxnSpPr>
          <p:cNvPr id="6" name="直接连接符 5"/>
          <p:cNvCxnSpPr/>
          <p:nvPr/>
        </p:nvCxnSpPr>
        <p:spPr>
          <a:xfrm>
            <a:off x="695325" y="835143"/>
            <a:ext cx="4896000" cy="0"/>
          </a:xfrm>
          <a:prstGeom prst="line">
            <a:avLst/>
          </a:prstGeom>
          <a:ln>
            <a:solidFill>
              <a:srgbClr val="108241"/>
            </a:solidFill>
          </a:ln>
        </p:spPr>
        <p:style>
          <a:lnRef idx="1">
            <a:schemeClr val="accent1"/>
          </a:lnRef>
          <a:fillRef idx="0">
            <a:schemeClr val="accent1"/>
          </a:fillRef>
          <a:effectRef idx="0">
            <a:schemeClr val="accent1"/>
          </a:effectRef>
          <a:fontRef idx="minor">
            <a:schemeClr val="tx1"/>
          </a:fontRef>
        </p:style>
      </p:cxnSp>
      <p:sp>
        <p:nvSpPr>
          <p:cNvPr id="90" name="任意多边形: 形状 89"/>
          <p:cNvSpPr/>
          <p:nvPr/>
        </p:nvSpPr>
        <p:spPr>
          <a:xfrm>
            <a:off x="12192000" y="1088755"/>
            <a:ext cx="7999" cy="124976"/>
          </a:xfrm>
          <a:custGeom>
            <a:avLst/>
            <a:gdLst>
              <a:gd name="connsiteX0" fmla="*/ 0 w 7999"/>
              <a:gd name="connsiteY0" fmla="*/ 0 h 124976"/>
              <a:gd name="connsiteX1" fmla="*/ 2517 w 7999"/>
              <a:gd name="connsiteY1" fmla="*/ 8108 h 124976"/>
              <a:gd name="connsiteX2" fmla="*/ 7999 w 7999"/>
              <a:gd name="connsiteY2" fmla="*/ 62488 h 124976"/>
              <a:gd name="connsiteX3" fmla="*/ 2517 w 7999"/>
              <a:gd name="connsiteY3" fmla="*/ 116868 h 124976"/>
              <a:gd name="connsiteX4" fmla="*/ 0 w 7999"/>
              <a:gd name="connsiteY4" fmla="*/ 124976 h 124976"/>
              <a:gd name="connsiteX5" fmla="*/ 0 w 7999"/>
              <a:gd name="connsiteY5" fmla="*/ 0 h 124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99" h="124976">
                <a:moveTo>
                  <a:pt x="0" y="0"/>
                </a:moveTo>
                <a:lnTo>
                  <a:pt x="2517" y="8108"/>
                </a:lnTo>
                <a:cubicBezTo>
                  <a:pt x="6111" y="25673"/>
                  <a:pt x="7999" y="43860"/>
                  <a:pt x="7999" y="62488"/>
                </a:cubicBezTo>
                <a:cubicBezTo>
                  <a:pt x="7999" y="81116"/>
                  <a:pt x="6111" y="99303"/>
                  <a:pt x="2517" y="116868"/>
                </a:cubicBezTo>
                <a:lnTo>
                  <a:pt x="0" y="124976"/>
                </a:lnTo>
                <a:lnTo>
                  <a:pt x="0" y="0"/>
                </a:lnTo>
                <a:close/>
              </a:path>
            </a:pathLst>
          </a:custGeom>
          <a:solidFill>
            <a:srgbClr val="0A2588"/>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91" name="椭圆 90"/>
          <p:cNvSpPr/>
          <p:nvPr/>
        </p:nvSpPr>
        <p:spPr>
          <a:xfrm>
            <a:off x="407988" y="1538931"/>
            <a:ext cx="2469761" cy="2469761"/>
          </a:xfrm>
          <a:prstGeom prst="ellipse">
            <a:avLst/>
          </a:prstGeom>
          <a:solidFill>
            <a:srgbClr val="85C74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92" name="椭圆 91"/>
          <p:cNvSpPr/>
          <p:nvPr/>
        </p:nvSpPr>
        <p:spPr>
          <a:xfrm>
            <a:off x="3335517" y="1538931"/>
            <a:ext cx="2469761" cy="2469761"/>
          </a:xfrm>
          <a:prstGeom prst="ellipse">
            <a:avLst/>
          </a:prstGeom>
          <a:solidFill>
            <a:srgbClr val="85C74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93" name="椭圆 92"/>
          <p:cNvSpPr/>
          <p:nvPr/>
        </p:nvSpPr>
        <p:spPr>
          <a:xfrm>
            <a:off x="6263046" y="1538931"/>
            <a:ext cx="2469761" cy="2469761"/>
          </a:xfrm>
          <a:prstGeom prst="ellipse">
            <a:avLst/>
          </a:prstGeom>
          <a:solidFill>
            <a:srgbClr val="85C74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94" name="椭圆 93"/>
          <p:cNvSpPr/>
          <p:nvPr/>
        </p:nvSpPr>
        <p:spPr>
          <a:xfrm>
            <a:off x="9190576" y="1538931"/>
            <a:ext cx="2469761" cy="2469761"/>
          </a:xfrm>
          <a:prstGeom prst="ellipse">
            <a:avLst/>
          </a:prstGeom>
          <a:solidFill>
            <a:srgbClr val="85C74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95" name="不完整圆 94"/>
          <p:cNvSpPr/>
          <p:nvPr/>
        </p:nvSpPr>
        <p:spPr>
          <a:xfrm rot="5400000">
            <a:off x="863758" y="1521179"/>
            <a:ext cx="1583814" cy="1933380"/>
          </a:xfrm>
          <a:prstGeom prst="pie">
            <a:avLst>
              <a:gd name="adj1" fmla="val 5392717"/>
              <a:gd name="adj2" fmla="val 16200000"/>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思源黑体 CN Heavy" panose="020B0A00000000000000" pitchFamily="34" charset="-122"/>
              <a:ea typeface="思源黑体 CN Heavy" panose="020B0A00000000000000" pitchFamily="34" charset="-122"/>
              <a:cs typeface="+mn-cs"/>
            </a:endParaRPr>
          </a:p>
        </p:txBody>
      </p:sp>
      <p:sp>
        <p:nvSpPr>
          <p:cNvPr id="96" name="不完整圆 95"/>
          <p:cNvSpPr/>
          <p:nvPr/>
        </p:nvSpPr>
        <p:spPr>
          <a:xfrm rot="5400000">
            <a:off x="3778490" y="1521179"/>
            <a:ext cx="1583814" cy="1933380"/>
          </a:xfrm>
          <a:prstGeom prst="pie">
            <a:avLst>
              <a:gd name="adj1" fmla="val 5392717"/>
              <a:gd name="adj2" fmla="val 16200000"/>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思源黑体 CN Heavy" panose="020B0A00000000000000" pitchFamily="34" charset="-122"/>
              <a:ea typeface="思源黑体 CN Heavy" panose="020B0A00000000000000" pitchFamily="34" charset="-122"/>
              <a:cs typeface="+mn-cs"/>
            </a:endParaRPr>
          </a:p>
        </p:txBody>
      </p:sp>
      <p:sp>
        <p:nvSpPr>
          <p:cNvPr id="97" name="不完整圆 96"/>
          <p:cNvSpPr/>
          <p:nvPr/>
        </p:nvSpPr>
        <p:spPr>
          <a:xfrm rot="5400000">
            <a:off x="6706019" y="1521179"/>
            <a:ext cx="1583814" cy="1933380"/>
          </a:xfrm>
          <a:prstGeom prst="pie">
            <a:avLst>
              <a:gd name="adj1" fmla="val 5392717"/>
              <a:gd name="adj2" fmla="val 16200000"/>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思源黑体 CN Heavy" panose="020B0A00000000000000" pitchFamily="34" charset="-122"/>
              <a:ea typeface="思源黑体 CN Heavy" panose="020B0A00000000000000" pitchFamily="34" charset="-122"/>
              <a:cs typeface="+mn-cs"/>
            </a:endParaRPr>
          </a:p>
        </p:txBody>
      </p:sp>
      <p:sp>
        <p:nvSpPr>
          <p:cNvPr id="98" name="不完整圆 97"/>
          <p:cNvSpPr/>
          <p:nvPr/>
        </p:nvSpPr>
        <p:spPr>
          <a:xfrm rot="5400000">
            <a:off x="9675982" y="1521179"/>
            <a:ext cx="1583814" cy="1933380"/>
          </a:xfrm>
          <a:prstGeom prst="pie">
            <a:avLst>
              <a:gd name="adj1" fmla="val 5392717"/>
              <a:gd name="adj2" fmla="val 16200000"/>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思源黑体 CN Heavy" panose="020B0A00000000000000" pitchFamily="34" charset="-122"/>
              <a:ea typeface="思源黑体 CN Heavy" panose="020B0A00000000000000" pitchFamily="34" charset="-122"/>
              <a:cs typeface="+mn-cs"/>
            </a:endParaRPr>
          </a:p>
        </p:txBody>
      </p:sp>
      <p:sp>
        <p:nvSpPr>
          <p:cNvPr id="99" name="椭圆 98"/>
          <p:cNvSpPr/>
          <p:nvPr/>
        </p:nvSpPr>
        <p:spPr>
          <a:xfrm>
            <a:off x="1299276" y="1691867"/>
            <a:ext cx="672554" cy="672554"/>
          </a:xfrm>
          <a:prstGeom prst="ellipse">
            <a:avLst/>
          </a:prstGeom>
          <a:solidFill>
            <a:srgbClr val="10824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100" name="椭圆 99"/>
          <p:cNvSpPr/>
          <p:nvPr/>
        </p:nvSpPr>
        <p:spPr>
          <a:xfrm>
            <a:off x="4240950" y="1691867"/>
            <a:ext cx="672554" cy="672554"/>
          </a:xfrm>
          <a:prstGeom prst="ellipse">
            <a:avLst/>
          </a:prstGeom>
          <a:solidFill>
            <a:srgbClr val="10824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101" name="椭圆 100"/>
          <p:cNvSpPr/>
          <p:nvPr/>
        </p:nvSpPr>
        <p:spPr>
          <a:xfrm>
            <a:off x="7182624" y="1691867"/>
            <a:ext cx="672554" cy="672554"/>
          </a:xfrm>
          <a:prstGeom prst="ellipse">
            <a:avLst/>
          </a:prstGeom>
          <a:solidFill>
            <a:srgbClr val="10824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102" name="椭圆 101"/>
          <p:cNvSpPr/>
          <p:nvPr/>
        </p:nvSpPr>
        <p:spPr>
          <a:xfrm>
            <a:off x="10124297" y="1691867"/>
            <a:ext cx="672554" cy="672554"/>
          </a:xfrm>
          <a:prstGeom prst="ellipse">
            <a:avLst/>
          </a:prstGeom>
          <a:solidFill>
            <a:srgbClr val="10824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105" name="矩形 104"/>
          <p:cNvSpPr/>
          <p:nvPr/>
        </p:nvSpPr>
        <p:spPr>
          <a:xfrm>
            <a:off x="589705" y="2703741"/>
            <a:ext cx="2091690" cy="398780"/>
          </a:xfrm>
          <a:prstGeom prst="rect">
            <a:avLst/>
          </a:prstGeom>
          <a:noFill/>
        </p:spPr>
        <p:txBody>
          <a:bodyPr wrap="none" rtlCol="0">
            <a:spAutoFit/>
          </a:bodyPr>
          <a:lstStyle/>
          <a:p>
            <a:pPr algn="ctr"/>
            <a:r>
              <a:rPr lang="zh-CN" altLang="en-US" sz="2000" b="1" spc="500" dirty="0">
                <a:solidFill>
                  <a:prstClr val="white"/>
                </a:solidFill>
                <a:latin typeface="思源黑体 CN Heavy" panose="020B0A00000000000000" pitchFamily="34" charset="-122"/>
                <a:ea typeface="思源黑体 CN Heavy" panose="020B0A00000000000000" pitchFamily="34" charset="-122"/>
              </a:rPr>
              <a:t>二氧化碳影響</a:t>
            </a:r>
          </a:p>
        </p:txBody>
      </p:sp>
      <p:sp>
        <p:nvSpPr>
          <p:cNvPr id="106" name="等腰三角形 105"/>
          <p:cNvSpPr/>
          <p:nvPr/>
        </p:nvSpPr>
        <p:spPr>
          <a:xfrm rot="10800000">
            <a:off x="1523476" y="3657179"/>
            <a:ext cx="231235" cy="199341"/>
          </a:xfrm>
          <a:prstGeom prst="triangl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107" name="矩形 106"/>
          <p:cNvSpPr/>
          <p:nvPr/>
        </p:nvSpPr>
        <p:spPr>
          <a:xfrm>
            <a:off x="3540979" y="2703741"/>
            <a:ext cx="2091690" cy="398780"/>
          </a:xfrm>
          <a:prstGeom prst="rect">
            <a:avLst/>
          </a:prstGeom>
          <a:noFill/>
        </p:spPr>
        <p:txBody>
          <a:bodyPr wrap="none" rtlCol="0">
            <a:spAutoFit/>
          </a:bodyPr>
          <a:lstStyle/>
          <a:p>
            <a:pPr algn="ctr"/>
            <a:r>
              <a:rPr lang="zh-CN" altLang="en-US" sz="2000" b="1" spc="500" dirty="0">
                <a:solidFill>
                  <a:prstClr val="white"/>
                </a:solidFill>
                <a:latin typeface="思源黑体 CN Heavy" panose="020B0A00000000000000" pitchFamily="34" charset="-122"/>
                <a:ea typeface="思源黑体 CN Heavy" panose="020B0A00000000000000" pitchFamily="34" charset="-122"/>
              </a:rPr>
              <a:t>二氧化氮影響</a:t>
            </a:r>
          </a:p>
        </p:txBody>
      </p:sp>
      <p:sp>
        <p:nvSpPr>
          <p:cNvPr id="108" name="等腰三角形 107"/>
          <p:cNvSpPr/>
          <p:nvPr/>
        </p:nvSpPr>
        <p:spPr>
          <a:xfrm rot="10800000">
            <a:off x="4474750" y="3657179"/>
            <a:ext cx="231235" cy="199341"/>
          </a:xfrm>
          <a:prstGeom prst="triangl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109" name="矩形 108"/>
          <p:cNvSpPr/>
          <p:nvPr/>
        </p:nvSpPr>
        <p:spPr>
          <a:xfrm>
            <a:off x="6386754" y="2703741"/>
            <a:ext cx="2232025" cy="398780"/>
          </a:xfrm>
          <a:prstGeom prst="rect">
            <a:avLst/>
          </a:prstGeom>
          <a:noFill/>
        </p:spPr>
        <p:txBody>
          <a:bodyPr wrap="none" rtlCol="0">
            <a:spAutoFit/>
          </a:bodyPr>
          <a:lstStyle/>
          <a:p>
            <a:pPr algn="ctr"/>
            <a:r>
              <a:rPr lang="zh-CN" altLang="en-US" sz="2000" b="1" spc="300" dirty="0">
                <a:solidFill>
                  <a:prstClr val="white"/>
                </a:solidFill>
                <a:latin typeface="思源黑体 CN Heavy" panose="020B0A00000000000000" pitchFamily="34" charset="-122"/>
                <a:ea typeface="思源黑体 CN Heavy" panose="020B0A00000000000000" pitchFamily="34" charset="-122"/>
              </a:rPr>
              <a:t>低碳對生活有益</a:t>
            </a:r>
          </a:p>
        </p:txBody>
      </p:sp>
      <p:sp>
        <p:nvSpPr>
          <p:cNvPr id="110" name="等腰三角形 109"/>
          <p:cNvSpPr/>
          <p:nvPr/>
        </p:nvSpPr>
        <p:spPr>
          <a:xfrm rot="10800000">
            <a:off x="7390691" y="3657179"/>
            <a:ext cx="231235" cy="199341"/>
          </a:xfrm>
          <a:prstGeom prst="triangl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111" name="矩形 110"/>
          <p:cNvSpPr/>
          <p:nvPr/>
        </p:nvSpPr>
        <p:spPr>
          <a:xfrm>
            <a:off x="9423604" y="2703741"/>
            <a:ext cx="2091690" cy="398780"/>
          </a:xfrm>
          <a:prstGeom prst="rect">
            <a:avLst/>
          </a:prstGeom>
          <a:noFill/>
        </p:spPr>
        <p:txBody>
          <a:bodyPr wrap="none" rtlCol="0">
            <a:spAutoFit/>
          </a:bodyPr>
          <a:lstStyle/>
          <a:p>
            <a:pPr algn="ctr"/>
            <a:r>
              <a:rPr lang="zh-CN" altLang="en-US" sz="2000" b="1" spc="500" dirty="0">
                <a:solidFill>
                  <a:prstClr val="white"/>
                </a:solidFill>
                <a:latin typeface="思源黑体 CN Heavy" panose="020B0A00000000000000" pitchFamily="34" charset="-122"/>
                <a:ea typeface="思源黑体 CN Heavy" panose="020B0A00000000000000" pitchFamily="34" charset="-122"/>
              </a:rPr>
              <a:t>可以節省開支</a:t>
            </a:r>
          </a:p>
        </p:txBody>
      </p:sp>
      <p:sp>
        <p:nvSpPr>
          <p:cNvPr id="112" name="等腰三角形 111"/>
          <p:cNvSpPr/>
          <p:nvPr/>
        </p:nvSpPr>
        <p:spPr>
          <a:xfrm rot="10800000">
            <a:off x="10357373" y="3657179"/>
            <a:ext cx="231235" cy="199341"/>
          </a:xfrm>
          <a:prstGeom prst="triangl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115" name="矩形: 圆角 114"/>
          <p:cNvSpPr/>
          <p:nvPr/>
        </p:nvSpPr>
        <p:spPr>
          <a:xfrm>
            <a:off x="270536" y="4302130"/>
            <a:ext cx="2700000" cy="2016000"/>
          </a:xfrm>
          <a:prstGeom prst="roundRect">
            <a:avLst>
              <a:gd name="adj" fmla="val 10167"/>
            </a:avLst>
          </a:prstGeom>
          <a:noFill/>
          <a:ln w="12700" cap="flat" cmpd="sng" algn="ctr">
            <a:solidFill>
              <a:srgbClr val="10824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116" name="文本框 115"/>
          <p:cNvSpPr txBox="1"/>
          <p:nvPr/>
        </p:nvSpPr>
        <p:spPr>
          <a:xfrm>
            <a:off x="329415" y="4630406"/>
            <a:ext cx="2582243" cy="1489075"/>
          </a:xfrm>
          <a:prstGeom prst="rect">
            <a:avLst/>
          </a:prstGeom>
          <a:noFill/>
        </p:spPr>
        <p:txBody>
          <a:bodyPr wrap="square" rtlCol="0">
            <a:spAutoFit/>
          </a:bodyPr>
          <a:lstStyle>
            <a:defPPr>
              <a:defRPr lang="zh-CN"/>
            </a:defPPr>
            <a:lvl1pPr marR="0" lvl="0" indent="0" algn="just" fontAlgn="auto">
              <a:lnSpc>
                <a:spcPct val="130000"/>
              </a:lnSpc>
              <a:spcBef>
                <a:spcPts val="0"/>
              </a:spcBef>
              <a:spcAft>
                <a:spcPts val="0"/>
              </a:spcAft>
              <a:buClrTx/>
              <a:buSzTx/>
              <a:buFontTx/>
              <a:buNone/>
              <a:defRPr kumimoji="0" sz="1400" b="0" i="0" u="none" strike="noStrike" kern="0" cap="none" spc="250" normalizeH="0" baseline="0">
                <a:ln>
                  <a:noFill/>
                </a:ln>
                <a:solidFill>
                  <a:prstClr val="black">
                    <a:lumMod val="50000"/>
                    <a:lumOff val="50000"/>
                  </a:prstClr>
                </a:solidFill>
                <a:effectLst/>
                <a:uLnTx/>
                <a:uFillTx/>
                <a:latin typeface="思源黑体 CN Light" panose="020B0300000000000000" pitchFamily="34" charset="-122"/>
                <a:ea typeface="思源黑体 CN Light" panose="020B0300000000000000" pitchFamily="34" charset="-122"/>
              </a:defRPr>
            </a:lvl1pPr>
          </a:lstStyle>
          <a:p>
            <a:r>
              <a:rPr lang="zh-CN" altLang="en-US" dirty="0"/>
              <a:t>環境的不斷變換，空氣不斷的變暖，尤其是二氧化碳的猛增，對大家的健康以及地球造成了危害，所以低碳生活應運而生</a:t>
            </a:r>
            <a:endParaRPr lang="en-US" altLang="zh-CN" dirty="0"/>
          </a:p>
        </p:txBody>
      </p:sp>
      <p:sp>
        <p:nvSpPr>
          <p:cNvPr id="117" name="矩形: 圆角 116"/>
          <p:cNvSpPr/>
          <p:nvPr/>
        </p:nvSpPr>
        <p:spPr>
          <a:xfrm>
            <a:off x="3223286" y="4302130"/>
            <a:ext cx="2700000" cy="2016000"/>
          </a:xfrm>
          <a:prstGeom prst="roundRect">
            <a:avLst>
              <a:gd name="adj" fmla="val 10167"/>
            </a:avLst>
          </a:prstGeom>
          <a:noFill/>
          <a:ln w="12700" cap="flat" cmpd="sng" algn="ctr">
            <a:solidFill>
              <a:srgbClr val="10824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119" name="矩形: 圆角 118"/>
          <p:cNvSpPr/>
          <p:nvPr/>
        </p:nvSpPr>
        <p:spPr>
          <a:xfrm>
            <a:off x="6137936" y="4302130"/>
            <a:ext cx="2700000" cy="2016000"/>
          </a:xfrm>
          <a:prstGeom prst="roundRect">
            <a:avLst>
              <a:gd name="adj" fmla="val 10167"/>
            </a:avLst>
          </a:prstGeom>
          <a:noFill/>
          <a:ln w="12700" cap="flat" cmpd="sng" algn="ctr">
            <a:solidFill>
              <a:srgbClr val="10824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120" name="文本框 119"/>
          <p:cNvSpPr txBox="1"/>
          <p:nvPr/>
        </p:nvSpPr>
        <p:spPr>
          <a:xfrm>
            <a:off x="6162906" y="4631368"/>
            <a:ext cx="2650061" cy="1489075"/>
          </a:xfrm>
          <a:prstGeom prst="rect">
            <a:avLst/>
          </a:prstGeom>
          <a:noFill/>
        </p:spPr>
        <p:txBody>
          <a:bodyPr wrap="square" rtlCol="0">
            <a:spAutoFit/>
          </a:bodyPr>
          <a:lstStyle>
            <a:defPPr>
              <a:defRPr lang="zh-CN"/>
            </a:defPPr>
            <a:lvl1pPr algn="just">
              <a:lnSpc>
                <a:spcPct val="130000"/>
              </a:lnSpc>
              <a:defRPr sz="1400" spc="25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pPr lvl="0"/>
            <a:r>
              <a:rPr lang="zh-CN" altLang="en-US" dirty="0"/>
              <a:t>低碳生活的話，可以減少二氧化碳的濃度，這樣就可以避免全球變暖的步伐，所以我們就是要提倡綠色出行</a:t>
            </a:r>
            <a:endParaRPr kumimoji="0" lang="en-US" altLang="zh-CN" sz="1400" b="0" i="0" u="none" strike="noStrike" kern="0" cap="none" spc="250" normalizeH="0" baseline="0" noProof="0" dirty="0">
              <a:ln>
                <a:noFill/>
              </a:ln>
              <a:solidFill>
                <a:prstClr val="black">
                  <a:lumMod val="50000"/>
                  <a:lumOff val="50000"/>
                </a:prstClr>
              </a:solidFill>
              <a:effectLst/>
              <a:uLnTx/>
              <a:uFillTx/>
              <a:latin typeface="思源黑体 CN Light" panose="020B0300000000000000" pitchFamily="34" charset="-122"/>
              <a:ea typeface="思源黑体 CN Light" panose="020B0300000000000000" pitchFamily="34" charset="-122"/>
            </a:endParaRPr>
          </a:p>
        </p:txBody>
      </p:sp>
      <p:sp>
        <p:nvSpPr>
          <p:cNvPr id="121" name="矩形: 圆角 120"/>
          <p:cNvSpPr/>
          <p:nvPr/>
        </p:nvSpPr>
        <p:spPr>
          <a:xfrm>
            <a:off x="9128786" y="4302130"/>
            <a:ext cx="2700000" cy="2016000"/>
          </a:xfrm>
          <a:prstGeom prst="roundRect">
            <a:avLst>
              <a:gd name="adj" fmla="val 10167"/>
            </a:avLst>
          </a:prstGeom>
          <a:noFill/>
          <a:ln w="12700" cap="flat" cmpd="sng" algn="ctr">
            <a:solidFill>
              <a:srgbClr val="10824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122" name="文本框 121"/>
          <p:cNvSpPr txBox="1"/>
          <p:nvPr/>
        </p:nvSpPr>
        <p:spPr>
          <a:xfrm>
            <a:off x="9153756" y="4631368"/>
            <a:ext cx="2650061" cy="1489075"/>
          </a:xfrm>
          <a:prstGeom prst="rect">
            <a:avLst/>
          </a:prstGeom>
          <a:noFill/>
        </p:spPr>
        <p:txBody>
          <a:bodyPr wrap="square" rtlCol="0">
            <a:spAutoFit/>
          </a:bodyPr>
          <a:lstStyle>
            <a:defPPr>
              <a:defRPr lang="zh-CN"/>
            </a:defPPr>
            <a:lvl1pPr lvl="0" algn="just">
              <a:lnSpc>
                <a:spcPct val="130000"/>
              </a:lnSpc>
              <a:defRPr sz="1400" spc="25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t>節省開支，低碳出行是選擇二氧化碳排放較低的交通工具甚至是自行車與徒步出行，經濟成本低，節省支出</a:t>
            </a:r>
            <a:endParaRPr lang="en-US" altLang="zh-CN" dirty="0"/>
          </a:p>
        </p:txBody>
      </p:sp>
      <p:sp>
        <p:nvSpPr>
          <p:cNvPr id="123" name="矩形: 圆角 122"/>
          <p:cNvSpPr/>
          <p:nvPr/>
        </p:nvSpPr>
        <p:spPr>
          <a:xfrm>
            <a:off x="5300558" y="3968132"/>
            <a:ext cx="468000" cy="468000"/>
          </a:xfrm>
          <a:prstGeom prst="roundRect">
            <a:avLst/>
          </a:prstGeom>
          <a:gradFill>
            <a:gsLst>
              <a:gs pos="0">
                <a:srgbClr val="85C749"/>
              </a:gs>
              <a:gs pos="100000">
                <a:srgbClr val="85C749"/>
              </a:gs>
            </a:gsLst>
            <a:lin ang="2700000" scaled="0"/>
          </a:gradFill>
          <a:ln w="12700" cap="flat" cmpd="sng" algn="ctr">
            <a:noFill/>
            <a:prstDash val="solid"/>
            <a:miter lim="800000"/>
          </a:ln>
          <a:effectLst>
            <a:outerShdw blurRad="152400" dist="127000" dir="2700000" algn="ctr" rotWithShape="0">
              <a:srgbClr val="85C749">
                <a:alpha val="28000"/>
              </a:srgb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kern="0" dirty="0">
              <a:solidFill>
                <a:prstClr val="white"/>
              </a:solidFill>
              <a:latin typeface="思源黑体 CN Light" panose="020B0300000000000000" pitchFamily="34" charset="-122"/>
              <a:ea typeface="思源黑体 CN Light" panose="020B0300000000000000" pitchFamily="34" charset="-122"/>
            </a:endParaRPr>
          </a:p>
        </p:txBody>
      </p:sp>
      <p:sp>
        <p:nvSpPr>
          <p:cNvPr id="124" name="矩形: 圆角 123"/>
          <p:cNvSpPr/>
          <p:nvPr/>
        </p:nvSpPr>
        <p:spPr>
          <a:xfrm>
            <a:off x="8158058" y="3975692"/>
            <a:ext cx="468000" cy="468000"/>
          </a:xfrm>
          <a:prstGeom prst="roundRect">
            <a:avLst/>
          </a:prstGeom>
          <a:gradFill>
            <a:gsLst>
              <a:gs pos="0">
                <a:srgbClr val="85C749"/>
              </a:gs>
              <a:gs pos="100000">
                <a:srgbClr val="85C749"/>
              </a:gs>
            </a:gsLst>
            <a:lin ang="2700000" scaled="0"/>
          </a:gradFill>
          <a:ln w="12700" cap="flat" cmpd="sng" algn="ctr">
            <a:noFill/>
            <a:prstDash val="solid"/>
            <a:miter lim="800000"/>
          </a:ln>
          <a:effectLst>
            <a:outerShdw blurRad="152400" dist="127000" dir="2700000" algn="ctr" rotWithShape="0">
              <a:srgbClr val="85C749">
                <a:alpha val="28000"/>
              </a:srgb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kern="0" dirty="0">
              <a:solidFill>
                <a:prstClr val="white"/>
              </a:solidFill>
              <a:latin typeface="思源黑体 CN Light" panose="020B0300000000000000" pitchFamily="34" charset="-122"/>
              <a:ea typeface="思源黑体 CN Light" panose="020B0300000000000000" pitchFamily="34" charset="-122"/>
            </a:endParaRPr>
          </a:p>
        </p:txBody>
      </p:sp>
      <p:sp>
        <p:nvSpPr>
          <p:cNvPr id="125" name="矩形: 圆角 124"/>
          <p:cNvSpPr/>
          <p:nvPr/>
        </p:nvSpPr>
        <p:spPr>
          <a:xfrm>
            <a:off x="11206058" y="3975692"/>
            <a:ext cx="468000" cy="468000"/>
          </a:xfrm>
          <a:prstGeom prst="roundRect">
            <a:avLst/>
          </a:prstGeom>
          <a:gradFill>
            <a:gsLst>
              <a:gs pos="0">
                <a:srgbClr val="85C749"/>
              </a:gs>
              <a:gs pos="100000">
                <a:srgbClr val="85C749"/>
              </a:gs>
            </a:gsLst>
            <a:lin ang="2700000" scaled="0"/>
          </a:gradFill>
          <a:ln w="12700" cap="flat" cmpd="sng" algn="ctr">
            <a:noFill/>
            <a:prstDash val="solid"/>
            <a:miter lim="800000"/>
          </a:ln>
          <a:effectLst>
            <a:outerShdw blurRad="152400" dist="127000" dir="2700000" algn="ctr" rotWithShape="0">
              <a:srgbClr val="85C749">
                <a:alpha val="28000"/>
              </a:srgb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kern="0" dirty="0">
              <a:solidFill>
                <a:prstClr val="white"/>
              </a:solidFill>
              <a:latin typeface="思源黑体 CN Light" panose="020B0300000000000000" pitchFamily="34" charset="-122"/>
              <a:ea typeface="思源黑体 CN Light" panose="020B0300000000000000" pitchFamily="34" charset="-122"/>
            </a:endParaRPr>
          </a:p>
        </p:txBody>
      </p:sp>
      <p:sp>
        <p:nvSpPr>
          <p:cNvPr id="126" name="矩形: 圆角 125"/>
          <p:cNvSpPr/>
          <p:nvPr/>
        </p:nvSpPr>
        <p:spPr>
          <a:xfrm>
            <a:off x="2290658" y="3964302"/>
            <a:ext cx="468000" cy="468000"/>
          </a:xfrm>
          <a:prstGeom prst="roundRect">
            <a:avLst/>
          </a:prstGeom>
          <a:gradFill>
            <a:gsLst>
              <a:gs pos="0">
                <a:srgbClr val="85C749"/>
              </a:gs>
              <a:gs pos="100000">
                <a:srgbClr val="85C749"/>
              </a:gs>
            </a:gsLst>
            <a:lin ang="2700000" scaled="0"/>
          </a:gradFill>
          <a:ln w="12700" cap="flat" cmpd="sng" algn="ctr">
            <a:noFill/>
            <a:prstDash val="solid"/>
            <a:miter lim="800000"/>
          </a:ln>
          <a:effectLst>
            <a:outerShdw blurRad="152400" dist="127000" dir="2700000" algn="ctr" rotWithShape="0">
              <a:srgbClr val="85C749">
                <a:alpha val="28000"/>
              </a:srgb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kern="0" dirty="0">
              <a:solidFill>
                <a:prstClr val="white"/>
              </a:solidFill>
              <a:latin typeface="思源黑体 CN Light" panose="020B0300000000000000" pitchFamily="34" charset="-122"/>
              <a:ea typeface="思源黑体 CN Light" panose="020B0300000000000000" pitchFamily="34" charset="-122"/>
            </a:endParaRPr>
          </a:p>
        </p:txBody>
      </p:sp>
      <p:sp>
        <p:nvSpPr>
          <p:cNvPr id="127" name="文本框 126"/>
          <p:cNvSpPr txBox="1"/>
          <p:nvPr/>
        </p:nvSpPr>
        <p:spPr>
          <a:xfrm rot="266965">
            <a:off x="2276834" y="3998247"/>
            <a:ext cx="492760" cy="398780"/>
          </a:xfrm>
          <a:prstGeom prst="rect">
            <a:avLst/>
          </a:prstGeom>
          <a:noFill/>
        </p:spPr>
        <p:txBody>
          <a:bodyPr wrap="none" rtlCol="0">
            <a:spAutoFit/>
          </a:bodyPr>
          <a:lstStyle/>
          <a:p>
            <a:r>
              <a:rPr lang="en-US" altLang="zh-CN" sz="2000" dirty="0">
                <a:solidFill>
                  <a:prstClr val="white"/>
                </a:solidFill>
                <a:latin typeface="思源黑体 CN Heavy" panose="020B0A00000000000000" pitchFamily="34" charset="-122"/>
                <a:ea typeface="思源黑体 CN Heavy" panose="020B0A00000000000000" pitchFamily="34" charset="-122"/>
              </a:rPr>
              <a:t>01</a:t>
            </a:r>
            <a:endParaRPr lang="zh-CN" altLang="en-US" sz="2000" dirty="0">
              <a:solidFill>
                <a:prstClr val="white"/>
              </a:solidFill>
              <a:latin typeface="思源黑体 CN Heavy" panose="020B0A00000000000000" pitchFamily="34" charset="-122"/>
              <a:ea typeface="思源黑体 CN Heavy" panose="020B0A00000000000000" pitchFamily="34" charset="-122"/>
            </a:endParaRPr>
          </a:p>
        </p:txBody>
      </p:sp>
      <p:sp>
        <p:nvSpPr>
          <p:cNvPr id="128" name="文本框 127"/>
          <p:cNvSpPr txBox="1"/>
          <p:nvPr/>
        </p:nvSpPr>
        <p:spPr>
          <a:xfrm rot="266965">
            <a:off x="5286734" y="4002077"/>
            <a:ext cx="492760" cy="398780"/>
          </a:xfrm>
          <a:prstGeom prst="rect">
            <a:avLst/>
          </a:prstGeom>
          <a:noFill/>
        </p:spPr>
        <p:txBody>
          <a:bodyPr wrap="none" rtlCol="0">
            <a:spAutoFit/>
          </a:bodyPr>
          <a:lstStyle/>
          <a:p>
            <a:r>
              <a:rPr lang="en-US" altLang="zh-CN" sz="2000" dirty="0">
                <a:solidFill>
                  <a:prstClr val="white"/>
                </a:solidFill>
                <a:latin typeface="思源黑体 CN Heavy" panose="020B0A00000000000000" pitchFamily="34" charset="-122"/>
                <a:ea typeface="思源黑体 CN Heavy" panose="020B0A00000000000000" pitchFamily="34" charset="-122"/>
              </a:rPr>
              <a:t>02</a:t>
            </a:r>
            <a:endParaRPr lang="zh-CN" altLang="en-US" sz="2000" dirty="0">
              <a:solidFill>
                <a:prstClr val="white"/>
              </a:solidFill>
              <a:latin typeface="思源黑体 CN Heavy" panose="020B0A00000000000000" pitchFamily="34" charset="-122"/>
              <a:ea typeface="思源黑体 CN Heavy" panose="020B0A00000000000000" pitchFamily="34" charset="-122"/>
            </a:endParaRPr>
          </a:p>
        </p:txBody>
      </p:sp>
      <p:sp>
        <p:nvSpPr>
          <p:cNvPr id="129" name="文本框 128"/>
          <p:cNvSpPr txBox="1"/>
          <p:nvPr/>
        </p:nvSpPr>
        <p:spPr>
          <a:xfrm rot="266965">
            <a:off x="8144234" y="4009637"/>
            <a:ext cx="492760" cy="398780"/>
          </a:xfrm>
          <a:prstGeom prst="rect">
            <a:avLst/>
          </a:prstGeom>
          <a:noFill/>
        </p:spPr>
        <p:txBody>
          <a:bodyPr wrap="none" rtlCol="0">
            <a:spAutoFit/>
          </a:bodyPr>
          <a:lstStyle/>
          <a:p>
            <a:r>
              <a:rPr lang="en-US" altLang="zh-CN" sz="2000" dirty="0">
                <a:solidFill>
                  <a:prstClr val="white"/>
                </a:solidFill>
                <a:latin typeface="思源黑体 CN Heavy" panose="020B0A00000000000000" pitchFamily="34" charset="-122"/>
                <a:ea typeface="思源黑体 CN Heavy" panose="020B0A00000000000000" pitchFamily="34" charset="-122"/>
              </a:rPr>
              <a:t>03</a:t>
            </a:r>
            <a:endParaRPr lang="zh-CN" altLang="en-US" sz="2000" dirty="0">
              <a:solidFill>
                <a:prstClr val="white"/>
              </a:solidFill>
              <a:latin typeface="思源黑体 CN Heavy" panose="020B0A00000000000000" pitchFamily="34" charset="-122"/>
              <a:ea typeface="思源黑体 CN Heavy" panose="020B0A00000000000000" pitchFamily="34" charset="-122"/>
            </a:endParaRPr>
          </a:p>
        </p:txBody>
      </p:sp>
      <p:sp>
        <p:nvSpPr>
          <p:cNvPr id="130" name="文本框 129"/>
          <p:cNvSpPr txBox="1"/>
          <p:nvPr/>
        </p:nvSpPr>
        <p:spPr>
          <a:xfrm rot="266965">
            <a:off x="11192234" y="4009637"/>
            <a:ext cx="492760" cy="398780"/>
          </a:xfrm>
          <a:prstGeom prst="rect">
            <a:avLst/>
          </a:prstGeom>
          <a:noFill/>
        </p:spPr>
        <p:txBody>
          <a:bodyPr wrap="none" rtlCol="0">
            <a:spAutoFit/>
          </a:bodyPr>
          <a:lstStyle/>
          <a:p>
            <a:r>
              <a:rPr lang="en-US" altLang="zh-CN" sz="2000" dirty="0">
                <a:solidFill>
                  <a:prstClr val="white"/>
                </a:solidFill>
                <a:latin typeface="思源黑体 CN Heavy" panose="020B0A00000000000000" pitchFamily="34" charset="-122"/>
                <a:ea typeface="思源黑体 CN Heavy" panose="020B0A00000000000000" pitchFamily="34" charset="-122"/>
              </a:rPr>
              <a:t>04</a:t>
            </a:r>
            <a:endParaRPr lang="zh-CN" altLang="en-US" sz="2000" dirty="0">
              <a:solidFill>
                <a:prstClr val="white"/>
              </a:solidFill>
              <a:latin typeface="思源黑体 CN Heavy" panose="020B0A00000000000000" pitchFamily="34" charset="-122"/>
              <a:ea typeface="思源黑体 CN Heavy" panose="020B0A00000000000000" pitchFamily="34" charset="-122"/>
            </a:endParaRPr>
          </a:p>
        </p:txBody>
      </p:sp>
      <p:sp>
        <p:nvSpPr>
          <p:cNvPr id="131" name="文本框 130"/>
          <p:cNvSpPr txBox="1"/>
          <p:nvPr/>
        </p:nvSpPr>
        <p:spPr>
          <a:xfrm>
            <a:off x="3282165" y="4630406"/>
            <a:ext cx="2582243" cy="1489075"/>
          </a:xfrm>
          <a:prstGeom prst="rect">
            <a:avLst/>
          </a:prstGeom>
          <a:noFill/>
        </p:spPr>
        <p:txBody>
          <a:bodyPr wrap="square" rtlCol="0">
            <a:spAutoFit/>
          </a:bodyPr>
          <a:lstStyle>
            <a:defPPr>
              <a:defRPr lang="zh-CN"/>
            </a:defPPr>
            <a:lvl1pPr marR="0" lvl="0" indent="0" algn="just" fontAlgn="auto">
              <a:lnSpc>
                <a:spcPct val="130000"/>
              </a:lnSpc>
              <a:spcBef>
                <a:spcPts val="0"/>
              </a:spcBef>
              <a:spcAft>
                <a:spcPts val="0"/>
              </a:spcAft>
              <a:buClrTx/>
              <a:buSzTx/>
              <a:buFontTx/>
              <a:buNone/>
              <a:defRPr kumimoji="0" sz="1400" b="0" i="0" u="none" strike="noStrike" kern="0" cap="none" spc="250" normalizeH="0" baseline="0">
                <a:ln>
                  <a:noFill/>
                </a:ln>
                <a:solidFill>
                  <a:prstClr val="black">
                    <a:lumMod val="50000"/>
                    <a:lumOff val="50000"/>
                  </a:prstClr>
                </a:solidFill>
                <a:effectLst/>
                <a:uLnTx/>
                <a:uFillTx/>
                <a:latin typeface="思源黑体 CN Light" panose="020B0300000000000000" pitchFamily="34" charset="-122"/>
                <a:ea typeface="思源黑体 CN Light" panose="020B0300000000000000" pitchFamily="34" charset="-122"/>
              </a:defRPr>
            </a:lvl1pPr>
          </a:lstStyle>
          <a:p>
            <a:r>
              <a:rPr lang="zh-CN" altLang="en-US" dirty="0"/>
              <a:t>地球表面溫度的少許上升可能會引發其他的變動，例如</a:t>
            </a:r>
            <a:r>
              <a:rPr lang="en-US" altLang="zh-CN" dirty="0"/>
              <a:t>:</a:t>
            </a:r>
            <a:r>
              <a:rPr lang="zh-CN" altLang="en-US" dirty="0"/>
              <a:t>大氣層雲量及環流的轉變。當中某些轉變可使地面變暖加劇</a:t>
            </a:r>
            <a:endParaRPr lang="en-US" altLang="zh-CN" dirty="0"/>
          </a:p>
        </p:txBody>
      </p:sp>
      <p:sp>
        <p:nvSpPr>
          <p:cNvPr id="132" name="co2_162377"/>
          <p:cNvSpPr/>
          <p:nvPr/>
        </p:nvSpPr>
        <p:spPr>
          <a:xfrm>
            <a:off x="4379499" y="1870389"/>
            <a:ext cx="402092" cy="300632"/>
          </a:xfrm>
          <a:custGeom>
            <a:avLst/>
            <a:gdLst>
              <a:gd name="connsiteX0" fmla="*/ 423380 w 606016"/>
              <a:gd name="connsiteY0" fmla="*/ 270336 h 453100"/>
              <a:gd name="connsiteX1" fmla="*/ 456921 w 606016"/>
              <a:gd name="connsiteY1" fmla="*/ 303870 h 453100"/>
              <a:gd name="connsiteX2" fmla="*/ 450138 w 606016"/>
              <a:gd name="connsiteY2" fmla="*/ 324064 h 453100"/>
              <a:gd name="connsiteX3" fmla="*/ 449302 w 606016"/>
              <a:gd name="connsiteY3" fmla="*/ 325176 h 453100"/>
              <a:gd name="connsiteX4" fmla="*/ 427561 w 606016"/>
              <a:gd name="connsiteY4" fmla="*/ 347222 h 453100"/>
              <a:gd name="connsiteX5" fmla="*/ 453948 w 606016"/>
              <a:gd name="connsiteY5" fmla="*/ 347222 h 453100"/>
              <a:gd name="connsiteX6" fmla="*/ 465097 w 606016"/>
              <a:gd name="connsiteY6" fmla="*/ 358338 h 453100"/>
              <a:gd name="connsiteX7" fmla="*/ 453948 w 606016"/>
              <a:gd name="connsiteY7" fmla="*/ 369269 h 453100"/>
              <a:gd name="connsiteX8" fmla="*/ 400802 w 606016"/>
              <a:gd name="connsiteY8" fmla="*/ 369269 h 453100"/>
              <a:gd name="connsiteX9" fmla="*/ 390582 w 606016"/>
              <a:gd name="connsiteY9" fmla="*/ 362507 h 453100"/>
              <a:gd name="connsiteX10" fmla="*/ 392904 w 606016"/>
              <a:gd name="connsiteY10" fmla="*/ 350372 h 453100"/>
              <a:gd name="connsiteX11" fmla="*/ 432671 w 606016"/>
              <a:gd name="connsiteY11" fmla="*/ 310169 h 453100"/>
              <a:gd name="connsiteX12" fmla="*/ 434622 w 606016"/>
              <a:gd name="connsiteY12" fmla="*/ 303870 h 453100"/>
              <a:gd name="connsiteX13" fmla="*/ 423380 w 606016"/>
              <a:gd name="connsiteY13" fmla="*/ 292568 h 453100"/>
              <a:gd name="connsiteX14" fmla="*/ 412137 w 606016"/>
              <a:gd name="connsiteY14" fmla="*/ 303870 h 453100"/>
              <a:gd name="connsiteX15" fmla="*/ 400988 w 606016"/>
              <a:gd name="connsiteY15" fmla="*/ 314986 h 453100"/>
              <a:gd name="connsiteX16" fmla="*/ 389838 w 606016"/>
              <a:gd name="connsiteY16" fmla="*/ 303870 h 453100"/>
              <a:gd name="connsiteX17" fmla="*/ 423380 w 606016"/>
              <a:gd name="connsiteY17" fmla="*/ 270336 h 453100"/>
              <a:gd name="connsiteX18" fmla="*/ 321697 w 606016"/>
              <a:gd name="connsiteY18" fmla="*/ 243610 h 453100"/>
              <a:gd name="connsiteX19" fmla="*/ 283805 w 606016"/>
              <a:gd name="connsiteY19" fmla="*/ 281439 h 453100"/>
              <a:gd name="connsiteX20" fmla="*/ 321697 w 606016"/>
              <a:gd name="connsiteY20" fmla="*/ 319267 h 453100"/>
              <a:gd name="connsiteX21" fmla="*/ 359588 w 606016"/>
              <a:gd name="connsiteY21" fmla="*/ 281439 h 453100"/>
              <a:gd name="connsiteX22" fmla="*/ 321697 w 606016"/>
              <a:gd name="connsiteY22" fmla="*/ 243610 h 453100"/>
              <a:gd name="connsiteX23" fmla="*/ 321697 w 606016"/>
              <a:gd name="connsiteY23" fmla="*/ 217835 h 453100"/>
              <a:gd name="connsiteX24" fmla="*/ 385499 w 606016"/>
              <a:gd name="connsiteY24" fmla="*/ 281439 h 453100"/>
              <a:gd name="connsiteX25" fmla="*/ 321697 w 606016"/>
              <a:gd name="connsiteY25" fmla="*/ 345135 h 453100"/>
              <a:gd name="connsiteX26" fmla="*/ 257987 w 606016"/>
              <a:gd name="connsiteY26" fmla="*/ 281439 h 453100"/>
              <a:gd name="connsiteX27" fmla="*/ 321697 w 606016"/>
              <a:gd name="connsiteY27" fmla="*/ 217835 h 453100"/>
              <a:gd name="connsiteX28" fmla="*/ 203270 w 606016"/>
              <a:gd name="connsiteY28" fmla="*/ 217623 h 453100"/>
              <a:gd name="connsiteX29" fmla="*/ 253597 w 606016"/>
              <a:gd name="connsiteY29" fmla="*/ 243030 h 453100"/>
              <a:gd name="connsiteX30" fmla="*/ 250811 w 606016"/>
              <a:gd name="connsiteY30" fmla="*/ 261019 h 453100"/>
              <a:gd name="connsiteX31" fmla="*/ 232797 w 606016"/>
              <a:gd name="connsiteY31" fmla="*/ 258330 h 453100"/>
              <a:gd name="connsiteX32" fmla="*/ 203270 w 606016"/>
              <a:gd name="connsiteY32" fmla="*/ 243494 h 453100"/>
              <a:gd name="connsiteX33" fmla="*/ 166685 w 606016"/>
              <a:gd name="connsiteY33" fmla="*/ 280120 h 453100"/>
              <a:gd name="connsiteX34" fmla="*/ 203270 w 606016"/>
              <a:gd name="connsiteY34" fmla="*/ 316654 h 453100"/>
              <a:gd name="connsiteX35" fmla="*/ 230290 w 606016"/>
              <a:gd name="connsiteY35" fmla="*/ 304970 h 453100"/>
              <a:gd name="connsiteX36" fmla="*/ 248583 w 606016"/>
              <a:gd name="connsiteY36" fmla="*/ 304229 h 453100"/>
              <a:gd name="connsiteX37" fmla="*/ 249325 w 606016"/>
              <a:gd name="connsiteY37" fmla="*/ 322496 h 453100"/>
              <a:gd name="connsiteX38" fmla="*/ 203270 w 606016"/>
              <a:gd name="connsiteY38" fmla="*/ 342524 h 453100"/>
              <a:gd name="connsiteX39" fmla="*/ 140778 w 606016"/>
              <a:gd name="connsiteY39" fmla="*/ 280120 h 453100"/>
              <a:gd name="connsiteX40" fmla="*/ 203270 w 606016"/>
              <a:gd name="connsiteY40" fmla="*/ 217623 h 453100"/>
              <a:gd name="connsiteX41" fmla="*/ 302962 w 606016"/>
              <a:gd name="connsiteY41" fmla="*/ 50241 h 453100"/>
              <a:gd name="connsiteX42" fmla="*/ 150785 w 606016"/>
              <a:gd name="connsiteY42" fmla="*/ 176401 h 453100"/>
              <a:gd name="connsiteX43" fmla="*/ 131472 w 606016"/>
              <a:gd name="connsiteY43" fmla="*/ 197072 h 453100"/>
              <a:gd name="connsiteX44" fmla="*/ 50230 w 606016"/>
              <a:gd name="connsiteY44" fmla="*/ 298761 h 453100"/>
              <a:gd name="connsiteX45" fmla="*/ 155984 w 606016"/>
              <a:gd name="connsiteY45" fmla="*/ 404342 h 453100"/>
              <a:gd name="connsiteX46" fmla="*/ 450032 w 606016"/>
              <a:gd name="connsiteY46" fmla="*/ 404342 h 453100"/>
              <a:gd name="connsiteX47" fmla="*/ 555693 w 606016"/>
              <a:gd name="connsiteY47" fmla="*/ 298761 h 453100"/>
              <a:gd name="connsiteX48" fmla="*/ 474544 w 606016"/>
              <a:gd name="connsiteY48" fmla="*/ 197072 h 453100"/>
              <a:gd name="connsiteX49" fmla="*/ 455232 w 606016"/>
              <a:gd name="connsiteY49" fmla="*/ 176401 h 453100"/>
              <a:gd name="connsiteX50" fmla="*/ 302962 w 606016"/>
              <a:gd name="connsiteY50" fmla="*/ 50241 h 453100"/>
              <a:gd name="connsiteX51" fmla="*/ 302962 w 606016"/>
              <a:gd name="connsiteY51" fmla="*/ 0 h 453100"/>
              <a:gd name="connsiteX52" fmla="*/ 501470 w 606016"/>
              <a:gd name="connsiteY52" fmla="*/ 151929 h 453100"/>
              <a:gd name="connsiteX53" fmla="*/ 606016 w 606016"/>
              <a:gd name="connsiteY53" fmla="*/ 298668 h 453100"/>
              <a:gd name="connsiteX54" fmla="*/ 449847 w 606016"/>
              <a:gd name="connsiteY54" fmla="*/ 453100 h 453100"/>
              <a:gd name="connsiteX55" fmla="*/ 155984 w 606016"/>
              <a:gd name="connsiteY55" fmla="*/ 453100 h 453100"/>
              <a:gd name="connsiteX56" fmla="*/ 0 w 606016"/>
              <a:gd name="connsiteY56" fmla="*/ 297370 h 453100"/>
              <a:gd name="connsiteX57" fmla="*/ 104453 w 606016"/>
              <a:gd name="connsiteY57" fmla="*/ 150724 h 453100"/>
              <a:gd name="connsiteX58" fmla="*/ 302962 w 606016"/>
              <a:gd name="connsiteY58" fmla="*/ 0 h 4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606016" h="453100">
                <a:moveTo>
                  <a:pt x="423380" y="270336"/>
                </a:moveTo>
                <a:cubicBezTo>
                  <a:pt x="441869" y="270336"/>
                  <a:pt x="456921" y="285343"/>
                  <a:pt x="456921" y="303870"/>
                </a:cubicBezTo>
                <a:cubicBezTo>
                  <a:pt x="456921" y="311280"/>
                  <a:pt x="454598" y="318135"/>
                  <a:pt x="450138" y="324064"/>
                </a:cubicBezTo>
                <a:cubicBezTo>
                  <a:pt x="449860" y="324434"/>
                  <a:pt x="449488" y="324805"/>
                  <a:pt x="449302" y="325176"/>
                </a:cubicBezTo>
                <a:lnTo>
                  <a:pt x="427561" y="347222"/>
                </a:lnTo>
                <a:lnTo>
                  <a:pt x="453948" y="347222"/>
                </a:lnTo>
                <a:cubicBezTo>
                  <a:pt x="460173" y="347222"/>
                  <a:pt x="465097" y="352132"/>
                  <a:pt x="465097" y="358338"/>
                </a:cubicBezTo>
                <a:cubicBezTo>
                  <a:pt x="465097" y="364360"/>
                  <a:pt x="460173" y="369269"/>
                  <a:pt x="453948" y="369269"/>
                </a:cubicBezTo>
                <a:lnTo>
                  <a:pt x="400802" y="369269"/>
                </a:lnTo>
                <a:cubicBezTo>
                  <a:pt x="396342" y="369269"/>
                  <a:pt x="392254" y="366583"/>
                  <a:pt x="390582" y="362507"/>
                </a:cubicBezTo>
                <a:cubicBezTo>
                  <a:pt x="388816" y="358431"/>
                  <a:pt x="389652" y="353614"/>
                  <a:pt x="392904" y="350372"/>
                </a:cubicBezTo>
                <a:lnTo>
                  <a:pt x="432671" y="310169"/>
                </a:lnTo>
                <a:cubicBezTo>
                  <a:pt x="433879" y="308316"/>
                  <a:pt x="434622" y="306093"/>
                  <a:pt x="434622" y="303870"/>
                </a:cubicBezTo>
                <a:cubicBezTo>
                  <a:pt x="434622" y="297663"/>
                  <a:pt x="429605" y="292568"/>
                  <a:pt x="423380" y="292568"/>
                </a:cubicBezTo>
                <a:cubicBezTo>
                  <a:pt x="417155" y="292568"/>
                  <a:pt x="412137" y="297663"/>
                  <a:pt x="412137" y="303870"/>
                </a:cubicBezTo>
                <a:cubicBezTo>
                  <a:pt x="412137" y="309984"/>
                  <a:pt x="407120" y="314986"/>
                  <a:pt x="400988" y="314986"/>
                </a:cubicBezTo>
                <a:cubicBezTo>
                  <a:pt x="394763" y="314986"/>
                  <a:pt x="389838" y="309984"/>
                  <a:pt x="389838" y="303870"/>
                </a:cubicBezTo>
                <a:cubicBezTo>
                  <a:pt x="389838" y="285436"/>
                  <a:pt x="404797" y="270336"/>
                  <a:pt x="423380" y="270336"/>
                </a:cubicBezTo>
                <a:close/>
                <a:moveTo>
                  <a:pt x="321697" y="243610"/>
                </a:moveTo>
                <a:cubicBezTo>
                  <a:pt x="300801" y="243610"/>
                  <a:pt x="283805" y="260578"/>
                  <a:pt x="283805" y="281439"/>
                </a:cubicBezTo>
                <a:cubicBezTo>
                  <a:pt x="283805" y="302393"/>
                  <a:pt x="300801" y="319267"/>
                  <a:pt x="321697" y="319267"/>
                </a:cubicBezTo>
                <a:cubicBezTo>
                  <a:pt x="342686" y="319267"/>
                  <a:pt x="359588" y="302393"/>
                  <a:pt x="359588" y="281439"/>
                </a:cubicBezTo>
                <a:cubicBezTo>
                  <a:pt x="359588" y="260578"/>
                  <a:pt x="342686" y="243610"/>
                  <a:pt x="321697" y="243610"/>
                </a:cubicBezTo>
                <a:close/>
                <a:moveTo>
                  <a:pt x="321697" y="217835"/>
                </a:moveTo>
                <a:cubicBezTo>
                  <a:pt x="356895" y="217835"/>
                  <a:pt x="385499" y="246392"/>
                  <a:pt x="385499" y="281439"/>
                </a:cubicBezTo>
                <a:cubicBezTo>
                  <a:pt x="385499" y="316579"/>
                  <a:pt x="356895" y="345135"/>
                  <a:pt x="321697" y="345135"/>
                </a:cubicBezTo>
                <a:cubicBezTo>
                  <a:pt x="286592" y="345135"/>
                  <a:pt x="257987" y="316579"/>
                  <a:pt x="257987" y="281439"/>
                </a:cubicBezTo>
                <a:cubicBezTo>
                  <a:pt x="257987" y="246392"/>
                  <a:pt x="286592" y="217835"/>
                  <a:pt x="321697" y="217835"/>
                </a:cubicBezTo>
                <a:close/>
                <a:moveTo>
                  <a:pt x="203270" y="217623"/>
                </a:moveTo>
                <a:cubicBezTo>
                  <a:pt x="222955" y="217623"/>
                  <a:pt x="241804" y="227174"/>
                  <a:pt x="253597" y="243030"/>
                </a:cubicBezTo>
                <a:cubicBezTo>
                  <a:pt x="257775" y="248686"/>
                  <a:pt x="256661" y="256846"/>
                  <a:pt x="250811" y="261019"/>
                </a:cubicBezTo>
                <a:cubicBezTo>
                  <a:pt x="245147" y="265284"/>
                  <a:pt x="236976" y="264171"/>
                  <a:pt x="232797" y="258330"/>
                </a:cubicBezTo>
                <a:cubicBezTo>
                  <a:pt x="225833" y="248964"/>
                  <a:pt x="215062" y="243494"/>
                  <a:pt x="203270" y="243494"/>
                </a:cubicBezTo>
                <a:cubicBezTo>
                  <a:pt x="183120" y="243494"/>
                  <a:pt x="166685" y="259906"/>
                  <a:pt x="166685" y="280120"/>
                </a:cubicBezTo>
                <a:cubicBezTo>
                  <a:pt x="166685" y="300242"/>
                  <a:pt x="183120" y="316654"/>
                  <a:pt x="203270" y="316654"/>
                </a:cubicBezTo>
                <a:cubicBezTo>
                  <a:pt x="213484" y="316654"/>
                  <a:pt x="223326" y="312389"/>
                  <a:pt x="230290" y="304970"/>
                </a:cubicBezTo>
                <a:cubicBezTo>
                  <a:pt x="235119" y="299592"/>
                  <a:pt x="243290" y="299407"/>
                  <a:pt x="248583" y="304229"/>
                </a:cubicBezTo>
                <a:cubicBezTo>
                  <a:pt x="253968" y="309050"/>
                  <a:pt x="254154" y="317210"/>
                  <a:pt x="249325" y="322496"/>
                </a:cubicBezTo>
                <a:cubicBezTo>
                  <a:pt x="237440" y="335199"/>
                  <a:pt x="220726" y="342524"/>
                  <a:pt x="203270" y="342524"/>
                </a:cubicBezTo>
                <a:cubicBezTo>
                  <a:pt x="168913" y="342524"/>
                  <a:pt x="140778" y="314614"/>
                  <a:pt x="140778" y="280120"/>
                </a:cubicBezTo>
                <a:cubicBezTo>
                  <a:pt x="140778" y="245719"/>
                  <a:pt x="168728" y="217623"/>
                  <a:pt x="203270" y="217623"/>
                </a:cubicBezTo>
                <a:close/>
                <a:moveTo>
                  <a:pt x="302962" y="50241"/>
                </a:moveTo>
                <a:cubicBezTo>
                  <a:pt x="228127" y="50241"/>
                  <a:pt x="164898" y="102985"/>
                  <a:pt x="150785" y="176401"/>
                </a:cubicBezTo>
                <a:cubicBezTo>
                  <a:pt x="149578" y="186690"/>
                  <a:pt x="141778" y="194477"/>
                  <a:pt x="131472" y="197072"/>
                </a:cubicBezTo>
                <a:cubicBezTo>
                  <a:pt x="83841" y="208659"/>
                  <a:pt x="50230" y="249817"/>
                  <a:pt x="50230" y="298761"/>
                </a:cubicBezTo>
                <a:cubicBezTo>
                  <a:pt x="50230" y="356696"/>
                  <a:pt x="97954" y="404342"/>
                  <a:pt x="155984" y="404342"/>
                </a:cubicBezTo>
                <a:lnTo>
                  <a:pt x="450032" y="404342"/>
                </a:lnTo>
                <a:cubicBezTo>
                  <a:pt x="508062" y="404342"/>
                  <a:pt x="555693" y="356696"/>
                  <a:pt x="555693" y="298761"/>
                </a:cubicBezTo>
                <a:cubicBezTo>
                  <a:pt x="555693" y="249817"/>
                  <a:pt x="522175" y="207269"/>
                  <a:pt x="474544" y="197072"/>
                </a:cubicBezTo>
                <a:cubicBezTo>
                  <a:pt x="464238" y="194477"/>
                  <a:pt x="457832" y="186783"/>
                  <a:pt x="455232" y="176401"/>
                </a:cubicBezTo>
                <a:cubicBezTo>
                  <a:pt x="440933" y="102985"/>
                  <a:pt x="377704" y="50241"/>
                  <a:pt x="302962" y="50241"/>
                </a:cubicBezTo>
                <a:close/>
                <a:moveTo>
                  <a:pt x="302962" y="0"/>
                </a:moveTo>
                <a:cubicBezTo>
                  <a:pt x="395809" y="0"/>
                  <a:pt x="476958" y="63033"/>
                  <a:pt x="501470" y="151929"/>
                </a:cubicBezTo>
                <a:cubicBezTo>
                  <a:pt x="564606" y="173806"/>
                  <a:pt x="606016" y="231741"/>
                  <a:pt x="606016" y="298668"/>
                </a:cubicBezTo>
                <a:cubicBezTo>
                  <a:pt x="606016" y="383671"/>
                  <a:pt x="536288" y="453100"/>
                  <a:pt x="449847" y="453100"/>
                </a:cubicBezTo>
                <a:lnTo>
                  <a:pt x="155984" y="453100"/>
                </a:lnTo>
                <a:cubicBezTo>
                  <a:pt x="69543" y="453100"/>
                  <a:pt x="0" y="383671"/>
                  <a:pt x="0" y="297370"/>
                </a:cubicBezTo>
                <a:cubicBezTo>
                  <a:pt x="0" y="230443"/>
                  <a:pt x="42617" y="171210"/>
                  <a:pt x="104453" y="150724"/>
                </a:cubicBezTo>
                <a:cubicBezTo>
                  <a:pt x="128872" y="61828"/>
                  <a:pt x="210114" y="0"/>
                  <a:pt x="30296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co2_162408"/>
          <p:cNvSpPr/>
          <p:nvPr/>
        </p:nvSpPr>
        <p:spPr>
          <a:xfrm>
            <a:off x="1375610" y="1905491"/>
            <a:ext cx="519886" cy="245307"/>
          </a:xfrm>
          <a:custGeom>
            <a:avLst/>
            <a:gdLst>
              <a:gd name="connsiteX0" fmla="*/ 524792 w 606580"/>
              <a:gd name="connsiteY0" fmla="*/ 94205 h 286213"/>
              <a:gd name="connsiteX1" fmla="*/ 591169 w 606580"/>
              <a:gd name="connsiteY1" fmla="*/ 160495 h 286213"/>
              <a:gd name="connsiteX2" fmla="*/ 577615 w 606580"/>
              <a:gd name="connsiteY2" fmla="*/ 200639 h 286213"/>
              <a:gd name="connsiteX3" fmla="*/ 575573 w 606580"/>
              <a:gd name="connsiteY3" fmla="*/ 203050 h 286213"/>
              <a:gd name="connsiteX4" fmla="*/ 542338 w 606580"/>
              <a:gd name="connsiteY4" fmla="*/ 236612 h 286213"/>
              <a:gd name="connsiteX5" fmla="*/ 581886 w 606580"/>
              <a:gd name="connsiteY5" fmla="*/ 236612 h 286213"/>
              <a:gd name="connsiteX6" fmla="*/ 606580 w 606580"/>
              <a:gd name="connsiteY6" fmla="*/ 261366 h 286213"/>
              <a:gd name="connsiteX7" fmla="*/ 581886 w 606580"/>
              <a:gd name="connsiteY7" fmla="*/ 286213 h 286213"/>
              <a:gd name="connsiteX8" fmla="*/ 483295 w 606580"/>
              <a:gd name="connsiteY8" fmla="*/ 286213 h 286213"/>
              <a:gd name="connsiteX9" fmla="*/ 460457 w 606580"/>
              <a:gd name="connsiteY9" fmla="*/ 271008 h 286213"/>
              <a:gd name="connsiteX10" fmla="*/ 465656 w 606580"/>
              <a:gd name="connsiteY10" fmla="*/ 244029 h 286213"/>
              <a:gd name="connsiteX11" fmla="*/ 538903 w 606580"/>
              <a:gd name="connsiteY11" fmla="*/ 169673 h 286213"/>
              <a:gd name="connsiteX12" fmla="*/ 541595 w 606580"/>
              <a:gd name="connsiteY12" fmla="*/ 160495 h 286213"/>
              <a:gd name="connsiteX13" fmla="*/ 524792 w 606580"/>
              <a:gd name="connsiteY13" fmla="*/ 143714 h 286213"/>
              <a:gd name="connsiteX14" fmla="*/ 507989 w 606580"/>
              <a:gd name="connsiteY14" fmla="*/ 160495 h 286213"/>
              <a:gd name="connsiteX15" fmla="*/ 483202 w 606580"/>
              <a:gd name="connsiteY15" fmla="*/ 185249 h 286213"/>
              <a:gd name="connsiteX16" fmla="*/ 458415 w 606580"/>
              <a:gd name="connsiteY16" fmla="*/ 160495 h 286213"/>
              <a:gd name="connsiteX17" fmla="*/ 524792 w 606580"/>
              <a:gd name="connsiteY17" fmla="*/ 94205 h 286213"/>
              <a:gd name="connsiteX18" fmla="*/ 336456 w 606580"/>
              <a:gd name="connsiteY18" fmla="*/ 49627 h 286213"/>
              <a:gd name="connsiteX19" fmla="*/ 266918 w 606580"/>
              <a:gd name="connsiteY19" fmla="*/ 119068 h 286213"/>
              <a:gd name="connsiteX20" fmla="*/ 336456 w 606580"/>
              <a:gd name="connsiteY20" fmla="*/ 188602 h 286213"/>
              <a:gd name="connsiteX21" fmla="*/ 405993 w 606580"/>
              <a:gd name="connsiteY21" fmla="*/ 119068 h 286213"/>
              <a:gd name="connsiteX22" fmla="*/ 336456 w 606580"/>
              <a:gd name="connsiteY22" fmla="*/ 49627 h 286213"/>
              <a:gd name="connsiteX23" fmla="*/ 336456 w 606580"/>
              <a:gd name="connsiteY23" fmla="*/ 212 h 286213"/>
              <a:gd name="connsiteX24" fmla="*/ 455570 w 606580"/>
              <a:gd name="connsiteY24" fmla="*/ 119068 h 286213"/>
              <a:gd name="connsiteX25" fmla="*/ 336456 w 606580"/>
              <a:gd name="connsiteY25" fmla="*/ 238017 h 286213"/>
              <a:gd name="connsiteX26" fmla="*/ 217341 w 606580"/>
              <a:gd name="connsiteY26" fmla="*/ 119068 h 286213"/>
              <a:gd name="connsiteX27" fmla="*/ 336456 w 606580"/>
              <a:gd name="connsiteY27" fmla="*/ 212 h 286213"/>
              <a:gd name="connsiteX28" fmla="*/ 116712 w 606580"/>
              <a:gd name="connsiteY28" fmla="*/ 0 h 286213"/>
              <a:gd name="connsiteX29" fmla="*/ 210582 w 606580"/>
              <a:gd name="connsiteY29" fmla="*/ 47371 h 286213"/>
              <a:gd name="connsiteX30" fmla="*/ 205383 w 606580"/>
              <a:gd name="connsiteY30" fmla="*/ 81949 h 286213"/>
              <a:gd name="connsiteX31" fmla="*/ 170750 w 606580"/>
              <a:gd name="connsiteY31" fmla="*/ 76758 h 286213"/>
              <a:gd name="connsiteX32" fmla="*/ 116712 w 606580"/>
              <a:gd name="connsiteY32" fmla="*/ 49596 h 286213"/>
              <a:gd name="connsiteX33" fmla="*/ 49674 w 606580"/>
              <a:gd name="connsiteY33" fmla="*/ 116620 h 286213"/>
              <a:gd name="connsiteX34" fmla="*/ 116712 w 606580"/>
              <a:gd name="connsiteY34" fmla="*/ 183552 h 286213"/>
              <a:gd name="connsiteX35" fmla="*/ 166107 w 606580"/>
              <a:gd name="connsiteY35" fmla="*/ 161952 h 286213"/>
              <a:gd name="connsiteX36" fmla="*/ 201205 w 606580"/>
              <a:gd name="connsiteY36" fmla="*/ 160469 h 286213"/>
              <a:gd name="connsiteX37" fmla="*/ 202690 w 606580"/>
              <a:gd name="connsiteY37" fmla="*/ 195418 h 286213"/>
              <a:gd name="connsiteX38" fmla="*/ 116712 w 606580"/>
              <a:gd name="connsiteY38" fmla="*/ 233148 h 286213"/>
              <a:gd name="connsiteX39" fmla="*/ 0 w 606580"/>
              <a:gd name="connsiteY39" fmla="*/ 116620 h 286213"/>
              <a:gd name="connsiteX40" fmla="*/ 116712 w 606580"/>
              <a:gd name="connsiteY40" fmla="*/ 0 h 286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606580" h="286213">
                <a:moveTo>
                  <a:pt x="524792" y="94205"/>
                </a:moveTo>
                <a:cubicBezTo>
                  <a:pt x="561276" y="94205"/>
                  <a:pt x="591169" y="124058"/>
                  <a:pt x="591169" y="160495"/>
                </a:cubicBezTo>
                <a:cubicBezTo>
                  <a:pt x="591169" y="175050"/>
                  <a:pt x="586435" y="189050"/>
                  <a:pt x="577615" y="200639"/>
                </a:cubicBezTo>
                <a:cubicBezTo>
                  <a:pt x="577058" y="201566"/>
                  <a:pt x="576316" y="202308"/>
                  <a:pt x="575573" y="203050"/>
                </a:cubicBezTo>
                <a:lnTo>
                  <a:pt x="542338" y="236612"/>
                </a:lnTo>
                <a:lnTo>
                  <a:pt x="581886" y="236612"/>
                </a:lnTo>
                <a:cubicBezTo>
                  <a:pt x="595625" y="236612"/>
                  <a:pt x="606580" y="247737"/>
                  <a:pt x="606580" y="261366"/>
                </a:cubicBezTo>
                <a:cubicBezTo>
                  <a:pt x="606580" y="275180"/>
                  <a:pt x="595625" y="286213"/>
                  <a:pt x="581886" y="286213"/>
                </a:cubicBezTo>
                <a:lnTo>
                  <a:pt x="483295" y="286213"/>
                </a:lnTo>
                <a:cubicBezTo>
                  <a:pt x="473268" y="286213"/>
                  <a:pt x="464263" y="280279"/>
                  <a:pt x="460457" y="271008"/>
                </a:cubicBezTo>
                <a:cubicBezTo>
                  <a:pt x="456558" y="261830"/>
                  <a:pt x="458600" y="251260"/>
                  <a:pt x="465656" y="244029"/>
                </a:cubicBezTo>
                <a:lnTo>
                  <a:pt x="538903" y="169673"/>
                </a:lnTo>
                <a:cubicBezTo>
                  <a:pt x="540296" y="167541"/>
                  <a:pt x="541595" y="164481"/>
                  <a:pt x="541595" y="160495"/>
                </a:cubicBezTo>
                <a:cubicBezTo>
                  <a:pt x="541595" y="151223"/>
                  <a:pt x="534076" y="143714"/>
                  <a:pt x="524792" y="143714"/>
                </a:cubicBezTo>
                <a:cubicBezTo>
                  <a:pt x="515508" y="143714"/>
                  <a:pt x="507989" y="151223"/>
                  <a:pt x="507989" y="160495"/>
                </a:cubicBezTo>
                <a:cubicBezTo>
                  <a:pt x="507989" y="174216"/>
                  <a:pt x="496849" y="185249"/>
                  <a:pt x="483202" y="185249"/>
                </a:cubicBezTo>
                <a:cubicBezTo>
                  <a:pt x="469462" y="185249"/>
                  <a:pt x="458415" y="174123"/>
                  <a:pt x="458415" y="160495"/>
                </a:cubicBezTo>
                <a:cubicBezTo>
                  <a:pt x="458415" y="123873"/>
                  <a:pt x="488308" y="94205"/>
                  <a:pt x="524792" y="94205"/>
                </a:cubicBezTo>
                <a:close/>
                <a:moveTo>
                  <a:pt x="336456" y="49627"/>
                </a:moveTo>
                <a:cubicBezTo>
                  <a:pt x="298112" y="49627"/>
                  <a:pt x="266918" y="80778"/>
                  <a:pt x="266918" y="119068"/>
                </a:cubicBezTo>
                <a:cubicBezTo>
                  <a:pt x="266918" y="157451"/>
                  <a:pt x="298112" y="188602"/>
                  <a:pt x="336456" y="188602"/>
                </a:cubicBezTo>
                <a:cubicBezTo>
                  <a:pt x="374799" y="188602"/>
                  <a:pt x="405993" y="157451"/>
                  <a:pt x="405993" y="119068"/>
                </a:cubicBezTo>
                <a:cubicBezTo>
                  <a:pt x="405993" y="80778"/>
                  <a:pt x="374799" y="49627"/>
                  <a:pt x="336456" y="49627"/>
                </a:cubicBezTo>
                <a:close/>
                <a:moveTo>
                  <a:pt x="336456" y="212"/>
                </a:moveTo>
                <a:cubicBezTo>
                  <a:pt x="402187" y="212"/>
                  <a:pt x="455570" y="53614"/>
                  <a:pt x="455570" y="119068"/>
                </a:cubicBezTo>
                <a:cubicBezTo>
                  <a:pt x="455570" y="184615"/>
                  <a:pt x="402187" y="238017"/>
                  <a:pt x="336456" y="238017"/>
                </a:cubicBezTo>
                <a:cubicBezTo>
                  <a:pt x="270724" y="238017"/>
                  <a:pt x="217341" y="184615"/>
                  <a:pt x="217341" y="119068"/>
                </a:cubicBezTo>
                <a:cubicBezTo>
                  <a:pt x="217341" y="53428"/>
                  <a:pt x="270817" y="212"/>
                  <a:pt x="336456" y="212"/>
                </a:cubicBezTo>
                <a:close/>
                <a:moveTo>
                  <a:pt x="116712" y="0"/>
                </a:moveTo>
                <a:cubicBezTo>
                  <a:pt x="153666" y="0"/>
                  <a:pt x="188670" y="17706"/>
                  <a:pt x="210582" y="47371"/>
                </a:cubicBezTo>
                <a:cubicBezTo>
                  <a:pt x="218753" y="58403"/>
                  <a:pt x="216432" y="73792"/>
                  <a:pt x="205383" y="81949"/>
                </a:cubicBezTo>
                <a:cubicBezTo>
                  <a:pt x="194334" y="90107"/>
                  <a:pt x="178921" y="87790"/>
                  <a:pt x="170750" y="76758"/>
                </a:cubicBezTo>
                <a:cubicBezTo>
                  <a:pt x="157844" y="59515"/>
                  <a:pt x="138160" y="49596"/>
                  <a:pt x="116712" y="49596"/>
                </a:cubicBezTo>
                <a:cubicBezTo>
                  <a:pt x="79758" y="49596"/>
                  <a:pt x="49674" y="79632"/>
                  <a:pt x="49674" y="116620"/>
                </a:cubicBezTo>
                <a:cubicBezTo>
                  <a:pt x="49674" y="153516"/>
                  <a:pt x="79758" y="183552"/>
                  <a:pt x="116712" y="183552"/>
                </a:cubicBezTo>
                <a:cubicBezTo>
                  <a:pt x="135653" y="183552"/>
                  <a:pt x="153294" y="175950"/>
                  <a:pt x="166107" y="161952"/>
                </a:cubicBezTo>
                <a:cubicBezTo>
                  <a:pt x="175392" y="151940"/>
                  <a:pt x="191177" y="151199"/>
                  <a:pt x="201205" y="160469"/>
                </a:cubicBezTo>
                <a:cubicBezTo>
                  <a:pt x="211232" y="169739"/>
                  <a:pt x="211975" y="185406"/>
                  <a:pt x="202690" y="195418"/>
                </a:cubicBezTo>
                <a:cubicBezTo>
                  <a:pt x="180499" y="219428"/>
                  <a:pt x="149302" y="233148"/>
                  <a:pt x="116712" y="233148"/>
                </a:cubicBezTo>
                <a:cubicBezTo>
                  <a:pt x="52367" y="233148"/>
                  <a:pt x="0" y="180864"/>
                  <a:pt x="0" y="116620"/>
                </a:cubicBezTo>
                <a:cubicBezTo>
                  <a:pt x="0" y="52284"/>
                  <a:pt x="52367" y="0"/>
                  <a:pt x="11671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bicycle-healthy-transport_30838"/>
          <p:cNvSpPr/>
          <p:nvPr/>
        </p:nvSpPr>
        <p:spPr>
          <a:xfrm>
            <a:off x="7304398" y="1909781"/>
            <a:ext cx="429006" cy="236727"/>
          </a:xfrm>
          <a:custGeom>
            <a:avLst/>
            <a:gdLst>
              <a:gd name="T0" fmla="*/ 1706 w 2356"/>
              <a:gd name="T1" fmla="*/ 448 h 1302"/>
              <a:gd name="T2" fmla="*/ 1729 w 2356"/>
              <a:gd name="T3" fmla="*/ 83 h 1302"/>
              <a:gd name="T4" fmla="*/ 1729 w 2356"/>
              <a:gd name="T5" fmla="*/ 0 h 1302"/>
              <a:gd name="T6" fmla="*/ 1375 w 2356"/>
              <a:gd name="T7" fmla="*/ 41 h 1302"/>
              <a:gd name="T8" fmla="*/ 1382 w 2356"/>
              <a:gd name="T9" fmla="*/ 73 h 1302"/>
              <a:gd name="T10" fmla="*/ 800 w 2356"/>
              <a:gd name="T11" fmla="*/ 197 h 1302"/>
              <a:gd name="T12" fmla="*/ 726 w 2356"/>
              <a:gd name="T13" fmla="*/ 83 h 1302"/>
              <a:gd name="T14" fmla="*/ 908 w 2356"/>
              <a:gd name="T15" fmla="*/ 41 h 1302"/>
              <a:gd name="T16" fmla="*/ 513 w 2356"/>
              <a:gd name="T17" fmla="*/ 0 h 1302"/>
              <a:gd name="T18" fmla="*/ 513 w 2356"/>
              <a:gd name="T19" fmla="*/ 83 h 1302"/>
              <a:gd name="T20" fmla="*/ 738 w 2356"/>
              <a:gd name="T21" fmla="*/ 263 h 1302"/>
              <a:gd name="T22" fmla="*/ 450 w 2356"/>
              <a:gd name="T23" fmla="*/ 401 h 1302"/>
              <a:gd name="T24" fmla="*/ 450 w 2356"/>
              <a:gd name="T25" fmla="*/ 1302 h 1302"/>
              <a:gd name="T26" fmla="*/ 1150 w 2356"/>
              <a:gd name="T27" fmla="*/ 904 h 1302"/>
              <a:gd name="T28" fmla="*/ 1172 w 2356"/>
              <a:gd name="T29" fmla="*/ 898 h 1302"/>
              <a:gd name="T30" fmla="*/ 1186 w 2356"/>
              <a:gd name="T31" fmla="*/ 883 h 1302"/>
              <a:gd name="T32" fmla="*/ 1636 w 2356"/>
              <a:gd name="T33" fmla="*/ 492 h 1302"/>
              <a:gd name="T34" fmla="*/ 1905 w 2356"/>
              <a:gd name="T35" fmla="*/ 1302 h 1302"/>
              <a:gd name="T36" fmla="*/ 1905 w 2356"/>
              <a:gd name="T37" fmla="*/ 401 h 1302"/>
              <a:gd name="T38" fmla="*/ 1076 w 2356"/>
              <a:gd name="T39" fmla="*/ 820 h 1302"/>
              <a:gd name="T40" fmla="*/ 705 w 2356"/>
              <a:gd name="T41" fmla="*/ 480 h 1302"/>
              <a:gd name="T42" fmla="*/ 814 w 2356"/>
              <a:gd name="T43" fmla="*/ 821 h 1302"/>
              <a:gd name="T44" fmla="*/ 662 w 2356"/>
              <a:gd name="T45" fmla="*/ 553 h 1302"/>
              <a:gd name="T46" fmla="*/ 450 w 2356"/>
              <a:gd name="T47" fmla="*/ 1219 h 1302"/>
              <a:gd name="T48" fmla="*/ 450 w 2356"/>
              <a:gd name="T49" fmla="*/ 484 h 1302"/>
              <a:gd name="T50" fmla="*/ 394 w 2356"/>
              <a:gd name="T51" fmla="*/ 841 h 1302"/>
              <a:gd name="T52" fmla="*/ 430 w 2356"/>
              <a:gd name="T53" fmla="*/ 904 h 1302"/>
              <a:gd name="T54" fmla="*/ 450 w 2356"/>
              <a:gd name="T55" fmla="*/ 1219 h 1302"/>
              <a:gd name="T56" fmla="*/ 846 w 2356"/>
              <a:gd name="T57" fmla="*/ 280 h 1302"/>
              <a:gd name="T58" fmla="*/ 1150 w 2356"/>
              <a:gd name="T59" fmla="*/ 781 h 1302"/>
              <a:gd name="T60" fmla="*/ 1538 w 2356"/>
              <a:gd name="T61" fmla="*/ 852 h 1302"/>
              <a:gd name="T62" fmla="*/ 1873 w 2356"/>
              <a:gd name="T63" fmla="*/ 884 h 1302"/>
              <a:gd name="T64" fmla="*/ 1930 w 2356"/>
              <a:gd name="T65" fmla="*/ 898 h 1302"/>
              <a:gd name="T66" fmla="*/ 1750 w 2356"/>
              <a:gd name="T67" fmla="*/ 520 h 1302"/>
              <a:gd name="T68" fmla="*/ 2273 w 2356"/>
              <a:gd name="T69" fmla="*/ 852 h 1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56" h="1302">
                <a:moveTo>
                  <a:pt x="1905" y="401"/>
                </a:moveTo>
                <a:cubicBezTo>
                  <a:pt x="1834" y="401"/>
                  <a:pt x="1767" y="419"/>
                  <a:pt x="1706" y="448"/>
                </a:cubicBezTo>
                <a:lnTo>
                  <a:pt x="1484" y="83"/>
                </a:lnTo>
                <a:lnTo>
                  <a:pt x="1729" y="83"/>
                </a:lnTo>
                <a:cubicBezTo>
                  <a:pt x="1752" y="83"/>
                  <a:pt x="1770" y="64"/>
                  <a:pt x="1770" y="41"/>
                </a:cubicBezTo>
                <a:cubicBezTo>
                  <a:pt x="1770" y="18"/>
                  <a:pt x="1752" y="0"/>
                  <a:pt x="1729" y="0"/>
                </a:cubicBezTo>
                <a:lnTo>
                  <a:pt x="1417" y="0"/>
                </a:lnTo>
                <a:cubicBezTo>
                  <a:pt x="1394" y="0"/>
                  <a:pt x="1375" y="18"/>
                  <a:pt x="1375" y="41"/>
                </a:cubicBezTo>
                <a:cubicBezTo>
                  <a:pt x="1375" y="43"/>
                  <a:pt x="1376" y="44"/>
                  <a:pt x="1376" y="46"/>
                </a:cubicBezTo>
                <a:cubicBezTo>
                  <a:pt x="1375" y="55"/>
                  <a:pt x="1376" y="65"/>
                  <a:pt x="1382" y="73"/>
                </a:cubicBezTo>
                <a:lnTo>
                  <a:pt x="1457" y="197"/>
                </a:lnTo>
                <a:lnTo>
                  <a:pt x="800" y="197"/>
                </a:lnTo>
                <a:cubicBezTo>
                  <a:pt x="799" y="197"/>
                  <a:pt x="797" y="198"/>
                  <a:pt x="796" y="198"/>
                </a:cubicBezTo>
                <a:lnTo>
                  <a:pt x="726" y="83"/>
                </a:lnTo>
                <a:lnTo>
                  <a:pt x="866" y="83"/>
                </a:lnTo>
                <a:cubicBezTo>
                  <a:pt x="889" y="83"/>
                  <a:pt x="908" y="64"/>
                  <a:pt x="908" y="41"/>
                </a:cubicBezTo>
                <a:cubicBezTo>
                  <a:pt x="908" y="18"/>
                  <a:pt x="889" y="0"/>
                  <a:pt x="866" y="0"/>
                </a:cubicBezTo>
                <a:lnTo>
                  <a:pt x="513" y="0"/>
                </a:lnTo>
                <a:cubicBezTo>
                  <a:pt x="490" y="0"/>
                  <a:pt x="471" y="18"/>
                  <a:pt x="471" y="41"/>
                </a:cubicBezTo>
                <a:cubicBezTo>
                  <a:pt x="471" y="64"/>
                  <a:pt x="490" y="83"/>
                  <a:pt x="513" y="83"/>
                </a:cubicBezTo>
                <a:lnTo>
                  <a:pt x="629" y="83"/>
                </a:lnTo>
                <a:lnTo>
                  <a:pt x="738" y="263"/>
                </a:lnTo>
                <a:lnTo>
                  <a:pt x="632" y="440"/>
                </a:lnTo>
                <a:cubicBezTo>
                  <a:pt x="576" y="415"/>
                  <a:pt x="515" y="401"/>
                  <a:pt x="450" y="401"/>
                </a:cubicBezTo>
                <a:cubicBezTo>
                  <a:pt x="202" y="401"/>
                  <a:pt x="0" y="603"/>
                  <a:pt x="0" y="852"/>
                </a:cubicBezTo>
                <a:cubicBezTo>
                  <a:pt x="0" y="1100"/>
                  <a:pt x="202" y="1302"/>
                  <a:pt x="450" y="1302"/>
                </a:cubicBezTo>
                <a:cubicBezTo>
                  <a:pt x="681" y="1302"/>
                  <a:pt x="871" y="1128"/>
                  <a:pt x="897" y="904"/>
                </a:cubicBezTo>
                <a:lnTo>
                  <a:pt x="1150" y="904"/>
                </a:lnTo>
                <a:cubicBezTo>
                  <a:pt x="1158" y="904"/>
                  <a:pt x="1165" y="902"/>
                  <a:pt x="1171" y="898"/>
                </a:cubicBezTo>
                <a:cubicBezTo>
                  <a:pt x="1171" y="898"/>
                  <a:pt x="1172" y="898"/>
                  <a:pt x="1172" y="898"/>
                </a:cubicBezTo>
                <a:cubicBezTo>
                  <a:pt x="1177" y="894"/>
                  <a:pt x="1182" y="890"/>
                  <a:pt x="1185" y="884"/>
                </a:cubicBezTo>
                <a:cubicBezTo>
                  <a:pt x="1185" y="884"/>
                  <a:pt x="1186" y="884"/>
                  <a:pt x="1186" y="883"/>
                </a:cubicBezTo>
                <a:lnTo>
                  <a:pt x="1526" y="311"/>
                </a:lnTo>
                <a:lnTo>
                  <a:pt x="1636" y="492"/>
                </a:lnTo>
                <a:cubicBezTo>
                  <a:pt x="1526" y="574"/>
                  <a:pt x="1455" y="705"/>
                  <a:pt x="1455" y="852"/>
                </a:cubicBezTo>
                <a:cubicBezTo>
                  <a:pt x="1455" y="1100"/>
                  <a:pt x="1657" y="1302"/>
                  <a:pt x="1905" y="1302"/>
                </a:cubicBezTo>
                <a:cubicBezTo>
                  <a:pt x="2154" y="1302"/>
                  <a:pt x="2356" y="1100"/>
                  <a:pt x="2356" y="852"/>
                </a:cubicBezTo>
                <a:cubicBezTo>
                  <a:pt x="2356" y="603"/>
                  <a:pt x="2154" y="401"/>
                  <a:pt x="1905" y="401"/>
                </a:cubicBezTo>
                <a:close/>
                <a:moveTo>
                  <a:pt x="787" y="343"/>
                </a:moveTo>
                <a:lnTo>
                  <a:pt x="1076" y="820"/>
                </a:lnTo>
                <a:lnTo>
                  <a:pt x="899" y="820"/>
                </a:lnTo>
                <a:cubicBezTo>
                  <a:pt x="889" y="679"/>
                  <a:pt x="815" y="556"/>
                  <a:pt x="705" y="480"/>
                </a:cubicBezTo>
                <a:lnTo>
                  <a:pt x="787" y="343"/>
                </a:lnTo>
                <a:close/>
                <a:moveTo>
                  <a:pt x="814" y="821"/>
                </a:moveTo>
                <a:lnTo>
                  <a:pt x="503" y="821"/>
                </a:lnTo>
                <a:lnTo>
                  <a:pt x="662" y="553"/>
                </a:lnTo>
                <a:cubicBezTo>
                  <a:pt x="748" y="613"/>
                  <a:pt x="805" y="710"/>
                  <a:pt x="814" y="821"/>
                </a:cubicBezTo>
                <a:close/>
                <a:moveTo>
                  <a:pt x="450" y="1219"/>
                </a:moveTo>
                <a:cubicBezTo>
                  <a:pt x="248" y="1219"/>
                  <a:pt x="83" y="1054"/>
                  <a:pt x="83" y="852"/>
                </a:cubicBezTo>
                <a:cubicBezTo>
                  <a:pt x="83" y="649"/>
                  <a:pt x="248" y="484"/>
                  <a:pt x="450" y="484"/>
                </a:cubicBezTo>
                <a:cubicBezTo>
                  <a:pt x="500" y="484"/>
                  <a:pt x="546" y="495"/>
                  <a:pt x="589" y="512"/>
                </a:cubicBezTo>
                <a:lnTo>
                  <a:pt x="394" y="841"/>
                </a:lnTo>
                <a:cubicBezTo>
                  <a:pt x="386" y="854"/>
                  <a:pt x="386" y="870"/>
                  <a:pt x="394" y="883"/>
                </a:cubicBezTo>
                <a:cubicBezTo>
                  <a:pt x="401" y="896"/>
                  <a:pt x="415" y="904"/>
                  <a:pt x="430" y="904"/>
                </a:cubicBezTo>
                <a:lnTo>
                  <a:pt x="812" y="904"/>
                </a:lnTo>
                <a:cubicBezTo>
                  <a:pt x="787" y="1081"/>
                  <a:pt x="635" y="1219"/>
                  <a:pt x="450" y="1219"/>
                </a:cubicBezTo>
                <a:close/>
                <a:moveTo>
                  <a:pt x="1150" y="781"/>
                </a:moveTo>
                <a:lnTo>
                  <a:pt x="846" y="280"/>
                </a:lnTo>
                <a:lnTo>
                  <a:pt x="1448" y="280"/>
                </a:lnTo>
                <a:lnTo>
                  <a:pt x="1150" y="781"/>
                </a:lnTo>
                <a:close/>
                <a:moveTo>
                  <a:pt x="1905" y="1219"/>
                </a:moveTo>
                <a:cubicBezTo>
                  <a:pt x="1703" y="1219"/>
                  <a:pt x="1538" y="1054"/>
                  <a:pt x="1538" y="852"/>
                </a:cubicBezTo>
                <a:cubicBezTo>
                  <a:pt x="1538" y="735"/>
                  <a:pt x="1594" y="632"/>
                  <a:pt x="1680" y="564"/>
                </a:cubicBezTo>
                <a:lnTo>
                  <a:pt x="1873" y="884"/>
                </a:lnTo>
                <a:cubicBezTo>
                  <a:pt x="1881" y="896"/>
                  <a:pt x="1895" y="904"/>
                  <a:pt x="1909" y="904"/>
                </a:cubicBezTo>
                <a:cubicBezTo>
                  <a:pt x="1916" y="904"/>
                  <a:pt x="1924" y="902"/>
                  <a:pt x="1930" y="898"/>
                </a:cubicBezTo>
                <a:cubicBezTo>
                  <a:pt x="1950" y="886"/>
                  <a:pt x="1956" y="860"/>
                  <a:pt x="1944" y="840"/>
                </a:cubicBezTo>
                <a:lnTo>
                  <a:pt x="1750" y="520"/>
                </a:lnTo>
                <a:cubicBezTo>
                  <a:pt x="1797" y="498"/>
                  <a:pt x="1850" y="484"/>
                  <a:pt x="1905" y="484"/>
                </a:cubicBezTo>
                <a:cubicBezTo>
                  <a:pt x="2108" y="484"/>
                  <a:pt x="2273" y="649"/>
                  <a:pt x="2273" y="852"/>
                </a:cubicBezTo>
                <a:cubicBezTo>
                  <a:pt x="2273" y="1054"/>
                  <a:pt x="2108" y="1219"/>
                  <a:pt x="1905" y="121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dollar-symbol-inside-a-light-bulb_31683"/>
          <p:cNvSpPr/>
          <p:nvPr/>
        </p:nvSpPr>
        <p:spPr>
          <a:xfrm>
            <a:off x="10315230" y="1819782"/>
            <a:ext cx="290688" cy="416724"/>
          </a:xfrm>
          <a:custGeom>
            <a:avLst/>
            <a:gdLst>
              <a:gd name="T0" fmla="*/ 893 w 1786"/>
              <a:gd name="T1" fmla="*/ 0 h 2564"/>
              <a:gd name="T2" fmla="*/ 0 w 1786"/>
              <a:gd name="T3" fmla="*/ 893 h 2564"/>
              <a:gd name="T4" fmla="*/ 418 w 1786"/>
              <a:gd name="T5" fmla="*/ 1700 h 2564"/>
              <a:gd name="T6" fmla="*/ 461 w 1786"/>
              <a:gd name="T7" fmla="*/ 1784 h 2564"/>
              <a:gd name="T8" fmla="*/ 485 w 1786"/>
              <a:gd name="T9" fmla="*/ 1876 h 2564"/>
              <a:gd name="T10" fmla="*/ 653 w 1786"/>
              <a:gd name="T11" fmla="*/ 2150 h 2564"/>
              <a:gd name="T12" fmla="*/ 603 w 1786"/>
              <a:gd name="T13" fmla="*/ 2211 h 2564"/>
              <a:gd name="T14" fmla="*/ 603 w 1786"/>
              <a:gd name="T15" fmla="*/ 2309 h 2564"/>
              <a:gd name="T16" fmla="*/ 656 w 1786"/>
              <a:gd name="T17" fmla="*/ 2410 h 2564"/>
              <a:gd name="T18" fmla="*/ 847 w 1786"/>
              <a:gd name="T19" fmla="*/ 2543 h 2564"/>
              <a:gd name="T20" fmla="*/ 952 w 1786"/>
              <a:gd name="T21" fmla="*/ 2542 h 2564"/>
              <a:gd name="T22" fmla="*/ 1131 w 1786"/>
              <a:gd name="T23" fmla="*/ 2412 h 2564"/>
              <a:gd name="T24" fmla="*/ 1183 w 1786"/>
              <a:gd name="T25" fmla="*/ 2309 h 2564"/>
              <a:gd name="T26" fmla="*/ 1183 w 1786"/>
              <a:gd name="T27" fmla="*/ 2211 h 2564"/>
              <a:gd name="T28" fmla="*/ 1134 w 1786"/>
              <a:gd name="T29" fmla="*/ 2150 h 2564"/>
              <a:gd name="T30" fmla="*/ 1301 w 1786"/>
              <a:gd name="T31" fmla="*/ 1876 h 2564"/>
              <a:gd name="T32" fmla="*/ 1325 w 1786"/>
              <a:gd name="T33" fmla="*/ 1784 h 2564"/>
              <a:gd name="T34" fmla="*/ 1368 w 1786"/>
              <a:gd name="T35" fmla="*/ 1700 h 2564"/>
              <a:gd name="T36" fmla="*/ 1786 w 1786"/>
              <a:gd name="T37" fmla="*/ 893 h 2564"/>
              <a:gd name="T38" fmla="*/ 893 w 1786"/>
              <a:gd name="T39" fmla="*/ 0 h 2564"/>
              <a:gd name="T40" fmla="*/ 1315 w 1786"/>
              <a:gd name="T41" fmla="*/ 1618 h 2564"/>
              <a:gd name="T42" fmla="*/ 1301 w 1786"/>
              <a:gd name="T43" fmla="*/ 1625 h 2564"/>
              <a:gd name="T44" fmla="*/ 1294 w 1786"/>
              <a:gd name="T45" fmla="*/ 1637 h 2564"/>
              <a:gd name="T46" fmla="*/ 1233 w 1786"/>
              <a:gd name="T47" fmla="*/ 1756 h 2564"/>
              <a:gd name="T48" fmla="*/ 1207 w 1786"/>
              <a:gd name="T49" fmla="*/ 1853 h 2564"/>
              <a:gd name="T50" fmla="*/ 1118 w 1786"/>
              <a:gd name="T51" fmla="*/ 2046 h 2564"/>
              <a:gd name="T52" fmla="*/ 963 w 1786"/>
              <a:gd name="T53" fmla="*/ 2046 h 2564"/>
              <a:gd name="T54" fmla="*/ 963 w 1786"/>
              <a:gd name="T55" fmla="*/ 1567 h 2564"/>
              <a:gd name="T56" fmla="*/ 1239 w 1786"/>
              <a:gd name="T57" fmla="*/ 1280 h 2564"/>
              <a:gd name="T58" fmla="*/ 980 w 1786"/>
              <a:gd name="T59" fmla="*/ 990 h 2564"/>
              <a:gd name="T60" fmla="*/ 794 w 1786"/>
              <a:gd name="T61" fmla="*/ 857 h 2564"/>
              <a:gd name="T62" fmla="*/ 927 w 1786"/>
              <a:gd name="T63" fmla="*/ 770 h 2564"/>
              <a:gd name="T64" fmla="*/ 1150 w 1786"/>
              <a:gd name="T65" fmla="*/ 823 h 2564"/>
              <a:gd name="T66" fmla="*/ 1195 w 1786"/>
              <a:gd name="T67" fmla="*/ 648 h 2564"/>
              <a:gd name="T68" fmla="*/ 971 w 1786"/>
              <a:gd name="T69" fmla="*/ 596 h 2564"/>
              <a:gd name="T70" fmla="*/ 971 w 1786"/>
              <a:gd name="T71" fmla="*/ 460 h 2564"/>
              <a:gd name="T72" fmla="*/ 819 w 1786"/>
              <a:gd name="T73" fmla="*/ 460 h 2564"/>
              <a:gd name="T74" fmla="*/ 819 w 1786"/>
              <a:gd name="T75" fmla="*/ 607 h 2564"/>
              <a:gd name="T76" fmla="*/ 557 w 1786"/>
              <a:gd name="T77" fmla="*/ 883 h 2564"/>
              <a:gd name="T78" fmla="*/ 836 w 1786"/>
              <a:gd name="T79" fmla="*/ 1167 h 2564"/>
              <a:gd name="T80" fmla="*/ 1000 w 1786"/>
              <a:gd name="T81" fmla="*/ 1302 h 2564"/>
              <a:gd name="T82" fmla="*/ 851 w 1786"/>
              <a:gd name="T83" fmla="*/ 1398 h 2564"/>
              <a:gd name="T84" fmla="*/ 594 w 1786"/>
              <a:gd name="T85" fmla="*/ 1330 h 2564"/>
              <a:gd name="T86" fmla="*/ 548 w 1786"/>
              <a:gd name="T87" fmla="*/ 1511 h 2564"/>
              <a:gd name="T88" fmla="*/ 811 w 1786"/>
              <a:gd name="T89" fmla="*/ 1578 h 2564"/>
              <a:gd name="T90" fmla="*/ 811 w 1786"/>
              <a:gd name="T91" fmla="*/ 2046 h 2564"/>
              <a:gd name="T92" fmla="*/ 669 w 1786"/>
              <a:gd name="T93" fmla="*/ 2046 h 2564"/>
              <a:gd name="T94" fmla="*/ 579 w 1786"/>
              <a:gd name="T95" fmla="*/ 1853 h 2564"/>
              <a:gd name="T96" fmla="*/ 553 w 1786"/>
              <a:gd name="T97" fmla="*/ 1756 h 2564"/>
              <a:gd name="T98" fmla="*/ 492 w 1786"/>
              <a:gd name="T99" fmla="*/ 1637 h 2564"/>
              <a:gd name="T100" fmla="*/ 485 w 1786"/>
              <a:gd name="T101" fmla="*/ 1625 h 2564"/>
              <a:gd name="T102" fmla="*/ 471 w 1786"/>
              <a:gd name="T103" fmla="*/ 1619 h 2564"/>
              <a:gd name="T104" fmla="*/ 96 w 1786"/>
              <a:gd name="T105" fmla="*/ 893 h 2564"/>
              <a:gd name="T106" fmla="*/ 893 w 1786"/>
              <a:gd name="T107" fmla="*/ 97 h 2564"/>
              <a:gd name="T108" fmla="*/ 1690 w 1786"/>
              <a:gd name="T109" fmla="*/ 893 h 2564"/>
              <a:gd name="T110" fmla="*/ 1315 w 1786"/>
              <a:gd name="T111" fmla="*/ 1618 h 2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86" h="2564">
                <a:moveTo>
                  <a:pt x="893" y="0"/>
                </a:moveTo>
                <a:cubicBezTo>
                  <a:pt x="401" y="0"/>
                  <a:pt x="0" y="401"/>
                  <a:pt x="0" y="893"/>
                </a:cubicBezTo>
                <a:cubicBezTo>
                  <a:pt x="0" y="1291"/>
                  <a:pt x="144" y="1569"/>
                  <a:pt x="418" y="1700"/>
                </a:cubicBezTo>
                <a:cubicBezTo>
                  <a:pt x="435" y="1727"/>
                  <a:pt x="453" y="1757"/>
                  <a:pt x="461" y="1784"/>
                </a:cubicBezTo>
                <a:cubicBezTo>
                  <a:pt x="471" y="1816"/>
                  <a:pt x="478" y="1846"/>
                  <a:pt x="485" y="1876"/>
                </a:cubicBezTo>
                <a:cubicBezTo>
                  <a:pt x="512" y="1986"/>
                  <a:pt x="539" y="2092"/>
                  <a:pt x="653" y="2150"/>
                </a:cubicBezTo>
                <a:cubicBezTo>
                  <a:pt x="625" y="2157"/>
                  <a:pt x="603" y="2181"/>
                  <a:pt x="603" y="2211"/>
                </a:cubicBezTo>
                <a:lnTo>
                  <a:pt x="603" y="2309"/>
                </a:lnTo>
                <a:cubicBezTo>
                  <a:pt x="603" y="2345"/>
                  <a:pt x="627" y="2390"/>
                  <a:pt x="656" y="2410"/>
                </a:cubicBezTo>
                <a:lnTo>
                  <a:pt x="847" y="2543"/>
                </a:lnTo>
                <a:cubicBezTo>
                  <a:pt x="876" y="2564"/>
                  <a:pt x="923" y="2563"/>
                  <a:pt x="952" y="2542"/>
                </a:cubicBezTo>
                <a:lnTo>
                  <a:pt x="1131" y="2412"/>
                </a:lnTo>
                <a:cubicBezTo>
                  <a:pt x="1160" y="2391"/>
                  <a:pt x="1183" y="2345"/>
                  <a:pt x="1183" y="2309"/>
                </a:cubicBezTo>
                <a:lnTo>
                  <a:pt x="1183" y="2211"/>
                </a:lnTo>
                <a:cubicBezTo>
                  <a:pt x="1183" y="2181"/>
                  <a:pt x="1162" y="2157"/>
                  <a:pt x="1134" y="2150"/>
                </a:cubicBezTo>
                <a:cubicBezTo>
                  <a:pt x="1248" y="2092"/>
                  <a:pt x="1274" y="1986"/>
                  <a:pt x="1301" y="1876"/>
                </a:cubicBezTo>
                <a:cubicBezTo>
                  <a:pt x="1308" y="1846"/>
                  <a:pt x="1316" y="1816"/>
                  <a:pt x="1325" y="1784"/>
                </a:cubicBezTo>
                <a:cubicBezTo>
                  <a:pt x="1333" y="1757"/>
                  <a:pt x="1350" y="1728"/>
                  <a:pt x="1368" y="1700"/>
                </a:cubicBezTo>
                <a:cubicBezTo>
                  <a:pt x="1642" y="1569"/>
                  <a:pt x="1786" y="1290"/>
                  <a:pt x="1786" y="893"/>
                </a:cubicBezTo>
                <a:cubicBezTo>
                  <a:pt x="1786" y="401"/>
                  <a:pt x="1386" y="0"/>
                  <a:pt x="893" y="0"/>
                </a:cubicBezTo>
                <a:close/>
                <a:moveTo>
                  <a:pt x="1315" y="1618"/>
                </a:moveTo>
                <a:lnTo>
                  <a:pt x="1301" y="1625"/>
                </a:lnTo>
                <a:lnTo>
                  <a:pt x="1294" y="1637"/>
                </a:lnTo>
                <a:cubicBezTo>
                  <a:pt x="1271" y="1673"/>
                  <a:pt x="1246" y="1713"/>
                  <a:pt x="1233" y="1756"/>
                </a:cubicBezTo>
                <a:cubicBezTo>
                  <a:pt x="1223" y="1790"/>
                  <a:pt x="1215" y="1822"/>
                  <a:pt x="1207" y="1853"/>
                </a:cubicBezTo>
                <a:cubicBezTo>
                  <a:pt x="1186" y="1940"/>
                  <a:pt x="1170" y="2005"/>
                  <a:pt x="1118" y="2046"/>
                </a:cubicBezTo>
                <a:lnTo>
                  <a:pt x="963" y="2046"/>
                </a:lnTo>
                <a:lnTo>
                  <a:pt x="963" y="1567"/>
                </a:lnTo>
                <a:cubicBezTo>
                  <a:pt x="1141" y="1536"/>
                  <a:pt x="1239" y="1418"/>
                  <a:pt x="1239" y="1280"/>
                </a:cubicBezTo>
                <a:cubicBezTo>
                  <a:pt x="1239" y="1141"/>
                  <a:pt x="1164" y="1055"/>
                  <a:pt x="980" y="990"/>
                </a:cubicBezTo>
                <a:cubicBezTo>
                  <a:pt x="848" y="941"/>
                  <a:pt x="794" y="908"/>
                  <a:pt x="794" y="857"/>
                </a:cubicBezTo>
                <a:cubicBezTo>
                  <a:pt x="794" y="813"/>
                  <a:pt x="826" y="770"/>
                  <a:pt x="927" y="770"/>
                </a:cubicBezTo>
                <a:cubicBezTo>
                  <a:pt x="1039" y="770"/>
                  <a:pt x="1110" y="806"/>
                  <a:pt x="1150" y="823"/>
                </a:cubicBezTo>
                <a:lnTo>
                  <a:pt x="1195" y="648"/>
                </a:lnTo>
                <a:cubicBezTo>
                  <a:pt x="1144" y="623"/>
                  <a:pt x="1074" y="601"/>
                  <a:pt x="971" y="596"/>
                </a:cubicBezTo>
                <a:lnTo>
                  <a:pt x="971" y="460"/>
                </a:lnTo>
                <a:lnTo>
                  <a:pt x="819" y="460"/>
                </a:lnTo>
                <a:lnTo>
                  <a:pt x="819" y="607"/>
                </a:lnTo>
                <a:cubicBezTo>
                  <a:pt x="653" y="640"/>
                  <a:pt x="557" y="747"/>
                  <a:pt x="557" y="883"/>
                </a:cubicBezTo>
                <a:cubicBezTo>
                  <a:pt x="557" y="1034"/>
                  <a:pt x="670" y="1111"/>
                  <a:pt x="836" y="1167"/>
                </a:cubicBezTo>
                <a:cubicBezTo>
                  <a:pt x="951" y="1206"/>
                  <a:pt x="1000" y="1243"/>
                  <a:pt x="1000" y="1302"/>
                </a:cubicBezTo>
                <a:cubicBezTo>
                  <a:pt x="1000" y="1364"/>
                  <a:pt x="940" y="1398"/>
                  <a:pt x="851" y="1398"/>
                </a:cubicBezTo>
                <a:cubicBezTo>
                  <a:pt x="751" y="1398"/>
                  <a:pt x="659" y="1365"/>
                  <a:pt x="594" y="1330"/>
                </a:cubicBezTo>
                <a:lnTo>
                  <a:pt x="548" y="1511"/>
                </a:lnTo>
                <a:cubicBezTo>
                  <a:pt x="606" y="1545"/>
                  <a:pt x="707" y="1573"/>
                  <a:pt x="811" y="1578"/>
                </a:cubicBezTo>
                <a:lnTo>
                  <a:pt x="811" y="2046"/>
                </a:lnTo>
                <a:lnTo>
                  <a:pt x="669" y="2046"/>
                </a:lnTo>
                <a:cubicBezTo>
                  <a:pt x="617" y="2005"/>
                  <a:pt x="600" y="1940"/>
                  <a:pt x="579" y="1853"/>
                </a:cubicBezTo>
                <a:cubicBezTo>
                  <a:pt x="571" y="1822"/>
                  <a:pt x="564" y="1789"/>
                  <a:pt x="553" y="1756"/>
                </a:cubicBezTo>
                <a:cubicBezTo>
                  <a:pt x="540" y="1712"/>
                  <a:pt x="515" y="1672"/>
                  <a:pt x="492" y="1637"/>
                </a:cubicBezTo>
                <a:lnTo>
                  <a:pt x="485" y="1625"/>
                </a:lnTo>
                <a:lnTo>
                  <a:pt x="471" y="1619"/>
                </a:lnTo>
                <a:cubicBezTo>
                  <a:pt x="162" y="1478"/>
                  <a:pt x="96" y="1146"/>
                  <a:pt x="96" y="893"/>
                </a:cubicBezTo>
                <a:cubicBezTo>
                  <a:pt x="96" y="454"/>
                  <a:pt x="454" y="97"/>
                  <a:pt x="893" y="97"/>
                </a:cubicBezTo>
                <a:cubicBezTo>
                  <a:pt x="1332" y="97"/>
                  <a:pt x="1690" y="454"/>
                  <a:pt x="1690" y="893"/>
                </a:cubicBezTo>
                <a:cubicBezTo>
                  <a:pt x="1690" y="1146"/>
                  <a:pt x="1625" y="1478"/>
                  <a:pt x="1315" y="1618"/>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NDM4MDk4M2FhMDRmMmQyMDdjYzQ2N2EwNGM3YmI3NWYifQ=="/>
</p:tagLst>
</file>

<file path=ppt/tags/tag10.xml><?xml version="1.0" encoding="utf-8"?>
<p:tagLst xmlns:a="http://schemas.openxmlformats.org/drawingml/2006/main" xmlns:r="http://schemas.openxmlformats.org/officeDocument/2006/relationships" xmlns:p="http://schemas.openxmlformats.org/presentationml/2006/main">
  <p:tag name="ISLIDE.ICON" val="#143540;#20806;#20806;#96203;#110593;"/>
</p:tagLst>
</file>

<file path=ppt/tags/tag11.xml><?xml version="1.0" encoding="utf-8"?>
<p:tagLst xmlns:a="http://schemas.openxmlformats.org/drawingml/2006/main" xmlns:r="http://schemas.openxmlformats.org/officeDocument/2006/relationships" xmlns:p="http://schemas.openxmlformats.org/presentationml/2006/main">
  <p:tag name="ISLIDE.ICON" val="#143540;#20806;#20806;#96203;#110593;#393713;"/>
</p:tagLst>
</file>

<file path=ppt/tags/tag12.xml><?xml version="1.0" encoding="utf-8"?>
<p:tagLst xmlns:a="http://schemas.openxmlformats.org/drawingml/2006/main" xmlns:r="http://schemas.openxmlformats.org/officeDocument/2006/relationships" xmlns:p="http://schemas.openxmlformats.org/presentationml/2006/main">
  <p:tag name="ISLIDE.ICON" val="#143540;#20806;#20806;#96203;#110593;"/>
</p:tagLst>
</file>

<file path=ppt/tags/tag13.xml><?xml version="1.0" encoding="utf-8"?>
<p:tagLst xmlns:a="http://schemas.openxmlformats.org/drawingml/2006/main" xmlns:r="http://schemas.openxmlformats.org/officeDocument/2006/relationships" xmlns:p="http://schemas.openxmlformats.org/presentationml/2006/main">
  <p:tag name="ISLIDE.ICON" val="#369360;#83636;"/>
</p:tagLst>
</file>

<file path=ppt/tags/tag1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2592,&quot;width&quot;:4608}"/>
</p:tagLst>
</file>

<file path=ppt/tags/tag2.xml><?xml version="1.0" encoding="utf-8"?>
<p:tagLst xmlns:a="http://schemas.openxmlformats.org/drawingml/2006/main" xmlns:r="http://schemas.openxmlformats.org/officeDocument/2006/relationships" xmlns:p="http://schemas.openxmlformats.org/presentationml/2006/main">
  <p:tag name="ISLIDE.ICON" val="#369360;#83636;"/>
</p:tagLst>
</file>

<file path=ppt/tags/tag3.xml><?xml version="1.0" encoding="utf-8"?>
<p:tagLst xmlns:a="http://schemas.openxmlformats.org/drawingml/2006/main" xmlns:r="http://schemas.openxmlformats.org/officeDocument/2006/relationships" xmlns:p="http://schemas.openxmlformats.org/presentationml/2006/main">
  <p:tag name="ISLIDE.ICON" val="#369360;#83636;"/>
</p:tagLst>
</file>

<file path=ppt/tags/tag4.xml><?xml version="1.0" encoding="utf-8"?>
<p:tagLst xmlns:a="http://schemas.openxmlformats.org/drawingml/2006/main" xmlns:r="http://schemas.openxmlformats.org/officeDocument/2006/relationships" xmlns:p="http://schemas.openxmlformats.org/presentationml/2006/main">
  <p:tag name="ISLIDE.ICON" val="#369360;#83636;"/>
</p:tagLst>
</file>

<file path=ppt/tags/tag5.xml><?xml version="1.0" encoding="utf-8"?>
<p:tagLst xmlns:a="http://schemas.openxmlformats.org/drawingml/2006/main" xmlns:r="http://schemas.openxmlformats.org/officeDocument/2006/relationships" xmlns:p="http://schemas.openxmlformats.org/presentationml/2006/main">
  <p:tag name="ISLIDE.ICON" val="#369360;#83636;"/>
</p:tagLst>
</file>

<file path=ppt/tags/tag6.xml><?xml version="1.0" encoding="utf-8"?>
<p:tagLst xmlns:a="http://schemas.openxmlformats.org/drawingml/2006/main" xmlns:r="http://schemas.openxmlformats.org/officeDocument/2006/relationships" xmlns:p="http://schemas.openxmlformats.org/presentationml/2006/main">
  <p:tag name="ISLIDE.ICON" val="#74253;#83051;#69578;#69578;#69578;"/>
</p:tagLst>
</file>

<file path=ppt/tags/tag7.xml><?xml version="1.0" encoding="utf-8"?>
<p:tagLst xmlns:a="http://schemas.openxmlformats.org/drawingml/2006/main" xmlns:r="http://schemas.openxmlformats.org/officeDocument/2006/relationships" xmlns:p="http://schemas.openxmlformats.org/presentationml/2006/main">
  <p:tag name="ISLIDE.ICON" val="#369360;#83636;"/>
</p:tagLst>
</file>

<file path=ppt/tags/tag8.xml><?xml version="1.0" encoding="utf-8"?>
<p:tagLst xmlns:a="http://schemas.openxmlformats.org/drawingml/2006/main" xmlns:r="http://schemas.openxmlformats.org/officeDocument/2006/relationships" xmlns:p="http://schemas.openxmlformats.org/presentationml/2006/main">
  <p:tag name="ISLIDE.ICON" val="#369360;#83636;"/>
</p:tagLst>
</file>

<file path=ppt/tags/tag9.xml><?xml version="1.0" encoding="utf-8"?>
<p:tagLst xmlns:a="http://schemas.openxmlformats.org/drawingml/2006/main" xmlns:r="http://schemas.openxmlformats.org/officeDocument/2006/relationships" xmlns:p="http://schemas.openxmlformats.org/presentationml/2006/main">
  <p:tag name="ISLIDE.ICON" val="#143540;#20806;#20806;#96203;#110593;"/>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1">
      <a:majorFont>
        <a:latin typeface="思源黑体 CN Heavy"/>
        <a:ea typeface="思源黑体 CN Heavy"/>
        <a:cs typeface=""/>
      </a:majorFont>
      <a:minorFont>
        <a:latin typeface="思源黑体 CN Light"/>
        <a:ea typeface="思源黑体 CN Light"/>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TotalTime>
  <Words>3273</Words>
  <Application>Microsoft Office PowerPoint</Application>
  <PresentationFormat>寬螢幕</PresentationFormat>
  <Paragraphs>169</Paragraphs>
  <Slides>21</Slides>
  <Notes>0</Notes>
  <HiddenSlides>0</HiddenSlides>
  <MMClips>0</MMClips>
  <ScaleCrop>false</ScaleCrop>
  <HeadingPairs>
    <vt:vector size="6" baseType="variant">
      <vt:variant>
        <vt:lpstr>使用字型</vt:lpstr>
      </vt:variant>
      <vt:variant>
        <vt:i4>4</vt:i4>
      </vt:variant>
      <vt:variant>
        <vt:lpstr>佈景主題</vt:lpstr>
      </vt:variant>
      <vt:variant>
        <vt:i4>1</vt:i4>
      </vt:variant>
      <vt:variant>
        <vt:lpstr>投影片標題</vt:lpstr>
      </vt:variant>
      <vt:variant>
        <vt:i4>21</vt:i4>
      </vt:variant>
    </vt:vector>
  </HeadingPairs>
  <TitlesOfParts>
    <vt:vector size="26" baseType="lpstr">
      <vt:lpstr>Wingdings</vt:lpstr>
      <vt:lpstr>Arial</vt:lpstr>
      <vt:lpstr>思源黑体 CN Heavy</vt:lpstr>
      <vt:lpstr>思源黑体 CN Light</vt:lpstr>
      <vt:lpstr>Office 主题​​</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MKTGTOOL</dc:creator>
  <cp:lastModifiedBy>堃豪 吳</cp:lastModifiedBy>
  <cp:revision>166</cp:revision>
  <dcterms:created xsi:type="dcterms:W3CDTF">2022-09-04T00:58:00Z</dcterms:created>
  <dcterms:modified xsi:type="dcterms:W3CDTF">2022-10-01T09:43:43Z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F6F256FC5DCB4ACB8A902CA1E4F05114</vt:lpwstr>
  </property>
  <property fmtid="{D5CDD505-2E9C-101B-9397-08002B2CF9AE}" pid="3" name="KSOProductBuildVer">
    <vt:lpwstr>2052-11.1.0.12358</vt:lpwstr>
  </property>
</Properties>
</file>