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media/image11.svg" ContentType="image/svg+xml"/>
  <Override PartName="/ppt/media/image14.svg" ContentType="image/svg+xml"/>
  <Override PartName="/ppt/media/image16.svg" ContentType="image/svg+xml"/>
  <Override PartName="/ppt/media/image22.svg" ContentType="image/svg+xml"/>
  <Override PartName="/ppt/media/image24.svg" ContentType="image/svg+xml"/>
  <Override PartName="/ppt/media/image26.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3"/>
    <p:sldId id="281" r:id="rId4"/>
    <p:sldId id="258" r:id="rId5"/>
    <p:sldId id="267" r:id="rId6"/>
    <p:sldId id="268" r:id="rId7"/>
    <p:sldId id="269" r:id="rId8"/>
    <p:sldId id="263" r:id="rId9"/>
    <p:sldId id="270" r:id="rId10"/>
    <p:sldId id="271" r:id="rId11"/>
    <p:sldId id="272" r:id="rId12"/>
    <p:sldId id="264" r:id="rId13"/>
    <p:sldId id="273" r:id="rId14"/>
    <p:sldId id="275" r:id="rId15"/>
    <p:sldId id="274" r:id="rId16"/>
    <p:sldId id="265" r:id="rId17"/>
    <p:sldId id="277" r:id="rId18"/>
    <p:sldId id="278" r:id="rId19"/>
    <p:sldId id="282" r:id="rId21"/>
    <p:sldId id="280" r:id="rId22"/>
    <p:sldId id="266" r:id="rId23"/>
    <p:sldId id="300" r:id="rId24"/>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51515"/>
    <a:srgbClr val="FFDA65"/>
    <a:srgbClr val="FDDD8A"/>
    <a:srgbClr val="FFCD2F"/>
    <a:srgbClr val="FDE5A9"/>
    <a:srgbClr val="F2F2F2"/>
    <a:srgbClr val="C2C0C0"/>
    <a:srgbClr val="425D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26" autoAdjust="0"/>
    <p:restoredTop sz="93898" autoAdjust="0"/>
  </p:normalViewPr>
  <p:slideViewPr>
    <p:cSldViewPr snapToGrid="0" showGuides="1">
      <p:cViewPr>
        <p:scale>
          <a:sx n="50" d="100"/>
          <a:sy n="50" d="100"/>
        </p:scale>
        <p:origin x="810" y="354"/>
      </p:cViewPr>
      <p:guideLst>
        <p:guide orient="horz" pos="2160"/>
        <p:guide pos="3840"/>
        <p:guide pos="438"/>
        <p:guide pos="7242"/>
        <p:guide orient="horz" pos="323"/>
        <p:guide orient="horz" pos="397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gs" Target="tags/tag4.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notesMaster" Target="notesMasters/notesMaster1.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2000" b="0" i="0" u="none" strike="noStrike" kern="1200" spc="300" baseline="0">
                <a:solidFill>
                  <a:srgbClr val="151515"/>
                </a:solidFill>
                <a:latin typeface="+mj-ea"/>
                <a:ea typeface="+mj-ea"/>
                <a:cs typeface="+mn-cs"/>
              </a:defRPr>
            </a:pPr>
            <a:r>
              <a:rPr lang="zh-CN" altLang="en-US" sz="2000" spc="300" baseline="0" dirty="0">
                <a:solidFill>
                  <a:srgbClr val="151515"/>
                </a:solidFill>
                <a:latin typeface="+mj-ea"/>
                <a:ea typeface="+mj-ea"/>
              </a:rPr>
              <a:t>分析数据</a:t>
            </a:r>
            <a:endParaRPr lang="zh-CN" altLang="en-US" sz="2000" spc="300" baseline="0" dirty="0">
              <a:solidFill>
                <a:srgbClr val="151515"/>
              </a:solidFill>
              <a:latin typeface="+mj-ea"/>
              <a:ea typeface="+mj-ea"/>
            </a:endParaRP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系列 1</c:v>
                </c:pt>
              </c:strCache>
            </c:strRef>
          </c:tx>
          <c:spPr>
            <a:solidFill>
              <a:srgbClr val="FDDD8A"/>
            </a:soli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系列 2</c:v>
                </c:pt>
              </c:strCache>
            </c:strRef>
          </c:tx>
          <c:spPr>
            <a:solidFill>
              <a:srgbClr val="151515"/>
            </a:soli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Sheet1!$C$2:$C$5</c:f>
              <c:numCache>
                <c:formatCode>General</c:formatCode>
                <c:ptCount val="4"/>
                <c:pt idx="0">
                  <c:v>2.4</c:v>
                </c:pt>
                <c:pt idx="1">
                  <c:v>4.4</c:v>
                </c:pt>
                <c:pt idx="2">
                  <c:v>1.8</c:v>
                </c:pt>
                <c:pt idx="3">
                  <c:v>2.8</c:v>
                </c:pt>
              </c:numCache>
            </c:numRef>
          </c:val>
        </c:ser>
        <c:ser>
          <c:idx val="2"/>
          <c:order val="2"/>
          <c:tx>
            <c:strRef>
              <c:f>Sheet1!$D$1</c:f>
              <c:strCache>
                <c:ptCount val="1"/>
                <c:pt idx="0">
                  <c:v>系列 3</c:v>
                </c:pt>
              </c:strCache>
            </c:strRef>
          </c:tx>
          <c:spPr>
            <a:solidFill>
              <a:srgbClr val="FFC000"/>
            </a:solidFill>
            <a:ln>
              <a:noFill/>
            </a:ln>
            <a:effectLst/>
          </c:spPr>
          <c:invertIfNegative val="0"/>
          <c:dLbls>
            <c:delete val="1"/>
          </c:dLbls>
          <c:cat>
            <c:strRef>
              <c:f>Sheet1!$A$2:$A$5</c:f>
              <c:strCache>
                <c:ptCount val="4"/>
                <c:pt idx="0">
                  <c:v>类别 1</c:v>
                </c:pt>
                <c:pt idx="1">
                  <c:v>类别 2</c:v>
                </c:pt>
                <c:pt idx="2">
                  <c:v>类别 3</c:v>
                </c:pt>
                <c:pt idx="3">
                  <c:v>类别 4</c:v>
                </c:pt>
              </c:strCache>
            </c:strRef>
          </c:cat>
          <c:val>
            <c:numRef>
              <c:f>Sheet1!$D$2:$D$5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219"/>
        <c:overlap val="-27"/>
        <c:axId val="1026400064"/>
        <c:axId val="870211008"/>
      </c:barChart>
      <c:catAx>
        <c:axId val="1026400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870211008"/>
        <c:crosses val="autoZero"/>
        <c:auto val="1"/>
        <c:lblAlgn val="ctr"/>
        <c:lblOffset val="100"/>
        <c:noMultiLvlLbl val="0"/>
      </c:catAx>
      <c:valAx>
        <c:axId val="870211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0264000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38BBCA-6283-4819-8168-4772A5401D1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FC0DC2-29D5-4F84-9F2B-5F6E295A189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1FC0DC2-29D5-4F84-9F2B-5F6E295A189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1FC0DC2-29D5-4F84-9F2B-5F6E295A189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C72642-2710-46FD-9266-F9C79A2DB9C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53F432-55A9-4EED-988A-6672F871343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72642-2710-46FD-9266-F9C79A2DB9C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3F432-55A9-4EED-988A-6672F871343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6.svg"/><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9.png"/><Relationship Id="rId3" Type="http://schemas.openxmlformats.org/officeDocument/2006/relationships/tags" Target="../tags/tag2.xml"/><Relationship Id="rId2" Type="http://schemas.openxmlformats.org/officeDocument/2006/relationships/image" Target="../media/image18.png"/><Relationship Id="rId1" Type="http://schemas.openxmlformats.org/officeDocument/2006/relationships/tags" Target="../tags/tag1.xml"/></Relationships>
</file>

<file path=ppt/slides/_rels/slide17.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2.xml"/><Relationship Id="rId7" Type="http://schemas.openxmlformats.org/officeDocument/2006/relationships/image" Target="../media/image26.svg"/><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lin.ee/7sUARXb" TargetMode="External"/><Relationship Id="rId4" Type="http://schemas.openxmlformats.org/officeDocument/2006/relationships/image" Target="../media/image29.jpeg"/><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5" name="圆: 空心 4"/>
          <p:cNvSpPr/>
          <p:nvPr/>
        </p:nvSpPr>
        <p:spPr>
          <a:xfrm>
            <a:off x="864904" y="1359000"/>
            <a:ext cx="4140000" cy="4140000"/>
          </a:xfrm>
          <a:prstGeom prst="donut">
            <a:avLst>
              <a:gd name="adj" fmla="val 2110"/>
            </a:avLst>
          </a:prstGeom>
          <a:solidFill>
            <a:srgbClr val="FDDD8A"/>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6" name="椭圆 5"/>
          <p:cNvSpPr/>
          <p:nvPr/>
        </p:nvSpPr>
        <p:spPr>
          <a:xfrm>
            <a:off x="1134904" y="1629000"/>
            <a:ext cx="3600000" cy="3600000"/>
          </a:xfrm>
          <a:prstGeom prst="ellipse">
            <a:avLst/>
          </a:prstGeom>
          <a:blipFill dpi="0" rotWithShape="1">
            <a:blip r:embed="rId1"/>
            <a:srcRect/>
            <a:tile tx="0" ty="0" sx="100000" sy="100000" flip="none" algn="b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p:nvGrpSpPr>
        <p:grpSpPr>
          <a:xfrm>
            <a:off x="7899032" y="5262973"/>
            <a:ext cx="3629550" cy="468000"/>
            <a:chOff x="5791201" y="5320123"/>
            <a:chExt cx="3629550" cy="468000"/>
          </a:xfrm>
        </p:grpSpPr>
        <p:sp>
          <p:nvSpPr>
            <p:cNvPr id="19" name="矩形: 圆角 18"/>
            <p:cNvSpPr/>
            <p:nvPr/>
          </p:nvSpPr>
          <p:spPr>
            <a:xfrm>
              <a:off x="5791201" y="5320123"/>
              <a:ext cx="3600000" cy="468000"/>
            </a:xfrm>
            <a:prstGeom prst="roundRect">
              <a:avLst>
                <a:gd name="adj" fmla="val 5000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5924551" y="5384846"/>
              <a:ext cx="1732547" cy="337185"/>
            </a:xfrm>
            <a:prstGeom prst="rect">
              <a:avLst/>
            </a:prstGeom>
            <a:noFill/>
          </p:spPr>
          <p:txBody>
            <a:bodyPr wrap="square" rtlCol="0">
              <a:spAutoFit/>
            </a:bodyPr>
            <a:lstStyle/>
            <a:p>
              <a:r>
                <a:rPr lang="zh-CN" altLang="en-US" sz="1600" dirty="0">
                  <a:solidFill>
                    <a:srgbClr val="151515"/>
                  </a:solidFill>
                  <a:latin typeface="思源黑体 CN Light" panose="020B0300000000000000" pitchFamily="34" charset="-122"/>
                  <a:ea typeface="思源黑体 CN Light" panose="020B0300000000000000" pitchFamily="34" charset="-122"/>
                </a:rPr>
                <a:t>彙報人</a:t>
              </a:r>
              <a:r>
                <a:rPr lang="en-US" altLang="zh-CN" sz="1600" dirty="0">
                  <a:solidFill>
                    <a:srgbClr val="151515"/>
                  </a:solidFill>
                  <a:latin typeface="思源黑体 CN Light" panose="020B0300000000000000" pitchFamily="34" charset="-122"/>
                  <a:ea typeface="思源黑体 CN Light" panose="020B0300000000000000" pitchFamily="34" charset="-122"/>
                </a:rPr>
                <a:t>:</a:t>
              </a:r>
              <a:r>
                <a:rPr lang="zh-CN" altLang="en-US" sz="1600" dirty="0">
                  <a:solidFill>
                    <a:srgbClr val="151515"/>
                  </a:solidFill>
                  <a:latin typeface="思源黑体 CN Light" panose="020B0300000000000000" pitchFamily="34" charset="-122"/>
                  <a:ea typeface="思源黑体 CN Light" panose="020B0300000000000000" pitchFamily="34" charset="-122"/>
                </a:rPr>
                <a:t>稻小殼</a:t>
              </a:r>
              <a:endParaRPr lang="zh-CN" altLang="en-US" sz="1600" dirty="0">
                <a:solidFill>
                  <a:srgbClr val="151515"/>
                </a:solidFill>
                <a:latin typeface="思源黑体 CN Light" panose="020B0300000000000000" pitchFamily="34" charset="-122"/>
                <a:ea typeface="思源黑体 CN Light" panose="020B0300000000000000" pitchFamily="34" charset="-122"/>
              </a:endParaRPr>
            </a:p>
          </p:txBody>
        </p:sp>
        <p:sp>
          <p:nvSpPr>
            <p:cNvPr id="21" name="文本框 20"/>
            <p:cNvSpPr txBox="1"/>
            <p:nvPr/>
          </p:nvSpPr>
          <p:spPr>
            <a:xfrm>
              <a:off x="7205231" y="5384846"/>
              <a:ext cx="2215520" cy="337185"/>
            </a:xfrm>
            <a:prstGeom prst="rect">
              <a:avLst/>
            </a:prstGeom>
            <a:noFill/>
          </p:spPr>
          <p:txBody>
            <a:bodyPr wrap="square" rtlCol="0">
              <a:spAutoFit/>
            </a:bodyPr>
            <a:lstStyle/>
            <a:p>
              <a:r>
                <a:rPr lang="zh-CN" altLang="en-US" sz="1600" dirty="0">
                  <a:solidFill>
                    <a:srgbClr val="151515"/>
                  </a:solidFill>
                  <a:latin typeface="思源黑体 CN Light" panose="020B0300000000000000" pitchFamily="34" charset="-122"/>
                  <a:ea typeface="思源黑体 CN Light" panose="020B0300000000000000" pitchFamily="34" charset="-122"/>
                </a:rPr>
                <a:t>    時間</a:t>
              </a:r>
              <a:r>
                <a:rPr lang="en-US" altLang="zh-CN" sz="1600" dirty="0">
                  <a:solidFill>
                    <a:srgbClr val="151515"/>
                  </a:solidFill>
                  <a:latin typeface="思源黑体 CN Light" panose="020B0300000000000000" pitchFamily="34" charset="-122"/>
                  <a:ea typeface="思源黑体 CN Light" panose="020B0300000000000000" pitchFamily="34" charset="-122"/>
                </a:rPr>
                <a:t>:20XX</a:t>
              </a:r>
              <a:r>
                <a:rPr lang="zh-CN" altLang="en-US" sz="1600" dirty="0">
                  <a:solidFill>
                    <a:srgbClr val="151515"/>
                  </a:solidFill>
                  <a:latin typeface="思源黑体 CN Light" panose="020B0300000000000000" pitchFamily="34" charset="-122"/>
                  <a:ea typeface="思源黑体 CN Light" panose="020B0300000000000000" pitchFamily="34" charset="-122"/>
                </a:rPr>
                <a:t>年</a:t>
              </a:r>
              <a:r>
                <a:rPr lang="en-US" altLang="zh-CN" sz="1600" dirty="0">
                  <a:solidFill>
                    <a:srgbClr val="151515"/>
                  </a:solidFill>
                  <a:latin typeface="思源黑体 CN Light" panose="020B0300000000000000" pitchFamily="34" charset="-122"/>
                  <a:ea typeface="思源黑体 CN Light" panose="020B0300000000000000" pitchFamily="34" charset="-122"/>
                </a:rPr>
                <a:t>1</a:t>
              </a:r>
              <a:r>
                <a:rPr lang="zh-CN" altLang="en-US" sz="1600" dirty="0">
                  <a:solidFill>
                    <a:srgbClr val="151515"/>
                  </a:solidFill>
                  <a:latin typeface="思源黑体 CN Light" panose="020B0300000000000000" pitchFamily="34" charset="-122"/>
                  <a:ea typeface="思源黑体 CN Light" panose="020B0300000000000000" pitchFamily="34" charset="-122"/>
                </a:rPr>
                <a:t>月</a:t>
              </a:r>
              <a:r>
                <a:rPr lang="en-US" altLang="zh-CN" sz="1600" dirty="0">
                  <a:solidFill>
                    <a:srgbClr val="151515"/>
                  </a:solidFill>
                  <a:latin typeface="思源黑体 CN Light" panose="020B0300000000000000" pitchFamily="34" charset="-122"/>
                  <a:ea typeface="思源黑体 CN Light" panose="020B0300000000000000" pitchFamily="34" charset="-122"/>
                </a:rPr>
                <a:t>1</a:t>
              </a:r>
              <a:r>
                <a:rPr lang="zh-CN" altLang="en-US" sz="1600" dirty="0">
                  <a:solidFill>
                    <a:srgbClr val="151515"/>
                  </a:solidFill>
                  <a:latin typeface="思源黑体 CN Light" panose="020B0300000000000000" pitchFamily="34" charset="-122"/>
                  <a:ea typeface="思源黑体 CN Light" panose="020B0300000000000000" pitchFamily="34" charset="-122"/>
                </a:rPr>
                <a:t>日</a:t>
              </a:r>
              <a:endParaRPr lang="zh-CN" altLang="en-US" sz="1600" dirty="0">
                <a:solidFill>
                  <a:srgbClr val="151515"/>
                </a:solidFill>
                <a:latin typeface="思源黑体 CN Light" panose="020B0300000000000000" pitchFamily="34" charset="-122"/>
                <a:ea typeface="思源黑体 CN Light" panose="020B0300000000000000" pitchFamily="34" charset="-122"/>
              </a:endParaRPr>
            </a:p>
          </p:txBody>
        </p:sp>
      </p:grpSp>
      <p:grpSp>
        <p:nvGrpSpPr>
          <p:cNvPr id="10" name="组合 9"/>
          <p:cNvGrpSpPr/>
          <p:nvPr/>
        </p:nvGrpSpPr>
        <p:grpSpPr>
          <a:xfrm>
            <a:off x="5004904" y="2008740"/>
            <a:ext cx="6523678" cy="2864930"/>
            <a:chOff x="5004904" y="2222103"/>
            <a:chExt cx="6523678" cy="2864930"/>
          </a:xfrm>
        </p:grpSpPr>
        <p:sp>
          <p:nvSpPr>
            <p:cNvPr id="11" name="文本框 10"/>
            <p:cNvSpPr txBox="1"/>
            <p:nvPr/>
          </p:nvSpPr>
          <p:spPr>
            <a:xfrm>
              <a:off x="5004904" y="2979394"/>
              <a:ext cx="6523678" cy="1106805"/>
            </a:xfrm>
            <a:prstGeom prst="rect">
              <a:avLst/>
            </a:prstGeom>
            <a:noFill/>
          </p:spPr>
          <p:txBody>
            <a:bodyPr wrap="square" rtlCol="0">
              <a:spAutoFit/>
            </a:bodyPr>
            <a:lstStyle/>
            <a:p>
              <a:pPr algn="r"/>
              <a:r>
                <a:rPr lang="zh-CN" altLang="en-US" sz="6600" spc="300" dirty="0">
                  <a:solidFill>
                    <a:srgbClr val="FDDD8A"/>
                  </a:solidFill>
                  <a:latin typeface="思源黑体 CN Heavy" panose="020B0A00000000000000" pitchFamily="34" charset="-122"/>
                  <a:ea typeface="思源黑体 CN Heavy" panose="020B0A00000000000000" pitchFamily="34" charset="-122"/>
                </a:rPr>
                <a:t>金融理財計畫書</a:t>
              </a:r>
              <a:endParaRPr lang="zh-CN" altLang="en-US" sz="6600" spc="300" dirty="0">
                <a:solidFill>
                  <a:srgbClr val="FDDD8A"/>
                </a:solidFill>
                <a:latin typeface="思源黑体 CN Heavy" panose="020B0A00000000000000" pitchFamily="34" charset="-122"/>
                <a:ea typeface="思源黑体 CN Heavy" panose="020B0A00000000000000" pitchFamily="34" charset="-122"/>
              </a:endParaRPr>
            </a:p>
          </p:txBody>
        </p:sp>
        <p:sp>
          <p:nvSpPr>
            <p:cNvPr id="12" name="文本框 11"/>
            <p:cNvSpPr txBox="1"/>
            <p:nvPr/>
          </p:nvSpPr>
          <p:spPr>
            <a:xfrm>
              <a:off x="9133295" y="2222103"/>
              <a:ext cx="2395287" cy="829945"/>
            </a:xfrm>
            <a:prstGeom prst="rect">
              <a:avLst/>
            </a:prstGeom>
            <a:noFill/>
            <a:ln>
              <a:noFill/>
            </a:ln>
          </p:spPr>
          <p:txBody>
            <a:bodyPr wrap="square" rtlCol="0">
              <a:spAutoFit/>
            </a:bodyPr>
            <a:lstStyle/>
            <a:p>
              <a:pPr algn="r"/>
              <a:r>
                <a:rPr lang="zh-CN" altLang="en-US" sz="4800" spc="500" dirty="0">
                  <a:ln w="19050">
                    <a:noFill/>
                  </a:ln>
                  <a:solidFill>
                    <a:srgbClr val="FDDD8A"/>
                  </a:solidFill>
                  <a:latin typeface="思源黑体 CN Heavy" panose="020B0A00000000000000" pitchFamily="34" charset="-122"/>
                  <a:ea typeface="思源黑体 CN Heavy" panose="020B0A00000000000000" pitchFamily="34" charset="-122"/>
                </a:rPr>
                <a:t>商務風</a:t>
              </a:r>
              <a:endParaRPr lang="zh-CN" altLang="en-US" sz="4800" spc="500" dirty="0">
                <a:ln w="19050">
                  <a:noFill/>
                </a:ln>
                <a:solidFill>
                  <a:srgbClr val="FDDD8A"/>
                </a:solidFill>
                <a:latin typeface="思源黑体 CN Heavy" panose="020B0A00000000000000" pitchFamily="34" charset="-122"/>
                <a:ea typeface="思源黑体 CN Heavy" panose="020B0A00000000000000" pitchFamily="34" charset="-122"/>
              </a:endParaRPr>
            </a:p>
          </p:txBody>
        </p:sp>
        <p:sp>
          <p:nvSpPr>
            <p:cNvPr id="13" name="文本框 12"/>
            <p:cNvSpPr txBox="1"/>
            <p:nvPr/>
          </p:nvSpPr>
          <p:spPr>
            <a:xfrm>
              <a:off x="6678485" y="3961209"/>
              <a:ext cx="4850097" cy="398780"/>
            </a:xfrm>
            <a:prstGeom prst="rect">
              <a:avLst/>
            </a:prstGeom>
            <a:noFill/>
          </p:spPr>
          <p:txBody>
            <a:bodyPr wrap="square" rtlCol="0">
              <a:spAutoFit/>
            </a:bodyPr>
            <a:lstStyle/>
            <a:p>
              <a:pPr algn="r"/>
              <a:r>
                <a:rPr lang="en-US" altLang="zh-CN" sz="2000" spc="500" dirty="0">
                  <a:solidFill>
                    <a:srgbClr val="FDDD8A"/>
                  </a:solidFill>
                  <a:latin typeface="思源黑体 CN Heavy" panose="020B0A00000000000000" pitchFamily="34" charset="-122"/>
                  <a:ea typeface="思源黑体 CN Heavy" panose="020B0A00000000000000" pitchFamily="34" charset="-122"/>
                </a:rPr>
                <a:t>Financial Planning Plan</a:t>
              </a:r>
              <a:endParaRPr lang="zh-CN" altLang="en-US" sz="2000" spc="500" dirty="0">
                <a:solidFill>
                  <a:srgbClr val="FDDD8A"/>
                </a:solidFill>
                <a:latin typeface="思源黑体 CN Heavy" panose="020B0A00000000000000" pitchFamily="34" charset="-122"/>
                <a:ea typeface="思源黑体 CN Heavy" panose="020B0A00000000000000" pitchFamily="34" charset="-122"/>
              </a:endParaRPr>
            </a:p>
          </p:txBody>
        </p:sp>
        <p:sp>
          <p:nvSpPr>
            <p:cNvPr id="8" name="文本框 7"/>
            <p:cNvSpPr txBox="1"/>
            <p:nvPr/>
          </p:nvSpPr>
          <p:spPr>
            <a:xfrm>
              <a:off x="5004904" y="4356148"/>
              <a:ext cx="6482246" cy="730885"/>
            </a:xfrm>
            <a:prstGeom prst="rect">
              <a:avLst/>
            </a:prstGeom>
            <a:noFill/>
          </p:spPr>
          <p:txBody>
            <a:bodyPr wrap="square" rtlCol="0">
              <a:spAutoFit/>
            </a:bodyPr>
            <a:lstStyle/>
            <a:p>
              <a:pPr algn="r">
                <a:lnSpc>
                  <a:spcPct val="130000"/>
                </a:lnSpc>
              </a:pPr>
              <a:r>
                <a:rPr lang="en-US" altLang="zh-CN" sz="1600" dirty="0">
                  <a:solidFill>
                    <a:schemeClr val="bg1">
                      <a:alpha val="50000"/>
                    </a:schemeClr>
                  </a:solidFill>
                  <a:latin typeface="+mn-ea"/>
                </a:rPr>
                <a:t>Lorem ipsum dolor sit amet, consectetuer adipiscing elit. Maecenas porttitor congue massa. </a:t>
              </a:r>
              <a:endParaRPr lang="zh-CN" altLang="en-US" sz="1600" dirty="0">
                <a:solidFill>
                  <a:schemeClr val="bg1">
                    <a:alpha val="50000"/>
                  </a:schemeClr>
                </a:solidFill>
                <a:latin typeface="+mn-ea"/>
              </a:endParaRPr>
            </a:p>
          </p:txBody>
        </p:sp>
      </p:grpSp>
      <p:sp>
        <p:nvSpPr>
          <p:cNvPr id="33" name="任意多边形: 形状 32"/>
          <p:cNvSpPr/>
          <p:nvPr/>
        </p:nvSpPr>
        <p:spPr>
          <a:xfrm>
            <a:off x="-40010" y="-19049"/>
            <a:ext cx="929455" cy="884013"/>
          </a:xfrm>
          <a:custGeom>
            <a:avLst/>
            <a:gdLst>
              <a:gd name="connsiteX0" fmla="*/ 0 w 929455"/>
              <a:gd name="connsiteY0" fmla="*/ 0 h 884013"/>
              <a:gd name="connsiteX1" fmla="*/ 929455 w 929455"/>
              <a:gd name="connsiteY1" fmla="*/ 0 h 884013"/>
              <a:gd name="connsiteX2" fmla="*/ 912782 w 929455"/>
              <a:gd name="connsiteY2" fmla="*/ 165394 h 884013"/>
              <a:gd name="connsiteX3" fmla="*/ 31067 w 929455"/>
              <a:gd name="connsiteY3" fmla="*/ 884013 h 884013"/>
              <a:gd name="connsiteX4" fmla="*/ 0 w 929455"/>
              <a:gd name="connsiteY4" fmla="*/ 881272 h 88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455" h="884013">
                <a:moveTo>
                  <a:pt x="0" y="0"/>
                </a:moveTo>
                <a:lnTo>
                  <a:pt x="929455" y="0"/>
                </a:lnTo>
                <a:lnTo>
                  <a:pt x="912782" y="165394"/>
                </a:lnTo>
                <a:cubicBezTo>
                  <a:pt x="828861" y="575509"/>
                  <a:pt x="465991" y="884013"/>
                  <a:pt x="31067" y="884013"/>
                </a:cubicBezTo>
                <a:lnTo>
                  <a:pt x="0" y="881272"/>
                </a:ln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形状 33"/>
          <p:cNvSpPr/>
          <p:nvPr/>
        </p:nvSpPr>
        <p:spPr>
          <a:xfrm flipV="1">
            <a:off x="0" y="5973987"/>
            <a:ext cx="929455" cy="884013"/>
          </a:xfrm>
          <a:custGeom>
            <a:avLst/>
            <a:gdLst>
              <a:gd name="connsiteX0" fmla="*/ 0 w 929455"/>
              <a:gd name="connsiteY0" fmla="*/ 0 h 884013"/>
              <a:gd name="connsiteX1" fmla="*/ 929455 w 929455"/>
              <a:gd name="connsiteY1" fmla="*/ 0 h 884013"/>
              <a:gd name="connsiteX2" fmla="*/ 912782 w 929455"/>
              <a:gd name="connsiteY2" fmla="*/ 165394 h 884013"/>
              <a:gd name="connsiteX3" fmla="*/ 31067 w 929455"/>
              <a:gd name="connsiteY3" fmla="*/ 884013 h 884013"/>
              <a:gd name="connsiteX4" fmla="*/ 0 w 929455"/>
              <a:gd name="connsiteY4" fmla="*/ 881272 h 88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455" h="884013">
                <a:moveTo>
                  <a:pt x="0" y="0"/>
                </a:moveTo>
                <a:lnTo>
                  <a:pt x="929455" y="0"/>
                </a:lnTo>
                <a:lnTo>
                  <a:pt x="912782" y="165394"/>
                </a:lnTo>
                <a:cubicBezTo>
                  <a:pt x="828861" y="575509"/>
                  <a:pt x="465991" y="884013"/>
                  <a:pt x="31067" y="884013"/>
                </a:cubicBezTo>
                <a:lnTo>
                  <a:pt x="0" y="881272"/>
                </a:ln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8" name="组合 37"/>
          <p:cNvGrpSpPr/>
          <p:nvPr/>
        </p:nvGrpSpPr>
        <p:grpSpPr>
          <a:xfrm>
            <a:off x="749555" y="641885"/>
            <a:ext cx="900000" cy="900000"/>
            <a:chOff x="749555" y="641885"/>
            <a:chExt cx="900000" cy="900000"/>
          </a:xfrm>
        </p:grpSpPr>
        <p:sp>
          <p:nvSpPr>
            <p:cNvPr id="36" name="椭圆 35"/>
            <p:cNvSpPr/>
            <p:nvPr/>
          </p:nvSpPr>
          <p:spPr>
            <a:xfrm>
              <a:off x="749555" y="641885"/>
              <a:ext cx="540000" cy="540000"/>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1289555" y="1181885"/>
              <a:ext cx="360000" cy="360000"/>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p:cNvGrpSpPr/>
          <p:nvPr/>
        </p:nvGrpSpPr>
        <p:grpSpPr>
          <a:xfrm flipV="1">
            <a:off x="749555" y="5290085"/>
            <a:ext cx="900000" cy="900000"/>
            <a:chOff x="749555" y="641885"/>
            <a:chExt cx="900000" cy="900000"/>
          </a:xfrm>
        </p:grpSpPr>
        <p:sp>
          <p:nvSpPr>
            <p:cNvPr id="40" name="椭圆 39"/>
            <p:cNvSpPr/>
            <p:nvPr/>
          </p:nvSpPr>
          <p:spPr>
            <a:xfrm>
              <a:off x="749555" y="641885"/>
              <a:ext cx="540000" cy="540000"/>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1289555" y="1181885"/>
              <a:ext cx="360000" cy="360000"/>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2" name="组合 41"/>
          <p:cNvGrpSpPr/>
          <p:nvPr/>
        </p:nvGrpSpPr>
        <p:grpSpPr>
          <a:xfrm>
            <a:off x="8736000" y="712507"/>
            <a:ext cx="3456000" cy="460375"/>
            <a:chOff x="5791201" y="445807"/>
            <a:chExt cx="5724300" cy="460375"/>
          </a:xfrm>
        </p:grpSpPr>
        <p:cxnSp>
          <p:nvCxnSpPr>
            <p:cNvPr id="43" name="直接连接符 42"/>
            <p:cNvCxnSpPr/>
            <p:nvPr/>
          </p:nvCxnSpPr>
          <p:spPr>
            <a:xfrm>
              <a:off x="57912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97155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45" name="文本框 44"/>
            <p:cNvSpPr txBox="1"/>
            <p:nvPr/>
          </p:nvSpPr>
          <p:spPr>
            <a:xfrm>
              <a:off x="7082000" y="445807"/>
              <a:ext cx="3142700" cy="460375"/>
            </a:xfrm>
            <a:prstGeom prst="rect">
              <a:avLst/>
            </a:prstGeom>
            <a:noFill/>
            <a:ln>
              <a:noFill/>
            </a:ln>
          </p:spPr>
          <p:txBody>
            <a:bodyPr wrap="none" rtlCol="0">
              <a:spAutoFit/>
            </a:bodyPr>
            <a:lstStyle/>
            <a:p>
              <a:pPr algn="ctr"/>
              <a:r>
                <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rPr>
                <a:t>理財計畫書</a:t>
              </a:r>
              <a:endPar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grpSp>
      <p:pic>
        <p:nvPicPr>
          <p:cNvPr id="2" name="图片 1" descr="www.uugai.com-833136"/>
          <p:cNvPicPr>
            <a:picLocks noChangeAspect="1"/>
          </p:cNvPicPr>
          <p:nvPr/>
        </p:nvPicPr>
        <p:blipFill>
          <a:blip r:embed="rId2"/>
          <a:stretch>
            <a:fillRect/>
          </a:stretch>
        </p:blipFill>
        <p:spPr>
          <a:xfrm>
            <a:off x="1134745" y="2766060"/>
            <a:ext cx="1981835" cy="198183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市場分析</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Market Analysis</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02</a:t>
            </a:r>
            <a:endParaRPr lang="zh-CN" altLang="en-US" dirty="0">
              <a:solidFill>
                <a:srgbClr val="151515"/>
              </a:solidFill>
            </a:endParaRPr>
          </a:p>
        </p:txBody>
      </p:sp>
      <p:grpSp>
        <p:nvGrpSpPr>
          <p:cNvPr id="10" name="组合 9"/>
          <p:cNvGrpSpPr/>
          <p:nvPr/>
        </p:nvGrpSpPr>
        <p:grpSpPr>
          <a:xfrm>
            <a:off x="2075517" y="1929490"/>
            <a:ext cx="4239557" cy="1263427"/>
            <a:chOff x="7257117" y="2100940"/>
            <a:chExt cx="4239557" cy="1263427"/>
          </a:xfrm>
        </p:grpSpPr>
        <p:sp>
          <p:nvSpPr>
            <p:cNvPr id="14" name="文本框 13"/>
            <p:cNvSpPr txBox="1"/>
            <p:nvPr/>
          </p:nvSpPr>
          <p:spPr>
            <a:xfrm>
              <a:off x="7257117" y="2100940"/>
              <a:ext cx="2892444" cy="398780"/>
            </a:xfrm>
            <a:prstGeom prst="rect">
              <a:avLst/>
            </a:prstGeom>
            <a:noFill/>
          </p:spPr>
          <p:txBody>
            <a:bodyPr wrap="square" rtlCol="0">
              <a:spAutoFit/>
            </a:bodyPr>
            <a:lstStyle/>
            <a:p>
              <a:r>
                <a:rPr lang="zh-CN" altLang="en-US" sz="2000" spc="150" dirty="0">
                  <a:solidFill>
                    <a:schemeClr val="tx1">
                      <a:lumMod val="50000"/>
                      <a:lumOff val="50000"/>
                    </a:schemeClr>
                  </a:solidFill>
                  <a:latin typeface="+mj-ea"/>
                  <a:ea typeface="+mj-ea"/>
                </a:rPr>
                <a:t>市場分析</a:t>
              </a:r>
              <a:endParaRPr lang="zh-CN" altLang="en-US" sz="2000" spc="150" dirty="0">
                <a:solidFill>
                  <a:schemeClr val="tx1">
                    <a:lumMod val="50000"/>
                    <a:lumOff val="50000"/>
                  </a:schemeClr>
                </a:solidFill>
                <a:latin typeface="+mj-ea"/>
                <a:ea typeface="+mj-ea"/>
              </a:endParaRPr>
            </a:p>
          </p:txBody>
        </p:sp>
        <p:sp>
          <p:nvSpPr>
            <p:cNvPr id="15" name="文本框 14"/>
            <p:cNvSpPr txBox="1"/>
            <p:nvPr/>
          </p:nvSpPr>
          <p:spPr>
            <a:xfrm>
              <a:off x="7257117" y="2434727"/>
              <a:ext cx="4239557" cy="929640"/>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2022</a:t>
              </a: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年</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4</a:t>
              </a: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月銀行及理財公司發行的公募淨值型理財產品數量為</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1985</a:t>
              </a: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只（不含私募產品），環比下降</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15.89%</a:t>
              </a: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，同比下降</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16.74%.</a:t>
              </a:r>
              <a:endPar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endParaRPr>
            </a:p>
          </p:txBody>
        </p:sp>
      </p:grpSp>
      <p:grpSp>
        <p:nvGrpSpPr>
          <p:cNvPr id="11" name="组合 10"/>
          <p:cNvGrpSpPr/>
          <p:nvPr/>
        </p:nvGrpSpPr>
        <p:grpSpPr>
          <a:xfrm>
            <a:off x="1204607" y="1929490"/>
            <a:ext cx="612000" cy="612000"/>
            <a:chOff x="6386207" y="2201447"/>
            <a:chExt cx="612000" cy="612000"/>
          </a:xfrm>
        </p:grpSpPr>
        <p:sp>
          <p:nvSpPr>
            <p:cNvPr id="12" name="椭圆 11"/>
            <p:cNvSpPr/>
            <p:nvPr/>
          </p:nvSpPr>
          <p:spPr>
            <a:xfrm>
              <a:off x="6386207" y="2201447"/>
              <a:ext cx="612000" cy="612000"/>
            </a:xfrm>
            <a:prstGeom prst="ellipse">
              <a:avLst/>
            </a:prstGeom>
            <a:solidFill>
              <a:schemeClr val="bg1"/>
            </a:solidFill>
            <a:ln>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50000"/>
                    <a:lumOff val="50000"/>
                  </a:schemeClr>
                </a:solidFill>
              </a:endParaRPr>
            </a:p>
          </p:txBody>
        </p:sp>
        <p:sp>
          <p:nvSpPr>
            <p:cNvPr id="13" name="文本框 12"/>
            <p:cNvSpPr txBox="1"/>
            <p:nvPr/>
          </p:nvSpPr>
          <p:spPr>
            <a:xfrm>
              <a:off x="6396298" y="2276615"/>
              <a:ext cx="591820" cy="460375"/>
            </a:xfrm>
            <a:prstGeom prst="rect">
              <a:avLst/>
            </a:prstGeom>
            <a:noFill/>
          </p:spPr>
          <p:txBody>
            <a:bodyPr wrap="none" rtlCol="0">
              <a:spAutoFit/>
            </a:bodyPr>
            <a:lstStyle>
              <a:defPPr>
                <a:defRPr lang="zh-CN"/>
              </a:defPPr>
              <a:lvl1pPr>
                <a:defRPr sz="2400">
                  <a:solidFill>
                    <a:schemeClr val="tx1">
                      <a:lumMod val="65000"/>
                      <a:lumOff val="35000"/>
                    </a:schemeClr>
                  </a:solidFill>
                  <a:latin typeface="+mj-ea"/>
                  <a:ea typeface="+mj-ea"/>
                </a:defRPr>
              </a:lvl1pPr>
            </a:lstStyle>
            <a:p>
              <a:pPr algn="ctr"/>
              <a:r>
                <a:rPr lang="en-US" altLang="zh-CN" spc="150" dirty="0"/>
                <a:t>01</a:t>
              </a:r>
              <a:endParaRPr lang="zh-CN" altLang="en-US" spc="150" dirty="0"/>
            </a:p>
          </p:txBody>
        </p:sp>
      </p:grpSp>
      <p:grpSp>
        <p:nvGrpSpPr>
          <p:cNvPr id="16" name="组合 15"/>
          <p:cNvGrpSpPr/>
          <p:nvPr/>
        </p:nvGrpSpPr>
        <p:grpSpPr>
          <a:xfrm>
            <a:off x="1204607" y="3443965"/>
            <a:ext cx="5110467" cy="1263427"/>
            <a:chOff x="6386207" y="3396340"/>
            <a:chExt cx="5110467" cy="1263427"/>
          </a:xfrm>
        </p:grpSpPr>
        <p:grpSp>
          <p:nvGrpSpPr>
            <p:cNvPr id="17" name="组合 16"/>
            <p:cNvGrpSpPr/>
            <p:nvPr/>
          </p:nvGrpSpPr>
          <p:grpSpPr>
            <a:xfrm>
              <a:off x="7257117" y="3396340"/>
              <a:ext cx="4239557" cy="1263427"/>
              <a:chOff x="7257117" y="2100940"/>
              <a:chExt cx="4239557" cy="1263427"/>
            </a:xfrm>
          </p:grpSpPr>
          <p:sp>
            <p:nvSpPr>
              <p:cNvPr id="20" name="文本框 19"/>
              <p:cNvSpPr txBox="1"/>
              <p:nvPr/>
            </p:nvSpPr>
            <p:spPr>
              <a:xfrm>
                <a:off x="7257117" y="2100940"/>
                <a:ext cx="2892444" cy="398780"/>
              </a:xfrm>
              <a:prstGeom prst="rect">
                <a:avLst/>
              </a:prstGeom>
              <a:noFill/>
            </p:spPr>
            <p:txBody>
              <a:bodyPr wrap="square" rtlCol="0">
                <a:spAutoFit/>
              </a:bodyPr>
              <a:lstStyle/>
              <a:p>
                <a:r>
                  <a:rPr lang="zh-CN" altLang="en-US" sz="2000" spc="150" dirty="0">
                    <a:solidFill>
                      <a:schemeClr val="tx1">
                        <a:lumMod val="50000"/>
                        <a:lumOff val="50000"/>
                      </a:schemeClr>
                    </a:solidFill>
                    <a:latin typeface="+mj-ea"/>
                    <a:ea typeface="+mj-ea"/>
                  </a:rPr>
                  <a:t>市場分析</a:t>
                </a:r>
                <a:endParaRPr lang="zh-CN" altLang="en-US" sz="2000" spc="150" dirty="0">
                  <a:solidFill>
                    <a:schemeClr val="tx1">
                      <a:lumMod val="50000"/>
                      <a:lumOff val="50000"/>
                    </a:schemeClr>
                  </a:solidFill>
                  <a:latin typeface="+mj-ea"/>
                  <a:ea typeface="+mj-ea"/>
                </a:endParaRPr>
              </a:p>
            </p:txBody>
          </p:sp>
          <p:sp>
            <p:nvSpPr>
              <p:cNvPr id="21" name="文本框 20"/>
              <p:cNvSpPr txBox="1"/>
              <p:nvPr/>
            </p:nvSpPr>
            <p:spPr>
              <a:xfrm>
                <a:off x="7257117" y="2434727"/>
                <a:ext cx="4239557" cy="929640"/>
              </a:xfrm>
              <a:prstGeom prst="rect">
                <a:avLst/>
              </a:prstGeom>
              <a:noFill/>
            </p:spPr>
            <p:txBody>
              <a:bodyPr wrap="square" rtlCol="0">
                <a:spAutoFit/>
              </a:bodyPr>
              <a:lstStyle>
                <a:defPPr>
                  <a:defRPr lang="zh-CN"/>
                </a:defPPr>
                <a:lvl1pPr>
                  <a:lnSpc>
                    <a:spcPct val="130000"/>
                  </a:lnSpc>
                  <a:defRPr sz="1400" spc="150">
                    <a:solidFill>
                      <a:schemeClr val="tx1">
                        <a:lumMod val="65000"/>
                        <a:lumOff val="35000"/>
                      </a:schemeClr>
                    </a:solidFill>
                    <a:latin typeface="思源黑体 CN Light" panose="020B0300000000000000" pitchFamily="34" charset="-122"/>
                    <a:ea typeface="思源黑体 CN Light" panose="020B0300000000000000" pitchFamily="34" charset="-122"/>
                  </a:defRPr>
                </a:lvl1pPr>
              </a:lstStyle>
              <a:p>
                <a:r>
                  <a:rPr lang="zh-CN" altLang="en-US" dirty="0"/>
                  <a:t>從人民幣淨值型理財產品的購買門檻來看，傳統銀行發行的理財產品中，起購金額為</a:t>
                </a:r>
                <a:r>
                  <a:rPr lang="en-US" altLang="zh-CN" dirty="0"/>
                  <a:t>1</a:t>
                </a:r>
                <a:r>
                  <a:rPr lang="zh-CN" altLang="en-US" dirty="0"/>
                  <a:t>萬元的產品占比為</a:t>
                </a:r>
                <a:r>
                  <a:rPr lang="en-US" altLang="zh-CN" dirty="0"/>
                  <a:t>91%.</a:t>
                </a:r>
                <a:endParaRPr lang="zh-CN" altLang="en-US" dirty="0"/>
              </a:p>
            </p:txBody>
          </p:sp>
        </p:grpSp>
        <p:sp>
          <p:nvSpPr>
            <p:cNvPr id="18" name="椭圆 17"/>
            <p:cNvSpPr/>
            <p:nvPr/>
          </p:nvSpPr>
          <p:spPr>
            <a:xfrm>
              <a:off x="6386207" y="3396340"/>
              <a:ext cx="612000" cy="612000"/>
            </a:xfrm>
            <a:prstGeom prst="ellipse">
              <a:avLst/>
            </a:prstGeom>
            <a:solidFill>
              <a:srgbClr val="FDDD8A"/>
            </a:solidFill>
            <a:ln>
              <a:solidFill>
                <a:srgbClr val="1515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50000"/>
                    <a:lumOff val="50000"/>
                  </a:schemeClr>
                </a:solidFill>
              </a:endParaRPr>
            </a:p>
          </p:txBody>
        </p:sp>
        <p:sp>
          <p:nvSpPr>
            <p:cNvPr id="19" name="文本框 18"/>
            <p:cNvSpPr txBox="1"/>
            <p:nvPr/>
          </p:nvSpPr>
          <p:spPr>
            <a:xfrm>
              <a:off x="6396297" y="3471508"/>
              <a:ext cx="591820" cy="460375"/>
            </a:xfrm>
            <a:prstGeom prst="rect">
              <a:avLst/>
            </a:prstGeom>
            <a:noFill/>
          </p:spPr>
          <p:txBody>
            <a:bodyPr wrap="none" rtlCol="0">
              <a:spAutoFit/>
            </a:bodyPr>
            <a:lstStyle>
              <a:defPPr>
                <a:defRPr lang="zh-CN"/>
              </a:defPPr>
              <a:lvl1pPr>
                <a:defRPr sz="2400">
                  <a:solidFill>
                    <a:schemeClr val="tx1">
                      <a:lumMod val="65000"/>
                      <a:lumOff val="35000"/>
                    </a:schemeClr>
                  </a:solidFill>
                  <a:latin typeface="+mj-ea"/>
                  <a:ea typeface="+mj-ea"/>
                </a:defRPr>
              </a:lvl1pPr>
            </a:lstStyle>
            <a:p>
              <a:pPr algn="ctr"/>
              <a:r>
                <a:rPr lang="en-US" altLang="zh-CN" spc="150" dirty="0">
                  <a:solidFill>
                    <a:schemeClr val="bg1"/>
                  </a:solidFill>
                </a:rPr>
                <a:t>02</a:t>
              </a:r>
              <a:endParaRPr lang="zh-CN" altLang="en-US" spc="150" dirty="0">
                <a:solidFill>
                  <a:schemeClr val="bg1"/>
                </a:solidFill>
              </a:endParaRPr>
            </a:p>
          </p:txBody>
        </p:sp>
      </p:grpSp>
      <p:grpSp>
        <p:nvGrpSpPr>
          <p:cNvPr id="22" name="组合 21"/>
          <p:cNvGrpSpPr/>
          <p:nvPr/>
        </p:nvGrpSpPr>
        <p:grpSpPr>
          <a:xfrm>
            <a:off x="1204607" y="4958440"/>
            <a:ext cx="5110467" cy="1263427"/>
            <a:chOff x="6386207" y="2100940"/>
            <a:chExt cx="5110467" cy="1263427"/>
          </a:xfrm>
        </p:grpSpPr>
        <p:grpSp>
          <p:nvGrpSpPr>
            <p:cNvPr id="23" name="组合 22"/>
            <p:cNvGrpSpPr/>
            <p:nvPr/>
          </p:nvGrpSpPr>
          <p:grpSpPr>
            <a:xfrm>
              <a:off x="7257117" y="2100940"/>
              <a:ext cx="4239557" cy="1263427"/>
              <a:chOff x="7257117" y="2100940"/>
              <a:chExt cx="4239557" cy="1263427"/>
            </a:xfrm>
          </p:grpSpPr>
          <p:sp>
            <p:nvSpPr>
              <p:cNvPr id="27" name="文本框 26"/>
              <p:cNvSpPr txBox="1"/>
              <p:nvPr/>
            </p:nvSpPr>
            <p:spPr>
              <a:xfrm>
                <a:off x="7257117" y="2100940"/>
                <a:ext cx="2892444" cy="398780"/>
              </a:xfrm>
              <a:prstGeom prst="rect">
                <a:avLst/>
              </a:prstGeom>
              <a:noFill/>
            </p:spPr>
            <p:txBody>
              <a:bodyPr wrap="square" rtlCol="0">
                <a:spAutoFit/>
              </a:bodyPr>
              <a:lstStyle/>
              <a:p>
                <a:r>
                  <a:rPr lang="zh-CN" altLang="en-US" sz="2000" spc="150" dirty="0">
                    <a:solidFill>
                      <a:schemeClr val="tx1">
                        <a:lumMod val="50000"/>
                        <a:lumOff val="50000"/>
                      </a:schemeClr>
                    </a:solidFill>
                    <a:latin typeface="+mj-ea"/>
                    <a:ea typeface="+mj-ea"/>
                  </a:rPr>
                  <a:t>市場分析</a:t>
                </a:r>
                <a:endParaRPr lang="zh-CN" altLang="en-US" sz="2000" spc="150" dirty="0">
                  <a:solidFill>
                    <a:schemeClr val="tx1">
                      <a:lumMod val="50000"/>
                      <a:lumOff val="50000"/>
                    </a:schemeClr>
                  </a:solidFill>
                  <a:latin typeface="+mj-ea"/>
                  <a:ea typeface="+mj-ea"/>
                </a:endParaRPr>
              </a:p>
            </p:txBody>
          </p:sp>
          <p:sp>
            <p:nvSpPr>
              <p:cNvPr id="28" name="文本框 27"/>
              <p:cNvSpPr txBox="1"/>
              <p:nvPr/>
            </p:nvSpPr>
            <p:spPr>
              <a:xfrm>
                <a:off x="7257117" y="2434727"/>
                <a:ext cx="4239557" cy="929640"/>
              </a:xfrm>
              <a:prstGeom prst="rect">
                <a:avLst/>
              </a:prstGeom>
              <a:noFill/>
            </p:spPr>
            <p:txBody>
              <a:bodyPr wrap="square" rtlCol="0">
                <a:spAutoFit/>
              </a:bodyPr>
              <a:lstStyle>
                <a:defPPr>
                  <a:defRPr lang="zh-CN"/>
                </a:defPPr>
                <a:lvl1pPr>
                  <a:lnSpc>
                    <a:spcPct val="130000"/>
                  </a:lnSpc>
                  <a:defRPr sz="1400" spc="150">
                    <a:solidFill>
                      <a:schemeClr val="tx1">
                        <a:lumMod val="65000"/>
                        <a:lumOff val="35000"/>
                      </a:schemeClr>
                    </a:solidFill>
                    <a:latin typeface="思源黑体 CN Light" panose="020B0300000000000000" pitchFamily="34" charset="-122"/>
                    <a:ea typeface="思源黑体 CN Light" panose="020B0300000000000000" pitchFamily="34" charset="-122"/>
                  </a:defRPr>
                </a:lvl1pPr>
              </a:lstStyle>
              <a:p>
                <a:r>
                  <a:rPr lang="zh-CN" altLang="en-US" dirty="0"/>
                  <a:t>理財公司發行的理財產品中，起購金額在</a:t>
                </a:r>
                <a:r>
                  <a:rPr lang="en-US" altLang="zh-CN" dirty="0"/>
                  <a:t>1000</a:t>
                </a:r>
                <a:r>
                  <a:rPr lang="zh-CN" altLang="en-US" dirty="0"/>
                  <a:t>元及以下的產品占比為</a:t>
                </a:r>
                <a:r>
                  <a:rPr lang="en-US" altLang="zh-CN" dirty="0"/>
                  <a:t>90.54%</a:t>
                </a:r>
                <a:r>
                  <a:rPr lang="zh-CN" altLang="en-US" dirty="0"/>
                  <a:t>，理財行業呈現出低門檻特徵</a:t>
                </a:r>
                <a:r>
                  <a:rPr lang="en-US" altLang="zh-CN" dirty="0"/>
                  <a:t>.</a:t>
                </a:r>
                <a:endParaRPr lang="zh-CN" altLang="en-US" dirty="0"/>
              </a:p>
            </p:txBody>
          </p:sp>
        </p:grpSp>
        <p:grpSp>
          <p:nvGrpSpPr>
            <p:cNvPr id="24" name="组合 23"/>
            <p:cNvGrpSpPr/>
            <p:nvPr/>
          </p:nvGrpSpPr>
          <p:grpSpPr>
            <a:xfrm>
              <a:off x="6386207" y="2100940"/>
              <a:ext cx="612000" cy="612000"/>
              <a:chOff x="6386207" y="2201447"/>
              <a:chExt cx="612000" cy="612000"/>
            </a:xfrm>
          </p:grpSpPr>
          <p:sp>
            <p:nvSpPr>
              <p:cNvPr id="25" name="椭圆 24"/>
              <p:cNvSpPr/>
              <p:nvPr/>
            </p:nvSpPr>
            <p:spPr>
              <a:xfrm>
                <a:off x="6386207" y="2201447"/>
                <a:ext cx="612000" cy="612000"/>
              </a:xfrm>
              <a:prstGeom prst="ellipse">
                <a:avLst/>
              </a:prstGeom>
              <a:solidFill>
                <a:schemeClr val="bg1"/>
              </a:solidFill>
              <a:ln>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50000"/>
                      <a:lumOff val="50000"/>
                    </a:schemeClr>
                  </a:solidFill>
                </a:endParaRPr>
              </a:p>
            </p:txBody>
          </p:sp>
          <p:sp>
            <p:nvSpPr>
              <p:cNvPr id="26" name="文本框 25"/>
              <p:cNvSpPr txBox="1"/>
              <p:nvPr/>
            </p:nvSpPr>
            <p:spPr>
              <a:xfrm>
                <a:off x="6396297" y="2276615"/>
                <a:ext cx="591820" cy="460375"/>
              </a:xfrm>
              <a:prstGeom prst="rect">
                <a:avLst/>
              </a:prstGeom>
              <a:noFill/>
            </p:spPr>
            <p:txBody>
              <a:bodyPr wrap="none" rtlCol="0">
                <a:spAutoFit/>
              </a:bodyPr>
              <a:lstStyle>
                <a:defPPr>
                  <a:defRPr lang="zh-CN"/>
                </a:defPPr>
                <a:lvl1pPr>
                  <a:defRPr sz="2400">
                    <a:solidFill>
                      <a:schemeClr val="tx1">
                        <a:lumMod val="65000"/>
                        <a:lumOff val="35000"/>
                      </a:schemeClr>
                    </a:solidFill>
                    <a:latin typeface="+mj-ea"/>
                    <a:ea typeface="+mj-ea"/>
                  </a:defRPr>
                </a:lvl1pPr>
              </a:lstStyle>
              <a:p>
                <a:pPr algn="ctr"/>
                <a:r>
                  <a:rPr lang="en-US" altLang="zh-CN" spc="150" dirty="0"/>
                  <a:t>03</a:t>
                </a:r>
                <a:endParaRPr lang="zh-CN" altLang="en-US" spc="150" dirty="0"/>
              </a:p>
            </p:txBody>
          </p:sp>
        </p:grpSp>
      </p:grpSp>
      <p:graphicFrame>
        <p:nvGraphicFramePr>
          <p:cNvPr id="29" name="图表 28"/>
          <p:cNvGraphicFramePr/>
          <p:nvPr/>
        </p:nvGraphicFramePr>
        <p:xfrm>
          <a:off x="6127751" y="1329267"/>
          <a:ext cx="5409746" cy="4903258"/>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8" name="矩形 7"/>
          <p:cNvSpPr/>
          <p:nvPr/>
        </p:nvSpPr>
        <p:spPr>
          <a:xfrm>
            <a:off x="8089875" y="0"/>
            <a:ext cx="1409700" cy="6858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 空心 5"/>
          <p:cNvSpPr/>
          <p:nvPr/>
        </p:nvSpPr>
        <p:spPr>
          <a:xfrm>
            <a:off x="6454725" y="1089000"/>
            <a:ext cx="4680000" cy="4680000"/>
          </a:xfrm>
          <a:prstGeom prst="donut">
            <a:avLst>
              <a:gd name="adj" fmla="val 3496"/>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椭圆 6"/>
          <p:cNvSpPr/>
          <p:nvPr/>
        </p:nvSpPr>
        <p:spPr>
          <a:xfrm>
            <a:off x="6760725" y="1395000"/>
            <a:ext cx="4068000" cy="4068000"/>
          </a:xfrm>
          <a:prstGeom prst="ellipse">
            <a:avLst/>
          </a:prstGeom>
          <a:blipFill dpi="0" rotWithShape="1">
            <a:blip r:embed="rId1"/>
            <a:srcRect/>
            <a:tile tx="0" ty="0" sx="100000" sy="100000" flip="none" algn="r"/>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335022" y="1773848"/>
            <a:ext cx="3600000" cy="1152000"/>
          </a:xfrm>
          <a:prstGeom prst="rect">
            <a:avLst/>
          </a:prstGeom>
          <a:solidFill>
            <a:schemeClr val="bg1"/>
          </a:solidFill>
          <a:ln>
            <a:noFill/>
          </a:ln>
          <a:effectLst>
            <a:outerShdw blurRad="381000" dist="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p:nvSpPr>
        <p:spPr>
          <a:xfrm>
            <a:off x="1123950" y="3232359"/>
            <a:ext cx="4076700" cy="1198880"/>
          </a:xfrm>
          <a:prstGeom prst="rect">
            <a:avLst/>
          </a:prstGeom>
          <a:noFill/>
        </p:spPr>
        <p:txBody>
          <a:bodyPr wrap="square" rtlCol="0">
            <a:spAutoFit/>
          </a:bodyPr>
          <a:lstStyle/>
          <a:p>
            <a:pPr algn="ctr"/>
            <a:r>
              <a:rPr lang="zh-CN" altLang="en-US" sz="7200" spc="150" dirty="0">
                <a:solidFill>
                  <a:srgbClr val="FDDD8A"/>
                </a:solidFill>
                <a:latin typeface="+mj-ea"/>
                <a:ea typeface="+mj-ea"/>
              </a:rPr>
              <a:t>整體收益</a:t>
            </a:r>
            <a:endParaRPr lang="zh-CN" altLang="en-US" sz="7200" spc="150" dirty="0">
              <a:solidFill>
                <a:srgbClr val="FDDD8A"/>
              </a:solidFill>
              <a:latin typeface="+mj-ea"/>
              <a:ea typeface="+mj-ea"/>
            </a:endParaRPr>
          </a:p>
        </p:txBody>
      </p:sp>
      <p:sp>
        <p:nvSpPr>
          <p:cNvPr id="14" name="任意多边形: 形状 13"/>
          <p:cNvSpPr/>
          <p:nvPr/>
        </p:nvSpPr>
        <p:spPr>
          <a:xfrm>
            <a:off x="4516280" y="1773848"/>
            <a:ext cx="418742" cy="379640"/>
          </a:xfrm>
          <a:custGeom>
            <a:avLst/>
            <a:gdLst>
              <a:gd name="connsiteX0" fmla="*/ 6535 w 418742"/>
              <a:gd name="connsiteY0" fmla="*/ 0 h 379640"/>
              <a:gd name="connsiteX1" fmla="*/ 418742 w 418742"/>
              <a:gd name="connsiteY1" fmla="*/ 0 h 379640"/>
              <a:gd name="connsiteX2" fmla="*/ 418742 w 418742"/>
              <a:gd name="connsiteY2" fmla="*/ 372125 h 379640"/>
              <a:gd name="connsiteX3" fmla="*/ 417261 w 418742"/>
              <a:gd name="connsiteY3" fmla="*/ 372585 h 379640"/>
              <a:gd name="connsiteX4" fmla="*/ 347273 w 418742"/>
              <a:gd name="connsiteY4" fmla="*/ 379640 h 379640"/>
              <a:gd name="connsiteX5" fmla="*/ 0 w 418742"/>
              <a:gd name="connsiteY5" fmla="*/ 32367 h 37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742" h="379640">
                <a:moveTo>
                  <a:pt x="6535" y="0"/>
                </a:moveTo>
                <a:lnTo>
                  <a:pt x="418742" y="0"/>
                </a:lnTo>
                <a:lnTo>
                  <a:pt x="418742" y="372125"/>
                </a:lnTo>
                <a:lnTo>
                  <a:pt x="417261" y="372585"/>
                </a:lnTo>
                <a:cubicBezTo>
                  <a:pt x="394654" y="377211"/>
                  <a:pt x="371247" y="379640"/>
                  <a:pt x="347273" y="379640"/>
                </a:cubicBezTo>
                <a:cubicBezTo>
                  <a:pt x="155479" y="379640"/>
                  <a:pt x="0" y="224161"/>
                  <a:pt x="0" y="32367"/>
                </a:cubicBez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1432125" y="1795850"/>
            <a:ext cx="3405795" cy="1106805"/>
          </a:xfrm>
          <a:prstGeom prst="rect">
            <a:avLst/>
          </a:prstGeom>
          <a:noFill/>
        </p:spPr>
        <p:txBody>
          <a:bodyPr wrap="square" rtlCol="0">
            <a:spAutoFit/>
          </a:bodyPr>
          <a:lstStyle>
            <a:defPPr>
              <a:defRPr lang="zh-CN"/>
            </a:defPPr>
            <a:lvl1pPr>
              <a:defRPr sz="2400">
                <a:solidFill>
                  <a:schemeClr val="tx1">
                    <a:lumMod val="65000"/>
                    <a:lumOff val="35000"/>
                  </a:schemeClr>
                </a:solidFill>
                <a:latin typeface="+mj-ea"/>
                <a:ea typeface="+mj-ea"/>
              </a:defRPr>
            </a:lvl1pPr>
          </a:lstStyle>
          <a:p>
            <a:pPr algn="ctr"/>
            <a:r>
              <a:rPr lang="en-US" altLang="zh-CN" sz="4800" spc="150" dirty="0">
                <a:solidFill>
                  <a:srgbClr val="151515"/>
                </a:solidFill>
              </a:rPr>
              <a:t>PART </a:t>
            </a:r>
            <a:r>
              <a:rPr lang="en-US" altLang="zh-CN" sz="6600" spc="150" dirty="0">
                <a:solidFill>
                  <a:srgbClr val="151515"/>
                </a:solidFill>
              </a:rPr>
              <a:t>03</a:t>
            </a:r>
            <a:endParaRPr lang="zh-CN" altLang="en-US" sz="4800" spc="150" dirty="0">
              <a:solidFill>
                <a:srgbClr val="151515"/>
              </a:solidFill>
            </a:endParaRPr>
          </a:p>
        </p:txBody>
      </p:sp>
      <p:sp>
        <p:nvSpPr>
          <p:cNvPr id="16" name="文本框 15"/>
          <p:cNvSpPr txBox="1"/>
          <p:nvPr/>
        </p:nvSpPr>
        <p:spPr>
          <a:xfrm>
            <a:off x="1276351" y="4379023"/>
            <a:ext cx="4464299" cy="737235"/>
          </a:xfrm>
          <a:prstGeom prst="rect">
            <a:avLst/>
          </a:prstGeom>
          <a:noFill/>
        </p:spPr>
        <p:txBody>
          <a:bodyPr wrap="square" rtlCol="0">
            <a:spAutoFit/>
          </a:bodyPr>
          <a:lstStyle/>
          <a:p>
            <a:pPr>
              <a:lnSpc>
                <a:spcPct val="150000"/>
              </a:lnSpc>
            </a:pPr>
            <a:r>
              <a:rPr lang="en-US" altLang="zh-CN" sz="1400" dirty="0">
                <a:solidFill>
                  <a:schemeClr val="bg1">
                    <a:lumMod val="95000"/>
                    <a:alpha val="50000"/>
                  </a:schemeClr>
                </a:solidFill>
                <a:latin typeface="+mn-ea"/>
              </a:rPr>
              <a:t>Lorem ipsum dolor sit </a:t>
            </a:r>
            <a:r>
              <a:rPr lang="en-US" altLang="zh-CN" sz="1400" dirty="0" err="1">
                <a:solidFill>
                  <a:schemeClr val="bg1">
                    <a:lumMod val="95000"/>
                    <a:alpha val="50000"/>
                  </a:schemeClr>
                </a:solidFill>
                <a:latin typeface="+mn-ea"/>
              </a:rPr>
              <a:t>amet</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consectetuer</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adipiscing</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elit</a:t>
            </a:r>
            <a:r>
              <a:rPr lang="en-US" altLang="zh-CN" sz="1400" dirty="0">
                <a:solidFill>
                  <a:schemeClr val="bg1">
                    <a:lumMod val="95000"/>
                    <a:alpha val="50000"/>
                  </a:schemeClr>
                </a:solidFill>
                <a:latin typeface="+mn-ea"/>
              </a:rPr>
              <a:t>. Maecenas </a:t>
            </a:r>
            <a:r>
              <a:rPr lang="en-US" altLang="zh-CN" sz="1400" dirty="0" err="1">
                <a:solidFill>
                  <a:schemeClr val="bg1">
                    <a:lumMod val="95000"/>
                    <a:alpha val="50000"/>
                  </a:schemeClr>
                </a:solidFill>
                <a:latin typeface="+mn-ea"/>
              </a:rPr>
              <a:t>porttitor</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congue</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massa</a:t>
            </a:r>
            <a:r>
              <a:rPr lang="en-US" altLang="zh-CN" sz="1400" dirty="0">
                <a:solidFill>
                  <a:schemeClr val="bg1">
                    <a:lumMod val="95000"/>
                    <a:alpha val="50000"/>
                  </a:schemeClr>
                </a:solidFill>
                <a:latin typeface="+mn-ea"/>
              </a:rPr>
              <a:t>. </a:t>
            </a:r>
            <a:endParaRPr lang="zh-CN" altLang="en-US" sz="1400" dirty="0">
              <a:solidFill>
                <a:schemeClr val="bg1">
                  <a:lumMod val="95000"/>
                  <a:alpha val="50000"/>
                </a:schemeClr>
              </a:solidFill>
              <a:latin typeface="+mn-ea"/>
            </a:endParaRPr>
          </a:p>
        </p:txBody>
      </p:sp>
      <p:grpSp>
        <p:nvGrpSpPr>
          <p:cNvPr id="19" name="组合 18"/>
          <p:cNvGrpSpPr/>
          <p:nvPr/>
        </p:nvGrpSpPr>
        <p:grpSpPr>
          <a:xfrm>
            <a:off x="1123950" y="712507"/>
            <a:ext cx="3456000" cy="460375"/>
            <a:chOff x="5791201" y="445807"/>
            <a:chExt cx="5724300" cy="460375"/>
          </a:xfrm>
        </p:grpSpPr>
        <p:cxnSp>
          <p:nvCxnSpPr>
            <p:cNvPr id="20" name="直接连接符 19"/>
            <p:cNvCxnSpPr/>
            <p:nvPr/>
          </p:nvCxnSpPr>
          <p:spPr>
            <a:xfrm>
              <a:off x="57912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97155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7082000" y="445807"/>
              <a:ext cx="3142700" cy="460375"/>
            </a:xfrm>
            <a:prstGeom prst="rect">
              <a:avLst/>
            </a:prstGeom>
            <a:noFill/>
            <a:ln>
              <a:noFill/>
            </a:ln>
          </p:spPr>
          <p:txBody>
            <a:bodyPr wrap="none" rtlCol="0">
              <a:spAutoFit/>
            </a:bodyPr>
            <a:lstStyle/>
            <a:p>
              <a:pPr algn="ctr"/>
              <a:r>
                <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rPr>
                <a:t>理財計畫書</a:t>
              </a:r>
              <a:endPar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整體收益</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Overall Revenue</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03</a:t>
            </a:r>
            <a:endParaRPr lang="zh-CN" altLang="en-US" dirty="0">
              <a:solidFill>
                <a:srgbClr val="151515"/>
              </a:solidFill>
            </a:endParaRPr>
          </a:p>
        </p:txBody>
      </p:sp>
      <p:sp>
        <p:nvSpPr>
          <p:cNvPr id="37" name="矩形 36"/>
          <p:cNvSpPr/>
          <p:nvPr/>
        </p:nvSpPr>
        <p:spPr>
          <a:xfrm>
            <a:off x="1014523" y="2017608"/>
            <a:ext cx="2880000" cy="3960000"/>
          </a:xfrm>
          <a:prstGeom prst="rect">
            <a:avLst/>
          </a:prstGeom>
          <a:solidFill>
            <a:schemeClr val="bg1"/>
          </a:solidFill>
          <a:ln>
            <a:noFill/>
          </a:ln>
          <a:effectLst>
            <a:outerShdw blurRad="190500" dist="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1656433" y="2507015"/>
            <a:ext cx="1554480" cy="460375"/>
          </a:xfrm>
          <a:prstGeom prst="rect">
            <a:avLst/>
          </a:prstGeom>
          <a:noFill/>
        </p:spPr>
        <p:txBody>
          <a:bodyPr wrap="none" rtlCol="0">
            <a:spAutoFit/>
          </a:bodyPr>
          <a:lstStyle/>
          <a:p>
            <a:pPr algn="ctr"/>
            <a:r>
              <a:rPr lang="zh-CN" altLang="en-US" sz="2400" spc="300" dirty="0">
                <a:solidFill>
                  <a:schemeClr val="tx1">
                    <a:lumMod val="75000"/>
                    <a:lumOff val="25000"/>
                  </a:schemeClr>
                </a:solidFill>
                <a:latin typeface="+mj-ea"/>
                <a:ea typeface="+mj-ea"/>
              </a:rPr>
              <a:t>整體收益</a:t>
            </a:r>
            <a:endParaRPr lang="zh-CN" altLang="en-US" sz="2400" spc="300" dirty="0">
              <a:solidFill>
                <a:schemeClr val="tx1">
                  <a:lumMod val="75000"/>
                  <a:lumOff val="25000"/>
                </a:schemeClr>
              </a:solidFill>
              <a:latin typeface="+mj-ea"/>
              <a:ea typeface="+mj-ea"/>
            </a:endParaRPr>
          </a:p>
        </p:txBody>
      </p:sp>
      <p:sp>
        <p:nvSpPr>
          <p:cNvPr id="39" name="矩形 38"/>
          <p:cNvSpPr/>
          <p:nvPr/>
        </p:nvSpPr>
        <p:spPr>
          <a:xfrm rot="10800000">
            <a:off x="1482524" y="2952000"/>
            <a:ext cx="1944000" cy="36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nvSpPr>
        <p:spPr>
          <a:xfrm>
            <a:off x="1202163" y="2990850"/>
            <a:ext cx="2504721" cy="1383030"/>
          </a:xfrm>
          <a:prstGeom prst="rect">
            <a:avLst/>
          </a:prstGeom>
          <a:noFill/>
        </p:spPr>
        <p:txBody>
          <a:bodyPr wrap="square" rtlCol="0">
            <a:spAutoFit/>
          </a:bodyPr>
          <a:lstStyle/>
          <a:p>
            <a:pPr algn="ctr">
              <a:lnSpc>
                <a:spcPct val="12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大量研究表明，長期投資中，股權投資是收益率最高的。西格爾教授的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股市長線法寶</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一書中匯總了</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1802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年至</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2006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年股票</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41" name="文本框 40"/>
          <p:cNvSpPr txBox="1"/>
          <p:nvPr/>
        </p:nvSpPr>
        <p:spPr>
          <a:xfrm>
            <a:off x="912521" y="2004392"/>
            <a:ext cx="958850" cy="645160"/>
          </a:xfrm>
          <a:prstGeom prst="rect">
            <a:avLst/>
          </a:prstGeom>
          <a:noFill/>
        </p:spPr>
        <p:txBody>
          <a:bodyPr wrap="none" rtlCol="0">
            <a:spAutoFit/>
          </a:bodyPr>
          <a:lstStyle/>
          <a:p>
            <a:pPr algn="ctr"/>
            <a:r>
              <a:rPr lang="en-US" altLang="zh-CN" sz="3600" b="1" i="1" spc="150" dirty="0">
                <a:solidFill>
                  <a:srgbClr val="151515"/>
                </a:solidFill>
                <a:latin typeface="+mj-ea"/>
                <a:ea typeface="+mj-ea"/>
              </a:rPr>
              <a:t>01.</a:t>
            </a:r>
            <a:endParaRPr lang="zh-CN" altLang="en-US" sz="3600" b="1" i="1" spc="150" dirty="0">
              <a:solidFill>
                <a:srgbClr val="151515"/>
              </a:solidFill>
              <a:latin typeface="+mj-ea"/>
              <a:ea typeface="+mj-ea"/>
            </a:endParaRPr>
          </a:p>
        </p:txBody>
      </p:sp>
      <p:sp>
        <p:nvSpPr>
          <p:cNvPr id="42" name="矩形: 圆角 41"/>
          <p:cNvSpPr/>
          <p:nvPr/>
        </p:nvSpPr>
        <p:spPr>
          <a:xfrm>
            <a:off x="1217911" y="4303305"/>
            <a:ext cx="2473224" cy="1455799"/>
          </a:xfrm>
          <a:prstGeom prst="roundRect">
            <a:avLst>
              <a:gd name="adj" fmla="val 489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a:off x="4689785" y="2017608"/>
            <a:ext cx="2880000" cy="3960000"/>
          </a:xfrm>
          <a:prstGeom prst="rect">
            <a:avLst/>
          </a:prstGeom>
          <a:solidFill>
            <a:schemeClr val="bg1"/>
          </a:solidFill>
          <a:ln>
            <a:noFill/>
          </a:ln>
          <a:effectLst>
            <a:outerShdw blurRad="190500" dist="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5331695" y="2507015"/>
            <a:ext cx="1554480" cy="460375"/>
          </a:xfrm>
          <a:prstGeom prst="rect">
            <a:avLst/>
          </a:prstGeom>
          <a:noFill/>
        </p:spPr>
        <p:txBody>
          <a:bodyPr wrap="none" rtlCol="0">
            <a:spAutoFit/>
          </a:bodyPr>
          <a:lstStyle>
            <a:defPPr>
              <a:defRPr lang="zh-CN"/>
            </a:defPPr>
            <a:lvl1pPr algn="ctr">
              <a:defRPr sz="2400" spc="300">
                <a:solidFill>
                  <a:schemeClr val="tx1">
                    <a:lumMod val="75000"/>
                    <a:lumOff val="25000"/>
                  </a:schemeClr>
                </a:solidFill>
                <a:latin typeface="+mj-ea"/>
                <a:ea typeface="+mj-ea"/>
              </a:defRPr>
            </a:lvl1pPr>
          </a:lstStyle>
          <a:p>
            <a:r>
              <a:rPr lang="zh-CN" altLang="en-US" dirty="0"/>
              <a:t>整體收益</a:t>
            </a:r>
            <a:endParaRPr lang="zh-CN" altLang="en-US" dirty="0"/>
          </a:p>
        </p:txBody>
      </p:sp>
      <p:sp>
        <p:nvSpPr>
          <p:cNvPr id="47" name="矩形 46"/>
          <p:cNvSpPr/>
          <p:nvPr/>
        </p:nvSpPr>
        <p:spPr>
          <a:xfrm rot="10800000">
            <a:off x="5157786" y="2952000"/>
            <a:ext cx="1944000" cy="36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nvSpPr>
        <p:spPr>
          <a:xfrm>
            <a:off x="4877425" y="2990850"/>
            <a:ext cx="2504721" cy="1209675"/>
          </a:xfrm>
          <a:prstGeom prst="rect">
            <a:avLst/>
          </a:prstGeom>
          <a:noFill/>
        </p:spPr>
        <p:txBody>
          <a:bodyPr wrap="square" rtlCol="0">
            <a:spAutoFit/>
          </a:bodyPr>
          <a:lstStyle/>
          <a:p>
            <a:pPr algn="ct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債券、黃金的收益對比扣除通貨膨脹的影響後，</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1802</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年投資，至</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2006</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年：</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美元的黃金價值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1.95</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49" name="文本框 48"/>
          <p:cNvSpPr txBox="1"/>
          <p:nvPr/>
        </p:nvSpPr>
        <p:spPr>
          <a:xfrm>
            <a:off x="4587784" y="2004392"/>
            <a:ext cx="958850" cy="645160"/>
          </a:xfrm>
          <a:prstGeom prst="rect">
            <a:avLst/>
          </a:prstGeom>
          <a:noFill/>
        </p:spPr>
        <p:txBody>
          <a:bodyPr wrap="none" rtlCol="0">
            <a:spAutoFit/>
          </a:bodyPr>
          <a:lstStyle/>
          <a:p>
            <a:pPr algn="ctr"/>
            <a:r>
              <a:rPr lang="en-US" altLang="zh-CN" sz="3600" b="1" i="1" spc="150" dirty="0">
                <a:solidFill>
                  <a:srgbClr val="151515"/>
                </a:solidFill>
                <a:latin typeface="+mj-ea"/>
                <a:ea typeface="+mj-ea"/>
              </a:rPr>
              <a:t>02.</a:t>
            </a:r>
            <a:endParaRPr lang="zh-CN" altLang="en-US" sz="3600" b="1" i="1" spc="150" dirty="0">
              <a:solidFill>
                <a:srgbClr val="151515"/>
              </a:solidFill>
              <a:latin typeface="+mj-ea"/>
              <a:ea typeface="+mj-ea"/>
            </a:endParaRPr>
          </a:p>
        </p:txBody>
      </p:sp>
      <p:sp>
        <p:nvSpPr>
          <p:cNvPr id="50" name="矩形: 圆角 49"/>
          <p:cNvSpPr/>
          <p:nvPr/>
        </p:nvSpPr>
        <p:spPr>
          <a:xfrm>
            <a:off x="4893173" y="4303305"/>
            <a:ext cx="2473224" cy="1455799"/>
          </a:xfrm>
          <a:prstGeom prst="roundRect">
            <a:avLst>
              <a:gd name="adj" fmla="val 4890"/>
            </a:avLst>
          </a:prstGeom>
          <a:solidFill>
            <a:srgbClr val="F2F2F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Heavy" panose="020B0A00000000000000" pitchFamily="34" charset="-122"/>
            </a:endParaRPr>
          </a:p>
        </p:txBody>
      </p:sp>
      <p:sp>
        <p:nvSpPr>
          <p:cNvPr id="51" name="文本框 50"/>
          <p:cNvSpPr txBox="1"/>
          <p:nvPr/>
        </p:nvSpPr>
        <p:spPr>
          <a:xfrm>
            <a:off x="5612260" y="4492595"/>
            <a:ext cx="1035050" cy="1076325"/>
          </a:xfrm>
          <a:prstGeom prst="rect">
            <a:avLst/>
          </a:prstGeom>
          <a:noFill/>
        </p:spPr>
        <p:txBody>
          <a:bodyPr wrap="none" rtlCol="0">
            <a:spAutoFit/>
          </a:bodyPr>
          <a:lstStyle/>
          <a:p>
            <a:pPr algn="ctr"/>
            <a:r>
              <a:rPr lang="en-US" altLang="zh-CN" sz="3200" b="1" spc="150" dirty="0">
                <a:solidFill>
                  <a:srgbClr val="151515"/>
                </a:solidFill>
                <a:latin typeface="+mn-ea"/>
              </a:rPr>
              <a:t>700</a:t>
            </a:r>
            <a:endParaRPr lang="en-US" altLang="zh-CN" sz="3200" b="1" spc="150" dirty="0">
              <a:solidFill>
                <a:srgbClr val="151515"/>
              </a:solidFill>
              <a:latin typeface="+mn-ea"/>
            </a:endParaRPr>
          </a:p>
          <a:p>
            <a:pPr algn="ctr"/>
            <a:r>
              <a:rPr lang="zh-CN" altLang="en-US" sz="3200" b="1" spc="150" dirty="0">
                <a:solidFill>
                  <a:srgbClr val="151515"/>
                </a:solidFill>
                <a:latin typeface="+mn-ea"/>
              </a:rPr>
              <a:t>萬元</a:t>
            </a:r>
            <a:endParaRPr lang="zh-CN" altLang="en-US" sz="3200" b="1" spc="150" dirty="0">
              <a:solidFill>
                <a:srgbClr val="151515"/>
              </a:solidFill>
              <a:latin typeface="+mn-ea"/>
            </a:endParaRPr>
          </a:p>
        </p:txBody>
      </p:sp>
      <p:sp>
        <p:nvSpPr>
          <p:cNvPr id="53" name="矩形 52"/>
          <p:cNvSpPr/>
          <p:nvPr/>
        </p:nvSpPr>
        <p:spPr>
          <a:xfrm>
            <a:off x="8365048" y="2017608"/>
            <a:ext cx="2880000" cy="3960000"/>
          </a:xfrm>
          <a:prstGeom prst="rect">
            <a:avLst/>
          </a:prstGeom>
          <a:solidFill>
            <a:schemeClr val="bg1"/>
          </a:solidFill>
          <a:ln>
            <a:noFill/>
          </a:ln>
          <a:effectLst>
            <a:outerShdw blurRad="190500" dist="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9006958" y="2507015"/>
            <a:ext cx="1554480" cy="460375"/>
          </a:xfrm>
          <a:prstGeom prst="rect">
            <a:avLst/>
          </a:prstGeom>
          <a:noFill/>
        </p:spPr>
        <p:txBody>
          <a:bodyPr wrap="none" rtlCol="0">
            <a:spAutoFit/>
          </a:bodyPr>
          <a:lstStyle>
            <a:defPPr>
              <a:defRPr lang="zh-CN"/>
            </a:defPPr>
            <a:lvl1pPr algn="ctr">
              <a:defRPr sz="2400" spc="300">
                <a:solidFill>
                  <a:schemeClr val="tx1">
                    <a:lumMod val="75000"/>
                    <a:lumOff val="25000"/>
                  </a:schemeClr>
                </a:solidFill>
                <a:latin typeface="+mj-ea"/>
                <a:ea typeface="+mj-ea"/>
              </a:defRPr>
            </a:lvl1pPr>
          </a:lstStyle>
          <a:p>
            <a:r>
              <a:rPr lang="zh-CN" altLang="en-US" dirty="0"/>
              <a:t>整體收益</a:t>
            </a:r>
            <a:endParaRPr lang="zh-CN" altLang="en-US" dirty="0"/>
          </a:p>
        </p:txBody>
      </p:sp>
      <p:sp>
        <p:nvSpPr>
          <p:cNvPr id="55" name="矩形 54"/>
          <p:cNvSpPr/>
          <p:nvPr/>
        </p:nvSpPr>
        <p:spPr>
          <a:xfrm rot="10800000">
            <a:off x="8833049" y="2952000"/>
            <a:ext cx="1944000" cy="36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8552688" y="2990850"/>
            <a:ext cx="2504721" cy="1209675"/>
          </a:xfrm>
          <a:prstGeom prst="rect">
            <a:avLst/>
          </a:prstGeom>
          <a:noFill/>
        </p:spPr>
        <p:txBody>
          <a:bodyPr wrap="square" rtlCol="0">
            <a:spAutoFit/>
          </a:bodyPr>
          <a:lstStyle/>
          <a:p>
            <a:pPr algn="ctr">
              <a:lnSpc>
                <a:spcPct val="130000"/>
              </a:lnSpc>
            </a:pP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美元的債券價值：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1083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,1083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1</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美元的股票價值：</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755163</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美元</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股票年化收益率約</a:t>
            </a:r>
            <a:r>
              <a:rPr lang="en-US" altLang="zh-CN"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6.86%</a:t>
            </a:r>
            <a:r>
              <a:rPr lang="en-US" altLang="zh-CN" sz="1400" dirty="0">
                <a:solidFill>
                  <a:schemeClr val="tx1">
                    <a:lumMod val="65000"/>
                    <a:lumOff val="35000"/>
                  </a:schemeClr>
                </a:solidFill>
                <a:latin typeface="思源黑体 CN Light" panose="020B0300000000000000" pitchFamily="34" charset="-122"/>
                <a:ea typeface="思源黑体 CN Light" panose="020B0300000000000000" pitchFamily="34" charset="-122"/>
              </a:rPr>
              <a:t>.</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57" name="文本框 56"/>
          <p:cNvSpPr txBox="1"/>
          <p:nvPr/>
        </p:nvSpPr>
        <p:spPr>
          <a:xfrm>
            <a:off x="8263046" y="2004392"/>
            <a:ext cx="958850" cy="645160"/>
          </a:xfrm>
          <a:prstGeom prst="rect">
            <a:avLst/>
          </a:prstGeom>
          <a:noFill/>
        </p:spPr>
        <p:txBody>
          <a:bodyPr wrap="none" rtlCol="0">
            <a:spAutoFit/>
          </a:bodyPr>
          <a:lstStyle/>
          <a:p>
            <a:pPr algn="ctr"/>
            <a:r>
              <a:rPr lang="en-US" altLang="zh-CN" sz="3600" b="1" i="1" spc="150" dirty="0">
                <a:solidFill>
                  <a:srgbClr val="151515"/>
                </a:solidFill>
                <a:latin typeface="+mj-ea"/>
                <a:ea typeface="+mj-ea"/>
              </a:rPr>
              <a:t>03.</a:t>
            </a:r>
            <a:endParaRPr lang="zh-CN" altLang="en-US" sz="3600" b="1" i="1" spc="150" dirty="0">
              <a:solidFill>
                <a:srgbClr val="151515"/>
              </a:solidFill>
              <a:latin typeface="+mj-ea"/>
              <a:ea typeface="+mj-ea"/>
            </a:endParaRPr>
          </a:p>
        </p:txBody>
      </p:sp>
      <p:sp>
        <p:nvSpPr>
          <p:cNvPr id="58" name="矩形: 圆角 57"/>
          <p:cNvSpPr/>
          <p:nvPr/>
        </p:nvSpPr>
        <p:spPr>
          <a:xfrm>
            <a:off x="8568436" y="4303305"/>
            <a:ext cx="2473224" cy="1455799"/>
          </a:xfrm>
          <a:prstGeom prst="roundRect">
            <a:avLst>
              <a:gd name="adj" fmla="val 489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p:cNvSpPr txBox="1"/>
          <p:nvPr/>
        </p:nvSpPr>
        <p:spPr>
          <a:xfrm>
            <a:off x="9287523" y="4492595"/>
            <a:ext cx="1035050" cy="1076325"/>
          </a:xfrm>
          <a:prstGeom prst="rect">
            <a:avLst/>
          </a:prstGeom>
          <a:noFill/>
        </p:spPr>
        <p:txBody>
          <a:bodyPr wrap="none" rtlCol="0">
            <a:spAutoFit/>
          </a:bodyPr>
          <a:lstStyle>
            <a:defPPr>
              <a:defRPr lang="zh-CN"/>
            </a:defPPr>
            <a:lvl1pPr algn="ctr">
              <a:defRPr sz="3200" b="1" spc="150">
                <a:solidFill>
                  <a:schemeClr val="tx1">
                    <a:lumMod val="65000"/>
                    <a:lumOff val="35000"/>
                  </a:schemeClr>
                </a:solidFill>
                <a:latin typeface="+mn-ea"/>
              </a:defRPr>
            </a:lvl1pPr>
          </a:lstStyle>
          <a:p>
            <a:r>
              <a:rPr lang="en-US" altLang="zh-CN" dirty="0"/>
              <a:t>910</a:t>
            </a:r>
            <a:endParaRPr lang="en-US" altLang="zh-CN" dirty="0"/>
          </a:p>
          <a:p>
            <a:r>
              <a:rPr lang="zh-CN" altLang="en-US" dirty="0"/>
              <a:t>萬元</a:t>
            </a:r>
            <a:endParaRPr lang="zh-CN" altLang="en-US" dirty="0"/>
          </a:p>
        </p:txBody>
      </p:sp>
      <p:sp>
        <p:nvSpPr>
          <p:cNvPr id="60" name="文本框 59"/>
          <p:cNvSpPr txBox="1"/>
          <p:nvPr/>
        </p:nvSpPr>
        <p:spPr>
          <a:xfrm>
            <a:off x="1936998" y="4492595"/>
            <a:ext cx="1035050" cy="1076325"/>
          </a:xfrm>
          <a:prstGeom prst="rect">
            <a:avLst/>
          </a:prstGeom>
          <a:noFill/>
        </p:spPr>
        <p:txBody>
          <a:bodyPr wrap="none" rtlCol="0">
            <a:spAutoFit/>
          </a:bodyPr>
          <a:lstStyle/>
          <a:p>
            <a:pPr algn="ctr"/>
            <a:r>
              <a:rPr lang="en-US" altLang="zh-CN" sz="3200" b="1" spc="150" dirty="0">
                <a:solidFill>
                  <a:schemeClr val="tx1">
                    <a:lumMod val="65000"/>
                    <a:lumOff val="35000"/>
                  </a:schemeClr>
                </a:solidFill>
                <a:latin typeface="+mn-ea"/>
              </a:rPr>
              <a:t>500</a:t>
            </a:r>
            <a:endParaRPr lang="en-US" altLang="zh-CN" sz="3200" b="1" spc="150" dirty="0">
              <a:solidFill>
                <a:schemeClr val="tx1">
                  <a:lumMod val="65000"/>
                  <a:lumOff val="35000"/>
                </a:schemeClr>
              </a:solidFill>
              <a:latin typeface="+mn-ea"/>
            </a:endParaRPr>
          </a:p>
          <a:p>
            <a:pPr algn="ctr"/>
            <a:r>
              <a:rPr lang="zh-CN" altLang="en-US" sz="3200" b="1" spc="150" dirty="0">
                <a:solidFill>
                  <a:schemeClr val="tx1">
                    <a:lumMod val="65000"/>
                    <a:lumOff val="35000"/>
                  </a:schemeClr>
                </a:solidFill>
                <a:latin typeface="+mn-ea"/>
              </a:rPr>
              <a:t>萬元</a:t>
            </a:r>
            <a:endParaRPr lang="zh-CN" altLang="en-US" sz="3200" b="1" spc="150" dirty="0">
              <a:solidFill>
                <a:schemeClr val="tx1">
                  <a:lumMod val="65000"/>
                  <a:lumOff val="35000"/>
                </a:schemeClr>
              </a:solidFill>
              <a:latin typeface="+mn-ea"/>
            </a:endParaRPr>
          </a:p>
        </p:txBody>
      </p:sp>
      <p:sp>
        <p:nvSpPr>
          <p:cNvPr id="61" name="文本框 60"/>
          <p:cNvSpPr txBox="1"/>
          <p:nvPr/>
        </p:nvSpPr>
        <p:spPr>
          <a:xfrm>
            <a:off x="4777361" y="1306865"/>
            <a:ext cx="2818143" cy="460375"/>
          </a:xfrm>
          <a:prstGeom prst="rect">
            <a:avLst/>
          </a:prstGeom>
          <a:noFill/>
        </p:spPr>
        <p:txBody>
          <a:bodyPr wrap="square" rtlCol="0">
            <a:spAutoFit/>
          </a:bodyPr>
          <a:lstStyle/>
          <a:p>
            <a:pPr algn="ctr"/>
            <a:r>
              <a:rPr lang="zh-CN" altLang="en-US" sz="2400" spc="300" dirty="0">
                <a:solidFill>
                  <a:schemeClr val="tx1">
                    <a:lumMod val="65000"/>
                    <a:lumOff val="35000"/>
                  </a:schemeClr>
                </a:solidFill>
                <a:latin typeface="+mj-ea"/>
                <a:ea typeface="+mj-ea"/>
              </a:rPr>
              <a:t>整體收益情況</a:t>
            </a:r>
            <a:endParaRPr lang="zh-CN" altLang="en-US" sz="2400" spc="300" dirty="0">
              <a:solidFill>
                <a:schemeClr val="tx1">
                  <a:lumMod val="65000"/>
                  <a:lumOff val="35000"/>
                </a:schemeClr>
              </a:solidFill>
              <a:latin typeface="+mj-ea"/>
              <a:ea typeface="+mj-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整體收益</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Overall Revenue</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03</a:t>
            </a:r>
            <a:endParaRPr lang="zh-CN" altLang="en-US" dirty="0">
              <a:solidFill>
                <a:srgbClr val="151515"/>
              </a:solidFill>
            </a:endParaRPr>
          </a:p>
        </p:txBody>
      </p:sp>
      <p:grpSp>
        <p:nvGrpSpPr>
          <p:cNvPr id="107" name="组合 106"/>
          <p:cNvGrpSpPr/>
          <p:nvPr/>
        </p:nvGrpSpPr>
        <p:grpSpPr>
          <a:xfrm rot="852377">
            <a:off x="4286358" y="1454422"/>
            <a:ext cx="2881890" cy="4482555"/>
            <a:chOff x="3048108" y="1454422"/>
            <a:chExt cx="2881890" cy="4482555"/>
          </a:xfrm>
        </p:grpSpPr>
        <p:sp>
          <p:nvSpPr>
            <p:cNvPr id="108" name="椭圆 107"/>
            <p:cNvSpPr/>
            <p:nvPr/>
          </p:nvSpPr>
          <p:spPr>
            <a:xfrm rot="5370115">
              <a:off x="5833917" y="14580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09" name="椭圆 108"/>
            <p:cNvSpPr/>
            <p:nvPr/>
          </p:nvSpPr>
          <p:spPr>
            <a:xfrm rot="5370115">
              <a:off x="5823019" y="184531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0" name="椭圆 109"/>
            <p:cNvSpPr/>
            <p:nvPr/>
          </p:nvSpPr>
          <p:spPr>
            <a:xfrm rot="5370115">
              <a:off x="5812122" y="223256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1" name="椭圆 110"/>
            <p:cNvSpPr/>
            <p:nvPr/>
          </p:nvSpPr>
          <p:spPr>
            <a:xfrm rot="5370115">
              <a:off x="5801224" y="261981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2" name="椭圆 111"/>
            <p:cNvSpPr/>
            <p:nvPr/>
          </p:nvSpPr>
          <p:spPr>
            <a:xfrm rot="5370115">
              <a:off x="5790326" y="30070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3" name="椭圆 112"/>
            <p:cNvSpPr/>
            <p:nvPr/>
          </p:nvSpPr>
          <p:spPr>
            <a:xfrm rot="5370115">
              <a:off x="5779427" y="339432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4" name="椭圆 113"/>
            <p:cNvSpPr/>
            <p:nvPr/>
          </p:nvSpPr>
          <p:spPr>
            <a:xfrm rot="5370115">
              <a:off x="5768530" y="378157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5" name="椭圆 114"/>
            <p:cNvSpPr/>
            <p:nvPr/>
          </p:nvSpPr>
          <p:spPr>
            <a:xfrm rot="5370115">
              <a:off x="5757632" y="416882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6" name="椭圆 115"/>
            <p:cNvSpPr/>
            <p:nvPr/>
          </p:nvSpPr>
          <p:spPr>
            <a:xfrm rot="5370115">
              <a:off x="5746735" y="455608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7" name="椭圆 116"/>
            <p:cNvSpPr/>
            <p:nvPr/>
          </p:nvSpPr>
          <p:spPr>
            <a:xfrm rot="5370115">
              <a:off x="5735838" y="494333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8" name="椭圆 117"/>
            <p:cNvSpPr/>
            <p:nvPr/>
          </p:nvSpPr>
          <p:spPr>
            <a:xfrm rot="5370115">
              <a:off x="5724940" y="533059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19" name="椭圆 118"/>
            <p:cNvSpPr/>
            <p:nvPr/>
          </p:nvSpPr>
          <p:spPr>
            <a:xfrm rot="5370115">
              <a:off x="5714042" y="571784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0" name="椭圆 119"/>
            <p:cNvSpPr/>
            <p:nvPr/>
          </p:nvSpPr>
          <p:spPr>
            <a:xfrm rot="5370115">
              <a:off x="5452550" y="147563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1" name="椭圆 120"/>
            <p:cNvSpPr/>
            <p:nvPr/>
          </p:nvSpPr>
          <p:spPr>
            <a:xfrm rot="5370115">
              <a:off x="5441652" y="186288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2" name="椭圆 121"/>
            <p:cNvSpPr/>
            <p:nvPr/>
          </p:nvSpPr>
          <p:spPr>
            <a:xfrm rot="5370115">
              <a:off x="5430755" y="225014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3" name="椭圆 122"/>
            <p:cNvSpPr/>
            <p:nvPr/>
          </p:nvSpPr>
          <p:spPr>
            <a:xfrm rot="5370115">
              <a:off x="5419858" y="263739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4" name="椭圆 123"/>
            <p:cNvSpPr/>
            <p:nvPr/>
          </p:nvSpPr>
          <p:spPr>
            <a:xfrm rot="5370115">
              <a:off x="5408960" y="302464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5" name="椭圆 124"/>
            <p:cNvSpPr/>
            <p:nvPr/>
          </p:nvSpPr>
          <p:spPr>
            <a:xfrm rot="5370115">
              <a:off x="5398063" y="341190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6" name="椭圆 125"/>
            <p:cNvSpPr/>
            <p:nvPr/>
          </p:nvSpPr>
          <p:spPr>
            <a:xfrm rot="5370115">
              <a:off x="5387165" y="379915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7" name="椭圆 126"/>
            <p:cNvSpPr/>
            <p:nvPr/>
          </p:nvSpPr>
          <p:spPr>
            <a:xfrm rot="5370115">
              <a:off x="5376267" y="418640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8" name="椭圆 127"/>
            <p:cNvSpPr/>
            <p:nvPr/>
          </p:nvSpPr>
          <p:spPr>
            <a:xfrm rot="5370115">
              <a:off x="5365369" y="457366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29" name="椭圆 128"/>
            <p:cNvSpPr/>
            <p:nvPr/>
          </p:nvSpPr>
          <p:spPr>
            <a:xfrm rot="5370115">
              <a:off x="5354471" y="496091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0" name="椭圆 129"/>
            <p:cNvSpPr/>
            <p:nvPr/>
          </p:nvSpPr>
          <p:spPr>
            <a:xfrm rot="5370115">
              <a:off x="5343574" y="534816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1" name="椭圆 130"/>
            <p:cNvSpPr/>
            <p:nvPr/>
          </p:nvSpPr>
          <p:spPr>
            <a:xfrm rot="5370115">
              <a:off x="5332676" y="573542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2" name="椭圆 131"/>
            <p:cNvSpPr/>
            <p:nvPr/>
          </p:nvSpPr>
          <p:spPr>
            <a:xfrm rot="5370115">
              <a:off x="5071184" y="149321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3" name="椭圆 132"/>
            <p:cNvSpPr/>
            <p:nvPr/>
          </p:nvSpPr>
          <p:spPr>
            <a:xfrm rot="5370115">
              <a:off x="5060287" y="188046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4" name="椭圆 133"/>
            <p:cNvSpPr/>
            <p:nvPr/>
          </p:nvSpPr>
          <p:spPr>
            <a:xfrm rot="5370115">
              <a:off x="5049388" y="226772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5" name="椭圆 134"/>
            <p:cNvSpPr/>
            <p:nvPr/>
          </p:nvSpPr>
          <p:spPr>
            <a:xfrm rot="5370115">
              <a:off x="5038489" y="265497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6" name="椭圆 135"/>
            <p:cNvSpPr/>
            <p:nvPr/>
          </p:nvSpPr>
          <p:spPr>
            <a:xfrm rot="5370115">
              <a:off x="5027591" y="304222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7" name="椭圆 136"/>
            <p:cNvSpPr/>
            <p:nvPr/>
          </p:nvSpPr>
          <p:spPr>
            <a:xfrm rot="5370115">
              <a:off x="5016696" y="342948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8" name="椭圆 137"/>
            <p:cNvSpPr/>
            <p:nvPr/>
          </p:nvSpPr>
          <p:spPr>
            <a:xfrm rot="5370115">
              <a:off x="5005798" y="38167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39" name="椭圆 138"/>
            <p:cNvSpPr/>
            <p:nvPr/>
          </p:nvSpPr>
          <p:spPr>
            <a:xfrm rot="5370115">
              <a:off x="4994900" y="420398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0" name="椭圆 139"/>
            <p:cNvSpPr/>
            <p:nvPr/>
          </p:nvSpPr>
          <p:spPr>
            <a:xfrm rot="5370115">
              <a:off x="4984002" y="459124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1" name="椭圆 140"/>
            <p:cNvSpPr/>
            <p:nvPr/>
          </p:nvSpPr>
          <p:spPr>
            <a:xfrm rot="5370115">
              <a:off x="4973105" y="497849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2" name="椭圆 141"/>
            <p:cNvSpPr/>
            <p:nvPr/>
          </p:nvSpPr>
          <p:spPr>
            <a:xfrm rot="5370115">
              <a:off x="4962207" y="536574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3" name="椭圆 142"/>
            <p:cNvSpPr/>
            <p:nvPr/>
          </p:nvSpPr>
          <p:spPr>
            <a:xfrm rot="5370115">
              <a:off x="4951309" y="575300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4" name="椭圆 143"/>
            <p:cNvSpPr/>
            <p:nvPr/>
          </p:nvSpPr>
          <p:spPr>
            <a:xfrm rot="5370115">
              <a:off x="4689816" y="151079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5" name="椭圆 144"/>
            <p:cNvSpPr/>
            <p:nvPr/>
          </p:nvSpPr>
          <p:spPr>
            <a:xfrm rot="5370115">
              <a:off x="4678919" y="189804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6" name="椭圆 145"/>
            <p:cNvSpPr/>
            <p:nvPr/>
          </p:nvSpPr>
          <p:spPr>
            <a:xfrm rot="5370115">
              <a:off x="4668022" y="228530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7" name="椭圆 146"/>
            <p:cNvSpPr/>
            <p:nvPr/>
          </p:nvSpPr>
          <p:spPr>
            <a:xfrm rot="5370115">
              <a:off x="4657123" y="267255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8" name="椭圆 147"/>
            <p:cNvSpPr/>
            <p:nvPr/>
          </p:nvSpPr>
          <p:spPr>
            <a:xfrm rot="5370115">
              <a:off x="4646226" y="305980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49" name="椭圆 148"/>
            <p:cNvSpPr/>
            <p:nvPr/>
          </p:nvSpPr>
          <p:spPr>
            <a:xfrm rot="5370115">
              <a:off x="4635328" y="344706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0" name="椭圆 149"/>
            <p:cNvSpPr/>
            <p:nvPr/>
          </p:nvSpPr>
          <p:spPr>
            <a:xfrm rot="5370115">
              <a:off x="4624430" y="383431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1" name="椭圆 150"/>
            <p:cNvSpPr/>
            <p:nvPr/>
          </p:nvSpPr>
          <p:spPr>
            <a:xfrm rot="5370115">
              <a:off x="4613534" y="422156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2" name="椭圆 151"/>
            <p:cNvSpPr/>
            <p:nvPr/>
          </p:nvSpPr>
          <p:spPr>
            <a:xfrm rot="5370115">
              <a:off x="4602635" y="460881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3" name="椭圆 152"/>
            <p:cNvSpPr/>
            <p:nvPr/>
          </p:nvSpPr>
          <p:spPr>
            <a:xfrm rot="5370115">
              <a:off x="4591738" y="499607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4" name="椭圆 153"/>
            <p:cNvSpPr/>
            <p:nvPr/>
          </p:nvSpPr>
          <p:spPr>
            <a:xfrm rot="5370115">
              <a:off x="4580840" y="538332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5" name="椭圆 154"/>
            <p:cNvSpPr/>
            <p:nvPr/>
          </p:nvSpPr>
          <p:spPr>
            <a:xfrm rot="5370115">
              <a:off x="4569943" y="577057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6" name="椭圆 155"/>
            <p:cNvSpPr/>
            <p:nvPr/>
          </p:nvSpPr>
          <p:spPr>
            <a:xfrm rot="5370115">
              <a:off x="4308450" y="152837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7" name="椭圆 156"/>
            <p:cNvSpPr/>
            <p:nvPr/>
          </p:nvSpPr>
          <p:spPr>
            <a:xfrm rot="5370115">
              <a:off x="4297552" y="191562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8" name="椭圆 157"/>
            <p:cNvSpPr/>
            <p:nvPr/>
          </p:nvSpPr>
          <p:spPr>
            <a:xfrm rot="5370115">
              <a:off x="4286654" y="230288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59" name="椭圆 158"/>
            <p:cNvSpPr/>
            <p:nvPr/>
          </p:nvSpPr>
          <p:spPr>
            <a:xfrm rot="5370115">
              <a:off x="4275757" y="26901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0" name="椭圆 159"/>
            <p:cNvSpPr/>
            <p:nvPr/>
          </p:nvSpPr>
          <p:spPr>
            <a:xfrm rot="5370115">
              <a:off x="4264860" y="307738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1" name="椭圆 160"/>
            <p:cNvSpPr/>
            <p:nvPr/>
          </p:nvSpPr>
          <p:spPr>
            <a:xfrm rot="5370115">
              <a:off x="4253962" y="346463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2" name="椭圆 161"/>
            <p:cNvSpPr/>
            <p:nvPr/>
          </p:nvSpPr>
          <p:spPr>
            <a:xfrm rot="5370115">
              <a:off x="4243065" y="385189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3" name="椭圆 162"/>
            <p:cNvSpPr/>
            <p:nvPr/>
          </p:nvSpPr>
          <p:spPr>
            <a:xfrm rot="5370115">
              <a:off x="4232166" y="423914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4" name="椭圆 163"/>
            <p:cNvSpPr/>
            <p:nvPr/>
          </p:nvSpPr>
          <p:spPr>
            <a:xfrm rot="5370115">
              <a:off x="4221270" y="462639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5" name="椭圆 164"/>
            <p:cNvSpPr/>
            <p:nvPr/>
          </p:nvSpPr>
          <p:spPr>
            <a:xfrm rot="5370115">
              <a:off x="4210371" y="501365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6" name="椭圆 165"/>
            <p:cNvSpPr/>
            <p:nvPr/>
          </p:nvSpPr>
          <p:spPr>
            <a:xfrm rot="5370115">
              <a:off x="4199473" y="540090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7" name="椭圆 166"/>
            <p:cNvSpPr/>
            <p:nvPr/>
          </p:nvSpPr>
          <p:spPr>
            <a:xfrm rot="5370115">
              <a:off x="4188576" y="578815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8" name="椭圆 167"/>
            <p:cNvSpPr/>
            <p:nvPr/>
          </p:nvSpPr>
          <p:spPr>
            <a:xfrm rot="5370115">
              <a:off x="3927082" y="154595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69" name="椭圆 168"/>
            <p:cNvSpPr/>
            <p:nvPr/>
          </p:nvSpPr>
          <p:spPr>
            <a:xfrm rot="5370115">
              <a:off x="3916185" y="193320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0" name="椭圆 169"/>
            <p:cNvSpPr/>
            <p:nvPr/>
          </p:nvSpPr>
          <p:spPr>
            <a:xfrm rot="5370115">
              <a:off x="3905288" y="23204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1" name="椭圆 170"/>
            <p:cNvSpPr/>
            <p:nvPr/>
          </p:nvSpPr>
          <p:spPr>
            <a:xfrm rot="5370115">
              <a:off x="3894390" y="270771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2" name="椭圆 171"/>
            <p:cNvSpPr/>
            <p:nvPr/>
          </p:nvSpPr>
          <p:spPr>
            <a:xfrm rot="5370115">
              <a:off x="3883493" y="309496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3" name="椭圆 172"/>
            <p:cNvSpPr/>
            <p:nvPr/>
          </p:nvSpPr>
          <p:spPr>
            <a:xfrm rot="5370115">
              <a:off x="3872595" y="348221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4" name="椭圆 173"/>
            <p:cNvSpPr/>
            <p:nvPr/>
          </p:nvSpPr>
          <p:spPr>
            <a:xfrm rot="5370115">
              <a:off x="3861697" y="38694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5" name="椭圆 174"/>
            <p:cNvSpPr/>
            <p:nvPr/>
          </p:nvSpPr>
          <p:spPr>
            <a:xfrm rot="5370115">
              <a:off x="3850800" y="425672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6" name="椭圆 175"/>
            <p:cNvSpPr/>
            <p:nvPr/>
          </p:nvSpPr>
          <p:spPr>
            <a:xfrm rot="5370115">
              <a:off x="3839902" y="464397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7" name="椭圆 176"/>
            <p:cNvSpPr/>
            <p:nvPr/>
          </p:nvSpPr>
          <p:spPr>
            <a:xfrm rot="5370115">
              <a:off x="3829005" y="503122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8" name="椭圆 177"/>
            <p:cNvSpPr/>
            <p:nvPr/>
          </p:nvSpPr>
          <p:spPr>
            <a:xfrm rot="5370115">
              <a:off x="3818106" y="541848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79" name="椭圆 178"/>
            <p:cNvSpPr/>
            <p:nvPr/>
          </p:nvSpPr>
          <p:spPr>
            <a:xfrm rot="5370115">
              <a:off x="3807207" y="580573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0" name="椭圆 179"/>
            <p:cNvSpPr/>
            <p:nvPr/>
          </p:nvSpPr>
          <p:spPr>
            <a:xfrm rot="5370115">
              <a:off x="3545716" y="15635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1" name="椭圆 180"/>
            <p:cNvSpPr/>
            <p:nvPr/>
          </p:nvSpPr>
          <p:spPr>
            <a:xfrm rot="5370115">
              <a:off x="3534818" y="195078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2" name="椭圆 181"/>
            <p:cNvSpPr/>
            <p:nvPr/>
          </p:nvSpPr>
          <p:spPr>
            <a:xfrm rot="5370115">
              <a:off x="3523920" y="233803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3" name="椭圆 182"/>
            <p:cNvSpPr/>
            <p:nvPr/>
          </p:nvSpPr>
          <p:spPr>
            <a:xfrm rot="5370115">
              <a:off x="3513022" y="272529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4" name="椭圆 183"/>
            <p:cNvSpPr/>
            <p:nvPr/>
          </p:nvSpPr>
          <p:spPr>
            <a:xfrm rot="5370115">
              <a:off x="3502124" y="311254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5" name="椭圆 184"/>
            <p:cNvSpPr/>
            <p:nvPr/>
          </p:nvSpPr>
          <p:spPr>
            <a:xfrm rot="5370115">
              <a:off x="3491228" y="349979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6" name="椭圆 185"/>
            <p:cNvSpPr/>
            <p:nvPr/>
          </p:nvSpPr>
          <p:spPr>
            <a:xfrm rot="5370115">
              <a:off x="3480330" y="388704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7" name="椭圆 186"/>
            <p:cNvSpPr/>
            <p:nvPr/>
          </p:nvSpPr>
          <p:spPr>
            <a:xfrm rot="5370115">
              <a:off x="3469431" y="427430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8" name="椭圆 187"/>
            <p:cNvSpPr/>
            <p:nvPr/>
          </p:nvSpPr>
          <p:spPr>
            <a:xfrm rot="5370115">
              <a:off x="3458533" y="46615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89" name="椭圆 188"/>
            <p:cNvSpPr/>
            <p:nvPr/>
          </p:nvSpPr>
          <p:spPr>
            <a:xfrm rot="5370115">
              <a:off x="3447637" y="504881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0" name="椭圆 189"/>
            <p:cNvSpPr/>
            <p:nvPr/>
          </p:nvSpPr>
          <p:spPr>
            <a:xfrm rot="5370115">
              <a:off x="3436739" y="543606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1" name="椭圆 190"/>
            <p:cNvSpPr/>
            <p:nvPr/>
          </p:nvSpPr>
          <p:spPr>
            <a:xfrm rot="5370115">
              <a:off x="3425841" y="582331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2" name="椭圆 191"/>
            <p:cNvSpPr/>
            <p:nvPr/>
          </p:nvSpPr>
          <p:spPr>
            <a:xfrm rot="5370115">
              <a:off x="3164350" y="158111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3" name="椭圆 192"/>
            <p:cNvSpPr/>
            <p:nvPr/>
          </p:nvSpPr>
          <p:spPr>
            <a:xfrm rot="5370115">
              <a:off x="3153452" y="196836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4" name="椭圆 193"/>
            <p:cNvSpPr/>
            <p:nvPr/>
          </p:nvSpPr>
          <p:spPr>
            <a:xfrm rot="5370115">
              <a:off x="3142551" y="235561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5" name="椭圆 194"/>
            <p:cNvSpPr/>
            <p:nvPr/>
          </p:nvSpPr>
          <p:spPr>
            <a:xfrm rot="5370115">
              <a:off x="3131656" y="27428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6" name="椭圆 195"/>
            <p:cNvSpPr/>
            <p:nvPr/>
          </p:nvSpPr>
          <p:spPr>
            <a:xfrm rot="5370115">
              <a:off x="3120759" y="313012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7" name="椭圆 196"/>
            <p:cNvSpPr/>
            <p:nvPr/>
          </p:nvSpPr>
          <p:spPr>
            <a:xfrm rot="5370115">
              <a:off x="3109859" y="351737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8" name="椭圆 197"/>
            <p:cNvSpPr/>
            <p:nvPr/>
          </p:nvSpPr>
          <p:spPr>
            <a:xfrm rot="5370115">
              <a:off x="3098964" y="390463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199" name="椭圆 198"/>
            <p:cNvSpPr/>
            <p:nvPr/>
          </p:nvSpPr>
          <p:spPr>
            <a:xfrm rot="5370115">
              <a:off x="3088065" y="429188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00" name="椭圆 199"/>
            <p:cNvSpPr/>
            <p:nvPr/>
          </p:nvSpPr>
          <p:spPr>
            <a:xfrm rot="5370115">
              <a:off x="3077167" y="467913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01" name="椭圆 200"/>
            <p:cNvSpPr/>
            <p:nvPr/>
          </p:nvSpPr>
          <p:spPr>
            <a:xfrm rot="5370115">
              <a:off x="3066268" y="506639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02" name="椭圆 201"/>
            <p:cNvSpPr/>
            <p:nvPr/>
          </p:nvSpPr>
          <p:spPr>
            <a:xfrm rot="5370115">
              <a:off x="3055371" y="545364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03" name="椭圆 202"/>
            <p:cNvSpPr/>
            <p:nvPr/>
          </p:nvSpPr>
          <p:spPr>
            <a:xfrm rot="5370115">
              <a:off x="3044473" y="584089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grpSp>
      <p:grpSp>
        <p:nvGrpSpPr>
          <p:cNvPr id="204" name="组合 203"/>
          <p:cNvGrpSpPr/>
          <p:nvPr/>
        </p:nvGrpSpPr>
        <p:grpSpPr>
          <a:xfrm rot="852377">
            <a:off x="1886058" y="1454422"/>
            <a:ext cx="2881890" cy="4482555"/>
            <a:chOff x="3048108" y="1454422"/>
            <a:chExt cx="2881890" cy="4482555"/>
          </a:xfrm>
        </p:grpSpPr>
        <p:sp>
          <p:nvSpPr>
            <p:cNvPr id="205" name="椭圆 204"/>
            <p:cNvSpPr/>
            <p:nvPr/>
          </p:nvSpPr>
          <p:spPr>
            <a:xfrm rot="5370115">
              <a:off x="5833917" y="14580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06" name="椭圆 205"/>
            <p:cNvSpPr/>
            <p:nvPr/>
          </p:nvSpPr>
          <p:spPr>
            <a:xfrm rot="5370115">
              <a:off x="5823019" y="184531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07" name="椭圆 206"/>
            <p:cNvSpPr/>
            <p:nvPr/>
          </p:nvSpPr>
          <p:spPr>
            <a:xfrm rot="5370115">
              <a:off x="5812122" y="223256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08" name="椭圆 207"/>
            <p:cNvSpPr/>
            <p:nvPr/>
          </p:nvSpPr>
          <p:spPr>
            <a:xfrm rot="5370115">
              <a:off x="5801224" y="261981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09" name="椭圆 208"/>
            <p:cNvSpPr/>
            <p:nvPr/>
          </p:nvSpPr>
          <p:spPr>
            <a:xfrm rot="5370115">
              <a:off x="5790326" y="30070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0" name="椭圆 209"/>
            <p:cNvSpPr/>
            <p:nvPr/>
          </p:nvSpPr>
          <p:spPr>
            <a:xfrm rot="5370115">
              <a:off x="5779427" y="339432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1" name="椭圆 210"/>
            <p:cNvSpPr/>
            <p:nvPr/>
          </p:nvSpPr>
          <p:spPr>
            <a:xfrm rot="5370115">
              <a:off x="5768530" y="378157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2" name="椭圆 211"/>
            <p:cNvSpPr/>
            <p:nvPr/>
          </p:nvSpPr>
          <p:spPr>
            <a:xfrm rot="5370115">
              <a:off x="5757632" y="416882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3" name="椭圆 212"/>
            <p:cNvSpPr/>
            <p:nvPr/>
          </p:nvSpPr>
          <p:spPr>
            <a:xfrm rot="5370115">
              <a:off x="5746735" y="455608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4" name="椭圆 213"/>
            <p:cNvSpPr/>
            <p:nvPr/>
          </p:nvSpPr>
          <p:spPr>
            <a:xfrm rot="5370115">
              <a:off x="5735838" y="494333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5" name="椭圆 214"/>
            <p:cNvSpPr/>
            <p:nvPr/>
          </p:nvSpPr>
          <p:spPr>
            <a:xfrm rot="5370115">
              <a:off x="5724940" y="533059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6" name="椭圆 215"/>
            <p:cNvSpPr/>
            <p:nvPr/>
          </p:nvSpPr>
          <p:spPr>
            <a:xfrm rot="5370115">
              <a:off x="5714042" y="571784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7" name="椭圆 216"/>
            <p:cNvSpPr/>
            <p:nvPr/>
          </p:nvSpPr>
          <p:spPr>
            <a:xfrm rot="5370115">
              <a:off x="5452550" y="147563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8" name="椭圆 217"/>
            <p:cNvSpPr/>
            <p:nvPr/>
          </p:nvSpPr>
          <p:spPr>
            <a:xfrm rot="5370115">
              <a:off x="5441652" y="186288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19" name="椭圆 218"/>
            <p:cNvSpPr/>
            <p:nvPr/>
          </p:nvSpPr>
          <p:spPr>
            <a:xfrm rot="5370115">
              <a:off x="5430755" y="225014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0" name="椭圆 219"/>
            <p:cNvSpPr/>
            <p:nvPr/>
          </p:nvSpPr>
          <p:spPr>
            <a:xfrm rot="5370115">
              <a:off x="5419858" y="263739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1" name="椭圆 220"/>
            <p:cNvSpPr/>
            <p:nvPr/>
          </p:nvSpPr>
          <p:spPr>
            <a:xfrm rot="5370115">
              <a:off x="5408960" y="302464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2" name="椭圆 221"/>
            <p:cNvSpPr/>
            <p:nvPr/>
          </p:nvSpPr>
          <p:spPr>
            <a:xfrm rot="5370115">
              <a:off x="5398063" y="341190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3" name="椭圆 222"/>
            <p:cNvSpPr/>
            <p:nvPr/>
          </p:nvSpPr>
          <p:spPr>
            <a:xfrm rot="5370115">
              <a:off x="5387165" y="379915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4" name="椭圆 223"/>
            <p:cNvSpPr/>
            <p:nvPr/>
          </p:nvSpPr>
          <p:spPr>
            <a:xfrm rot="5370115">
              <a:off x="5376267" y="418640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5" name="椭圆 224"/>
            <p:cNvSpPr/>
            <p:nvPr/>
          </p:nvSpPr>
          <p:spPr>
            <a:xfrm rot="5370115">
              <a:off x="5365369" y="457366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6" name="椭圆 225"/>
            <p:cNvSpPr/>
            <p:nvPr/>
          </p:nvSpPr>
          <p:spPr>
            <a:xfrm rot="5370115">
              <a:off x="5354471" y="496091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7" name="椭圆 226"/>
            <p:cNvSpPr/>
            <p:nvPr/>
          </p:nvSpPr>
          <p:spPr>
            <a:xfrm rot="5370115">
              <a:off x="5343574" y="534816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8" name="椭圆 227"/>
            <p:cNvSpPr/>
            <p:nvPr/>
          </p:nvSpPr>
          <p:spPr>
            <a:xfrm rot="5370115">
              <a:off x="5332676" y="573542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29" name="椭圆 228"/>
            <p:cNvSpPr/>
            <p:nvPr/>
          </p:nvSpPr>
          <p:spPr>
            <a:xfrm rot="5370115">
              <a:off x="5071184" y="149321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0" name="椭圆 229"/>
            <p:cNvSpPr/>
            <p:nvPr/>
          </p:nvSpPr>
          <p:spPr>
            <a:xfrm rot="5370115">
              <a:off x="5060287" y="188046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1" name="椭圆 230"/>
            <p:cNvSpPr/>
            <p:nvPr/>
          </p:nvSpPr>
          <p:spPr>
            <a:xfrm rot="5370115">
              <a:off x="5049388" y="226772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2" name="椭圆 231"/>
            <p:cNvSpPr/>
            <p:nvPr/>
          </p:nvSpPr>
          <p:spPr>
            <a:xfrm rot="5370115">
              <a:off x="5038489" y="265497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3" name="椭圆 232"/>
            <p:cNvSpPr/>
            <p:nvPr/>
          </p:nvSpPr>
          <p:spPr>
            <a:xfrm rot="5370115">
              <a:off x="5027591" y="304222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4" name="椭圆 233"/>
            <p:cNvSpPr/>
            <p:nvPr/>
          </p:nvSpPr>
          <p:spPr>
            <a:xfrm rot="5370115">
              <a:off x="5016696" y="342948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5" name="椭圆 234"/>
            <p:cNvSpPr/>
            <p:nvPr/>
          </p:nvSpPr>
          <p:spPr>
            <a:xfrm rot="5370115">
              <a:off x="5005798" y="38167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6" name="椭圆 235"/>
            <p:cNvSpPr/>
            <p:nvPr/>
          </p:nvSpPr>
          <p:spPr>
            <a:xfrm rot="5370115">
              <a:off x="4994900" y="420398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7" name="椭圆 236"/>
            <p:cNvSpPr/>
            <p:nvPr/>
          </p:nvSpPr>
          <p:spPr>
            <a:xfrm rot="5370115">
              <a:off x="4984002" y="459124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8" name="椭圆 237"/>
            <p:cNvSpPr/>
            <p:nvPr/>
          </p:nvSpPr>
          <p:spPr>
            <a:xfrm rot="5370115">
              <a:off x="4973105" y="497849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39" name="椭圆 238"/>
            <p:cNvSpPr/>
            <p:nvPr/>
          </p:nvSpPr>
          <p:spPr>
            <a:xfrm rot="5370115">
              <a:off x="4962207" y="536574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0" name="椭圆 239"/>
            <p:cNvSpPr/>
            <p:nvPr/>
          </p:nvSpPr>
          <p:spPr>
            <a:xfrm rot="5370115">
              <a:off x="4951309" y="575300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1" name="椭圆 240"/>
            <p:cNvSpPr/>
            <p:nvPr/>
          </p:nvSpPr>
          <p:spPr>
            <a:xfrm rot="5370115">
              <a:off x="4689816" y="151079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2" name="椭圆 241"/>
            <p:cNvSpPr/>
            <p:nvPr/>
          </p:nvSpPr>
          <p:spPr>
            <a:xfrm rot="5370115">
              <a:off x="4678919" y="189804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3" name="椭圆 242"/>
            <p:cNvSpPr/>
            <p:nvPr/>
          </p:nvSpPr>
          <p:spPr>
            <a:xfrm rot="5370115">
              <a:off x="4668022" y="228530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4" name="椭圆 243"/>
            <p:cNvSpPr/>
            <p:nvPr/>
          </p:nvSpPr>
          <p:spPr>
            <a:xfrm rot="5370115">
              <a:off x="4657123" y="267255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5" name="椭圆 244"/>
            <p:cNvSpPr/>
            <p:nvPr/>
          </p:nvSpPr>
          <p:spPr>
            <a:xfrm rot="5370115">
              <a:off x="4646226" y="305980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6" name="椭圆 245"/>
            <p:cNvSpPr/>
            <p:nvPr/>
          </p:nvSpPr>
          <p:spPr>
            <a:xfrm rot="5370115">
              <a:off x="4635328" y="344706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7" name="椭圆 246"/>
            <p:cNvSpPr/>
            <p:nvPr/>
          </p:nvSpPr>
          <p:spPr>
            <a:xfrm rot="5370115">
              <a:off x="4624430" y="383431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8" name="椭圆 247"/>
            <p:cNvSpPr/>
            <p:nvPr/>
          </p:nvSpPr>
          <p:spPr>
            <a:xfrm rot="5370115">
              <a:off x="4613534" y="422156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49" name="椭圆 248"/>
            <p:cNvSpPr/>
            <p:nvPr/>
          </p:nvSpPr>
          <p:spPr>
            <a:xfrm rot="5370115">
              <a:off x="4602635" y="460881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0" name="椭圆 249"/>
            <p:cNvSpPr/>
            <p:nvPr/>
          </p:nvSpPr>
          <p:spPr>
            <a:xfrm rot="5370115">
              <a:off x="4591738" y="499607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1" name="椭圆 250"/>
            <p:cNvSpPr/>
            <p:nvPr/>
          </p:nvSpPr>
          <p:spPr>
            <a:xfrm rot="5370115">
              <a:off x="4580840" y="538332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2" name="椭圆 251"/>
            <p:cNvSpPr/>
            <p:nvPr/>
          </p:nvSpPr>
          <p:spPr>
            <a:xfrm rot="5370115">
              <a:off x="4569943" y="577057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3" name="椭圆 252"/>
            <p:cNvSpPr/>
            <p:nvPr/>
          </p:nvSpPr>
          <p:spPr>
            <a:xfrm rot="5370115">
              <a:off x="4308450" y="152837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4" name="椭圆 253"/>
            <p:cNvSpPr/>
            <p:nvPr/>
          </p:nvSpPr>
          <p:spPr>
            <a:xfrm rot="5370115">
              <a:off x="4297552" y="191562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5" name="椭圆 254"/>
            <p:cNvSpPr/>
            <p:nvPr/>
          </p:nvSpPr>
          <p:spPr>
            <a:xfrm rot="5370115">
              <a:off x="4286654" y="230288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6" name="椭圆 255"/>
            <p:cNvSpPr/>
            <p:nvPr/>
          </p:nvSpPr>
          <p:spPr>
            <a:xfrm rot="5370115">
              <a:off x="4275757" y="26901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7" name="椭圆 256"/>
            <p:cNvSpPr/>
            <p:nvPr/>
          </p:nvSpPr>
          <p:spPr>
            <a:xfrm rot="5370115">
              <a:off x="4264860" y="307738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8" name="椭圆 257"/>
            <p:cNvSpPr/>
            <p:nvPr/>
          </p:nvSpPr>
          <p:spPr>
            <a:xfrm rot="5370115">
              <a:off x="4253962" y="346463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59" name="椭圆 258"/>
            <p:cNvSpPr/>
            <p:nvPr/>
          </p:nvSpPr>
          <p:spPr>
            <a:xfrm rot="5370115">
              <a:off x="4243065" y="385189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0" name="椭圆 259"/>
            <p:cNvSpPr/>
            <p:nvPr/>
          </p:nvSpPr>
          <p:spPr>
            <a:xfrm rot="5370115">
              <a:off x="4232166" y="423914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1" name="椭圆 260"/>
            <p:cNvSpPr/>
            <p:nvPr/>
          </p:nvSpPr>
          <p:spPr>
            <a:xfrm rot="5370115">
              <a:off x="4221270" y="462639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2" name="椭圆 261"/>
            <p:cNvSpPr/>
            <p:nvPr/>
          </p:nvSpPr>
          <p:spPr>
            <a:xfrm rot="5370115">
              <a:off x="4210371" y="501365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3" name="椭圆 262"/>
            <p:cNvSpPr/>
            <p:nvPr/>
          </p:nvSpPr>
          <p:spPr>
            <a:xfrm rot="5370115">
              <a:off x="4199473" y="540090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4" name="椭圆 263"/>
            <p:cNvSpPr/>
            <p:nvPr/>
          </p:nvSpPr>
          <p:spPr>
            <a:xfrm rot="5370115">
              <a:off x="4188576" y="578815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5" name="椭圆 264"/>
            <p:cNvSpPr/>
            <p:nvPr/>
          </p:nvSpPr>
          <p:spPr>
            <a:xfrm rot="5370115">
              <a:off x="3927082" y="154595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6" name="椭圆 265"/>
            <p:cNvSpPr/>
            <p:nvPr/>
          </p:nvSpPr>
          <p:spPr>
            <a:xfrm rot="5370115">
              <a:off x="3916185" y="193320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7" name="椭圆 266"/>
            <p:cNvSpPr/>
            <p:nvPr/>
          </p:nvSpPr>
          <p:spPr>
            <a:xfrm rot="5370115">
              <a:off x="3905288" y="23204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8" name="椭圆 267"/>
            <p:cNvSpPr/>
            <p:nvPr/>
          </p:nvSpPr>
          <p:spPr>
            <a:xfrm rot="5370115">
              <a:off x="3894390" y="270771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69" name="椭圆 268"/>
            <p:cNvSpPr/>
            <p:nvPr/>
          </p:nvSpPr>
          <p:spPr>
            <a:xfrm rot="5370115">
              <a:off x="3883493" y="309496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0" name="椭圆 269"/>
            <p:cNvSpPr/>
            <p:nvPr/>
          </p:nvSpPr>
          <p:spPr>
            <a:xfrm rot="5370115">
              <a:off x="3872595" y="348221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1" name="椭圆 270"/>
            <p:cNvSpPr/>
            <p:nvPr/>
          </p:nvSpPr>
          <p:spPr>
            <a:xfrm rot="5370115">
              <a:off x="3861697" y="38694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2" name="椭圆 271"/>
            <p:cNvSpPr/>
            <p:nvPr/>
          </p:nvSpPr>
          <p:spPr>
            <a:xfrm rot="5370115">
              <a:off x="3850800" y="425672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3" name="椭圆 272"/>
            <p:cNvSpPr/>
            <p:nvPr/>
          </p:nvSpPr>
          <p:spPr>
            <a:xfrm rot="5370115">
              <a:off x="3839902" y="464397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4" name="椭圆 273"/>
            <p:cNvSpPr/>
            <p:nvPr/>
          </p:nvSpPr>
          <p:spPr>
            <a:xfrm rot="5370115">
              <a:off x="3829005" y="503122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5" name="椭圆 274"/>
            <p:cNvSpPr/>
            <p:nvPr/>
          </p:nvSpPr>
          <p:spPr>
            <a:xfrm rot="5370115">
              <a:off x="3818106" y="541848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6" name="椭圆 275"/>
            <p:cNvSpPr/>
            <p:nvPr/>
          </p:nvSpPr>
          <p:spPr>
            <a:xfrm rot="5370115">
              <a:off x="3807207" y="580573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7" name="椭圆 276"/>
            <p:cNvSpPr/>
            <p:nvPr/>
          </p:nvSpPr>
          <p:spPr>
            <a:xfrm rot="5370115">
              <a:off x="3545716" y="156353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8" name="椭圆 277"/>
            <p:cNvSpPr/>
            <p:nvPr/>
          </p:nvSpPr>
          <p:spPr>
            <a:xfrm rot="5370115">
              <a:off x="3534818" y="195078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79" name="椭圆 278"/>
            <p:cNvSpPr/>
            <p:nvPr/>
          </p:nvSpPr>
          <p:spPr>
            <a:xfrm rot="5370115">
              <a:off x="3523920" y="233803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0" name="椭圆 279"/>
            <p:cNvSpPr/>
            <p:nvPr/>
          </p:nvSpPr>
          <p:spPr>
            <a:xfrm rot="5370115">
              <a:off x="3513022" y="272529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1" name="椭圆 280"/>
            <p:cNvSpPr/>
            <p:nvPr/>
          </p:nvSpPr>
          <p:spPr>
            <a:xfrm rot="5370115">
              <a:off x="3502124" y="311254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2" name="椭圆 281"/>
            <p:cNvSpPr/>
            <p:nvPr/>
          </p:nvSpPr>
          <p:spPr>
            <a:xfrm rot="5370115">
              <a:off x="3491228" y="3499798"/>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3" name="椭圆 282"/>
            <p:cNvSpPr/>
            <p:nvPr/>
          </p:nvSpPr>
          <p:spPr>
            <a:xfrm rot="5370115">
              <a:off x="3480330" y="3887049"/>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4" name="椭圆 283"/>
            <p:cNvSpPr/>
            <p:nvPr/>
          </p:nvSpPr>
          <p:spPr>
            <a:xfrm rot="5370115">
              <a:off x="3469431" y="427430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5" name="椭圆 284"/>
            <p:cNvSpPr/>
            <p:nvPr/>
          </p:nvSpPr>
          <p:spPr>
            <a:xfrm rot="5370115">
              <a:off x="3458533" y="466155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6" name="椭圆 285"/>
            <p:cNvSpPr/>
            <p:nvPr/>
          </p:nvSpPr>
          <p:spPr>
            <a:xfrm rot="5370115">
              <a:off x="3447637" y="504881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7" name="椭圆 286"/>
            <p:cNvSpPr/>
            <p:nvPr/>
          </p:nvSpPr>
          <p:spPr>
            <a:xfrm rot="5370115">
              <a:off x="3436739" y="543606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8" name="椭圆 287"/>
            <p:cNvSpPr/>
            <p:nvPr/>
          </p:nvSpPr>
          <p:spPr>
            <a:xfrm rot="5370115">
              <a:off x="3425841" y="582331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89" name="椭圆 288"/>
            <p:cNvSpPr/>
            <p:nvPr/>
          </p:nvSpPr>
          <p:spPr>
            <a:xfrm rot="5370115">
              <a:off x="3164350" y="158111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0" name="椭圆 289"/>
            <p:cNvSpPr/>
            <p:nvPr/>
          </p:nvSpPr>
          <p:spPr>
            <a:xfrm rot="5370115">
              <a:off x="3153452" y="196836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1" name="椭圆 290"/>
            <p:cNvSpPr/>
            <p:nvPr/>
          </p:nvSpPr>
          <p:spPr>
            <a:xfrm rot="5370115">
              <a:off x="3142551" y="2355617"/>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2" name="椭圆 291"/>
            <p:cNvSpPr/>
            <p:nvPr/>
          </p:nvSpPr>
          <p:spPr>
            <a:xfrm rot="5370115">
              <a:off x="3131656" y="2742871"/>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3" name="椭圆 292"/>
            <p:cNvSpPr/>
            <p:nvPr/>
          </p:nvSpPr>
          <p:spPr>
            <a:xfrm rot="5370115">
              <a:off x="3120759" y="3130125"/>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4" name="椭圆 293"/>
            <p:cNvSpPr/>
            <p:nvPr/>
          </p:nvSpPr>
          <p:spPr>
            <a:xfrm rot="5370115">
              <a:off x="3109859" y="351737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5" name="椭圆 294"/>
            <p:cNvSpPr/>
            <p:nvPr/>
          </p:nvSpPr>
          <p:spPr>
            <a:xfrm rot="5370115">
              <a:off x="3098964" y="390463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6" name="椭圆 295"/>
            <p:cNvSpPr/>
            <p:nvPr/>
          </p:nvSpPr>
          <p:spPr>
            <a:xfrm rot="5370115">
              <a:off x="3088065" y="4291883"/>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7" name="椭圆 296"/>
            <p:cNvSpPr/>
            <p:nvPr/>
          </p:nvSpPr>
          <p:spPr>
            <a:xfrm rot="5370115">
              <a:off x="3077167" y="4679134"/>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8" name="椭圆 297"/>
            <p:cNvSpPr/>
            <p:nvPr/>
          </p:nvSpPr>
          <p:spPr>
            <a:xfrm rot="5370115">
              <a:off x="3066268" y="5066390"/>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299" name="椭圆 298"/>
            <p:cNvSpPr/>
            <p:nvPr/>
          </p:nvSpPr>
          <p:spPr>
            <a:xfrm rot="5370115">
              <a:off x="3055371" y="5453642"/>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sp>
          <p:nvSpPr>
            <p:cNvPr id="300" name="椭圆 299"/>
            <p:cNvSpPr/>
            <p:nvPr/>
          </p:nvSpPr>
          <p:spPr>
            <a:xfrm rot="5370115">
              <a:off x="3044473" y="5840896"/>
              <a:ext cx="99716" cy="92446"/>
            </a:xfrm>
            <a:prstGeom prst="ellipse">
              <a:avLst/>
            </a:prstGeom>
            <a:solidFill>
              <a:schemeClr val="bg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lumMod val="95000"/>
                  </a:schemeClr>
                </a:solidFill>
                <a:latin typeface="思源黑体 CN Heavy" panose="020B0A00000000000000" pitchFamily="34" charset="-122"/>
              </a:endParaRPr>
            </a:p>
          </p:txBody>
        </p:sp>
      </p:grpSp>
      <p:grpSp>
        <p:nvGrpSpPr>
          <p:cNvPr id="359" name="组合 358"/>
          <p:cNvGrpSpPr/>
          <p:nvPr/>
        </p:nvGrpSpPr>
        <p:grpSpPr>
          <a:xfrm>
            <a:off x="1016213" y="1752600"/>
            <a:ext cx="2215183" cy="4445017"/>
            <a:chOff x="1104279" y="1752600"/>
            <a:chExt cx="2215183" cy="4445017"/>
          </a:xfrm>
        </p:grpSpPr>
        <p:sp>
          <p:nvSpPr>
            <p:cNvPr id="301" name="任意多边形: 形状 300"/>
            <p:cNvSpPr/>
            <p:nvPr/>
          </p:nvSpPr>
          <p:spPr>
            <a:xfrm rot="5400000">
              <a:off x="31577" y="2909732"/>
              <a:ext cx="4360587" cy="2215183"/>
            </a:xfrm>
            <a:custGeom>
              <a:avLst/>
              <a:gdLst>
                <a:gd name="connsiteX0" fmla="*/ 450000 w 900000"/>
                <a:gd name="connsiteY0" fmla="*/ 0 h 457201"/>
                <a:gd name="connsiteX1" fmla="*/ 900000 w 900000"/>
                <a:gd name="connsiteY1" fmla="*/ 450000 h 457201"/>
                <a:gd name="connsiteX2" fmla="*/ 899274 w 900000"/>
                <a:gd name="connsiteY2" fmla="*/ 457201 h 457201"/>
                <a:gd name="connsiteX3" fmla="*/ 726 w 900000"/>
                <a:gd name="connsiteY3" fmla="*/ 457201 h 457201"/>
                <a:gd name="connsiteX4" fmla="*/ 0 w 900000"/>
                <a:gd name="connsiteY4" fmla="*/ 450000 h 457201"/>
                <a:gd name="connsiteX5" fmla="*/ 450000 w 900000"/>
                <a:gd name="connsiteY5"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000" h="457201">
                  <a:moveTo>
                    <a:pt x="450000" y="0"/>
                  </a:moveTo>
                  <a:cubicBezTo>
                    <a:pt x="698528" y="0"/>
                    <a:pt x="900000" y="201472"/>
                    <a:pt x="900000" y="450000"/>
                  </a:cubicBezTo>
                  <a:lnTo>
                    <a:pt x="899274" y="457201"/>
                  </a:lnTo>
                  <a:lnTo>
                    <a:pt x="726" y="457201"/>
                  </a:lnTo>
                  <a:lnTo>
                    <a:pt x="0" y="450000"/>
                  </a:lnTo>
                  <a:cubicBezTo>
                    <a:pt x="0" y="201472"/>
                    <a:pt x="201472" y="0"/>
                    <a:pt x="450000" y="0"/>
                  </a:cubicBezTo>
                  <a:close/>
                </a:path>
              </a:pathLst>
            </a:custGeom>
            <a:solidFill>
              <a:srgbClr val="FDDD8A"/>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2" name="组合 1"/>
            <p:cNvGrpSpPr/>
            <p:nvPr/>
          </p:nvGrpSpPr>
          <p:grpSpPr>
            <a:xfrm>
              <a:off x="1154197" y="2925029"/>
              <a:ext cx="2030263" cy="2435070"/>
              <a:chOff x="1154197" y="2925029"/>
              <a:chExt cx="2030263" cy="2435070"/>
            </a:xfrm>
          </p:grpSpPr>
          <p:sp>
            <p:nvSpPr>
              <p:cNvPr id="306" name="文本框 305"/>
              <p:cNvSpPr txBox="1"/>
              <p:nvPr/>
            </p:nvSpPr>
            <p:spPr>
              <a:xfrm>
                <a:off x="1154197" y="3312224"/>
                <a:ext cx="2030263" cy="2047875"/>
              </a:xfrm>
              <a:prstGeom prst="rect">
                <a:avLst/>
              </a:prstGeom>
              <a:noFill/>
            </p:spPr>
            <p:txBody>
              <a:bodyPr wrap="square" rtlCol="0">
                <a:spAutoFit/>
              </a:bodyPr>
              <a:lstStyle>
                <a:defPPr>
                  <a:defRPr lang="zh-CN"/>
                </a:defPPr>
                <a:lvl1pPr algn="r">
                  <a:lnSpc>
                    <a:spcPct val="130000"/>
                  </a:lnSpc>
                  <a:defRPr sz="1400" spc="300">
                    <a:solidFill>
                      <a:srgbClr val="151515"/>
                    </a:solidFill>
                    <a:latin typeface="思源黑体 CN Light" panose="020B0300000000000000" pitchFamily="34" charset="-122"/>
                    <a:ea typeface="思源黑体 CN Light" panose="020B0300000000000000" pitchFamily="34" charset="-122"/>
                  </a:defRPr>
                </a:lvl1pPr>
              </a:lstStyle>
              <a:p>
                <a:r>
                  <a:rPr lang="zh-CN" altLang="en-US" spc="100" dirty="0">
                    <a:solidFill>
                      <a:schemeClr val="tx1">
                        <a:lumMod val="65000"/>
                        <a:lumOff val="35000"/>
                      </a:schemeClr>
                    </a:solidFill>
                  </a:rPr>
                  <a:t>一般是在</a:t>
                </a:r>
                <a:r>
                  <a:rPr lang="en-US" altLang="zh-CN" spc="100" dirty="0">
                    <a:solidFill>
                      <a:schemeClr val="tx1">
                        <a:lumMod val="65000"/>
                        <a:lumOff val="35000"/>
                      </a:schemeClr>
                    </a:solidFill>
                  </a:rPr>
                  <a:t>10%-15%,</a:t>
                </a:r>
                <a:r>
                  <a:rPr lang="zh-CN" altLang="en-US" spc="100" dirty="0">
                    <a:solidFill>
                      <a:schemeClr val="tx1">
                        <a:lumMod val="65000"/>
                        <a:lumOff val="35000"/>
                      </a:schemeClr>
                    </a:solidFill>
                  </a:rPr>
                  <a:t>高的也有</a:t>
                </a:r>
                <a:r>
                  <a:rPr lang="en-US" altLang="zh-CN" spc="100" dirty="0">
                    <a:solidFill>
                      <a:schemeClr val="tx1">
                        <a:lumMod val="65000"/>
                        <a:lumOff val="35000"/>
                      </a:schemeClr>
                    </a:solidFill>
                  </a:rPr>
                  <a:t>15%-30%</a:t>
                </a:r>
                <a:r>
                  <a:rPr lang="zh-CN" altLang="en-US" spc="100" dirty="0">
                    <a:solidFill>
                      <a:schemeClr val="tx1">
                        <a:lumMod val="65000"/>
                        <a:lumOff val="35000"/>
                      </a:schemeClr>
                    </a:solidFill>
                  </a:rPr>
                  <a:t>左右</a:t>
                </a:r>
                <a:r>
                  <a:rPr lang="en-US" altLang="zh-CN" spc="100" dirty="0">
                    <a:solidFill>
                      <a:schemeClr val="tx1">
                        <a:lumMod val="65000"/>
                        <a:lumOff val="35000"/>
                      </a:schemeClr>
                    </a:solidFill>
                  </a:rPr>
                  <a:t>,</a:t>
                </a:r>
                <a:r>
                  <a:rPr lang="zh-CN" altLang="en-US" spc="100" dirty="0">
                    <a:solidFill>
                      <a:schemeClr val="tx1">
                        <a:lumMod val="65000"/>
                        <a:lumOff val="35000"/>
                      </a:schemeClr>
                    </a:solidFill>
                  </a:rPr>
                  <a:t>都是根據歷史統計數據得來的</a:t>
                </a:r>
                <a:r>
                  <a:rPr lang="en-US" altLang="zh-CN" spc="100" dirty="0">
                    <a:solidFill>
                      <a:schemeClr val="tx1">
                        <a:lumMod val="65000"/>
                        <a:lumOff val="35000"/>
                      </a:schemeClr>
                    </a:solidFill>
                  </a:rPr>
                  <a:t>,</a:t>
                </a:r>
                <a:r>
                  <a:rPr lang="zh-CN" altLang="en-US" spc="100" dirty="0">
                    <a:solidFill>
                      <a:schemeClr val="tx1">
                        <a:lumMod val="65000"/>
                        <a:lumOff val="35000"/>
                      </a:schemeClr>
                    </a:solidFill>
                  </a:rPr>
                  <a:t>中簽了可轉債後</a:t>
                </a:r>
                <a:r>
                  <a:rPr lang="en-US" altLang="zh-CN" spc="100" dirty="0">
                    <a:solidFill>
                      <a:schemeClr val="tx1">
                        <a:lumMod val="65000"/>
                        <a:lumOff val="35000"/>
                      </a:schemeClr>
                    </a:solidFill>
                  </a:rPr>
                  <a:t>,</a:t>
                </a:r>
                <a:r>
                  <a:rPr lang="zh-CN" altLang="en-US" spc="100" dirty="0">
                    <a:solidFill>
                      <a:schemeClr val="tx1">
                        <a:lumMod val="65000"/>
                        <a:lumOff val="35000"/>
                      </a:schemeClr>
                    </a:solidFill>
                  </a:rPr>
                  <a:t>等到上市</a:t>
                </a:r>
                <a:r>
                  <a:rPr lang="en-US" altLang="zh-CN" spc="100" dirty="0">
                    <a:solidFill>
                      <a:schemeClr val="tx1">
                        <a:lumMod val="65000"/>
                        <a:lumOff val="35000"/>
                      </a:schemeClr>
                    </a:solidFill>
                  </a:rPr>
                  <a:t>,</a:t>
                </a:r>
                <a:r>
                  <a:rPr lang="zh-CN" altLang="en-US" spc="100" dirty="0">
                    <a:solidFill>
                      <a:schemeClr val="tx1">
                        <a:lumMod val="65000"/>
                        <a:lumOff val="35000"/>
                      </a:schemeClr>
                    </a:solidFill>
                  </a:rPr>
                  <a:t>大概可以賺到</a:t>
                </a:r>
                <a:r>
                  <a:rPr lang="en-US" altLang="zh-CN" spc="100" dirty="0">
                    <a:solidFill>
                      <a:schemeClr val="tx1">
                        <a:lumMod val="65000"/>
                        <a:lumOff val="35000"/>
                      </a:schemeClr>
                    </a:solidFill>
                  </a:rPr>
                  <a:t>10%-15%.</a:t>
                </a:r>
                <a:endParaRPr lang="en-US" altLang="zh-CN" spc="100" dirty="0">
                  <a:solidFill>
                    <a:schemeClr val="tx1">
                      <a:lumMod val="65000"/>
                      <a:lumOff val="35000"/>
                    </a:schemeClr>
                  </a:solidFill>
                </a:endParaRPr>
              </a:p>
              <a:p>
                <a:endParaRPr lang="zh-CN" altLang="en-US" spc="100" dirty="0">
                  <a:solidFill>
                    <a:schemeClr val="tx1">
                      <a:lumMod val="65000"/>
                      <a:lumOff val="35000"/>
                    </a:schemeClr>
                  </a:solidFill>
                </a:endParaRPr>
              </a:p>
            </p:txBody>
          </p:sp>
          <p:sp>
            <p:nvSpPr>
              <p:cNvPr id="307" name="文本框 306"/>
              <p:cNvSpPr txBox="1"/>
              <p:nvPr/>
            </p:nvSpPr>
            <p:spPr>
              <a:xfrm>
                <a:off x="1505279" y="2925029"/>
                <a:ext cx="1569661" cy="460375"/>
              </a:xfrm>
              <a:prstGeom prst="rect">
                <a:avLst/>
              </a:prstGeom>
              <a:noFill/>
            </p:spPr>
            <p:txBody>
              <a:bodyPr wrap="squar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pPr algn="r"/>
                <a:r>
                  <a:rPr lang="zh-CN" altLang="en-US" sz="2400" dirty="0">
                    <a:solidFill>
                      <a:schemeClr val="tx1">
                        <a:lumMod val="65000"/>
                        <a:lumOff val="35000"/>
                      </a:schemeClr>
                    </a:solidFill>
                  </a:rPr>
                  <a:t>整體收益</a:t>
                </a:r>
                <a:endParaRPr lang="zh-CN" altLang="en-US" sz="2400" dirty="0">
                  <a:solidFill>
                    <a:schemeClr val="tx1">
                      <a:lumMod val="65000"/>
                      <a:lumOff val="35000"/>
                    </a:schemeClr>
                  </a:solidFill>
                </a:endParaRPr>
              </a:p>
            </p:txBody>
          </p:sp>
        </p:grpSp>
        <p:pic>
          <p:nvPicPr>
            <p:cNvPr id="308" name="图形 30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79656" y="5112964"/>
              <a:ext cx="540000" cy="540000"/>
            </a:xfrm>
            <a:prstGeom prst="rect">
              <a:avLst/>
            </a:prstGeom>
          </p:spPr>
        </p:pic>
        <p:grpSp>
          <p:nvGrpSpPr>
            <p:cNvPr id="312" name="组合 311"/>
            <p:cNvGrpSpPr/>
            <p:nvPr/>
          </p:nvGrpSpPr>
          <p:grpSpPr>
            <a:xfrm>
              <a:off x="2043056" y="1752600"/>
              <a:ext cx="900000" cy="900000"/>
              <a:chOff x="1928756" y="1581150"/>
              <a:chExt cx="900000" cy="900000"/>
            </a:xfrm>
          </p:grpSpPr>
          <p:sp>
            <p:nvSpPr>
              <p:cNvPr id="313" name="椭圆 312"/>
              <p:cNvSpPr/>
              <p:nvPr/>
            </p:nvSpPr>
            <p:spPr>
              <a:xfrm>
                <a:off x="1928756" y="1581150"/>
                <a:ext cx="900000" cy="900000"/>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4" name="椭圆 313"/>
              <p:cNvSpPr/>
              <p:nvPr/>
            </p:nvSpPr>
            <p:spPr>
              <a:xfrm>
                <a:off x="2018756" y="1671150"/>
                <a:ext cx="720000" cy="7200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15" name="文本框 314"/>
              <p:cNvSpPr txBox="1"/>
              <p:nvPr/>
            </p:nvSpPr>
            <p:spPr>
              <a:xfrm>
                <a:off x="2066869" y="1769540"/>
                <a:ext cx="623775" cy="521970"/>
              </a:xfrm>
              <a:prstGeom prst="rect">
                <a:avLst/>
              </a:prstGeom>
              <a:noFill/>
            </p:spPr>
            <p:txBody>
              <a:bodyPr wrap="square" rtlCol="0">
                <a:spAutoFit/>
              </a:bodyPr>
              <a:lstStyle/>
              <a:p>
                <a:pPr algn="ctr"/>
                <a:r>
                  <a:rPr lang="en-US" altLang="zh-CN" sz="2800" dirty="0">
                    <a:latin typeface="+mj-ea"/>
                    <a:ea typeface="+mj-ea"/>
                  </a:rPr>
                  <a:t>01</a:t>
                </a:r>
                <a:endParaRPr lang="zh-CN" altLang="en-US" sz="2800" dirty="0">
                  <a:latin typeface="+mj-ea"/>
                  <a:ea typeface="+mj-ea"/>
                </a:endParaRPr>
              </a:p>
            </p:txBody>
          </p:sp>
        </p:grpSp>
      </p:grpSp>
      <p:sp>
        <p:nvSpPr>
          <p:cNvPr id="335" name="任意多边形: 形状 334"/>
          <p:cNvSpPr/>
          <p:nvPr/>
        </p:nvSpPr>
        <p:spPr>
          <a:xfrm rot="5400000">
            <a:off x="2591642" y="2909732"/>
            <a:ext cx="4360587" cy="2215183"/>
          </a:xfrm>
          <a:custGeom>
            <a:avLst/>
            <a:gdLst>
              <a:gd name="connsiteX0" fmla="*/ 450000 w 900000"/>
              <a:gd name="connsiteY0" fmla="*/ 0 h 457201"/>
              <a:gd name="connsiteX1" fmla="*/ 900000 w 900000"/>
              <a:gd name="connsiteY1" fmla="*/ 450000 h 457201"/>
              <a:gd name="connsiteX2" fmla="*/ 899274 w 900000"/>
              <a:gd name="connsiteY2" fmla="*/ 457201 h 457201"/>
              <a:gd name="connsiteX3" fmla="*/ 726 w 900000"/>
              <a:gd name="connsiteY3" fmla="*/ 457201 h 457201"/>
              <a:gd name="connsiteX4" fmla="*/ 0 w 900000"/>
              <a:gd name="connsiteY4" fmla="*/ 450000 h 457201"/>
              <a:gd name="connsiteX5" fmla="*/ 450000 w 900000"/>
              <a:gd name="connsiteY5"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000" h="457201">
                <a:moveTo>
                  <a:pt x="450000" y="0"/>
                </a:moveTo>
                <a:cubicBezTo>
                  <a:pt x="698528" y="0"/>
                  <a:pt x="900000" y="201472"/>
                  <a:pt x="900000" y="450000"/>
                </a:cubicBezTo>
                <a:lnTo>
                  <a:pt x="899274" y="457201"/>
                </a:lnTo>
                <a:lnTo>
                  <a:pt x="726" y="457201"/>
                </a:lnTo>
                <a:lnTo>
                  <a:pt x="0" y="450000"/>
                </a:lnTo>
                <a:cubicBezTo>
                  <a:pt x="0" y="201472"/>
                  <a:pt x="201472" y="0"/>
                  <a:pt x="450000" y="0"/>
                </a:cubicBezTo>
                <a:close/>
              </a:path>
            </a:pathLst>
          </a:custGeom>
          <a:solidFill>
            <a:srgbClr val="F2F2F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36" name="组合 335"/>
          <p:cNvGrpSpPr/>
          <p:nvPr/>
        </p:nvGrpSpPr>
        <p:grpSpPr>
          <a:xfrm>
            <a:off x="3732770" y="2925029"/>
            <a:ext cx="2030263" cy="1990570"/>
            <a:chOff x="1154197" y="2925029"/>
            <a:chExt cx="2030263" cy="1990570"/>
          </a:xfrm>
        </p:grpSpPr>
        <p:sp>
          <p:nvSpPr>
            <p:cNvPr id="337" name="文本框 336"/>
            <p:cNvSpPr txBox="1"/>
            <p:nvPr/>
          </p:nvSpPr>
          <p:spPr>
            <a:xfrm>
              <a:off x="1154197" y="3426524"/>
              <a:ext cx="2030263" cy="1489075"/>
            </a:xfrm>
            <a:prstGeom prst="rect">
              <a:avLst/>
            </a:prstGeom>
            <a:noFill/>
          </p:spPr>
          <p:txBody>
            <a:bodyPr wrap="square" rtlCol="0">
              <a:spAutoFit/>
            </a:bodyPr>
            <a:lstStyle>
              <a:defPPr>
                <a:defRPr lang="zh-CN"/>
              </a:defPPr>
              <a:lvl1pPr algn="r">
                <a:lnSpc>
                  <a:spcPct val="130000"/>
                </a:lnSpc>
                <a:defRPr sz="1400" spc="100">
                  <a:solidFill>
                    <a:schemeClr val="tx1">
                      <a:lumMod val="65000"/>
                      <a:lumOff val="35000"/>
                    </a:schemeClr>
                  </a:solidFill>
                  <a:latin typeface="思源黑体 CN Light" panose="020B0300000000000000" pitchFamily="34" charset="-122"/>
                  <a:ea typeface="思源黑体 CN Light" panose="020B0300000000000000" pitchFamily="34" charset="-122"/>
                </a:defRPr>
              </a:lvl1pPr>
            </a:lstStyle>
            <a:p>
              <a:r>
                <a:rPr lang="zh-CN" altLang="en-US" dirty="0"/>
                <a:t>債券基金投資回報率相對長期來看</a:t>
              </a:r>
              <a:r>
                <a:rPr lang="en-US" altLang="zh-CN" dirty="0"/>
                <a:t>,</a:t>
              </a:r>
              <a:r>
                <a:rPr lang="zh-CN" altLang="en-US" dirty="0"/>
                <a:t>一般在</a:t>
              </a:r>
              <a:r>
                <a:rPr lang="en-US" altLang="zh-CN" dirty="0"/>
                <a:t>6%-8%</a:t>
              </a:r>
              <a:r>
                <a:rPr lang="zh-CN" altLang="en-US" dirty="0"/>
                <a:t>左右</a:t>
              </a:r>
              <a:r>
                <a:rPr lang="en-US" altLang="zh-CN" dirty="0"/>
                <a:t>,</a:t>
              </a:r>
              <a:r>
                <a:rPr lang="zh-CN" altLang="en-US" dirty="0"/>
                <a:t>相對比較平穩</a:t>
              </a:r>
              <a:r>
                <a:rPr lang="en-US" altLang="zh-CN" dirty="0"/>
                <a:t>,</a:t>
              </a:r>
              <a:r>
                <a:rPr lang="zh-CN" altLang="en-US" dirty="0"/>
                <a:t>風險也比較小些</a:t>
              </a:r>
              <a:r>
                <a:rPr lang="en-US" altLang="zh-CN" dirty="0"/>
                <a:t>,</a:t>
              </a:r>
              <a:r>
                <a:rPr lang="zh-CN" altLang="en-US" dirty="0"/>
                <a:t>收益穩定</a:t>
              </a:r>
              <a:r>
                <a:rPr lang="en-US" altLang="zh-CN" dirty="0"/>
                <a:t>.</a:t>
              </a:r>
              <a:endParaRPr lang="en-US" altLang="zh-CN" dirty="0"/>
            </a:p>
          </p:txBody>
        </p:sp>
        <p:sp>
          <p:nvSpPr>
            <p:cNvPr id="338" name="文本框 337"/>
            <p:cNvSpPr txBox="1"/>
            <p:nvPr/>
          </p:nvSpPr>
          <p:spPr>
            <a:xfrm>
              <a:off x="1505279" y="2925029"/>
              <a:ext cx="1569661" cy="460375"/>
            </a:xfrm>
            <a:prstGeom prst="rect">
              <a:avLst/>
            </a:prstGeom>
            <a:noFill/>
          </p:spPr>
          <p:txBody>
            <a:bodyPr wrap="squar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pPr algn="r"/>
              <a:r>
                <a:rPr lang="zh-CN" altLang="en-US" sz="2400" dirty="0">
                  <a:solidFill>
                    <a:srgbClr val="151515"/>
                  </a:solidFill>
                </a:rPr>
                <a:t>整體收益</a:t>
              </a:r>
              <a:endParaRPr lang="zh-CN" altLang="en-US" sz="2400" dirty="0">
                <a:solidFill>
                  <a:srgbClr val="151515"/>
                </a:solidFill>
              </a:endParaRPr>
            </a:p>
          </p:txBody>
        </p:sp>
      </p:grpSp>
      <p:pic>
        <p:nvPicPr>
          <p:cNvPr id="310" name="图形 30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9144" y="5112964"/>
            <a:ext cx="540000" cy="540000"/>
          </a:xfrm>
          <a:prstGeom prst="rect">
            <a:avLst/>
          </a:prstGeom>
        </p:spPr>
      </p:pic>
      <p:grpSp>
        <p:nvGrpSpPr>
          <p:cNvPr id="3" name="组合 2"/>
          <p:cNvGrpSpPr/>
          <p:nvPr/>
        </p:nvGrpSpPr>
        <p:grpSpPr>
          <a:xfrm>
            <a:off x="4615279" y="1752600"/>
            <a:ext cx="900000" cy="900000"/>
            <a:chOff x="4837056" y="1581150"/>
            <a:chExt cx="900000" cy="900000"/>
          </a:xfrm>
        </p:grpSpPr>
        <p:sp>
          <p:nvSpPr>
            <p:cNvPr id="329" name="椭圆 328"/>
            <p:cNvSpPr/>
            <p:nvPr/>
          </p:nvSpPr>
          <p:spPr>
            <a:xfrm>
              <a:off x="4837056" y="1581150"/>
              <a:ext cx="900000" cy="900000"/>
            </a:xfrm>
            <a:prstGeom prst="ellipse">
              <a:avLst/>
            </a:prstGeom>
            <a:solidFill>
              <a:srgbClr val="FFC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30" name="椭圆 329"/>
            <p:cNvSpPr/>
            <p:nvPr/>
          </p:nvSpPr>
          <p:spPr>
            <a:xfrm>
              <a:off x="4927056" y="1671150"/>
              <a:ext cx="720000" cy="7200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31" name="文本框 330"/>
            <p:cNvSpPr txBox="1"/>
            <p:nvPr/>
          </p:nvSpPr>
          <p:spPr>
            <a:xfrm>
              <a:off x="4975169" y="1769540"/>
              <a:ext cx="623775" cy="521970"/>
            </a:xfrm>
            <a:prstGeom prst="rect">
              <a:avLst/>
            </a:prstGeom>
            <a:noFill/>
          </p:spPr>
          <p:txBody>
            <a:bodyPr wrap="square" rtlCol="0">
              <a:spAutoFit/>
            </a:bodyPr>
            <a:lstStyle/>
            <a:p>
              <a:pPr algn="ctr"/>
              <a:r>
                <a:rPr lang="en-US" altLang="zh-CN" sz="2800" dirty="0">
                  <a:latin typeface="+mj-ea"/>
                  <a:ea typeface="+mj-ea"/>
                </a:rPr>
                <a:t>02</a:t>
              </a:r>
              <a:endParaRPr lang="zh-CN" altLang="en-US" sz="2800" dirty="0">
                <a:latin typeface="+mj-ea"/>
                <a:ea typeface="+mj-ea"/>
              </a:endParaRPr>
            </a:p>
          </p:txBody>
        </p:sp>
      </p:grpSp>
      <p:grpSp>
        <p:nvGrpSpPr>
          <p:cNvPr id="361" name="组合 360"/>
          <p:cNvGrpSpPr/>
          <p:nvPr/>
        </p:nvGrpSpPr>
        <p:grpSpPr>
          <a:xfrm>
            <a:off x="6312475" y="1752600"/>
            <a:ext cx="2215183" cy="4445017"/>
            <a:chOff x="6381129" y="1752600"/>
            <a:chExt cx="2215183" cy="4445017"/>
          </a:xfrm>
        </p:grpSpPr>
        <p:sp>
          <p:nvSpPr>
            <p:cNvPr id="341" name="任意多边形: 形状 340"/>
            <p:cNvSpPr/>
            <p:nvPr/>
          </p:nvSpPr>
          <p:spPr>
            <a:xfrm rot="5400000">
              <a:off x="5308427" y="2909732"/>
              <a:ext cx="4360587" cy="2215183"/>
            </a:xfrm>
            <a:custGeom>
              <a:avLst/>
              <a:gdLst>
                <a:gd name="connsiteX0" fmla="*/ 450000 w 900000"/>
                <a:gd name="connsiteY0" fmla="*/ 0 h 457201"/>
                <a:gd name="connsiteX1" fmla="*/ 900000 w 900000"/>
                <a:gd name="connsiteY1" fmla="*/ 450000 h 457201"/>
                <a:gd name="connsiteX2" fmla="*/ 899274 w 900000"/>
                <a:gd name="connsiteY2" fmla="*/ 457201 h 457201"/>
                <a:gd name="connsiteX3" fmla="*/ 726 w 900000"/>
                <a:gd name="connsiteY3" fmla="*/ 457201 h 457201"/>
                <a:gd name="connsiteX4" fmla="*/ 0 w 900000"/>
                <a:gd name="connsiteY4" fmla="*/ 450000 h 457201"/>
                <a:gd name="connsiteX5" fmla="*/ 450000 w 900000"/>
                <a:gd name="connsiteY5"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000" h="457201">
                  <a:moveTo>
                    <a:pt x="450000" y="0"/>
                  </a:moveTo>
                  <a:cubicBezTo>
                    <a:pt x="698528" y="0"/>
                    <a:pt x="900000" y="201472"/>
                    <a:pt x="900000" y="450000"/>
                  </a:cubicBezTo>
                  <a:lnTo>
                    <a:pt x="899274" y="457201"/>
                  </a:lnTo>
                  <a:lnTo>
                    <a:pt x="726" y="457201"/>
                  </a:lnTo>
                  <a:lnTo>
                    <a:pt x="0" y="450000"/>
                  </a:lnTo>
                  <a:cubicBezTo>
                    <a:pt x="0" y="201472"/>
                    <a:pt x="201472" y="0"/>
                    <a:pt x="450000" y="0"/>
                  </a:cubicBezTo>
                  <a:close/>
                </a:path>
              </a:pathLst>
            </a:custGeom>
            <a:solidFill>
              <a:srgbClr val="FDDD8A"/>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42" name="组合 341"/>
            <p:cNvGrpSpPr/>
            <p:nvPr/>
          </p:nvGrpSpPr>
          <p:grpSpPr>
            <a:xfrm>
              <a:off x="6431047" y="2925029"/>
              <a:ext cx="2030263" cy="1990570"/>
              <a:chOff x="1154197" y="2925029"/>
              <a:chExt cx="2030263" cy="1990570"/>
            </a:xfrm>
          </p:grpSpPr>
          <p:sp>
            <p:nvSpPr>
              <p:cNvPr id="357" name="文本框 356"/>
              <p:cNvSpPr txBox="1"/>
              <p:nvPr/>
            </p:nvSpPr>
            <p:spPr>
              <a:xfrm>
                <a:off x="1154197" y="3426524"/>
                <a:ext cx="2030263" cy="1489075"/>
              </a:xfrm>
              <a:prstGeom prst="rect">
                <a:avLst/>
              </a:prstGeom>
              <a:noFill/>
            </p:spPr>
            <p:txBody>
              <a:bodyPr wrap="square" rtlCol="0">
                <a:spAutoFit/>
              </a:bodyPr>
              <a:lstStyle>
                <a:defPPr>
                  <a:defRPr lang="zh-CN"/>
                </a:defPPr>
                <a:lvl1pPr algn="r">
                  <a:lnSpc>
                    <a:spcPct val="130000"/>
                  </a:lnSpc>
                  <a:defRPr sz="1400" spc="100">
                    <a:solidFill>
                      <a:schemeClr val="tx1">
                        <a:lumMod val="65000"/>
                        <a:lumOff val="35000"/>
                      </a:schemeClr>
                    </a:solidFill>
                    <a:latin typeface="思源黑体 CN Light" panose="020B0300000000000000" pitchFamily="34" charset="-122"/>
                    <a:ea typeface="思源黑体 CN Light" panose="020B0300000000000000" pitchFamily="34" charset="-122"/>
                  </a:defRPr>
                </a:lvl1pPr>
              </a:lstStyle>
              <a:p>
                <a:r>
                  <a:rPr lang="zh-CN" altLang="en-US" dirty="0"/>
                  <a:t>從</a:t>
                </a:r>
                <a:r>
                  <a:rPr lang="en-US" altLang="zh-CN" dirty="0"/>
                  <a:t>3-5</a:t>
                </a:r>
                <a:r>
                  <a:rPr lang="zh-CN" altLang="en-US" dirty="0"/>
                  <a:t>年時間看</a:t>
                </a:r>
                <a:r>
                  <a:rPr lang="en-US" altLang="zh-CN" dirty="0"/>
                  <a:t>,</a:t>
                </a:r>
                <a:r>
                  <a:rPr lang="zh-CN" altLang="en-US" dirty="0"/>
                  <a:t>投資回報一般在</a:t>
                </a:r>
                <a:r>
                  <a:rPr lang="en-US" altLang="zh-CN" dirty="0"/>
                  <a:t>10%-30%</a:t>
                </a:r>
                <a:r>
                  <a:rPr lang="zh-CN" altLang="en-US" dirty="0"/>
                  <a:t>之間</a:t>
                </a:r>
                <a:r>
                  <a:rPr lang="en-US" altLang="zh-CN" dirty="0"/>
                  <a:t>,</a:t>
                </a:r>
                <a:r>
                  <a:rPr lang="zh-CN" altLang="en-US" dirty="0"/>
                  <a:t>風險比債券基金高，跟隨股票漲跌的趨勢</a:t>
                </a:r>
                <a:r>
                  <a:rPr lang="en-US" altLang="zh-CN" dirty="0"/>
                  <a:t>.</a:t>
                </a:r>
                <a:endParaRPr lang="en-US" altLang="zh-CN" dirty="0"/>
              </a:p>
            </p:txBody>
          </p:sp>
          <p:sp>
            <p:nvSpPr>
              <p:cNvPr id="358" name="文本框 357"/>
              <p:cNvSpPr txBox="1"/>
              <p:nvPr/>
            </p:nvSpPr>
            <p:spPr>
              <a:xfrm>
                <a:off x="1505279" y="2925029"/>
                <a:ext cx="1569661" cy="460375"/>
              </a:xfrm>
              <a:prstGeom prst="rect">
                <a:avLst/>
              </a:prstGeom>
              <a:noFill/>
            </p:spPr>
            <p:txBody>
              <a:bodyPr wrap="squar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pPr algn="r"/>
                <a:r>
                  <a:rPr lang="zh-CN" altLang="en-US" sz="2400" dirty="0">
                    <a:solidFill>
                      <a:schemeClr val="tx1">
                        <a:lumMod val="65000"/>
                        <a:lumOff val="35000"/>
                      </a:schemeClr>
                    </a:solidFill>
                  </a:rPr>
                  <a:t>整體收益</a:t>
                </a:r>
                <a:endParaRPr lang="zh-CN" altLang="en-US" sz="2400" dirty="0">
                  <a:solidFill>
                    <a:schemeClr val="tx1">
                      <a:lumMod val="65000"/>
                      <a:lumOff val="35000"/>
                    </a:schemeClr>
                  </a:solidFill>
                </a:endParaRPr>
              </a:p>
            </p:txBody>
          </p:sp>
        </p:grpSp>
        <p:pic>
          <p:nvPicPr>
            <p:cNvPr id="343" name="图形 34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556506" y="5112964"/>
              <a:ext cx="540000" cy="540000"/>
            </a:xfrm>
            <a:prstGeom prst="rect">
              <a:avLst/>
            </a:prstGeom>
          </p:spPr>
        </p:pic>
        <p:grpSp>
          <p:nvGrpSpPr>
            <p:cNvPr id="344" name="组合 343"/>
            <p:cNvGrpSpPr/>
            <p:nvPr/>
          </p:nvGrpSpPr>
          <p:grpSpPr>
            <a:xfrm>
              <a:off x="7319906" y="1752600"/>
              <a:ext cx="900000" cy="900000"/>
              <a:chOff x="1928756" y="1581150"/>
              <a:chExt cx="900000" cy="900000"/>
            </a:xfrm>
          </p:grpSpPr>
          <p:sp>
            <p:nvSpPr>
              <p:cNvPr id="354" name="椭圆 353"/>
              <p:cNvSpPr/>
              <p:nvPr/>
            </p:nvSpPr>
            <p:spPr>
              <a:xfrm>
                <a:off x="1928756" y="1581150"/>
                <a:ext cx="900000" cy="900000"/>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55" name="椭圆 354"/>
              <p:cNvSpPr/>
              <p:nvPr/>
            </p:nvSpPr>
            <p:spPr>
              <a:xfrm>
                <a:off x="2018756" y="1671150"/>
                <a:ext cx="720000" cy="7200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56" name="文本框 355"/>
              <p:cNvSpPr txBox="1"/>
              <p:nvPr/>
            </p:nvSpPr>
            <p:spPr>
              <a:xfrm>
                <a:off x="2066869" y="1769540"/>
                <a:ext cx="623775" cy="521970"/>
              </a:xfrm>
              <a:prstGeom prst="rect">
                <a:avLst/>
              </a:prstGeom>
              <a:noFill/>
            </p:spPr>
            <p:txBody>
              <a:bodyPr wrap="square" rtlCol="0">
                <a:spAutoFit/>
              </a:bodyPr>
              <a:lstStyle/>
              <a:p>
                <a:pPr algn="ctr"/>
                <a:r>
                  <a:rPr lang="en-US" altLang="zh-CN" sz="2800" dirty="0">
                    <a:latin typeface="+mj-ea"/>
                    <a:ea typeface="+mj-ea"/>
                  </a:rPr>
                  <a:t>03</a:t>
                </a:r>
                <a:endParaRPr lang="zh-CN" altLang="en-US" sz="2800" dirty="0">
                  <a:latin typeface="+mj-ea"/>
                  <a:ea typeface="+mj-ea"/>
                </a:endParaRPr>
              </a:p>
            </p:txBody>
          </p:sp>
        </p:grpSp>
      </p:grpSp>
      <p:grpSp>
        <p:nvGrpSpPr>
          <p:cNvPr id="362" name="组合 361"/>
          <p:cNvGrpSpPr/>
          <p:nvPr/>
        </p:nvGrpSpPr>
        <p:grpSpPr>
          <a:xfrm>
            <a:off x="8960605" y="1752600"/>
            <a:ext cx="2215183" cy="4445017"/>
            <a:chOff x="9048671" y="1752600"/>
            <a:chExt cx="2215183" cy="4445017"/>
          </a:xfrm>
        </p:grpSpPr>
        <p:sp>
          <p:nvSpPr>
            <p:cNvPr id="345" name="任意多边形: 形状 344"/>
            <p:cNvSpPr/>
            <p:nvPr/>
          </p:nvSpPr>
          <p:spPr>
            <a:xfrm rot="5400000">
              <a:off x="7975969" y="2909732"/>
              <a:ext cx="4360587" cy="2215183"/>
            </a:xfrm>
            <a:custGeom>
              <a:avLst/>
              <a:gdLst>
                <a:gd name="connsiteX0" fmla="*/ 450000 w 900000"/>
                <a:gd name="connsiteY0" fmla="*/ 0 h 457201"/>
                <a:gd name="connsiteX1" fmla="*/ 900000 w 900000"/>
                <a:gd name="connsiteY1" fmla="*/ 450000 h 457201"/>
                <a:gd name="connsiteX2" fmla="*/ 899274 w 900000"/>
                <a:gd name="connsiteY2" fmla="*/ 457201 h 457201"/>
                <a:gd name="connsiteX3" fmla="*/ 726 w 900000"/>
                <a:gd name="connsiteY3" fmla="*/ 457201 h 457201"/>
                <a:gd name="connsiteX4" fmla="*/ 0 w 900000"/>
                <a:gd name="connsiteY4" fmla="*/ 450000 h 457201"/>
                <a:gd name="connsiteX5" fmla="*/ 450000 w 900000"/>
                <a:gd name="connsiteY5" fmla="*/ 0 h 45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000" h="457201">
                  <a:moveTo>
                    <a:pt x="450000" y="0"/>
                  </a:moveTo>
                  <a:cubicBezTo>
                    <a:pt x="698528" y="0"/>
                    <a:pt x="900000" y="201472"/>
                    <a:pt x="900000" y="450000"/>
                  </a:cubicBezTo>
                  <a:lnTo>
                    <a:pt x="899274" y="457201"/>
                  </a:lnTo>
                  <a:lnTo>
                    <a:pt x="726" y="457201"/>
                  </a:lnTo>
                  <a:lnTo>
                    <a:pt x="0" y="450000"/>
                  </a:lnTo>
                  <a:cubicBezTo>
                    <a:pt x="0" y="201472"/>
                    <a:pt x="201472" y="0"/>
                    <a:pt x="450000" y="0"/>
                  </a:cubicBezTo>
                  <a:close/>
                </a:path>
              </a:pathLst>
            </a:custGeom>
            <a:solidFill>
              <a:srgbClr val="F2F2F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grpSp>
          <p:nvGrpSpPr>
            <p:cNvPr id="346" name="组合 345"/>
            <p:cNvGrpSpPr/>
            <p:nvPr/>
          </p:nvGrpSpPr>
          <p:grpSpPr>
            <a:xfrm>
              <a:off x="9117097" y="2925029"/>
              <a:ext cx="2030263" cy="1990570"/>
              <a:chOff x="1154197" y="2925029"/>
              <a:chExt cx="2030263" cy="1990570"/>
            </a:xfrm>
          </p:grpSpPr>
          <p:sp>
            <p:nvSpPr>
              <p:cNvPr id="352" name="文本框 351"/>
              <p:cNvSpPr txBox="1"/>
              <p:nvPr/>
            </p:nvSpPr>
            <p:spPr>
              <a:xfrm>
                <a:off x="1154197" y="3426524"/>
                <a:ext cx="2030263" cy="1489075"/>
              </a:xfrm>
              <a:prstGeom prst="rect">
                <a:avLst/>
              </a:prstGeom>
              <a:noFill/>
            </p:spPr>
            <p:txBody>
              <a:bodyPr wrap="square" rtlCol="0">
                <a:spAutoFit/>
              </a:bodyPr>
              <a:lstStyle>
                <a:defPPr>
                  <a:defRPr lang="zh-CN"/>
                </a:defPPr>
                <a:lvl1pPr algn="r">
                  <a:lnSpc>
                    <a:spcPct val="130000"/>
                  </a:lnSpc>
                  <a:defRPr sz="1400" spc="100">
                    <a:solidFill>
                      <a:schemeClr val="tx1">
                        <a:lumMod val="65000"/>
                        <a:lumOff val="35000"/>
                      </a:schemeClr>
                    </a:solidFill>
                    <a:latin typeface="思源黑体 CN Light" panose="020B0300000000000000" pitchFamily="34" charset="-122"/>
                    <a:ea typeface="思源黑体 CN Light" panose="020B0300000000000000" pitchFamily="34" charset="-122"/>
                  </a:defRPr>
                </a:lvl1pPr>
              </a:lstStyle>
              <a:p>
                <a:r>
                  <a:rPr lang="zh-CN" altLang="en-US" dirty="0"/>
                  <a:t>中外證券市場數據表明，股票投資回報是最高的</a:t>
                </a:r>
                <a:r>
                  <a:rPr lang="en-US" altLang="zh-CN" dirty="0"/>
                  <a:t>,</a:t>
                </a:r>
                <a:r>
                  <a:rPr lang="zh-CN" altLang="en-US" dirty="0"/>
                  <a:t>相對風險也是最高的</a:t>
                </a:r>
                <a:r>
                  <a:rPr lang="en-US" altLang="zh-CN" dirty="0"/>
                  <a:t>,</a:t>
                </a:r>
                <a:r>
                  <a:rPr lang="zh-CN" altLang="en-US" dirty="0"/>
                  <a:t>分散組合</a:t>
                </a:r>
                <a:r>
                  <a:rPr lang="en-US" altLang="zh-CN" dirty="0"/>
                  <a:t>,</a:t>
                </a:r>
                <a:r>
                  <a:rPr lang="zh-CN" altLang="en-US" dirty="0"/>
                  <a:t>有利於降低風險</a:t>
                </a:r>
                <a:r>
                  <a:rPr lang="en-US" altLang="zh-CN" dirty="0"/>
                  <a:t>.</a:t>
                </a:r>
                <a:endParaRPr lang="en-US" altLang="zh-CN" dirty="0"/>
              </a:p>
            </p:txBody>
          </p:sp>
          <p:sp>
            <p:nvSpPr>
              <p:cNvPr id="353" name="文本框 352"/>
              <p:cNvSpPr txBox="1"/>
              <p:nvPr/>
            </p:nvSpPr>
            <p:spPr>
              <a:xfrm>
                <a:off x="1505279" y="2925029"/>
                <a:ext cx="1569661" cy="460375"/>
              </a:xfrm>
              <a:prstGeom prst="rect">
                <a:avLst/>
              </a:prstGeom>
              <a:noFill/>
            </p:spPr>
            <p:txBody>
              <a:bodyPr wrap="square" rtlCol="0">
                <a:spAutoFit/>
              </a:bodyPr>
              <a:lstStyle>
                <a:defPPr>
                  <a:defRPr lang="zh-CN"/>
                </a:defPPr>
                <a:lvl1pPr algn="ctr">
                  <a:defRPr sz="2000" spc="300">
                    <a:solidFill>
                      <a:srgbClr val="012FA7"/>
                    </a:solidFill>
                    <a:latin typeface="思源黑体 CN Heavy" panose="020B0A00000000000000" pitchFamily="34" charset="-122"/>
                    <a:ea typeface="思源黑体 CN Heavy" panose="020B0A00000000000000" pitchFamily="34" charset="-122"/>
                  </a:defRPr>
                </a:lvl1pPr>
              </a:lstStyle>
              <a:p>
                <a:pPr algn="r"/>
                <a:r>
                  <a:rPr lang="zh-CN" altLang="en-US" sz="2400" dirty="0">
                    <a:solidFill>
                      <a:srgbClr val="151515"/>
                    </a:solidFill>
                  </a:rPr>
                  <a:t>整體收益</a:t>
                </a:r>
                <a:endParaRPr lang="zh-CN" altLang="en-US" sz="2400" dirty="0">
                  <a:solidFill>
                    <a:srgbClr val="151515"/>
                  </a:solidFill>
                </a:endParaRPr>
              </a:p>
            </p:txBody>
          </p:sp>
        </p:grpSp>
        <p:pic>
          <p:nvPicPr>
            <p:cNvPr id="347" name="图形 34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53471" y="5112964"/>
              <a:ext cx="540000" cy="540000"/>
            </a:xfrm>
            <a:prstGeom prst="rect">
              <a:avLst/>
            </a:prstGeom>
          </p:spPr>
        </p:pic>
        <p:grpSp>
          <p:nvGrpSpPr>
            <p:cNvPr id="348" name="组合 347"/>
            <p:cNvGrpSpPr/>
            <p:nvPr/>
          </p:nvGrpSpPr>
          <p:grpSpPr>
            <a:xfrm>
              <a:off x="9999606" y="1752600"/>
              <a:ext cx="900000" cy="900000"/>
              <a:chOff x="4837056" y="1581150"/>
              <a:chExt cx="900000" cy="900000"/>
            </a:xfrm>
          </p:grpSpPr>
          <p:sp>
            <p:nvSpPr>
              <p:cNvPr id="349" name="椭圆 348"/>
              <p:cNvSpPr/>
              <p:nvPr/>
            </p:nvSpPr>
            <p:spPr>
              <a:xfrm>
                <a:off x="4837056" y="1581150"/>
                <a:ext cx="900000" cy="900000"/>
              </a:xfrm>
              <a:prstGeom prst="ellipse">
                <a:avLst/>
              </a:prstGeom>
              <a:solidFill>
                <a:srgbClr val="FFC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50" name="椭圆 349"/>
              <p:cNvSpPr/>
              <p:nvPr/>
            </p:nvSpPr>
            <p:spPr>
              <a:xfrm>
                <a:off x="4927056" y="1671150"/>
                <a:ext cx="720000" cy="7200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Heavy" panose="020B0A00000000000000" pitchFamily="34" charset="-122"/>
                </a:endParaRPr>
              </a:p>
            </p:txBody>
          </p:sp>
          <p:sp>
            <p:nvSpPr>
              <p:cNvPr id="351" name="文本框 350"/>
              <p:cNvSpPr txBox="1"/>
              <p:nvPr/>
            </p:nvSpPr>
            <p:spPr>
              <a:xfrm>
                <a:off x="4975169" y="1769540"/>
                <a:ext cx="623775" cy="521970"/>
              </a:xfrm>
              <a:prstGeom prst="rect">
                <a:avLst/>
              </a:prstGeom>
              <a:noFill/>
            </p:spPr>
            <p:txBody>
              <a:bodyPr wrap="square" rtlCol="0">
                <a:spAutoFit/>
              </a:bodyPr>
              <a:lstStyle/>
              <a:p>
                <a:pPr algn="ctr"/>
                <a:r>
                  <a:rPr lang="en-US" altLang="zh-CN" sz="2800" dirty="0">
                    <a:latin typeface="+mj-ea"/>
                    <a:ea typeface="+mj-ea"/>
                  </a:rPr>
                  <a:t>04</a:t>
                </a:r>
                <a:endParaRPr lang="zh-CN" altLang="en-US" sz="2800" dirty="0">
                  <a:latin typeface="+mj-ea"/>
                  <a:ea typeface="+mj-ea"/>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整體收益</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Overall Revenue</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03</a:t>
            </a:r>
            <a:endParaRPr lang="zh-CN" altLang="en-US" dirty="0">
              <a:solidFill>
                <a:srgbClr val="151515"/>
              </a:solidFill>
            </a:endParaRPr>
          </a:p>
        </p:txBody>
      </p:sp>
      <p:grpSp>
        <p:nvGrpSpPr>
          <p:cNvPr id="30" name="组合 29"/>
          <p:cNvGrpSpPr/>
          <p:nvPr/>
        </p:nvGrpSpPr>
        <p:grpSpPr>
          <a:xfrm>
            <a:off x="6368127" y="1306865"/>
            <a:ext cx="3261739" cy="576235"/>
            <a:chOff x="615027" y="849665"/>
            <a:chExt cx="3261739" cy="576235"/>
          </a:xfrm>
        </p:grpSpPr>
        <p:sp>
          <p:nvSpPr>
            <p:cNvPr id="31" name="文本框 30"/>
            <p:cNvSpPr txBox="1"/>
            <p:nvPr/>
          </p:nvSpPr>
          <p:spPr>
            <a:xfrm>
              <a:off x="615027" y="849665"/>
              <a:ext cx="3261739" cy="521970"/>
            </a:xfrm>
            <a:prstGeom prst="rect">
              <a:avLst/>
            </a:prstGeom>
            <a:noFill/>
          </p:spPr>
          <p:txBody>
            <a:bodyPr wrap="square" rtlCol="0">
              <a:spAutoFit/>
            </a:bodyPr>
            <a:lstStyle/>
            <a:p>
              <a:r>
                <a:rPr lang="zh-CN" altLang="en-US" sz="2800" spc="200" dirty="0">
                  <a:solidFill>
                    <a:srgbClr val="151515"/>
                  </a:solidFill>
                  <a:latin typeface="+mj-ea"/>
                  <a:ea typeface="+mj-ea"/>
                </a:rPr>
                <a:t>整體收益</a:t>
              </a:r>
              <a:endParaRPr lang="zh-CN" altLang="en-US" sz="2800" spc="200" dirty="0">
                <a:solidFill>
                  <a:srgbClr val="151515"/>
                </a:solidFill>
                <a:latin typeface="+mj-ea"/>
                <a:ea typeface="+mj-ea"/>
              </a:endParaRPr>
            </a:p>
          </p:txBody>
        </p:sp>
        <p:sp>
          <p:nvSpPr>
            <p:cNvPr id="32" name="矩形 31"/>
            <p:cNvSpPr/>
            <p:nvPr/>
          </p:nvSpPr>
          <p:spPr>
            <a:xfrm rot="10800000">
              <a:off x="731817" y="1389900"/>
              <a:ext cx="1440000" cy="36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67340"/>
                </a:solidFill>
              </a:endParaRPr>
            </a:p>
          </p:txBody>
        </p:sp>
      </p:grpSp>
      <p:grpSp>
        <p:nvGrpSpPr>
          <p:cNvPr id="33" name="组合 32"/>
          <p:cNvGrpSpPr/>
          <p:nvPr/>
        </p:nvGrpSpPr>
        <p:grpSpPr>
          <a:xfrm>
            <a:off x="1074717" y="1679477"/>
            <a:ext cx="4731248" cy="4309808"/>
            <a:chOff x="731817" y="2003327"/>
            <a:chExt cx="4731248" cy="4309808"/>
          </a:xfrm>
          <a:blipFill dpi="0" rotWithShape="1">
            <a:blip r:embed="rId1"/>
            <a:srcRect/>
            <a:stretch>
              <a:fillRect/>
            </a:stretch>
          </a:blipFill>
        </p:grpSpPr>
        <p:sp>
          <p:nvSpPr>
            <p:cNvPr id="35" name="矩形 34"/>
            <p:cNvSpPr/>
            <p:nvPr/>
          </p:nvSpPr>
          <p:spPr>
            <a:xfrm>
              <a:off x="731817" y="2003327"/>
              <a:ext cx="1080000" cy="3700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1948900" y="2612927"/>
              <a:ext cx="1080000" cy="3700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3165983" y="2003327"/>
              <a:ext cx="1080000" cy="3700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4383065" y="2612927"/>
              <a:ext cx="1080000" cy="37002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aphicFrame>
        <p:nvGraphicFramePr>
          <p:cNvPr id="39" name="表格 18"/>
          <p:cNvGraphicFramePr>
            <a:graphicFrameLocks noGrp="1"/>
          </p:cNvGraphicFramePr>
          <p:nvPr/>
        </p:nvGraphicFramePr>
        <p:xfrm>
          <a:off x="6022042" y="2107044"/>
          <a:ext cx="5139015" cy="3963150"/>
        </p:xfrm>
        <a:graphic>
          <a:graphicData uri="http://schemas.openxmlformats.org/drawingml/2006/table">
            <a:tbl>
              <a:tblPr firstRow="1" bandRow="1">
                <a:tableStyleId>{5C22544A-7EE6-4342-B048-85BDC9FD1C3A}</a:tableStyleId>
              </a:tblPr>
              <a:tblGrid>
                <a:gridCol w="1045508"/>
                <a:gridCol w="1847798"/>
                <a:gridCol w="2245709"/>
              </a:tblGrid>
              <a:tr h="792630">
                <a:tc>
                  <a:txBody>
                    <a:bodyPr/>
                    <a:lstStyle/>
                    <a:p>
                      <a:endParaRPr lang="zh-CN" altLang="en-US" dirty="0">
                        <a:solidFill>
                          <a:srgbClr val="A67340"/>
                        </a:solidFill>
                      </a:endParaRPr>
                    </a:p>
                  </a:txBody>
                  <a:tcPr>
                    <a:solidFill>
                      <a:srgbClr val="FDDD8A"/>
                    </a:solidFill>
                  </a:tcPr>
                </a:tc>
                <a:tc>
                  <a:txBody>
                    <a:bodyPr/>
                    <a:lstStyle/>
                    <a:p>
                      <a:endParaRPr lang="zh-CN" altLang="en-US" dirty="0">
                        <a:solidFill>
                          <a:srgbClr val="A67340"/>
                        </a:solidFill>
                      </a:endParaRPr>
                    </a:p>
                  </a:txBody>
                  <a:tcPr>
                    <a:solidFill>
                      <a:srgbClr val="FDDD8A"/>
                    </a:solidFill>
                  </a:tcPr>
                </a:tc>
                <a:tc>
                  <a:txBody>
                    <a:bodyPr/>
                    <a:lstStyle/>
                    <a:p>
                      <a:endParaRPr lang="zh-CN" altLang="en-US" dirty="0">
                        <a:solidFill>
                          <a:srgbClr val="A67340"/>
                        </a:solidFill>
                      </a:endParaRPr>
                    </a:p>
                  </a:txBody>
                  <a:tcPr>
                    <a:solidFill>
                      <a:srgbClr val="FDDD8A"/>
                    </a:solidFill>
                  </a:tcPr>
                </a:tc>
              </a:tr>
              <a:tr h="792630">
                <a:tc>
                  <a:txBody>
                    <a:bodyPr/>
                    <a:lstStyle/>
                    <a:p>
                      <a:endParaRPr lang="zh-CN" altLang="en-US" dirty="0">
                        <a:solidFill>
                          <a:srgbClr val="A67340"/>
                        </a:solidFill>
                      </a:endParaRPr>
                    </a:p>
                  </a:txBody>
                  <a:tcPr>
                    <a:solidFill>
                      <a:srgbClr val="FDDD8A"/>
                    </a:solidFill>
                  </a:tcPr>
                </a:tc>
                <a:tc>
                  <a:txBody>
                    <a:bodyPr/>
                    <a:lstStyle/>
                    <a:p>
                      <a:endParaRPr lang="zh-CN" altLang="en-US">
                        <a:solidFill>
                          <a:srgbClr val="A67340"/>
                        </a:solidFill>
                      </a:endParaRPr>
                    </a:p>
                  </a:txBody>
                  <a:tcPr>
                    <a:solidFill>
                      <a:srgbClr val="FDDD8A"/>
                    </a:solidFill>
                  </a:tcPr>
                </a:tc>
                <a:tc>
                  <a:txBody>
                    <a:bodyPr/>
                    <a:lstStyle/>
                    <a:p>
                      <a:endParaRPr lang="zh-CN" altLang="en-US">
                        <a:solidFill>
                          <a:srgbClr val="A67340"/>
                        </a:solidFill>
                      </a:endParaRPr>
                    </a:p>
                  </a:txBody>
                  <a:tcPr>
                    <a:solidFill>
                      <a:srgbClr val="FDDD8A"/>
                    </a:solidFill>
                  </a:tcPr>
                </a:tc>
              </a:tr>
              <a:tr h="792630">
                <a:tc>
                  <a:txBody>
                    <a:bodyPr/>
                    <a:lstStyle/>
                    <a:p>
                      <a:endParaRPr lang="zh-CN" altLang="en-US">
                        <a:solidFill>
                          <a:srgbClr val="A67340"/>
                        </a:solidFill>
                      </a:endParaRPr>
                    </a:p>
                  </a:txBody>
                  <a:tcPr>
                    <a:solidFill>
                      <a:srgbClr val="FDDD8A"/>
                    </a:solidFill>
                  </a:tcPr>
                </a:tc>
                <a:tc>
                  <a:txBody>
                    <a:bodyPr/>
                    <a:lstStyle/>
                    <a:p>
                      <a:endParaRPr lang="zh-CN" altLang="en-US">
                        <a:solidFill>
                          <a:srgbClr val="A67340"/>
                        </a:solidFill>
                      </a:endParaRPr>
                    </a:p>
                  </a:txBody>
                  <a:tcPr>
                    <a:solidFill>
                      <a:srgbClr val="FDDD8A"/>
                    </a:solidFill>
                  </a:tcPr>
                </a:tc>
                <a:tc>
                  <a:txBody>
                    <a:bodyPr/>
                    <a:lstStyle/>
                    <a:p>
                      <a:endParaRPr lang="zh-CN" altLang="en-US" dirty="0">
                        <a:solidFill>
                          <a:srgbClr val="A67340"/>
                        </a:solidFill>
                      </a:endParaRPr>
                    </a:p>
                  </a:txBody>
                  <a:tcPr>
                    <a:solidFill>
                      <a:srgbClr val="FDDD8A"/>
                    </a:solidFill>
                  </a:tcPr>
                </a:tc>
              </a:tr>
              <a:tr h="792630">
                <a:tc>
                  <a:txBody>
                    <a:bodyPr/>
                    <a:lstStyle/>
                    <a:p>
                      <a:endParaRPr lang="zh-CN" altLang="en-US">
                        <a:solidFill>
                          <a:srgbClr val="A67340"/>
                        </a:solidFill>
                      </a:endParaRPr>
                    </a:p>
                  </a:txBody>
                  <a:tcPr>
                    <a:solidFill>
                      <a:srgbClr val="FDDD8A"/>
                    </a:solidFill>
                  </a:tcPr>
                </a:tc>
                <a:tc>
                  <a:txBody>
                    <a:bodyPr/>
                    <a:lstStyle/>
                    <a:p>
                      <a:endParaRPr lang="zh-CN" altLang="en-US" dirty="0">
                        <a:solidFill>
                          <a:srgbClr val="A67340"/>
                        </a:solidFill>
                      </a:endParaRPr>
                    </a:p>
                  </a:txBody>
                  <a:tcPr>
                    <a:solidFill>
                      <a:srgbClr val="FDDD8A"/>
                    </a:solidFill>
                  </a:tcPr>
                </a:tc>
                <a:tc>
                  <a:txBody>
                    <a:bodyPr/>
                    <a:lstStyle/>
                    <a:p>
                      <a:endParaRPr lang="zh-CN" altLang="en-US">
                        <a:solidFill>
                          <a:srgbClr val="A67340"/>
                        </a:solidFill>
                      </a:endParaRPr>
                    </a:p>
                  </a:txBody>
                  <a:tcPr>
                    <a:solidFill>
                      <a:srgbClr val="FDDD8A"/>
                    </a:solidFill>
                  </a:tcPr>
                </a:tc>
              </a:tr>
              <a:tr h="792630">
                <a:tc>
                  <a:txBody>
                    <a:bodyPr/>
                    <a:lstStyle/>
                    <a:p>
                      <a:endParaRPr lang="zh-CN" altLang="en-US" dirty="0">
                        <a:solidFill>
                          <a:srgbClr val="A67340"/>
                        </a:solidFill>
                      </a:endParaRPr>
                    </a:p>
                  </a:txBody>
                  <a:tcPr>
                    <a:solidFill>
                      <a:srgbClr val="FDDD8A"/>
                    </a:solidFill>
                  </a:tcPr>
                </a:tc>
                <a:tc>
                  <a:txBody>
                    <a:bodyPr/>
                    <a:lstStyle/>
                    <a:p>
                      <a:endParaRPr lang="zh-CN" altLang="en-US" dirty="0">
                        <a:solidFill>
                          <a:srgbClr val="A67340"/>
                        </a:solidFill>
                      </a:endParaRPr>
                    </a:p>
                  </a:txBody>
                  <a:tcPr>
                    <a:solidFill>
                      <a:srgbClr val="FDDD8A"/>
                    </a:solidFill>
                  </a:tcPr>
                </a:tc>
                <a:tc>
                  <a:txBody>
                    <a:bodyPr/>
                    <a:lstStyle/>
                    <a:p>
                      <a:endParaRPr lang="zh-CN" altLang="en-US" dirty="0">
                        <a:solidFill>
                          <a:srgbClr val="A67340"/>
                        </a:solidFill>
                      </a:endParaRPr>
                    </a:p>
                  </a:txBody>
                  <a:tcPr>
                    <a:solidFill>
                      <a:srgbClr val="FDDD8A"/>
                    </a:solidFill>
                  </a:tcPr>
                </a:tc>
              </a:tr>
            </a:tbl>
          </a:graphicData>
        </a:graphic>
      </p:graphicFrame>
      <p:sp>
        <p:nvSpPr>
          <p:cNvPr id="40" name="文本框 39"/>
          <p:cNvSpPr txBox="1"/>
          <p:nvPr/>
        </p:nvSpPr>
        <p:spPr>
          <a:xfrm>
            <a:off x="6075072" y="2278699"/>
            <a:ext cx="963552" cy="398780"/>
          </a:xfrm>
          <a:prstGeom prst="rect">
            <a:avLst/>
          </a:prstGeom>
          <a:noFill/>
        </p:spPr>
        <p:txBody>
          <a:bodyPr wrap="square" rtlCol="0">
            <a:spAutoFit/>
          </a:bodyPr>
          <a:lstStyle/>
          <a:p>
            <a:pPr algn="ctr"/>
            <a:r>
              <a:rPr lang="zh-CN" altLang="en-US" sz="2000" dirty="0">
                <a:solidFill>
                  <a:schemeClr val="tx1">
                    <a:lumMod val="65000"/>
                    <a:lumOff val="35000"/>
                  </a:schemeClr>
                </a:solidFill>
                <a:latin typeface="+mj-ea"/>
                <a:ea typeface="+mj-ea"/>
              </a:rPr>
              <a:t>序號</a:t>
            </a:r>
            <a:endParaRPr lang="zh-CN" altLang="en-US" sz="2000" dirty="0">
              <a:solidFill>
                <a:schemeClr val="tx1">
                  <a:lumMod val="65000"/>
                  <a:lumOff val="35000"/>
                </a:schemeClr>
              </a:solidFill>
              <a:latin typeface="+mj-ea"/>
              <a:ea typeface="+mj-ea"/>
            </a:endParaRPr>
          </a:p>
        </p:txBody>
      </p:sp>
      <p:sp>
        <p:nvSpPr>
          <p:cNvPr id="41" name="文本框 40"/>
          <p:cNvSpPr txBox="1"/>
          <p:nvPr/>
        </p:nvSpPr>
        <p:spPr>
          <a:xfrm>
            <a:off x="6229350" y="2981325"/>
            <a:ext cx="689502" cy="460375"/>
          </a:xfrm>
          <a:prstGeom prst="rect">
            <a:avLst/>
          </a:prstGeom>
          <a:noFill/>
        </p:spPr>
        <p:txBody>
          <a:bodyPr wrap="square" rtlCol="0">
            <a:spAutoFit/>
          </a:bodyPr>
          <a:lstStyle>
            <a:defPPr>
              <a:defRPr lang="zh-CN"/>
            </a:defPPr>
            <a:lvl1pPr algn="ctr">
              <a:defRPr sz="2000">
                <a:solidFill>
                  <a:schemeClr val="bg1"/>
                </a:solidFill>
                <a:latin typeface="+mj-ea"/>
                <a:ea typeface="+mj-ea"/>
              </a:defRPr>
            </a:lvl1pPr>
          </a:lstStyle>
          <a:p>
            <a:r>
              <a:rPr lang="en-US" altLang="zh-CN" sz="2400" dirty="0">
                <a:solidFill>
                  <a:schemeClr val="tx1">
                    <a:lumMod val="65000"/>
                    <a:lumOff val="35000"/>
                  </a:schemeClr>
                </a:solidFill>
              </a:rPr>
              <a:t>01</a:t>
            </a:r>
            <a:endParaRPr lang="zh-CN" altLang="en-US" sz="2400" dirty="0">
              <a:solidFill>
                <a:schemeClr val="tx1">
                  <a:lumMod val="65000"/>
                  <a:lumOff val="35000"/>
                </a:schemeClr>
              </a:solidFill>
            </a:endParaRPr>
          </a:p>
        </p:txBody>
      </p:sp>
      <p:sp>
        <p:nvSpPr>
          <p:cNvPr id="42" name="文本框 41"/>
          <p:cNvSpPr txBox="1"/>
          <p:nvPr/>
        </p:nvSpPr>
        <p:spPr>
          <a:xfrm>
            <a:off x="6229350" y="3776877"/>
            <a:ext cx="689502" cy="460375"/>
          </a:xfrm>
          <a:prstGeom prst="rect">
            <a:avLst/>
          </a:prstGeom>
          <a:noFill/>
        </p:spPr>
        <p:txBody>
          <a:bodyPr wrap="square" rtlCol="0">
            <a:spAutoFit/>
          </a:bodyPr>
          <a:lstStyle>
            <a:defPPr>
              <a:defRPr lang="zh-CN"/>
            </a:defPPr>
            <a:lvl1pPr algn="ctr">
              <a:defRPr sz="2000">
                <a:solidFill>
                  <a:schemeClr val="bg1"/>
                </a:solidFill>
                <a:latin typeface="+mj-ea"/>
                <a:ea typeface="+mj-ea"/>
              </a:defRPr>
            </a:lvl1pPr>
          </a:lstStyle>
          <a:p>
            <a:r>
              <a:rPr lang="en-US" altLang="zh-CN" sz="2400" dirty="0">
                <a:solidFill>
                  <a:schemeClr val="tx1">
                    <a:lumMod val="65000"/>
                    <a:lumOff val="35000"/>
                  </a:schemeClr>
                </a:solidFill>
              </a:rPr>
              <a:t>02</a:t>
            </a:r>
            <a:endParaRPr lang="zh-CN" altLang="en-US" sz="2400" dirty="0">
              <a:solidFill>
                <a:schemeClr val="tx1">
                  <a:lumMod val="65000"/>
                  <a:lumOff val="35000"/>
                </a:schemeClr>
              </a:solidFill>
            </a:endParaRPr>
          </a:p>
        </p:txBody>
      </p:sp>
      <p:sp>
        <p:nvSpPr>
          <p:cNvPr id="43" name="文本框 42"/>
          <p:cNvSpPr txBox="1"/>
          <p:nvPr/>
        </p:nvSpPr>
        <p:spPr>
          <a:xfrm>
            <a:off x="6229350" y="4636824"/>
            <a:ext cx="689502" cy="460375"/>
          </a:xfrm>
          <a:prstGeom prst="rect">
            <a:avLst/>
          </a:prstGeom>
          <a:noFill/>
        </p:spPr>
        <p:txBody>
          <a:bodyPr wrap="square" rtlCol="0">
            <a:spAutoFit/>
          </a:bodyPr>
          <a:lstStyle>
            <a:defPPr>
              <a:defRPr lang="zh-CN"/>
            </a:defPPr>
            <a:lvl1pPr algn="ctr">
              <a:defRPr sz="2000">
                <a:solidFill>
                  <a:schemeClr val="bg1"/>
                </a:solidFill>
                <a:latin typeface="+mj-ea"/>
                <a:ea typeface="+mj-ea"/>
              </a:defRPr>
            </a:lvl1pPr>
          </a:lstStyle>
          <a:p>
            <a:r>
              <a:rPr lang="en-US" altLang="zh-CN" sz="2400" dirty="0">
                <a:solidFill>
                  <a:schemeClr val="tx1">
                    <a:lumMod val="65000"/>
                    <a:lumOff val="35000"/>
                  </a:schemeClr>
                </a:solidFill>
              </a:rPr>
              <a:t>03</a:t>
            </a:r>
            <a:endParaRPr lang="zh-CN" altLang="en-US" sz="2400" dirty="0">
              <a:solidFill>
                <a:schemeClr val="tx1">
                  <a:lumMod val="65000"/>
                  <a:lumOff val="35000"/>
                </a:schemeClr>
              </a:solidFill>
            </a:endParaRPr>
          </a:p>
        </p:txBody>
      </p:sp>
      <p:sp>
        <p:nvSpPr>
          <p:cNvPr id="44" name="文本框 43"/>
          <p:cNvSpPr txBox="1"/>
          <p:nvPr/>
        </p:nvSpPr>
        <p:spPr>
          <a:xfrm>
            <a:off x="6229350" y="5348329"/>
            <a:ext cx="689502" cy="460375"/>
          </a:xfrm>
          <a:prstGeom prst="rect">
            <a:avLst/>
          </a:prstGeom>
          <a:noFill/>
        </p:spPr>
        <p:txBody>
          <a:bodyPr wrap="square" rtlCol="0">
            <a:spAutoFit/>
          </a:bodyPr>
          <a:lstStyle>
            <a:defPPr>
              <a:defRPr lang="zh-CN"/>
            </a:defPPr>
            <a:lvl1pPr algn="ctr">
              <a:defRPr sz="2000">
                <a:solidFill>
                  <a:schemeClr val="bg1"/>
                </a:solidFill>
                <a:latin typeface="+mj-ea"/>
                <a:ea typeface="+mj-ea"/>
              </a:defRPr>
            </a:lvl1pPr>
          </a:lstStyle>
          <a:p>
            <a:r>
              <a:rPr lang="en-US" altLang="zh-CN" sz="2400" dirty="0">
                <a:solidFill>
                  <a:schemeClr val="tx1">
                    <a:lumMod val="65000"/>
                    <a:lumOff val="35000"/>
                  </a:schemeClr>
                </a:solidFill>
              </a:rPr>
              <a:t>04</a:t>
            </a:r>
            <a:endParaRPr lang="zh-CN" altLang="en-US" sz="2400" dirty="0">
              <a:solidFill>
                <a:schemeClr val="tx1">
                  <a:lumMod val="65000"/>
                  <a:lumOff val="35000"/>
                </a:schemeClr>
              </a:solidFill>
            </a:endParaRPr>
          </a:p>
        </p:txBody>
      </p:sp>
      <p:sp>
        <p:nvSpPr>
          <p:cNvPr id="45" name="文本框 44"/>
          <p:cNvSpPr txBox="1"/>
          <p:nvPr/>
        </p:nvSpPr>
        <p:spPr>
          <a:xfrm>
            <a:off x="7187700" y="2278699"/>
            <a:ext cx="1403850" cy="398780"/>
          </a:xfrm>
          <a:prstGeom prst="rect">
            <a:avLst/>
          </a:prstGeom>
          <a:noFill/>
        </p:spPr>
        <p:txBody>
          <a:bodyPr wrap="square" rtlCol="0">
            <a:spAutoFit/>
          </a:bodyPr>
          <a:lstStyle/>
          <a:p>
            <a:pPr algn="ctr"/>
            <a:r>
              <a:rPr lang="zh-CN" altLang="en-US" sz="2000" dirty="0">
                <a:solidFill>
                  <a:schemeClr val="tx1">
                    <a:lumMod val="65000"/>
                    <a:lumOff val="35000"/>
                  </a:schemeClr>
                </a:solidFill>
                <a:latin typeface="+mj-ea"/>
                <a:ea typeface="+mj-ea"/>
              </a:rPr>
              <a:t>專案名稱</a:t>
            </a:r>
            <a:endParaRPr lang="zh-CN" altLang="en-US" sz="2000" dirty="0">
              <a:solidFill>
                <a:schemeClr val="tx1">
                  <a:lumMod val="65000"/>
                  <a:lumOff val="35000"/>
                </a:schemeClr>
              </a:solidFill>
              <a:latin typeface="+mj-ea"/>
              <a:ea typeface="+mj-ea"/>
            </a:endParaRPr>
          </a:p>
        </p:txBody>
      </p:sp>
      <p:sp>
        <p:nvSpPr>
          <p:cNvPr id="46" name="文本框 45"/>
          <p:cNvSpPr txBox="1"/>
          <p:nvPr/>
        </p:nvSpPr>
        <p:spPr>
          <a:xfrm>
            <a:off x="9035550" y="2278699"/>
            <a:ext cx="1550450" cy="398780"/>
          </a:xfrm>
          <a:prstGeom prst="rect">
            <a:avLst/>
          </a:prstGeom>
          <a:noFill/>
        </p:spPr>
        <p:txBody>
          <a:bodyPr wrap="square" rtlCol="0">
            <a:spAutoFit/>
          </a:bodyPr>
          <a:lstStyle/>
          <a:p>
            <a:pPr algn="ctr"/>
            <a:r>
              <a:rPr lang="zh-CN" altLang="en-US" sz="2000" dirty="0">
                <a:solidFill>
                  <a:schemeClr val="tx1">
                    <a:lumMod val="65000"/>
                    <a:lumOff val="35000"/>
                  </a:schemeClr>
                </a:solidFill>
                <a:latin typeface="+mj-ea"/>
                <a:ea typeface="+mj-ea"/>
              </a:rPr>
              <a:t>收益</a:t>
            </a:r>
            <a:r>
              <a:rPr lang="en-US" altLang="zh-CN" sz="2000" dirty="0">
                <a:solidFill>
                  <a:schemeClr val="tx1">
                    <a:lumMod val="65000"/>
                    <a:lumOff val="35000"/>
                  </a:schemeClr>
                </a:solidFill>
                <a:latin typeface="+mj-ea"/>
                <a:ea typeface="+mj-ea"/>
              </a:rPr>
              <a:t>(</a:t>
            </a:r>
            <a:r>
              <a:rPr lang="zh-CN" altLang="en-US" sz="2000" dirty="0">
                <a:solidFill>
                  <a:schemeClr val="tx1">
                    <a:lumMod val="65000"/>
                    <a:lumOff val="35000"/>
                  </a:schemeClr>
                </a:solidFill>
                <a:latin typeface="+mj-ea"/>
                <a:ea typeface="+mj-ea"/>
              </a:rPr>
              <a:t>元</a:t>
            </a:r>
            <a:r>
              <a:rPr lang="en-US" altLang="zh-CN" sz="2000" dirty="0">
                <a:solidFill>
                  <a:schemeClr val="tx1">
                    <a:lumMod val="65000"/>
                    <a:lumOff val="35000"/>
                  </a:schemeClr>
                </a:solidFill>
                <a:latin typeface="+mj-ea"/>
                <a:ea typeface="+mj-ea"/>
              </a:rPr>
              <a:t>)</a:t>
            </a:r>
            <a:endParaRPr lang="zh-CN" altLang="en-US" sz="2000" dirty="0">
              <a:solidFill>
                <a:schemeClr val="tx1">
                  <a:lumMod val="65000"/>
                  <a:lumOff val="35000"/>
                </a:schemeClr>
              </a:solidFill>
              <a:latin typeface="+mj-ea"/>
              <a:ea typeface="+mj-ea"/>
            </a:endParaRPr>
          </a:p>
        </p:txBody>
      </p:sp>
      <p:sp>
        <p:nvSpPr>
          <p:cNvPr id="47" name="文本框 46"/>
          <p:cNvSpPr txBox="1"/>
          <p:nvPr/>
        </p:nvSpPr>
        <p:spPr>
          <a:xfrm>
            <a:off x="7369809" y="3042880"/>
            <a:ext cx="995680" cy="337185"/>
          </a:xfrm>
          <a:prstGeom prst="rect">
            <a:avLst/>
          </a:prstGeom>
          <a:noFill/>
        </p:spPr>
        <p:txBody>
          <a:bodyPr wrap="none" rtlCol="0">
            <a:spAutoFit/>
          </a:bodyPr>
          <a:lstStyle>
            <a:defPPr>
              <a:defRPr lang="zh-CN"/>
            </a:defPPr>
            <a:lvl1pPr algn="ctr">
              <a:defRPr sz="2400">
                <a:solidFill>
                  <a:schemeClr val="bg1"/>
                </a:solidFill>
                <a:latin typeface="+mj-ea"/>
                <a:ea typeface="+mj-ea"/>
              </a:defRPr>
            </a:lvl1pPr>
          </a:lstStyle>
          <a:p>
            <a:r>
              <a:rPr lang="zh-CN" altLang="en-US" sz="1600" dirty="0">
                <a:solidFill>
                  <a:schemeClr val="tx1">
                    <a:lumMod val="65000"/>
                    <a:lumOff val="35000"/>
                  </a:schemeClr>
                </a:solidFill>
              </a:rPr>
              <a:t>天奈轉債</a:t>
            </a:r>
            <a:endParaRPr lang="zh-CN" altLang="en-US" sz="1600" dirty="0">
              <a:solidFill>
                <a:schemeClr val="tx1">
                  <a:lumMod val="65000"/>
                  <a:lumOff val="35000"/>
                </a:schemeClr>
              </a:solidFill>
            </a:endParaRPr>
          </a:p>
        </p:txBody>
      </p:sp>
      <p:sp>
        <p:nvSpPr>
          <p:cNvPr id="48" name="文本框 47"/>
          <p:cNvSpPr txBox="1"/>
          <p:nvPr/>
        </p:nvSpPr>
        <p:spPr>
          <a:xfrm>
            <a:off x="7369810" y="3841021"/>
            <a:ext cx="995680" cy="337185"/>
          </a:xfrm>
          <a:prstGeom prst="rect">
            <a:avLst/>
          </a:prstGeom>
          <a:noFill/>
        </p:spPr>
        <p:txBody>
          <a:bodyPr wrap="none" rtlCol="0">
            <a:spAutoFit/>
          </a:bodyPr>
          <a:lstStyle>
            <a:defPPr>
              <a:defRPr lang="zh-CN"/>
            </a:defPPr>
            <a:lvl1pPr algn="ctr">
              <a:defRPr sz="2400">
                <a:solidFill>
                  <a:schemeClr val="bg1"/>
                </a:solidFill>
                <a:latin typeface="+mj-ea"/>
                <a:ea typeface="+mj-ea"/>
              </a:defRPr>
            </a:lvl1pPr>
          </a:lstStyle>
          <a:p>
            <a:r>
              <a:rPr lang="zh-CN" altLang="en-US" sz="1600" dirty="0">
                <a:solidFill>
                  <a:schemeClr val="tx1">
                    <a:lumMod val="65000"/>
                    <a:lumOff val="35000"/>
                  </a:schemeClr>
                </a:solidFill>
              </a:rPr>
              <a:t>指數基金</a:t>
            </a:r>
            <a:endParaRPr lang="zh-CN" altLang="en-US" sz="1600" dirty="0">
              <a:solidFill>
                <a:schemeClr val="tx1">
                  <a:lumMod val="65000"/>
                  <a:lumOff val="35000"/>
                </a:schemeClr>
              </a:solidFill>
            </a:endParaRPr>
          </a:p>
        </p:txBody>
      </p:sp>
      <p:sp>
        <p:nvSpPr>
          <p:cNvPr id="49" name="文本框 48"/>
          <p:cNvSpPr txBox="1"/>
          <p:nvPr/>
        </p:nvSpPr>
        <p:spPr>
          <a:xfrm>
            <a:off x="7369810" y="4698379"/>
            <a:ext cx="995680" cy="337185"/>
          </a:xfrm>
          <a:prstGeom prst="rect">
            <a:avLst/>
          </a:prstGeom>
          <a:noFill/>
        </p:spPr>
        <p:txBody>
          <a:bodyPr wrap="none" rtlCol="0">
            <a:spAutoFit/>
          </a:bodyPr>
          <a:lstStyle>
            <a:defPPr>
              <a:defRPr lang="zh-CN"/>
            </a:defPPr>
            <a:lvl1pPr algn="ctr">
              <a:defRPr sz="2400">
                <a:solidFill>
                  <a:schemeClr val="bg1"/>
                </a:solidFill>
                <a:latin typeface="+mj-ea"/>
                <a:ea typeface="+mj-ea"/>
              </a:defRPr>
            </a:lvl1pPr>
          </a:lstStyle>
          <a:p>
            <a:r>
              <a:rPr lang="zh-CN" altLang="en-US" sz="1600" dirty="0">
                <a:solidFill>
                  <a:schemeClr val="tx1">
                    <a:lumMod val="65000"/>
                    <a:lumOff val="35000"/>
                  </a:schemeClr>
                </a:solidFill>
              </a:rPr>
              <a:t>牧原股份</a:t>
            </a:r>
            <a:endParaRPr lang="zh-CN" altLang="en-US" sz="1600" dirty="0">
              <a:solidFill>
                <a:schemeClr val="tx1">
                  <a:lumMod val="65000"/>
                  <a:lumOff val="35000"/>
                </a:schemeClr>
              </a:solidFill>
            </a:endParaRPr>
          </a:p>
        </p:txBody>
      </p:sp>
      <p:sp>
        <p:nvSpPr>
          <p:cNvPr id="50" name="文本框 49"/>
          <p:cNvSpPr txBox="1"/>
          <p:nvPr/>
        </p:nvSpPr>
        <p:spPr>
          <a:xfrm>
            <a:off x="7369809" y="5409884"/>
            <a:ext cx="995680" cy="337185"/>
          </a:xfrm>
          <a:prstGeom prst="rect">
            <a:avLst/>
          </a:prstGeom>
          <a:noFill/>
        </p:spPr>
        <p:txBody>
          <a:bodyPr wrap="none" rtlCol="0">
            <a:spAutoFit/>
          </a:bodyPr>
          <a:lstStyle>
            <a:defPPr>
              <a:defRPr lang="zh-CN"/>
            </a:defPPr>
            <a:lvl1pPr algn="ctr">
              <a:defRPr sz="2400">
                <a:solidFill>
                  <a:schemeClr val="bg1"/>
                </a:solidFill>
                <a:latin typeface="+mj-ea"/>
                <a:ea typeface="+mj-ea"/>
              </a:defRPr>
            </a:lvl1pPr>
          </a:lstStyle>
          <a:p>
            <a:r>
              <a:rPr lang="zh-CN" altLang="en-US" sz="1600" dirty="0">
                <a:solidFill>
                  <a:schemeClr val="tx1">
                    <a:lumMod val="65000"/>
                    <a:lumOff val="35000"/>
                  </a:schemeClr>
                </a:solidFill>
              </a:rPr>
              <a:t>凱發轉債</a:t>
            </a:r>
            <a:endParaRPr lang="zh-CN" altLang="en-US" sz="1600" dirty="0">
              <a:solidFill>
                <a:schemeClr val="tx1">
                  <a:lumMod val="65000"/>
                  <a:lumOff val="35000"/>
                </a:schemeClr>
              </a:solidFill>
            </a:endParaRPr>
          </a:p>
        </p:txBody>
      </p:sp>
      <p:sp>
        <p:nvSpPr>
          <p:cNvPr id="51" name="文本框 50"/>
          <p:cNvSpPr txBox="1"/>
          <p:nvPr/>
        </p:nvSpPr>
        <p:spPr>
          <a:xfrm>
            <a:off x="9371648" y="3042880"/>
            <a:ext cx="802005" cy="337185"/>
          </a:xfrm>
          <a:prstGeom prst="rect">
            <a:avLst/>
          </a:prstGeom>
          <a:noFill/>
        </p:spPr>
        <p:txBody>
          <a:bodyPr wrap="none" rtlCol="0">
            <a:spAutoFit/>
          </a:bodyPr>
          <a:lstStyle>
            <a:defPPr>
              <a:defRPr lang="zh-CN"/>
            </a:defPPr>
            <a:lvl1pPr algn="ctr">
              <a:defRPr sz="2400">
                <a:solidFill>
                  <a:schemeClr val="bg1"/>
                </a:solidFill>
                <a:latin typeface="+mj-ea"/>
                <a:ea typeface="+mj-ea"/>
              </a:defRPr>
            </a:lvl1pPr>
          </a:lstStyle>
          <a:p>
            <a:r>
              <a:rPr lang="en-US" altLang="zh-CN" sz="1600" dirty="0">
                <a:solidFill>
                  <a:schemeClr val="tx1">
                    <a:lumMod val="65000"/>
                    <a:lumOff val="35000"/>
                  </a:schemeClr>
                </a:solidFill>
              </a:rPr>
              <a:t>10006</a:t>
            </a:r>
            <a:endParaRPr lang="zh-CN" altLang="en-US" sz="1600" dirty="0">
              <a:solidFill>
                <a:schemeClr val="tx1">
                  <a:lumMod val="65000"/>
                  <a:lumOff val="35000"/>
                </a:schemeClr>
              </a:solidFill>
            </a:endParaRPr>
          </a:p>
        </p:txBody>
      </p:sp>
      <p:sp>
        <p:nvSpPr>
          <p:cNvPr id="52" name="文本框 51"/>
          <p:cNvSpPr txBox="1"/>
          <p:nvPr/>
        </p:nvSpPr>
        <p:spPr>
          <a:xfrm>
            <a:off x="9371648" y="4698379"/>
            <a:ext cx="802005" cy="337185"/>
          </a:xfrm>
          <a:prstGeom prst="rect">
            <a:avLst/>
          </a:prstGeom>
          <a:noFill/>
        </p:spPr>
        <p:txBody>
          <a:bodyPr wrap="none" rtlCol="0">
            <a:spAutoFit/>
          </a:bodyPr>
          <a:lstStyle>
            <a:defPPr>
              <a:defRPr lang="zh-CN"/>
            </a:defPPr>
            <a:lvl1pPr algn="ctr">
              <a:defRPr sz="2400">
                <a:solidFill>
                  <a:schemeClr val="bg1"/>
                </a:solidFill>
                <a:latin typeface="+mj-ea"/>
                <a:ea typeface="+mj-ea"/>
              </a:defRPr>
            </a:lvl1pPr>
          </a:lstStyle>
          <a:p>
            <a:r>
              <a:rPr lang="en-US" altLang="zh-CN" sz="1600" dirty="0">
                <a:solidFill>
                  <a:schemeClr val="tx1">
                    <a:lumMod val="65000"/>
                    <a:lumOff val="35000"/>
                  </a:schemeClr>
                </a:solidFill>
              </a:rPr>
              <a:t>31020</a:t>
            </a:r>
            <a:endParaRPr lang="zh-CN" altLang="en-US" sz="1600" dirty="0">
              <a:solidFill>
                <a:schemeClr val="tx1">
                  <a:lumMod val="65000"/>
                  <a:lumOff val="35000"/>
                </a:schemeClr>
              </a:solidFill>
            </a:endParaRPr>
          </a:p>
        </p:txBody>
      </p:sp>
      <p:sp>
        <p:nvSpPr>
          <p:cNvPr id="53" name="文本框 52"/>
          <p:cNvSpPr txBox="1"/>
          <p:nvPr/>
        </p:nvSpPr>
        <p:spPr>
          <a:xfrm>
            <a:off x="9433560" y="5409884"/>
            <a:ext cx="678180" cy="337185"/>
          </a:xfrm>
          <a:prstGeom prst="rect">
            <a:avLst/>
          </a:prstGeom>
          <a:noFill/>
        </p:spPr>
        <p:txBody>
          <a:bodyPr wrap="none" rtlCol="0">
            <a:spAutoFit/>
          </a:bodyPr>
          <a:lstStyle>
            <a:defPPr>
              <a:defRPr lang="zh-CN"/>
            </a:defPPr>
            <a:lvl1pPr algn="ctr">
              <a:defRPr sz="2400">
                <a:solidFill>
                  <a:schemeClr val="bg1"/>
                </a:solidFill>
                <a:latin typeface="+mj-ea"/>
                <a:ea typeface="+mj-ea"/>
              </a:defRPr>
            </a:lvl1pPr>
          </a:lstStyle>
          <a:p>
            <a:r>
              <a:rPr lang="en-US" altLang="zh-CN" sz="1600" dirty="0">
                <a:solidFill>
                  <a:schemeClr val="tx1">
                    <a:lumMod val="65000"/>
                    <a:lumOff val="35000"/>
                  </a:schemeClr>
                </a:solidFill>
              </a:rPr>
              <a:t>6050</a:t>
            </a:r>
            <a:endParaRPr lang="zh-CN" altLang="en-US" sz="1600" dirty="0">
              <a:solidFill>
                <a:schemeClr val="tx1">
                  <a:lumMod val="65000"/>
                  <a:lumOff val="35000"/>
                </a:schemeClr>
              </a:solidFill>
            </a:endParaRPr>
          </a:p>
        </p:txBody>
      </p:sp>
      <p:sp>
        <p:nvSpPr>
          <p:cNvPr id="54" name="文本框 53"/>
          <p:cNvSpPr txBox="1"/>
          <p:nvPr/>
        </p:nvSpPr>
        <p:spPr>
          <a:xfrm>
            <a:off x="9371648" y="3841021"/>
            <a:ext cx="802005" cy="337185"/>
          </a:xfrm>
          <a:prstGeom prst="rect">
            <a:avLst/>
          </a:prstGeom>
          <a:noFill/>
        </p:spPr>
        <p:txBody>
          <a:bodyPr wrap="none" rtlCol="0">
            <a:spAutoFit/>
          </a:bodyPr>
          <a:lstStyle>
            <a:defPPr>
              <a:defRPr lang="zh-CN"/>
            </a:defPPr>
            <a:lvl1pPr algn="ctr">
              <a:defRPr sz="2400">
                <a:solidFill>
                  <a:schemeClr val="bg1"/>
                </a:solidFill>
                <a:latin typeface="+mj-ea"/>
                <a:ea typeface="+mj-ea"/>
              </a:defRPr>
            </a:lvl1pPr>
          </a:lstStyle>
          <a:p>
            <a:r>
              <a:rPr lang="en-US" altLang="zh-CN" sz="1600" dirty="0">
                <a:solidFill>
                  <a:schemeClr val="tx1">
                    <a:lumMod val="65000"/>
                    <a:lumOff val="35000"/>
                  </a:schemeClr>
                </a:solidFill>
              </a:rPr>
              <a:t>12008</a:t>
            </a:r>
            <a:endParaRPr lang="zh-CN" altLang="en-US" sz="1600" dirty="0">
              <a:solidFill>
                <a:schemeClr val="tx1">
                  <a:lumMod val="65000"/>
                  <a:lumOff val="3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8" name="矩形 7"/>
          <p:cNvSpPr/>
          <p:nvPr/>
        </p:nvSpPr>
        <p:spPr>
          <a:xfrm>
            <a:off x="8089875" y="0"/>
            <a:ext cx="1409700" cy="6858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 空心 5"/>
          <p:cNvSpPr/>
          <p:nvPr/>
        </p:nvSpPr>
        <p:spPr>
          <a:xfrm>
            <a:off x="6454725" y="1089000"/>
            <a:ext cx="4680000" cy="4680000"/>
          </a:xfrm>
          <a:prstGeom prst="donut">
            <a:avLst>
              <a:gd name="adj" fmla="val 3496"/>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椭圆 6"/>
          <p:cNvSpPr/>
          <p:nvPr/>
        </p:nvSpPr>
        <p:spPr>
          <a:xfrm>
            <a:off x="6760725" y="1395000"/>
            <a:ext cx="4068000" cy="4068000"/>
          </a:xfrm>
          <a:prstGeom prst="ellipse">
            <a:avLst/>
          </a:prstGeom>
          <a:blipFill dpi="0" rotWithShape="1">
            <a:blip r:embed="rId1"/>
            <a:srcRect/>
            <a:tile tx="0" ty="0" sx="100000" sy="100000" flip="none" algn="r"/>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335022" y="1773848"/>
            <a:ext cx="3600000" cy="1152000"/>
          </a:xfrm>
          <a:prstGeom prst="rect">
            <a:avLst/>
          </a:prstGeom>
          <a:solidFill>
            <a:schemeClr val="bg1"/>
          </a:solidFill>
          <a:ln>
            <a:noFill/>
          </a:ln>
          <a:effectLst>
            <a:outerShdw blurRad="381000" dist="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p:nvSpPr>
        <p:spPr>
          <a:xfrm>
            <a:off x="1123950" y="3232359"/>
            <a:ext cx="4076700" cy="1198880"/>
          </a:xfrm>
          <a:prstGeom prst="rect">
            <a:avLst/>
          </a:prstGeom>
          <a:noFill/>
        </p:spPr>
        <p:txBody>
          <a:bodyPr wrap="square" rtlCol="0">
            <a:spAutoFit/>
          </a:bodyPr>
          <a:lstStyle/>
          <a:p>
            <a:pPr algn="ctr"/>
            <a:r>
              <a:rPr lang="zh-CN" altLang="en-US" sz="7200" spc="150" dirty="0">
                <a:solidFill>
                  <a:srgbClr val="FDDD8A"/>
                </a:solidFill>
                <a:latin typeface="+mj-ea"/>
                <a:ea typeface="+mj-ea"/>
              </a:rPr>
              <a:t>風險評估</a:t>
            </a:r>
            <a:endParaRPr lang="zh-CN" altLang="en-US" sz="7200" spc="150" dirty="0">
              <a:solidFill>
                <a:srgbClr val="FDDD8A"/>
              </a:solidFill>
              <a:latin typeface="+mj-ea"/>
              <a:ea typeface="+mj-ea"/>
            </a:endParaRPr>
          </a:p>
        </p:txBody>
      </p:sp>
      <p:sp>
        <p:nvSpPr>
          <p:cNvPr id="14" name="任意多边形: 形状 13"/>
          <p:cNvSpPr/>
          <p:nvPr/>
        </p:nvSpPr>
        <p:spPr>
          <a:xfrm>
            <a:off x="4516280" y="1773848"/>
            <a:ext cx="418742" cy="379640"/>
          </a:xfrm>
          <a:custGeom>
            <a:avLst/>
            <a:gdLst>
              <a:gd name="connsiteX0" fmla="*/ 6535 w 418742"/>
              <a:gd name="connsiteY0" fmla="*/ 0 h 379640"/>
              <a:gd name="connsiteX1" fmla="*/ 418742 w 418742"/>
              <a:gd name="connsiteY1" fmla="*/ 0 h 379640"/>
              <a:gd name="connsiteX2" fmla="*/ 418742 w 418742"/>
              <a:gd name="connsiteY2" fmla="*/ 372125 h 379640"/>
              <a:gd name="connsiteX3" fmla="*/ 417261 w 418742"/>
              <a:gd name="connsiteY3" fmla="*/ 372585 h 379640"/>
              <a:gd name="connsiteX4" fmla="*/ 347273 w 418742"/>
              <a:gd name="connsiteY4" fmla="*/ 379640 h 379640"/>
              <a:gd name="connsiteX5" fmla="*/ 0 w 418742"/>
              <a:gd name="connsiteY5" fmla="*/ 32367 h 37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742" h="379640">
                <a:moveTo>
                  <a:pt x="6535" y="0"/>
                </a:moveTo>
                <a:lnTo>
                  <a:pt x="418742" y="0"/>
                </a:lnTo>
                <a:lnTo>
                  <a:pt x="418742" y="372125"/>
                </a:lnTo>
                <a:lnTo>
                  <a:pt x="417261" y="372585"/>
                </a:lnTo>
                <a:cubicBezTo>
                  <a:pt x="394654" y="377211"/>
                  <a:pt x="371247" y="379640"/>
                  <a:pt x="347273" y="379640"/>
                </a:cubicBezTo>
                <a:cubicBezTo>
                  <a:pt x="155479" y="379640"/>
                  <a:pt x="0" y="224161"/>
                  <a:pt x="0" y="32367"/>
                </a:cubicBez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1432125" y="1795850"/>
            <a:ext cx="3405795" cy="1106805"/>
          </a:xfrm>
          <a:prstGeom prst="rect">
            <a:avLst/>
          </a:prstGeom>
          <a:noFill/>
        </p:spPr>
        <p:txBody>
          <a:bodyPr wrap="square" rtlCol="0">
            <a:spAutoFit/>
          </a:bodyPr>
          <a:lstStyle>
            <a:defPPr>
              <a:defRPr lang="zh-CN"/>
            </a:defPPr>
            <a:lvl1pPr>
              <a:defRPr sz="2400">
                <a:solidFill>
                  <a:schemeClr val="tx1">
                    <a:lumMod val="65000"/>
                    <a:lumOff val="35000"/>
                  </a:schemeClr>
                </a:solidFill>
                <a:latin typeface="+mj-ea"/>
                <a:ea typeface="+mj-ea"/>
              </a:defRPr>
            </a:lvl1pPr>
          </a:lstStyle>
          <a:p>
            <a:pPr algn="ctr"/>
            <a:r>
              <a:rPr lang="en-US" altLang="zh-CN" sz="4800" spc="150" dirty="0">
                <a:solidFill>
                  <a:srgbClr val="151515"/>
                </a:solidFill>
              </a:rPr>
              <a:t>PART </a:t>
            </a:r>
            <a:r>
              <a:rPr lang="en-US" altLang="zh-CN" sz="6600" spc="150" dirty="0">
                <a:solidFill>
                  <a:srgbClr val="151515"/>
                </a:solidFill>
              </a:rPr>
              <a:t>04</a:t>
            </a:r>
            <a:endParaRPr lang="zh-CN" altLang="en-US" sz="4800" spc="150" dirty="0">
              <a:solidFill>
                <a:srgbClr val="151515"/>
              </a:solidFill>
            </a:endParaRPr>
          </a:p>
        </p:txBody>
      </p:sp>
      <p:sp>
        <p:nvSpPr>
          <p:cNvPr id="16" name="文本框 15"/>
          <p:cNvSpPr txBox="1"/>
          <p:nvPr/>
        </p:nvSpPr>
        <p:spPr>
          <a:xfrm>
            <a:off x="1276351" y="4379023"/>
            <a:ext cx="4464299" cy="737235"/>
          </a:xfrm>
          <a:prstGeom prst="rect">
            <a:avLst/>
          </a:prstGeom>
          <a:noFill/>
        </p:spPr>
        <p:txBody>
          <a:bodyPr wrap="square" rtlCol="0">
            <a:spAutoFit/>
          </a:bodyPr>
          <a:lstStyle/>
          <a:p>
            <a:pPr>
              <a:lnSpc>
                <a:spcPct val="150000"/>
              </a:lnSpc>
            </a:pPr>
            <a:r>
              <a:rPr lang="en-US" altLang="zh-CN" sz="1400" dirty="0">
                <a:solidFill>
                  <a:schemeClr val="bg1">
                    <a:lumMod val="95000"/>
                    <a:alpha val="50000"/>
                  </a:schemeClr>
                </a:solidFill>
                <a:latin typeface="+mn-ea"/>
              </a:rPr>
              <a:t>Lorem ipsum dolor sit </a:t>
            </a:r>
            <a:r>
              <a:rPr lang="en-US" altLang="zh-CN" sz="1400" dirty="0" err="1">
                <a:solidFill>
                  <a:schemeClr val="bg1">
                    <a:lumMod val="95000"/>
                    <a:alpha val="50000"/>
                  </a:schemeClr>
                </a:solidFill>
                <a:latin typeface="+mn-ea"/>
              </a:rPr>
              <a:t>amet</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consectetuer</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adipiscing</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elit</a:t>
            </a:r>
            <a:r>
              <a:rPr lang="en-US" altLang="zh-CN" sz="1400" dirty="0">
                <a:solidFill>
                  <a:schemeClr val="bg1">
                    <a:lumMod val="95000"/>
                    <a:alpha val="50000"/>
                  </a:schemeClr>
                </a:solidFill>
                <a:latin typeface="+mn-ea"/>
              </a:rPr>
              <a:t>. Maecenas </a:t>
            </a:r>
            <a:r>
              <a:rPr lang="en-US" altLang="zh-CN" sz="1400" dirty="0" err="1">
                <a:solidFill>
                  <a:schemeClr val="bg1">
                    <a:lumMod val="95000"/>
                    <a:alpha val="50000"/>
                  </a:schemeClr>
                </a:solidFill>
                <a:latin typeface="+mn-ea"/>
              </a:rPr>
              <a:t>porttitor</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congue</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massa</a:t>
            </a:r>
            <a:r>
              <a:rPr lang="en-US" altLang="zh-CN" sz="1400" dirty="0">
                <a:solidFill>
                  <a:schemeClr val="bg1">
                    <a:lumMod val="95000"/>
                    <a:alpha val="50000"/>
                  </a:schemeClr>
                </a:solidFill>
                <a:latin typeface="+mn-ea"/>
              </a:rPr>
              <a:t>. </a:t>
            </a:r>
            <a:endParaRPr lang="zh-CN" altLang="en-US" sz="1400" dirty="0">
              <a:solidFill>
                <a:schemeClr val="bg1">
                  <a:lumMod val="95000"/>
                  <a:alpha val="50000"/>
                </a:schemeClr>
              </a:solidFill>
              <a:latin typeface="+mn-ea"/>
            </a:endParaRPr>
          </a:p>
        </p:txBody>
      </p:sp>
      <p:grpSp>
        <p:nvGrpSpPr>
          <p:cNvPr id="19" name="组合 18"/>
          <p:cNvGrpSpPr/>
          <p:nvPr/>
        </p:nvGrpSpPr>
        <p:grpSpPr>
          <a:xfrm>
            <a:off x="1123950" y="712507"/>
            <a:ext cx="3456000" cy="460375"/>
            <a:chOff x="5791201" y="445807"/>
            <a:chExt cx="5724300" cy="460375"/>
          </a:xfrm>
        </p:grpSpPr>
        <p:cxnSp>
          <p:nvCxnSpPr>
            <p:cNvPr id="20" name="直接连接符 19"/>
            <p:cNvCxnSpPr/>
            <p:nvPr/>
          </p:nvCxnSpPr>
          <p:spPr>
            <a:xfrm>
              <a:off x="57912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97155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7082000" y="445807"/>
              <a:ext cx="3142700" cy="460375"/>
            </a:xfrm>
            <a:prstGeom prst="rect">
              <a:avLst/>
            </a:prstGeom>
            <a:noFill/>
            <a:ln>
              <a:noFill/>
            </a:ln>
          </p:spPr>
          <p:txBody>
            <a:bodyPr wrap="none" rtlCol="0">
              <a:spAutoFit/>
            </a:bodyPr>
            <a:lstStyle/>
            <a:p>
              <a:pPr algn="ctr"/>
              <a:r>
                <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rPr>
                <a:t>理財計畫書</a:t>
              </a:r>
              <a:endPar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Risk Assessment</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04</a:t>
            </a:r>
            <a:endParaRPr lang="zh-CN" altLang="en-US" dirty="0">
              <a:solidFill>
                <a:srgbClr val="151515"/>
              </a:solidFill>
            </a:endParaRPr>
          </a:p>
        </p:txBody>
      </p:sp>
      <p:sp>
        <p:nvSpPr>
          <p:cNvPr id="17" name="文本框 16"/>
          <p:cNvSpPr txBox="1"/>
          <p:nvPr/>
        </p:nvSpPr>
        <p:spPr>
          <a:xfrm>
            <a:off x="9829880" y="4189007"/>
            <a:ext cx="1061720" cy="521970"/>
          </a:xfrm>
          <a:prstGeom prst="rect">
            <a:avLst/>
          </a:prstGeom>
          <a:noFill/>
        </p:spPr>
        <p:txBody>
          <a:bodyPr wrap="none" rtlCol="0">
            <a:spAutoFit/>
          </a:bodyPr>
          <a:lstStyle/>
          <a:p>
            <a:pPr algn="ctr"/>
            <a:r>
              <a:rPr lang="en-US" altLang="zh-CN" sz="2800" spc="250" dirty="0">
                <a:solidFill>
                  <a:schemeClr val="bg1"/>
                </a:solidFill>
                <a:latin typeface="思源黑体 CN Heavy" panose="020B0A00000000000000" pitchFamily="34" charset="-122"/>
                <a:ea typeface="思源黑体 CN Heavy" panose="020B0A00000000000000" pitchFamily="34" charset="-122"/>
              </a:rPr>
              <a:t>90%</a:t>
            </a:r>
            <a:endParaRPr lang="zh-CN" altLang="en-US" sz="2800" spc="250" dirty="0">
              <a:solidFill>
                <a:schemeClr val="bg1"/>
              </a:solidFill>
              <a:latin typeface="思源黑体 CN Heavy" panose="020B0A00000000000000" pitchFamily="34" charset="-122"/>
              <a:ea typeface="思源黑体 CN Heavy" panose="020B0A00000000000000" pitchFamily="34" charset="-122"/>
            </a:endParaRPr>
          </a:p>
        </p:txBody>
      </p:sp>
      <p:grpSp>
        <p:nvGrpSpPr>
          <p:cNvPr id="12" name="组合 11"/>
          <p:cNvGrpSpPr/>
          <p:nvPr/>
        </p:nvGrpSpPr>
        <p:grpSpPr>
          <a:xfrm>
            <a:off x="6786327" y="4959238"/>
            <a:ext cx="4386582" cy="1199592"/>
            <a:chOff x="6237759" y="1811665"/>
            <a:chExt cx="4386582" cy="1199592"/>
          </a:xfrm>
        </p:grpSpPr>
        <p:sp>
          <p:nvSpPr>
            <p:cNvPr id="13" name="文本框 12"/>
            <p:cNvSpPr txBox="1"/>
            <p:nvPr/>
          </p:nvSpPr>
          <p:spPr>
            <a:xfrm>
              <a:off x="6293420" y="1811665"/>
              <a:ext cx="1529080" cy="460375"/>
            </a:xfrm>
            <a:prstGeom prst="rect">
              <a:avLst/>
            </a:prstGeom>
            <a:noFill/>
          </p:spPr>
          <p:txBody>
            <a:bodyPr wrap="none" rtlCol="0">
              <a:spAutoFit/>
            </a:bodyPr>
            <a:lstStyle>
              <a:defPPr>
                <a:defRPr lang="zh-CN"/>
              </a:defPPr>
              <a:lvl1pPr algn="just">
                <a:defRPr spc="250">
                  <a:solidFill>
                    <a:schemeClr val="bg1"/>
                  </a:solidFill>
                  <a:latin typeface="思源黑体 CN Heavy" panose="020B0A00000000000000" pitchFamily="34" charset="-122"/>
                  <a:ea typeface="思源黑体 CN Heavy" panose="020B0A00000000000000" pitchFamily="34" charset="-122"/>
                </a:defRPr>
              </a:lvl1pPr>
            </a:lstStyle>
            <a:p>
              <a:pPr algn="l"/>
              <a:r>
                <a:rPr lang="zh-CN" altLang="en-US" sz="2400" dirty="0">
                  <a:solidFill>
                    <a:srgbClr val="151515"/>
                  </a:solidFill>
                </a:rPr>
                <a:t>風險評估</a:t>
              </a:r>
              <a:endParaRPr lang="zh-CN" altLang="en-US" sz="2400" dirty="0">
                <a:solidFill>
                  <a:srgbClr val="151515"/>
                </a:solidFill>
              </a:endParaRPr>
            </a:p>
          </p:txBody>
        </p:sp>
        <p:sp>
          <p:nvSpPr>
            <p:cNvPr id="14" name="文本框 13"/>
            <p:cNvSpPr txBox="1"/>
            <p:nvPr/>
          </p:nvSpPr>
          <p:spPr>
            <a:xfrm>
              <a:off x="6237759" y="2200997"/>
              <a:ext cx="4386582" cy="810260"/>
            </a:xfrm>
            <a:prstGeom prst="rect">
              <a:avLst/>
            </a:prstGeom>
            <a:noFill/>
          </p:spPr>
          <p:txBody>
            <a:bodyPr wrap="square" rtlCol="0">
              <a:spAutoFit/>
            </a:bodyPr>
            <a:lstStyle>
              <a:defPPr>
                <a:defRPr lang="zh-CN"/>
              </a:defPPr>
              <a:lvl1pPr algn="just">
                <a:lnSpc>
                  <a:spcPct val="150000"/>
                </a:lnSpc>
                <a:defRPr sz="1000" spc="250">
                  <a:solidFill>
                    <a:schemeClr val="tx1">
                      <a:lumMod val="65000"/>
                      <a:lumOff val="35000"/>
                    </a:schemeClr>
                  </a:solidFill>
                  <a:latin typeface="思源黑体 CN Light" panose="020B0300000000000000" pitchFamily="34" charset="-122"/>
                  <a:ea typeface="思源黑体 CN Light" panose="020B0300000000000000" pitchFamily="34" charset="-122"/>
                </a:defRPr>
              </a:lvl1pPr>
            </a:lstStyle>
            <a:p>
              <a:pPr algn="l">
                <a:lnSpc>
                  <a:spcPct val="130000"/>
                </a:lnSpc>
              </a:pPr>
              <a:r>
                <a:rPr lang="zh-CN" altLang="en-US" sz="1200" spc="150" dirty="0">
                  <a:latin typeface="+mn-ea"/>
                </a:rPr>
                <a:t>風險度評價可以分為風險事故發生頻率評價和風險事故造成損害程度的評價兩種。一般來說，風險度評價可以分為</a:t>
              </a:r>
              <a:r>
                <a:rPr lang="en-US" altLang="zh-CN" sz="1200" spc="150" dirty="0">
                  <a:latin typeface="+mn-ea"/>
                </a:rPr>
                <a:t>1</a:t>
              </a:r>
              <a:r>
                <a:rPr lang="zh-CN" altLang="en-US" sz="1200" spc="150" dirty="0">
                  <a:latin typeface="+mn-ea"/>
                </a:rPr>
                <a:t>到</a:t>
              </a:r>
              <a:r>
                <a:rPr lang="en-US" altLang="zh-CN" sz="1200" spc="150" dirty="0">
                  <a:latin typeface="+mn-ea"/>
                </a:rPr>
                <a:t>10</a:t>
              </a:r>
              <a:r>
                <a:rPr lang="zh-CN" altLang="en-US" sz="1200" spc="150" dirty="0">
                  <a:latin typeface="+mn-ea"/>
                </a:rPr>
                <a:t>級，級別越高，危險程度就越大。</a:t>
              </a:r>
              <a:endParaRPr lang="zh-CN" altLang="en-US" sz="1200" dirty="0">
                <a:latin typeface="+mn-ea"/>
              </a:endParaRPr>
            </a:p>
          </p:txBody>
        </p:sp>
      </p:grpSp>
      <p:sp>
        <p:nvSpPr>
          <p:cNvPr id="18" name="矩形: 圆角 17"/>
          <p:cNvSpPr/>
          <p:nvPr>
            <p:custDataLst>
              <p:tags r:id="rId1"/>
            </p:custDataLst>
          </p:nvPr>
        </p:nvSpPr>
        <p:spPr>
          <a:xfrm>
            <a:off x="6902501" y="1362621"/>
            <a:ext cx="4178344" cy="3393139"/>
          </a:xfrm>
          <a:prstGeom prst="roundRect">
            <a:avLst>
              <a:gd name="adj" fmla="val 5827"/>
            </a:avLst>
          </a:prstGeom>
          <a:blipFill dpi="0" rotWithShape="1">
            <a:blip r:embed="rId2"/>
            <a:srcRect/>
            <a:tile tx="0" ty="0" sx="100000" sy="100000" flip="none" algn="ctr"/>
          </a:blipFill>
          <a:ln w="12700" cap="flat" cmpd="sng" algn="ctr">
            <a:noFill/>
            <a:prstDash val="solid"/>
            <a:miter lim="800000"/>
          </a:ln>
          <a:effectLst>
            <a:outerShdw blurRad="457200" dist="241300" dir="2700000" algn="ctr" rotWithShape="0">
              <a:srgbClr val="2B2B2B">
                <a:alpha val="2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OPPOSans R" panose="00020600040101010101" charset="-122"/>
              <a:ea typeface="OPPOSans R" panose="00020600040101010101" charset="-122"/>
              <a:cs typeface="+mn-cs"/>
            </a:endParaRPr>
          </a:p>
        </p:txBody>
      </p:sp>
      <p:grpSp>
        <p:nvGrpSpPr>
          <p:cNvPr id="2" name="组合 1"/>
          <p:cNvGrpSpPr/>
          <p:nvPr/>
        </p:nvGrpSpPr>
        <p:grpSpPr>
          <a:xfrm>
            <a:off x="1019091" y="1734168"/>
            <a:ext cx="5318320" cy="4383200"/>
            <a:chOff x="1058048" y="1854088"/>
            <a:chExt cx="5318320" cy="4383200"/>
          </a:xfrm>
        </p:grpSpPr>
        <p:grpSp>
          <p:nvGrpSpPr>
            <p:cNvPr id="9" name="组合 8"/>
            <p:cNvGrpSpPr/>
            <p:nvPr/>
          </p:nvGrpSpPr>
          <p:grpSpPr>
            <a:xfrm>
              <a:off x="1109345" y="1854088"/>
              <a:ext cx="5139056" cy="1362644"/>
              <a:chOff x="2580160" y="1710843"/>
              <a:chExt cx="5139056" cy="1362644"/>
            </a:xfrm>
          </p:grpSpPr>
          <p:sp>
            <p:nvSpPr>
              <p:cNvPr id="10" name="文本框 9"/>
              <p:cNvSpPr txBox="1"/>
              <p:nvPr/>
            </p:nvSpPr>
            <p:spPr>
              <a:xfrm>
                <a:off x="2587626" y="1710843"/>
                <a:ext cx="1529080" cy="460375"/>
              </a:xfrm>
              <a:prstGeom prst="rect">
                <a:avLst/>
              </a:prstGeom>
              <a:noFill/>
            </p:spPr>
            <p:txBody>
              <a:bodyPr wrap="none" rtlCol="0">
                <a:spAutoFit/>
              </a:bodyPr>
              <a:lstStyle/>
              <a:p>
                <a:pPr algn="just"/>
                <a:r>
                  <a:rPr lang="zh-CN" altLang="en-US" sz="2400" spc="25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400" spc="250" dirty="0">
                  <a:solidFill>
                    <a:srgbClr val="151515"/>
                  </a:solidFill>
                  <a:latin typeface="思源黑体 CN Heavy" panose="020B0A00000000000000" pitchFamily="34" charset="-122"/>
                  <a:ea typeface="思源黑体 CN Heavy" panose="020B0A00000000000000" pitchFamily="34" charset="-122"/>
                </a:endParaRPr>
              </a:p>
            </p:txBody>
          </p:sp>
          <p:sp>
            <p:nvSpPr>
              <p:cNvPr id="11" name="文本框 10"/>
              <p:cNvSpPr txBox="1"/>
              <p:nvPr/>
            </p:nvSpPr>
            <p:spPr>
              <a:xfrm>
                <a:off x="2580160" y="2143847"/>
                <a:ext cx="5139056" cy="929640"/>
              </a:xfrm>
              <a:prstGeom prst="rect">
                <a:avLst/>
              </a:prstGeom>
              <a:noFill/>
            </p:spPr>
            <p:txBody>
              <a:bodyPr wrap="square" rtlCol="0">
                <a:spAutoFit/>
              </a:bodyPr>
              <a:lstStyle/>
              <a:p>
                <a:pPr algn="just">
                  <a:lnSpc>
                    <a:spcPct val="130000"/>
                  </a:lnSpc>
                </a:pPr>
                <a:r>
                  <a:rPr lang="zh-CN" altLang="en-US" sz="1400" spc="150" dirty="0">
                    <a:solidFill>
                      <a:schemeClr val="tx1">
                        <a:lumMod val="65000"/>
                        <a:lumOff val="35000"/>
                      </a:schemeClr>
                    </a:solidFill>
                    <a:latin typeface="+mn-ea"/>
                  </a:rPr>
                  <a:t>金融理財中需對投資風險進行評估</a:t>
                </a:r>
                <a:r>
                  <a:rPr lang="en-US" altLang="zh-CN" sz="1400" spc="150" dirty="0">
                    <a:solidFill>
                      <a:schemeClr val="tx1">
                        <a:lumMod val="65000"/>
                        <a:lumOff val="35000"/>
                      </a:schemeClr>
                    </a:solidFill>
                    <a:latin typeface="+mn-ea"/>
                  </a:rPr>
                  <a:t>,</a:t>
                </a:r>
                <a:r>
                  <a:rPr lang="zh-CN" altLang="en-US" sz="1400" spc="150" dirty="0">
                    <a:solidFill>
                      <a:schemeClr val="tx1">
                        <a:lumMod val="65000"/>
                        <a:lumOff val="35000"/>
                      </a:schemeClr>
                    </a:solidFill>
                    <a:latin typeface="+mn-ea"/>
                  </a:rPr>
                  <a:t>風險度評價法是對投資風險事故造成損失的頻率或者損害的嚴重程度進行的綜合評估。</a:t>
                </a:r>
                <a:endParaRPr lang="zh-CN" altLang="en-US" sz="1400" spc="150" dirty="0">
                  <a:solidFill>
                    <a:schemeClr val="tx1">
                      <a:lumMod val="65000"/>
                      <a:lumOff val="35000"/>
                    </a:schemeClr>
                  </a:solidFill>
                  <a:latin typeface="+mn-ea"/>
                </a:endParaRPr>
              </a:p>
            </p:txBody>
          </p:sp>
        </p:grpSp>
        <p:sp>
          <p:nvSpPr>
            <p:cNvPr id="19" name="矩形: 圆角 18"/>
            <p:cNvSpPr/>
            <p:nvPr>
              <p:custDataLst>
                <p:tags r:id="rId3"/>
              </p:custDataLst>
            </p:nvPr>
          </p:nvSpPr>
          <p:spPr>
            <a:xfrm>
              <a:off x="1058048" y="3499935"/>
              <a:ext cx="5318320" cy="2737353"/>
            </a:xfrm>
            <a:prstGeom prst="roundRect">
              <a:avLst>
                <a:gd name="adj" fmla="val 5827"/>
              </a:avLst>
            </a:prstGeom>
            <a:blipFill dpi="0" rotWithShape="1">
              <a:blip r:embed="rId4"/>
              <a:srcRect/>
              <a:stretch>
                <a:fillRect/>
              </a:stretch>
            </a:blipFill>
            <a:ln w="12700" cap="flat" cmpd="sng" algn="ctr">
              <a:noFill/>
              <a:prstDash val="solid"/>
              <a:miter lim="800000"/>
            </a:ln>
            <a:effectLst>
              <a:outerShdw blurRad="457200" dist="241300" dir="2700000" algn="ctr" rotWithShape="0">
                <a:srgbClr val="2B2B2B">
                  <a:alpha val="2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OPPOSans R" panose="00020600040101010101" charset="-122"/>
                <a:ea typeface="OPPOSans R" panose="00020600040101010101" charset="-122"/>
                <a:cs typeface="+mn-cs"/>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Risk Assessment</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04</a:t>
            </a:r>
            <a:endParaRPr lang="zh-CN" altLang="en-US" dirty="0">
              <a:solidFill>
                <a:srgbClr val="151515"/>
              </a:solidFill>
            </a:endParaRPr>
          </a:p>
        </p:txBody>
      </p:sp>
      <p:sp>
        <p:nvSpPr>
          <p:cNvPr id="15" name="椭圆 14"/>
          <p:cNvSpPr/>
          <p:nvPr/>
        </p:nvSpPr>
        <p:spPr>
          <a:xfrm>
            <a:off x="4853678" y="2682208"/>
            <a:ext cx="2520000" cy="2520000"/>
          </a:xfrm>
          <a:prstGeom prst="ellipse">
            <a:avLst/>
          </a:prstGeom>
          <a:blipFill dpi="0" rotWithShape="1">
            <a:blip r:embed="rId1"/>
            <a:srcRect/>
            <a:tile tx="279400" ty="-1651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9" name="组合 88"/>
          <p:cNvGrpSpPr/>
          <p:nvPr/>
        </p:nvGrpSpPr>
        <p:grpSpPr>
          <a:xfrm>
            <a:off x="7405292" y="4918588"/>
            <a:ext cx="3600000" cy="1080000"/>
            <a:chOff x="941732" y="5051938"/>
            <a:chExt cx="3600000" cy="1080000"/>
          </a:xfrm>
        </p:grpSpPr>
        <p:sp>
          <p:nvSpPr>
            <p:cNvPr id="90" name="矩形: 圆角 89"/>
            <p:cNvSpPr/>
            <p:nvPr/>
          </p:nvSpPr>
          <p:spPr>
            <a:xfrm>
              <a:off x="941732" y="5051938"/>
              <a:ext cx="3600000" cy="1080000"/>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1" name="组合 90"/>
            <p:cNvGrpSpPr/>
            <p:nvPr/>
          </p:nvGrpSpPr>
          <p:grpSpPr>
            <a:xfrm>
              <a:off x="1098032" y="5189656"/>
              <a:ext cx="3405600" cy="803274"/>
              <a:chOff x="1098032" y="5189656"/>
              <a:chExt cx="3405600" cy="803274"/>
            </a:xfrm>
          </p:grpSpPr>
          <p:grpSp>
            <p:nvGrpSpPr>
              <p:cNvPr id="92" name="组合 91"/>
              <p:cNvGrpSpPr/>
              <p:nvPr/>
            </p:nvGrpSpPr>
            <p:grpSpPr>
              <a:xfrm>
                <a:off x="1098032" y="5267938"/>
                <a:ext cx="648000" cy="648000"/>
                <a:chOff x="1098032" y="5231938"/>
                <a:chExt cx="648000" cy="648000"/>
              </a:xfrm>
            </p:grpSpPr>
            <p:sp>
              <p:nvSpPr>
                <p:cNvPr id="96" name="椭圆 95"/>
                <p:cNvSpPr/>
                <p:nvPr/>
              </p:nvSpPr>
              <p:spPr>
                <a:xfrm>
                  <a:off x="1098032" y="5231938"/>
                  <a:ext cx="648000" cy="648000"/>
                </a:xfrm>
                <a:prstGeom prst="ellipse">
                  <a:avLst/>
                </a:prstGeom>
                <a:gradFill flip="none" rotWithShape="1">
                  <a:gsLst>
                    <a:gs pos="0">
                      <a:srgbClr val="FDDD8A"/>
                    </a:gs>
                    <a:gs pos="100000">
                      <a:srgbClr val="FFCD2F">
                        <a:lumMod val="70000"/>
                        <a:lumOff val="30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7" name="atom_341522"/>
                <p:cNvSpPr/>
                <p:nvPr/>
              </p:nvSpPr>
              <p:spPr>
                <a:xfrm>
                  <a:off x="1239956" y="5355949"/>
                  <a:ext cx="364153" cy="399979"/>
                </a:xfrm>
                <a:custGeom>
                  <a:avLst/>
                  <a:gdLst>
                    <a:gd name="connsiteX0" fmla="*/ 207112 w 552380"/>
                    <a:gd name="connsiteY0" fmla="*/ 510208 h 606722"/>
                    <a:gd name="connsiteX1" fmla="*/ 193317 w 552380"/>
                    <a:gd name="connsiteY1" fmla="*/ 523983 h 606722"/>
                    <a:gd name="connsiteX2" fmla="*/ 207112 w 552380"/>
                    <a:gd name="connsiteY2" fmla="*/ 537758 h 606722"/>
                    <a:gd name="connsiteX3" fmla="*/ 220996 w 552380"/>
                    <a:gd name="connsiteY3" fmla="*/ 523983 h 606722"/>
                    <a:gd name="connsiteX4" fmla="*/ 207112 w 552380"/>
                    <a:gd name="connsiteY4" fmla="*/ 510208 h 606722"/>
                    <a:gd name="connsiteX5" fmla="*/ 367671 w 552380"/>
                    <a:gd name="connsiteY5" fmla="*/ 390410 h 606722"/>
                    <a:gd name="connsiteX6" fmla="*/ 339102 w 552380"/>
                    <a:gd name="connsiteY6" fmla="*/ 406585 h 606722"/>
                    <a:gd name="connsiteX7" fmla="*/ 310443 w 552380"/>
                    <a:gd name="connsiteY7" fmla="*/ 421248 h 606722"/>
                    <a:gd name="connsiteX8" fmla="*/ 359839 w 552380"/>
                    <a:gd name="connsiteY8" fmla="*/ 438134 h 606722"/>
                    <a:gd name="connsiteX9" fmla="*/ 367671 w 552380"/>
                    <a:gd name="connsiteY9" fmla="*/ 390410 h 606722"/>
                    <a:gd name="connsiteX10" fmla="*/ 184862 w 552380"/>
                    <a:gd name="connsiteY10" fmla="*/ 390410 h 606722"/>
                    <a:gd name="connsiteX11" fmla="*/ 192605 w 552380"/>
                    <a:gd name="connsiteY11" fmla="*/ 438134 h 606722"/>
                    <a:gd name="connsiteX12" fmla="*/ 242001 w 552380"/>
                    <a:gd name="connsiteY12" fmla="*/ 421248 h 606722"/>
                    <a:gd name="connsiteX13" fmla="*/ 213342 w 552380"/>
                    <a:gd name="connsiteY13" fmla="*/ 406585 h 606722"/>
                    <a:gd name="connsiteX14" fmla="*/ 184862 w 552380"/>
                    <a:gd name="connsiteY14" fmla="*/ 390410 h 606722"/>
                    <a:gd name="connsiteX15" fmla="*/ 88295 w 552380"/>
                    <a:gd name="connsiteY15" fmla="*/ 321891 h 606722"/>
                    <a:gd name="connsiteX16" fmla="*/ 29643 w 552380"/>
                    <a:gd name="connsiteY16" fmla="*/ 405074 h 606722"/>
                    <a:gd name="connsiteX17" fmla="*/ 31779 w 552380"/>
                    <a:gd name="connsiteY17" fmla="*/ 434224 h 606722"/>
                    <a:gd name="connsiteX18" fmla="*/ 165904 w 552380"/>
                    <a:gd name="connsiteY18" fmla="*/ 445155 h 606722"/>
                    <a:gd name="connsiteX19" fmla="*/ 155135 w 552380"/>
                    <a:gd name="connsiteY19" fmla="*/ 372014 h 606722"/>
                    <a:gd name="connsiteX20" fmla="*/ 88295 w 552380"/>
                    <a:gd name="connsiteY20" fmla="*/ 321891 h 606722"/>
                    <a:gd name="connsiteX21" fmla="*/ 464060 w 552380"/>
                    <a:gd name="connsiteY21" fmla="*/ 321802 h 606722"/>
                    <a:gd name="connsiteX22" fmla="*/ 397487 w 552380"/>
                    <a:gd name="connsiteY22" fmla="*/ 371747 h 606722"/>
                    <a:gd name="connsiteX23" fmla="*/ 386896 w 552380"/>
                    <a:gd name="connsiteY23" fmla="*/ 445244 h 606722"/>
                    <a:gd name="connsiteX24" fmla="*/ 520576 w 552380"/>
                    <a:gd name="connsiteY24" fmla="*/ 434224 h 606722"/>
                    <a:gd name="connsiteX25" fmla="*/ 522801 w 552380"/>
                    <a:gd name="connsiteY25" fmla="*/ 405074 h 606722"/>
                    <a:gd name="connsiteX26" fmla="*/ 464060 w 552380"/>
                    <a:gd name="connsiteY26" fmla="*/ 321802 h 606722"/>
                    <a:gd name="connsiteX27" fmla="*/ 271661 w 552380"/>
                    <a:gd name="connsiteY27" fmla="*/ 275800 h 606722"/>
                    <a:gd name="connsiteX28" fmla="*/ 244062 w 552380"/>
                    <a:gd name="connsiteY28" fmla="*/ 303352 h 606722"/>
                    <a:gd name="connsiteX29" fmla="*/ 271661 w 552380"/>
                    <a:gd name="connsiteY29" fmla="*/ 330992 h 606722"/>
                    <a:gd name="connsiteX30" fmla="*/ 299260 w 552380"/>
                    <a:gd name="connsiteY30" fmla="*/ 303352 h 606722"/>
                    <a:gd name="connsiteX31" fmla="*/ 271661 w 552380"/>
                    <a:gd name="connsiteY31" fmla="*/ 275800 h 606722"/>
                    <a:gd name="connsiteX32" fmla="*/ 399712 w 552380"/>
                    <a:gd name="connsiteY32" fmla="*/ 269723 h 606722"/>
                    <a:gd name="connsiteX33" fmla="*/ 400424 w 552380"/>
                    <a:gd name="connsiteY33" fmla="*/ 303317 h 606722"/>
                    <a:gd name="connsiteX34" fmla="*/ 399712 w 552380"/>
                    <a:gd name="connsiteY34" fmla="*/ 336910 h 606722"/>
                    <a:gd name="connsiteX35" fmla="*/ 443412 w 552380"/>
                    <a:gd name="connsiteY35" fmla="*/ 303228 h 606722"/>
                    <a:gd name="connsiteX36" fmla="*/ 399712 w 552380"/>
                    <a:gd name="connsiteY36" fmla="*/ 269723 h 606722"/>
                    <a:gd name="connsiteX37" fmla="*/ 152643 w 552380"/>
                    <a:gd name="connsiteY37" fmla="*/ 269723 h 606722"/>
                    <a:gd name="connsiteX38" fmla="*/ 108854 w 552380"/>
                    <a:gd name="connsiteY38" fmla="*/ 303317 h 606722"/>
                    <a:gd name="connsiteX39" fmla="*/ 152732 w 552380"/>
                    <a:gd name="connsiteY39" fmla="*/ 337088 h 606722"/>
                    <a:gd name="connsiteX40" fmla="*/ 151931 w 552380"/>
                    <a:gd name="connsiteY40" fmla="*/ 303317 h 606722"/>
                    <a:gd name="connsiteX41" fmla="*/ 152643 w 552380"/>
                    <a:gd name="connsiteY41" fmla="*/ 269723 h 606722"/>
                    <a:gd name="connsiteX42" fmla="*/ 271661 w 552380"/>
                    <a:gd name="connsiteY42" fmla="*/ 248249 h 606722"/>
                    <a:gd name="connsiteX43" fmla="*/ 326949 w 552380"/>
                    <a:gd name="connsiteY43" fmla="*/ 303352 h 606722"/>
                    <a:gd name="connsiteX44" fmla="*/ 271661 w 552380"/>
                    <a:gd name="connsiteY44" fmla="*/ 358543 h 606722"/>
                    <a:gd name="connsiteX45" fmla="*/ 216373 w 552380"/>
                    <a:gd name="connsiteY45" fmla="*/ 303352 h 606722"/>
                    <a:gd name="connsiteX46" fmla="*/ 271661 w 552380"/>
                    <a:gd name="connsiteY46" fmla="*/ 248249 h 606722"/>
                    <a:gd name="connsiteX47" fmla="*/ 510964 w 552380"/>
                    <a:gd name="connsiteY47" fmla="*/ 234442 h 606722"/>
                    <a:gd name="connsiteX48" fmla="*/ 497080 w 552380"/>
                    <a:gd name="connsiteY48" fmla="*/ 248217 h 606722"/>
                    <a:gd name="connsiteX49" fmla="*/ 510964 w 552380"/>
                    <a:gd name="connsiteY49" fmla="*/ 261992 h 606722"/>
                    <a:gd name="connsiteX50" fmla="*/ 524759 w 552380"/>
                    <a:gd name="connsiteY50" fmla="*/ 248217 h 606722"/>
                    <a:gd name="connsiteX51" fmla="*/ 510964 w 552380"/>
                    <a:gd name="connsiteY51" fmla="*/ 234442 h 606722"/>
                    <a:gd name="connsiteX52" fmla="*/ 276177 w 552380"/>
                    <a:gd name="connsiteY52" fmla="*/ 199871 h 606722"/>
                    <a:gd name="connsiteX53" fmla="*/ 226426 w 552380"/>
                    <a:gd name="connsiteY53" fmla="*/ 224399 h 606722"/>
                    <a:gd name="connsiteX54" fmla="*/ 181480 w 552380"/>
                    <a:gd name="connsiteY54" fmla="*/ 250616 h 606722"/>
                    <a:gd name="connsiteX55" fmla="*/ 179522 w 552380"/>
                    <a:gd name="connsiteY55" fmla="*/ 303317 h 606722"/>
                    <a:gd name="connsiteX56" fmla="*/ 181391 w 552380"/>
                    <a:gd name="connsiteY56" fmla="*/ 356017 h 606722"/>
                    <a:gd name="connsiteX57" fmla="*/ 226426 w 552380"/>
                    <a:gd name="connsiteY57" fmla="*/ 382323 h 606722"/>
                    <a:gd name="connsiteX58" fmla="*/ 276177 w 552380"/>
                    <a:gd name="connsiteY58" fmla="*/ 406851 h 606722"/>
                    <a:gd name="connsiteX59" fmla="*/ 326018 w 552380"/>
                    <a:gd name="connsiteY59" fmla="*/ 382323 h 606722"/>
                    <a:gd name="connsiteX60" fmla="*/ 370875 w 552380"/>
                    <a:gd name="connsiteY60" fmla="*/ 356106 h 606722"/>
                    <a:gd name="connsiteX61" fmla="*/ 372833 w 552380"/>
                    <a:gd name="connsiteY61" fmla="*/ 303317 h 606722"/>
                    <a:gd name="connsiteX62" fmla="*/ 370875 w 552380"/>
                    <a:gd name="connsiteY62" fmla="*/ 250616 h 606722"/>
                    <a:gd name="connsiteX63" fmla="*/ 326018 w 552380"/>
                    <a:gd name="connsiteY63" fmla="*/ 224399 h 606722"/>
                    <a:gd name="connsiteX64" fmla="*/ 276177 w 552380"/>
                    <a:gd name="connsiteY64" fmla="*/ 199871 h 606722"/>
                    <a:gd name="connsiteX65" fmla="*/ 359839 w 552380"/>
                    <a:gd name="connsiteY65" fmla="*/ 168588 h 606722"/>
                    <a:gd name="connsiteX66" fmla="*/ 310443 w 552380"/>
                    <a:gd name="connsiteY66" fmla="*/ 185474 h 606722"/>
                    <a:gd name="connsiteX67" fmla="*/ 339102 w 552380"/>
                    <a:gd name="connsiteY67" fmla="*/ 200049 h 606722"/>
                    <a:gd name="connsiteX68" fmla="*/ 367671 w 552380"/>
                    <a:gd name="connsiteY68" fmla="*/ 216312 h 606722"/>
                    <a:gd name="connsiteX69" fmla="*/ 359839 w 552380"/>
                    <a:gd name="connsiteY69" fmla="*/ 168588 h 606722"/>
                    <a:gd name="connsiteX70" fmla="*/ 192516 w 552380"/>
                    <a:gd name="connsiteY70" fmla="*/ 168499 h 606722"/>
                    <a:gd name="connsiteX71" fmla="*/ 184773 w 552380"/>
                    <a:gd name="connsiteY71" fmla="*/ 216312 h 606722"/>
                    <a:gd name="connsiteX72" fmla="*/ 213342 w 552380"/>
                    <a:gd name="connsiteY72" fmla="*/ 200137 h 606722"/>
                    <a:gd name="connsiteX73" fmla="*/ 241823 w 552380"/>
                    <a:gd name="connsiteY73" fmla="*/ 185474 h 606722"/>
                    <a:gd name="connsiteX74" fmla="*/ 192516 w 552380"/>
                    <a:gd name="connsiteY74" fmla="*/ 168499 h 606722"/>
                    <a:gd name="connsiteX75" fmla="*/ 124341 w 552380"/>
                    <a:gd name="connsiteY75" fmla="*/ 124064 h 606722"/>
                    <a:gd name="connsiteX76" fmla="*/ 110545 w 552380"/>
                    <a:gd name="connsiteY76" fmla="*/ 137928 h 606722"/>
                    <a:gd name="connsiteX77" fmla="*/ 124341 w 552380"/>
                    <a:gd name="connsiteY77" fmla="*/ 151703 h 606722"/>
                    <a:gd name="connsiteX78" fmla="*/ 138136 w 552380"/>
                    <a:gd name="connsiteY78" fmla="*/ 137928 h 606722"/>
                    <a:gd name="connsiteX79" fmla="*/ 124341 w 552380"/>
                    <a:gd name="connsiteY79" fmla="*/ 124064 h 606722"/>
                    <a:gd name="connsiteX80" fmla="*/ 276177 w 552380"/>
                    <a:gd name="connsiteY80" fmla="*/ 27550 h 606722"/>
                    <a:gd name="connsiteX81" fmla="*/ 198924 w 552380"/>
                    <a:gd name="connsiteY81" fmla="*/ 141660 h 606722"/>
                    <a:gd name="connsiteX82" fmla="*/ 275733 w 552380"/>
                    <a:gd name="connsiteY82" fmla="*/ 169566 h 606722"/>
                    <a:gd name="connsiteX83" fmla="*/ 353342 w 552380"/>
                    <a:gd name="connsiteY83" fmla="*/ 141127 h 606722"/>
                    <a:gd name="connsiteX84" fmla="*/ 276177 w 552380"/>
                    <a:gd name="connsiteY84" fmla="*/ 27550 h 606722"/>
                    <a:gd name="connsiteX85" fmla="*/ 276177 w 552380"/>
                    <a:gd name="connsiteY85" fmla="*/ 0 h 606722"/>
                    <a:gd name="connsiteX86" fmla="*/ 380488 w 552380"/>
                    <a:gd name="connsiteY86" fmla="*/ 133929 h 606722"/>
                    <a:gd name="connsiteX87" fmla="*/ 544073 w 552380"/>
                    <a:gd name="connsiteY87" fmla="*/ 158013 h 606722"/>
                    <a:gd name="connsiteX88" fmla="*/ 539623 w 552380"/>
                    <a:gd name="connsiteY88" fmla="*/ 176942 h 606722"/>
                    <a:gd name="connsiteX89" fmla="*/ 520576 w 552380"/>
                    <a:gd name="connsiteY89" fmla="*/ 172499 h 606722"/>
                    <a:gd name="connsiteX90" fmla="*/ 386896 w 552380"/>
                    <a:gd name="connsiteY90" fmla="*/ 161479 h 606722"/>
                    <a:gd name="connsiteX91" fmla="*/ 397398 w 552380"/>
                    <a:gd name="connsiteY91" fmla="*/ 234797 h 606722"/>
                    <a:gd name="connsiteX92" fmla="*/ 463971 w 552380"/>
                    <a:gd name="connsiteY92" fmla="*/ 284654 h 606722"/>
                    <a:gd name="connsiteX93" fmla="*/ 476876 w 552380"/>
                    <a:gd name="connsiteY93" fmla="*/ 271679 h 606722"/>
                    <a:gd name="connsiteX94" fmla="*/ 469489 w 552380"/>
                    <a:gd name="connsiteY94" fmla="*/ 248217 h 606722"/>
                    <a:gd name="connsiteX95" fmla="*/ 510964 w 552380"/>
                    <a:gd name="connsiteY95" fmla="*/ 206803 h 606722"/>
                    <a:gd name="connsiteX96" fmla="*/ 552350 w 552380"/>
                    <a:gd name="connsiteY96" fmla="*/ 248217 h 606722"/>
                    <a:gd name="connsiteX97" fmla="*/ 510964 w 552380"/>
                    <a:gd name="connsiteY97" fmla="*/ 289542 h 606722"/>
                    <a:gd name="connsiteX98" fmla="*/ 499572 w 552380"/>
                    <a:gd name="connsiteY98" fmla="*/ 287764 h 606722"/>
                    <a:gd name="connsiteX99" fmla="*/ 484353 w 552380"/>
                    <a:gd name="connsiteY99" fmla="*/ 303228 h 606722"/>
                    <a:gd name="connsiteX100" fmla="*/ 549502 w 552380"/>
                    <a:gd name="connsiteY100" fmla="*/ 397875 h 606722"/>
                    <a:gd name="connsiteX101" fmla="*/ 544162 w 552380"/>
                    <a:gd name="connsiteY101" fmla="*/ 448710 h 606722"/>
                    <a:gd name="connsiteX102" fmla="*/ 455783 w 552380"/>
                    <a:gd name="connsiteY102" fmla="*/ 482392 h 606722"/>
                    <a:gd name="connsiteX103" fmla="*/ 380488 w 552380"/>
                    <a:gd name="connsiteY103" fmla="*/ 472794 h 606722"/>
                    <a:gd name="connsiteX104" fmla="*/ 276177 w 552380"/>
                    <a:gd name="connsiteY104" fmla="*/ 606722 h 606722"/>
                    <a:gd name="connsiteX105" fmla="*/ 258021 w 552380"/>
                    <a:gd name="connsiteY105" fmla="*/ 603789 h 606722"/>
                    <a:gd name="connsiteX106" fmla="*/ 249210 w 552380"/>
                    <a:gd name="connsiteY106" fmla="*/ 586371 h 606722"/>
                    <a:gd name="connsiteX107" fmla="*/ 266654 w 552380"/>
                    <a:gd name="connsiteY107" fmla="*/ 577572 h 606722"/>
                    <a:gd name="connsiteX108" fmla="*/ 276177 w 552380"/>
                    <a:gd name="connsiteY108" fmla="*/ 579083 h 606722"/>
                    <a:gd name="connsiteX109" fmla="*/ 353253 w 552380"/>
                    <a:gd name="connsiteY109" fmla="*/ 465595 h 606722"/>
                    <a:gd name="connsiteX110" fmla="*/ 276177 w 552380"/>
                    <a:gd name="connsiteY110" fmla="*/ 437156 h 606722"/>
                    <a:gd name="connsiteX111" fmla="*/ 199102 w 552380"/>
                    <a:gd name="connsiteY111" fmla="*/ 465595 h 606722"/>
                    <a:gd name="connsiteX112" fmla="*/ 204175 w 552380"/>
                    <a:gd name="connsiteY112" fmla="*/ 482925 h 606722"/>
                    <a:gd name="connsiteX113" fmla="*/ 207201 w 552380"/>
                    <a:gd name="connsiteY113" fmla="*/ 482569 h 606722"/>
                    <a:gd name="connsiteX114" fmla="*/ 248587 w 552380"/>
                    <a:gd name="connsiteY114" fmla="*/ 523983 h 606722"/>
                    <a:gd name="connsiteX115" fmla="*/ 207201 w 552380"/>
                    <a:gd name="connsiteY115" fmla="*/ 565308 h 606722"/>
                    <a:gd name="connsiteX116" fmla="*/ 165726 w 552380"/>
                    <a:gd name="connsiteY116" fmla="*/ 523983 h 606722"/>
                    <a:gd name="connsiteX117" fmla="*/ 178721 w 552380"/>
                    <a:gd name="connsiteY117" fmla="*/ 494034 h 606722"/>
                    <a:gd name="connsiteX118" fmla="*/ 172401 w 552380"/>
                    <a:gd name="connsiteY118" fmla="*/ 472705 h 606722"/>
                    <a:gd name="connsiteX119" fmla="*/ 96572 w 552380"/>
                    <a:gd name="connsiteY119" fmla="*/ 482392 h 606722"/>
                    <a:gd name="connsiteX120" fmla="*/ 8282 w 552380"/>
                    <a:gd name="connsiteY120" fmla="*/ 448710 h 606722"/>
                    <a:gd name="connsiteX121" fmla="*/ 2942 w 552380"/>
                    <a:gd name="connsiteY121" fmla="*/ 397875 h 606722"/>
                    <a:gd name="connsiteX122" fmla="*/ 67913 w 552380"/>
                    <a:gd name="connsiteY122" fmla="*/ 303317 h 606722"/>
                    <a:gd name="connsiteX123" fmla="*/ 2942 w 552380"/>
                    <a:gd name="connsiteY123" fmla="*/ 208758 h 606722"/>
                    <a:gd name="connsiteX124" fmla="*/ 8282 w 552380"/>
                    <a:gd name="connsiteY124" fmla="*/ 158013 h 606722"/>
                    <a:gd name="connsiteX125" fmla="*/ 35606 w 552380"/>
                    <a:gd name="connsiteY125" fmla="*/ 134640 h 606722"/>
                    <a:gd name="connsiteX126" fmla="*/ 53940 w 552380"/>
                    <a:gd name="connsiteY126" fmla="*/ 141305 h 606722"/>
                    <a:gd name="connsiteX127" fmla="*/ 47354 w 552380"/>
                    <a:gd name="connsiteY127" fmla="*/ 159612 h 606722"/>
                    <a:gd name="connsiteX128" fmla="*/ 31779 w 552380"/>
                    <a:gd name="connsiteY128" fmla="*/ 172499 h 606722"/>
                    <a:gd name="connsiteX129" fmla="*/ 29643 w 552380"/>
                    <a:gd name="connsiteY129" fmla="*/ 201648 h 606722"/>
                    <a:gd name="connsiteX130" fmla="*/ 88295 w 552380"/>
                    <a:gd name="connsiteY130" fmla="*/ 284743 h 606722"/>
                    <a:gd name="connsiteX131" fmla="*/ 154957 w 552380"/>
                    <a:gd name="connsiteY131" fmla="*/ 234797 h 606722"/>
                    <a:gd name="connsiteX132" fmla="*/ 165548 w 552380"/>
                    <a:gd name="connsiteY132" fmla="*/ 161390 h 606722"/>
                    <a:gd name="connsiteX133" fmla="*/ 159229 w 552380"/>
                    <a:gd name="connsiteY133" fmla="*/ 159968 h 606722"/>
                    <a:gd name="connsiteX134" fmla="*/ 124341 w 552380"/>
                    <a:gd name="connsiteY134" fmla="*/ 179253 h 606722"/>
                    <a:gd name="connsiteX135" fmla="*/ 82866 w 552380"/>
                    <a:gd name="connsiteY135" fmla="*/ 137928 h 606722"/>
                    <a:gd name="connsiteX136" fmla="*/ 124341 w 552380"/>
                    <a:gd name="connsiteY136" fmla="*/ 96514 h 606722"/>
                    <a:gd name="connsiteX137" fmla="*/ 165281 w 552380"/>
                    <a:gd name="connsiteY137" fmla="*/ 133040 h 606722"/>
                    <a:gd name="connsiteX138" fmla="*/ 171778 w 552380"/>
                    <a:gd name="connsiteY138" fmla="*/ 134551 h 606722"/>
                    <a:gd name="connsiteX139" fmla="*/ 276177 w 552380"/>
                    <a:gd name="connsiteY13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552380" h="606722">
                      <a:moveTo>
                        <a:pt x="207112" y="510208"/>
                      </a:moveTo>
                      <a:cubicBezTo>
                        <a:pt x="199547" y="510208"/>
                        <a:pt x="193317" y="516340"/>
                        <a:pt x="193317" y="523983"/>
                      </a:cubicBezTo>
                      <a:cubicBezTo>
                        <a:pt x="193317" y="531537"/>
                        <a:pt x="199547" y="537758"/>
                        <a:pt x="207112" y="537758"/>
                      </a:cubicBezTo>
                      <a:cubicBezTo>
                        <a:pt x="214766" y="537758"/>
                        <a:pt x="220996" y="531537"/>
                        <a:pt x="220996" y="523983"/>
                      </a:cubicBezTo>
                      <a:cubicBezTo>
                        <a:pt x="220996" y="516340"/>
                        <a:pt x="214766" y="510208"/>
                        <a:pt x="207112" y="510208"/>
                      </a:cubicBezTo>
                      <a:close/>
                      <a:moveTo>
                        <a:pt x="367671" y="390410"/>
                      </a:moveTo>
                      <a:cubicBezTo>
                        <a:pt x="358326" y="395920"/>
                        <a:pt x="348803" y="401341"/>
                        <a:pt x="339102" y="406585"/>
                      </a:cubicBezTo>
                      <a:cubicBezTo>
                        <a:pt x="329312" y="411828"/>
                        <a:pt x="319877" y="416538"/>
                        <a:pt x="310443" y="421248"/>
                      </a:cubicBezTo>
                      <a:cubicBezTo>
                        <a:pt x="327531" y="427914"/>
                        <a:pt x="344086" y="433513"/>
                        <a:pt x="359839" y="438134"/>
                      </a:cubicBezTo>
                      <a:cubicBezTo>
                        <a:pt x="362954" y="423204"/>
                        <a:pt x="365624" y="407207"/>
                        <a:pt x="367671" y="390410"/>
                      </a:cubicBezTo>
                      <a:close/>
                      <a:moveTo>
                        <a:pt x="184862" y="390410"/>
                      </a:moveTo>
                      <a:cubicBezTo>
                        <a:pt x="186909" y="406940"/>
                        <a:pt x="189490" y="422848"/>
                        <a:pt x="192605" y="438134"/>
                      </a:cubicBezTo>
                      <a:cubicBezTo>
                        <a:pt x="208358" y="433513"/>
                        <a:pt x="224912" y="427914"/>
                        <a:pt x="242001" y="421248"/>
                      </a:cubicBezTo>
                      <a:cubicBezTo>
                        <a:pt x="232567" y="416538"/>
                        <a:pt x="223043" y="411828"/>
                        <a:pt x="213342" y="406585"/>
                      </a:cubicBezTo>
                      <a:cubicBezTo>
                        <a:pt x="203552" y="401341"/>
                        <a:pt x="194118" y="395920"/>
                        <a:pt x="184862" y="390410"/>
                      </a:cubicBezTo>
                      <a:close/>
                      <a:moveTo>
                        <a:pt x="88295" y="321891"/>
                      </a:moveTo>
                      <a:cubicBezTo>
                        <a:pt x="57233" y="351574"/>
                        <a:pt x="36229" y="380546"/>
                        <a:pt x="29643" y="405074"/>
                      </a:cubicBezTo>
                      <a:cubicBezTo>
                        <a:pt x="26439" y="416894"/>
                        <a:pt x="27151" y="426758"/>
                        <a:pt x="31779" y="434224"/>
                      </a:cubicBezTo>
                      <a:cubicBezTo>
                        <a:pt x="45752" y="456797"/>
                        <a:pt x="96661" y="461507"/>
                        <a:pt x="165904" y="445155"/>
                      </a:cubicBezTo>
                      <a:cubicBezTo>
                        <a:pt x="161098" y="422048"/>
                        <a:pt x="157449" y="397520"/>
                        <a:pt x="155135" y="372014"/>
                      </a:cubicBezTo>
                      <a:cubicBezTo>
                        <a:pt x="130482" y="355751"/>
                        <a:pt x="107964" y="338954"/>
                        <a:pt x="88295" y="321891"/>
                      </a:cubicBezTo>
                      <a:close/>
                      <a:moveTo>
                        <a:pt x="464060" y="321802"/>
                      </a:moveTo>
                      <a:cubicBezTo>
                        <a:pt x="444213" y="338954"/>
                        <a:pt x="421873" y="355662"/>
                        <a:pt x="397487" y="371747"/>
                      </a:cubicBezTo>
                      <a:cubicBezTo>
                        <a:pt x="395173" y="397875"/>
                        <a:pt x="391613" y="422493"/>
                        <a:pt x="386896" y="445244"/>
                      </a:cubicBezTo>
                      <a:cubicBezTo>
                        <a:pt x="455961" y="461418"/>
                        <a:pt x="506692" y="456797"/>
                        <a:pt x="520576" y="434224"/>
                      </a:cubicBezTo>
                      <a:cubicBezTo>
                        <a:pt x="525204" y="426758"/>
                        <a:pt x="525916" y="416894"/>
                        <a:pt x="522801" y="405074"/>
                      </a:cubicBezTo>
                      <a:cubicBezTo>
                        <a:pt x="516215" y="380546"/>
                        <a:pt x="495122" y="351485"/>
                        <a:pt x="464060" y="321802"/>
                      </a:cubicBezTo>
                      <a:close/>
                      <a:moveTo>
                        <a:pt x="271661" y="275800"/>
                      </a:moveTo>
                      <a:cubicBezTo>
                        <a:pt x="256437" y="275800"/>
                        <a:pt x="244062" y="288154"/>
                        <a:pt x="244062" y="303352"/>
                      </a:cubicBezTo>
                      <a:cubicBezTo>
                        <a:pt x="244062" y="318549"/>
                        <a:pt x="256437" y="330992"/>
                        <a:pt x="271661" y="330992"/>
                      </a:cubicBezTo>
                      <a:cubicBezTo>
                        <a:pt x="286885" y="330992"/>
                        <a:pt x="299260" y="318549"/>
                        <a:pt x="299260" y="303352"/>
                      </a:cubicBezTo>
                      <a:cubicBezTo>
                        <a:pt x="299260" y="288154"/>
                        <a:pt x="286885" y="275800"/>
                        <a:pt x="271661" y="275800"/>
                      </a:cubicBezTo>
                      <a:close/>
                      <a:moveTo>
                        <a:pt x="399712" y="269723"/>
                      </a:moveTo>
                      <a:cubicBezTo>
                        <a:pt x="400246" y="280743"/>
                        <a:pt x="400424" y="291941"/>
                        <a:pt x="400424" y="303317"/>
                      </a:cubicBezTo>
                      <a:cubicBezTo>
                        <a:pt x="400424" y="314692"/>
                        <a:pt x="400246" y="325890"/>
                        <a:pt x="399712" y="336910"/>
                      </a:cubicBezTo>
                      <a:cubicBezTo>
                        <a:pt x="415465" y="325890"/>
                        <a:pt x="429973" y="314603"/>
                        <a:pt x="443412" y="303228"/>
                      </a:cubicBezTo>
                      <a:cubicBezTo>
                        <a:pt x="430062" y="291941"/>
                        <a:pt x="415465" y="280743"/>
                        <a:pt x="399712" y="269723"/>
                      </a:cubicBezTo>
                      <a:close/>
                      <a:moveTo>
                        <a:pt x="152643" y="269723"/>
                      </a:moveTo>
                      <a:cubicBezTo>
                        <a:pt x="136890" y="280743"/>
                        <a:pt x="122204" y="292030"/>
                        <a:pt x="108854" y="303317"/>
                      </a:cubicBezTo>
                      <a:cubicBezTo>
                        <a:pt x="122204" y="314692"/>
                        <a:pt x="136979" y="325979"/>
                        <a:pt x="152732" y="337088"/>
                      </a:cubicBezTo>
                      <a:cubicBezTo>
                        <a:pt x="152287" y="325890"/>
                        <a:pt x="151931" y="314692"/>
                        <a:pt x="151931" y="303317"/>
                      </a:cubicBezTo>
                      <a:cubicBezTo>
                        <a:pt x="151931" y="291941"/>
                        <a:pt x="152198" y="280743"/>
                        <a:pt x="152643" y="269723"/>
                      </a:cubicBezTo>
                      <a:close/>
                      <a:moveTo>
                        <a:pt x="271661" y="248249"/>
                      </a:moveTo>
                      <a:cubicBezTo>
                        <a:pt x="302109" y="248249"/>
                        <a:pt x="326949" y="272956"/>
                        <a:pt x="326949" y="303352"/>
                      </a:cubicBezTo>
                      <a:cubicBezTo>
                        <a:pt x="326949" y="333836"/>
                        <a:pt x="302109" y="358543"/>
                        <a:pt x="271661" y="358543"/>
                      </a:cubicBezTo>
                      <a:cubicBezTo>
                        <a:pt x="241213" y="358543"/>
                        <a:pt x="216373" y="333836"/>
                        <a:pt x="216373" y="303352"/>
                      </a:cubicBezTo>
                      <a:cubicBezTo>
                        <a:pt x="216373" y="272956"/>
                        <a:pt x="241213" y="248249"/>
                        <a:pt x="271661" y="248249"/>
                      </a:cubicBezTo>
                      <a:close/>
                      <a:moveTo>
                        <a:pt x="510964" y="234442"/>
                      </a:moveTo>
                      <a:cubicBezTo>
                        <a:pt x="503310" y="234442"/>
                        <a:pt x="497080" y="240574"/>
                        <a:pt x="497080" y="248217"/>
                      </a:cubicBezTo>
                      <a:cubicBezTo>
                        <a:pt x="497080" y="255771"/>
                        <a:pt x="503310" y="261992"/>
                        <a:pt x="510964" y="261992"/>
                      </a:cubicBezTo>
                      <a:cubicBezTo>
                        <a:pt x="518529" y="261992"/>
                        <a:pt x="524759" y="255771"/>
                        <a:pt x="524759" y="248217"/>
                      </a:cubicBezTo>
                      <a:cubicBezTo>
                        <a:pt x="524759" y="240574"/>
                        <a:pt x="518529" y="234442"/>
                        <a:pt x="510964" y="234442"/>
                      </a:cubicBezTo>
                      <a:close/>
                      <a:moveTo>
                        <a:pt x="276177" y="199871"/>
                      </a:moveTo>
                      <a:cubicBezTo>
                        <a:pt x="259890" y="207158"/>
                        <a:pt x="243336" y="215246"/>
                        <a:pt x="226426" y="224399"/>
                      </a:cubicBezTo>
                      <a:cubicBezTo>
                        <a:pt x="210761" y="232753"/>
                        <a:pt x="195809" y="241640"/>
                        <a:pt x="181480" y="250616"/>
                      </a:cubicBezTo>
                      <a:cubicBezTo>
                        <a:pt x="180323" y="267591"/>
                        <a:pt x="179522" y="285098"/>
                        <a:pt x="179522" y="303317"/>
                      </a:cubicBezTo>
                      <a:cubicBezTo>
                        <a:pt x="179522" y="321180"/>
                        <a:pt x="180234" y="338776"/>
                        <a:pt x="181391" y="356017"/>
                      </a:cubicBezTo>
                      <a:cubicBezTo>
                        <a:pt x="195809" y="365082"/>
                        <a:pt x="210761" y="373880"/>
                        <a:pt x="226426" y="382323"/>
                      </a:cubicBezTo>
                      <a:cubicBezTo>
                        <a:pt x="243336" y="391388"/>
                        <a:pt x="259890" y="399564"/>
                        <a:pt x="276177" y="406851"/>
                      </a:cubicBezTo>
                      <a:cubicBezTo>
                        <a:pt x="292465" y="399564"/>
                        <a:pt x="309108" y="391477"/>
                        <a:pt x="326018" y="382323"/>
                      </a:cubicBezTo>
                      <a:cubicBezTo>
                        <a:pt x="341594" y="373969"/>
                        <a:pt x="356546" y="365082"/>
                        <a:pt x="370875" y="356106"/>
                      </a:cubicBezTo>
                      <a:cubicBezTo>
                        <a:pt x="372121" y="339132"/>
                        <a:pt x="372833" y="321624"/>
                        <a:pt x="372833" y="303317"/>
                      </a:cubicBezTo>
                      <a:cubicBezTo>
                        <a:pt x="372833" y="285098"/>
                        <a:pt x="372121" y="267591"/>
                        <a:pt x="370875" y="250616"/>
                      </a:cubicBezTo>
                      <a:cubicBezTo>
                        <a:pt x="356546" y="241640"/>
                        <a:pt x="341594" y="232753"/>
                        <a:pt x="326018" y="224399"/>
                      </a:cubicBezTo>
                      <a:cubicBezTo>
                        <a:pt x="309464" y="215512"/>
                        <a:pt x="292821" y="207336"/>
                        <a:pt x="276177" y="199871"/>
                      </a:cubicBezTo>
                      <a:close/>
                      <a:moveTo>
                        <a:pt x="359839" y="168588"/>
                      </a:moveTo>
                      <a:cubicBezTo>
                        <a:pt x="344086" y="173210"/>
                        <a:pt x="327531" y="178808"/>
                        <a:pt x="310443" y="185474"/>
                      </a:cubicBezTo>
                      <a:cubicBezTo>
                        <a:pt x="320055" y="190095"/>
                        <a:pt x="329579" y="194983"/>
                        <a:pt x="339102" y="200049"/>
                      </a:cubicBezTo>
                      <a:cubicBezTo>
                        <a:pt x="348892" y="205381"/>
                        <a:pt x="358326" y="210802"/>
                        <a:pt x="367671" y="216312"/>
                      </a:cubicBezTo>
                      <a:cubicBezTo>
                        <a:pt x="365624" y="199515"/>
                        <a:pt x="362954" y="183519"/>
                        <a:pt x="359839" y="168588"/>
                      </a:cubicBezTo>
                      <a:close/>
                      <a:moveTo>
                        <a:pt x="192516" y="168499"/>
                      </a:moveTo>
                      <a:cubicBezTo>
                        <a:pt x="189401" y="183519"/>
                        <a:pt x="186820" y="199515"/>
                        <a:pt x="184773" y="216312"/>
                      </a:cubicBezTo>
                      <a:cubicBezTo>
                        <a:pt x="194029" y="210802"/>
                        <a:pt x="203552" y="205381"/>
                        <a:pt x="213342" y="200137"/>
                      </a:cubicBezTo>
                      <a:cubicBezTo>
                        <a:pt x="222954" y="194894"/>
                        <a:pt x="232478" y="190095"/>
                        <a:pt x="241823" y="185474"/>
                      </a:cubicBezTo>
                      <a:cubicBezTo>
                        <a:pt x="225090" y="178986"/>
                        <a:pt x="208625" y="173210"/>
                        <a:pt x="192516" y="168499"/>
                      </a:cubicBezTo>
                      <a:close/>
                      <a:moveTo>
                        <a:pt x="124341" y="124064"/>
                      </a:moveTo>
                      <a:cubicBezTo>
                        <a:pt x="116686" y="124064"/>
                        <a:pt x="110545" y="130285"/>
                        <a:pt x="110545" y="137928"/>
                      </a:cubicBezTo>
                      <a:cubicBezTo>
                        <a:pt x="110545" y="145482"/>
                        <a:pt x="116686" y="151703"/>
                        <a:pt x="124341" y="151703"/>
                      </a:cubicBezTo>
                      <a:cubicBezTo>
                        <a:pt x="131906" y="151703"/>
                        <a:pt x="138136" y="145482"/>
                        <a:pt x="138136" y="137928"/>
                      </a:cubicBezTo>
                      <a:cubicBezTo>
                        <a:pt x="138136" y="130285"/>
                        <a:pt x="131906" y="124064"/>
                        <a:pt x="124341" y="124064"/>
                      </a:cubicBezTo>
                      <a:close/>
                      <a:moveTo>
                        <a:pt x="276177" y="27550"/>
                      </a:moveTo>
                      <a:cubicBezTo>
                        <a:pt x="248053" y="27550"/>
                        <a:pt x="217970" y="70652"/>
                        <a:pt x="198924" y="141660"/>
                      </a:cubicBezTo>
                      <a:cubicBezTo>
                        <a:pt x="223844" y="148859"/>
                        <a:pt x="249655" y="158368"/>
                        <a:pt x="275733" y="169566"/>
                      </a:cubicBezTo>
                      <a:cubicBezTo>
                        <a:pt x="303234" y="157479"/>
                        <a:pt x="329134" y="148237"/>
                        <a:pt x="353342" y="141127"/>
                      </a:cubicBezTo>
                      <a:cubicBezTo>
                        <a:pt x="334296" y="70475"/>
                        <a:pt x="304302" y="27550"/>
                        <a:pt x="276177" y="27550"/>
                      </a:cubicBezTo>
                      <a:close/>
                      <a:moveTo>
                        <a:pt x="276177" y="0"/>
                      </a:moveTo>
                      <a:cubicBezTo>
                        <a:pt x="320945" y="0"/>
                        <a:pt x="358682" y="52078"/>
                        <a:pt x="380488" y="133929"/>
                      </a:cubicBezTo>
                      <a:cubicBezTo>
                        <a:pt x="465662" y="114199"/>
                        <a:pt x="524492" y="126286"/>
                        <a:pt x="544073" y="158013"/>
                      </a:cubicBezTo>
                      <a:cubicBezTo>
                        <a:pt x="548078" y="164500"/>
                        <a:pt x="546120" y="172943"/>
                        <a:pt x="539623" y="176942"/>
                      </a:cubicBezTo>
                      <a:cubicBezTo>
                        <a:pt x="533126" y="180941"/>
                        <a:pt x="524581" y="178986"/>
                        <a:pt x="520576" y="172499"/>
                      </a:cubicBezTo>
                      <a:cubicBezTo>
                        <a:pt x="506692" y="149925"/>
                        <a:pt x="455961" y="145304"/>
                        <a:pt x="386896" y="161479"/>
                      </a:cubicBezTo>
                      <a:cubicBezTo>
                        <a:pt x="391613" y="184230"/>
                        <a:pt x="395173" y="208758"/>
                        <a:pt x="397398" y="234797"/>
                      </a:cubicBezTo>
                      <a:cubicBezTo>
                        <a:pt x="422051" y="250972"/>
                        <a:pt x="444391" y="267679"/>
                        <a:pt x="463971" y="284654"/>
                      </a:cubicBezTo>
                      <a:cubicBezTo>
                        <a:pt x="468510" y="280299"/>
                        <a:pt x="472782" y="276033"/>
                        <a:pt x="476876" y="271679"/>
                      </a:cubicBezTo>
                      <a:cubicBezTo>
                        <a:pt x="472248" y="265013"/>
                        <a:pt x="469489" y="256926"/>
                        <a:pt x="469489" y="248217"/>
                      </a:cubicBezTo>
                      <a:cubicBezTo>
                        <a:pt x="469489" y="225377"/>
                        <a:pt x="488091" y="206803"/>
                        <a:pt x="510964" y="206803"/>
                      </a:cubicBezTo>
                      <a:cubicBezTo>
                        <a:pt x="533749" y="206803"/>
                        <a:pt x="552350" y="225377"/>
                        <a:pt x="552350" y="248217"/>
                      </a:cubicBezTo>
                      <a:cubicBezTo>
                        <a:pt x="552350" y="270968"/>
                        <a:pt x="533749" y="289542"/>
                        <a:pt x="510964" y="289542"/>
                      </a:cubicBezTo>
                      <a:cubicBezTo>
                        <a:pt x="506959" y="289542"/>
                        <a:pt x="503221" y="288831"/>
                        <a:pt x="499572" y="287764"/>
                      </a:cubicBezTo>
                      <a:cubicBezTo>
                        <a:pt x="494766" y="292919"/>
                        <a:pt x="489693" y="298073"/>
                        <a:pt x="484353" y="303228"/>
                      </a:cubicBezTo>
                      <a:cubicBezTo>
                        <a:pt x="518618" y="336288"/>
                        <a:pt x="541759" y="369170"/>
                        <a:pt x="549502" y="397875"/>
                      </a:cubicBezTo>
                      <a:cubicBezTo>
                        <a:pt x="554664" y="417427"/>
                        <a:pt x="552884" y="434490"/>
                        <a:pt x="544162" y="448710"/>
                      </a:cubicBezTo>
                      <a:cubicBezTo>
                        <a:pt x="530990" y="469861"/>
                        <a:pt x="500284" y="482392"/>
                        <a:pt x="455783" y="482392"/>
                      </a:cubicBezTo>
                      <a:cubicBezTo>
                        <a:pt x="433889" y="482392"/>
                        <a:pt x="408612" y="479370"/>
                        <a:pt x="380488" y="472794"/>
                      </a:cubicBezTo>
                      <a:cubicBezTo>
                        <a:pt x="358682" y="554644"/>
                        <a:pt x="320945" y="606722"/>
                        <a:pt x="276177" y="606722"/>
                      </a:cubicBezTo>
                      <a:cubicBezTo>
                        <a:pt x="270125" y="606722"/>
                        <a:pt x="263984" y="605745"/>
                        <a:pt x="258021" y="603789"/>
                      </a:cubicBezTo>
                      <a:cubicBezTo>
                        <a:pt x="250812" y="601390"/>
                        <a:pt x="246807" y="593569"/>
                        <a:pt x="249210" y="586371"/>
                      </a:cubicBezTo>
                      <a:cubicBezTo>
                        <a:pt x="251613" y="579083"/>
                        <a:pt x="259356" y="575173"/>
                        <a:pt x="266654" y="577572"/>
                      </a:cubicBezTo>
                      <a:cubicBezTo>
                        <a:pt x="269858" y="578550"/>
                        <a:pt x="273062" y="579083"/>
                        <a:pt x="276177" y="579083"/>
                      </a:cubicBezTo>
                      <a:cubicBezTo>
                        <a:pt x="304302" y="579083"/>
                        <a:pt x="334296" y="536247"/>
                        <a:pt x="353253" y="465595"/>
                      </a:cubicBezTo>
                      <a:cubicBezTo>
                        <a:pt x="329312" y="458574"/>
                        <a:pt x="303501" y="449154"/>
                        <a:pt x="276177" y="437156"/>
                      </a:cubicBezTo>
                      <a:cubicBezTo>
                        <a:pt x="248943" y="449065"/>
                        <a:pt x="223132" y="458574"/>
                        <a:pt x="199102" y="465595"/>
                      </a:cubicBezTo>
                      <a:cubicBezTo>
                        <a:pt x="200704" y="471549"/>
                        <a:pt x="202395" y="477326"/>
                        <a:pt x="204175" y="482925"/>
                      </a:cubicBezTo>
                      <a:cubicBezTo>
                        <a:pt x="205154" y="482836"/>
                        <a:pt x="206133" y="482569"/>
                        <a:pt x="207201" y="482569"/>
                      </a:cubicBezTo>
                      <a:cubicBezTo>
                        <a:pt x="229986" y="482569"/>
                        <a:pt x="248587" y="501143"/>
                        <a:pt x="248587" y="523983"/>
                      </a:cubicBezTo>
                      <a:cubicBezTo>
                        <a:pt x="248587" y="546823"/>
                        <a:pt x="229986" y="565308"/>
                        <a:pt x="207201" y="565308"/>
                      </a:cubicBezTo>
                      <a:cubicBezTo>
                        <a:pt x="184328" y="565308"/>
                        <a:pt x="165726" y="546823"/>
                        <a:pt x="165726" y="523983"/>
                      </a:cubicBezTo>
                      <a:cubicBezTo>
                        <a:pt x="165726" y="512163"/>
                        <a:pt x="170799" y="501588"/>
                        <a:pt x="178721" y="494034"/>
                      </a:cubicBezTo>
                      <a:cubicBezTo>
                        <a:pt x="176496" y="487191"/>
                        <a:pt x="174359" y="480081"/>
                        <a:pt x="172401" y="472705"/>
                      </a:cubicBezTo>
                      <a:cubicBezTo>
                        <a:pt x="144099" y="479370"/>
                        <a:pt x="118644" y="482392"/>
                        <a:pt x="96572" y="482392"/>
                      </a:cubicBezTo>
                      <a:cubicBezTo>
                        <a:pt x="52160" y="482392"/>
                        <a:pt x="21454" y="469950"/>
                        <a:pt x="8282" y="448710"/>
                      </a:cubicBezTo>
                      <a:cubicBezTo>
                        <a:pt x="-529" y="434490"/>
                        <a:pt x="-2309" y="417427"/>
                        <a:pt x="2942" y="397875"/>
                      </a:cubicBezTo>
                      <a:cubicBezTo>
                        <a:pt x="10685" y="369170"/>
                        <a:pt x="33737" y="336377"/>
                        <a:pt x="67913" y="303317"/>
                      </a:cubicBezTo>
                      <a:cubicBezTo>
                        <a:pt x="33737" y="270346"/>
                        <a:pt x="10685" y="237552"/>
                        <a:pt x="2942" y="208758"/>
                      </a:cubicBezTo>
                      <a:cubicBezTo>
                        <a:pt x="-2309" y="189295"/>
                        <a:pt x="-529" y="172232"/>
                        <a:pt x="8282" y="158013"/>
                      </a:cubicBezTo>
                      <a:cubicBezTo>
                        <a:pt x="14423" y="148148"/>
                        <a:pt x="23591" y="140327"/>
                        <a:pt x="35606" y="134640"/>
                      </a:cubicBezTo>
                      <a:cubicBezTo>
                        <a:pt x="42548" y="131440"/>
                        <a:pt x="50736" y="134373"/>
                        <a:pt x="53940" y="141305"/>
                      </a:cubicBezTo>
                      <a:cubicBezTo>
                        <a:pt x="57233" y="148148"/>
                        <a:pt x="54296" y="156413"/>
                        <a:pt x="47354" y="159612"/>
                      </a:cubicBezTo>
                      <a:cubicBezTo>
                        <a:pt x="40234" y="162989"/>
                        <a:pt x="34983" y="167255"/>
                        <a:pt x="31779" y="172499"/>
                      </a:cubicBezTo>
                      <a:cubicBezTo>
                        <a:pt x="27151" y="179964"/>
                        <a:pt x="26439" y="189740"/>
                        <a:pt x="29643" y="201648"/>
                      </a:cubicBezTo>
                      <a:cubicBezTo>
                        <a:pt x="36140" y="226088"/>
                        <a:pt x="57233" y="255060"/>
                        <a:pt x="88295" y="284743"/>
                      </a:cubicBezTo>
                      <a:cubicBezTo>
                        <a:pt x="107964" y="267768"/>
                        <a:pt x="130304" y="250972"/>
                        <a:pt x="154957" y="234797"/>
                      </a:cubicBezTo>
                      <a:cubicBezTo>
                        <a:pt x="157271" y="208758"/>
                        <a:pt x="160831" y="184141"/>
                        <a:pt x="165548" y="161390"/>
                      </a:cubicBezTo>
                      <a:cubicBezTo>
                        <a:pt x="163412" y="160856"/>
                        <a:pt x="161365" y="160412"/>
                        <a:pt x="159229" y="159968"/>
                      </a:cubicBezTo>
                      <a:cubicBezTo>
                        <a:pt x="151842" y="171521"/>
                        <a:pt x="139026" y="179253"/>
                        <a:pt x="124341" y="179253"/>
                      </a:cubicBezTo>
                      <a:cubicBezTo>
                        <a:pt x="101467" y="179253"/>
                        <a:pt x="82866" y="160679"/>
                        <a:pt x="82866" y="137928"/>
                      </a:cubicBezTo>
                      <a:cubicBezTo>
                        <a:pt x="82866" y="115088"/>
                        <a:pt x="101467" y="96514"/>
                        <a:pt x="124341" y="96514"/>
                      </a:cubicBezTo>
                      <a:cubicBezTo>
                        <a:pt x="145523" y="96514"/>
                        <a:pt x="162789" y="112511"/>
                        <a:pt x="165281" y="133040"/>
                      </a:cubicBezTo>
                      <a:cubicBezTo>
                        <a:pt x="167417" y="133573"/>
                        <a:pt x="169553" y="134017"/>
                        <a:pt x="171778" y="134551"/>
                      </a:cubicBezTo>
                      <a:cubicBezTo>
                        <a:pt x="193584" y="52345"/>
                        <a:pt x="231321" y="0"/>
                        <a:pt x="27617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3" name="组合 92"/>
              <p:cNvGrpSpPr/>
              <p:nvPr/>
            </p:nvGrpSpPr>
            <p:grpSpPr>
              <a:xfrm>
                <a:off x="1771649" y="5189656"/>
                <a:ext cx="2731983" cy="803274"/>
                <a:chOff x="1771649" y="5139959"/>
                <a:chExt cx="2731983" cy="803274"/>
              </a:xfrm>
            </p:grpSpPr>
            <p:sp>
              <p:nvSpPr>
                <p:cNvPr id="94" name="文本框 93"/>
                <p:cNvSpPr txBox="1"/>
                <p:nvPr/>
              </p:nvSpPr>
              <p:spPr>
                <a:xfrm>
                  <a:off x="1771650" y="5139959"/>
                  <a:ext cx="1671482" cy="398780"/>
                </a:xfrm>
                <a:prstGeom prst="rect">
                  <a:avLst/>
                </a:prstGeom>
                <a:noFill/>
              </p:spPr>
              <p:txBody>
                <a:bodyPr wrap="square" rtlCol="0">
                  <a:spAutoFit/>
                </a:bodyPr>
                <a:lstStyle/>
                <a:p>
                  <a:r>
                    <a:rPr lang="zh-CN" altLang="en-US" sz="20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000" dirty="0">
                    <a:solidFill>
                      <a:srgbClr val="151515"/>
                    </a:solidFill>
                    <a:latin typeface="思源黑体 CN Heavy" panose="020B0A00000000000000" pitchFamily="34" charset="-122"/>
                    <a:ea typeface="思源黑体 CN Heavy" panose="020B0A00000000000000" pitchFamily="34" charset="-122"/>
                  </a:endParaRPr>
                </a:p>
              </p:txBody>
            </p:sp>
            <p:sp>
              <p:nvSpPr>
                <p:cNvPr id="95" name="文本框 94"/>
                <p:cNvSpPr txBox="1"/>
                <p:nvPr/>
              </p:nvSpPr>
              <p:spPr>
                <a:xfrm>
                  <a:off x="1771649" y="5482858"/>
                  <a:ext cx="2731983" cy="460375"/>
                </a:xfrm>
                <a:prstGeom prst="rect">
                  <a:avLst/>
                </a:prstGeom>
                <a:noFill/>
              </p:spPr>
              <p:txBody>
                <a:bodyPr wrap="square" rtlCol="0">
                  <a:spAutoFit/>
                </a:bodyPr>
                <a:lstStyle>
                  <a:defPPr>
                    <a:defRPr lang="zh-CN"/>
                  </a:defPPr>
                  <a:lvl1pPr>
                    <a:defRPr sz="10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sz="1200" dirty="0">
                      <a:latin typeface="+mn-ea"/>
                    </a:rPr>
                    <a:t>無形損失可以按一定標準折換或按金額進行計算</a:t>
                  </a:r>
                  <a:r>
                    <a:rPr lang="en-US" altLang="zh-CN" sz="1200" dirty="0">
                      <a:latin typeface="+mn-ea"/>
                    </a:rPr>
                    <a:t>.</a:t>
                  </a:r>
                  <a:endParaRPr lang="zh-CN" altLang="en-US" sz="1200" dirty="0">
                    <a:latin typeface="+mn-ea"/>
                  </a:endParaRPr>
                </a:p>
              </p:txBody>
            </p:sp>
          </p:grpSp>
        </p:grpSp>
      </p:grpSp>
      <p:sp>
        <p:nvSpPr>
          <p:cNvPr id="121" name="矩形: 圆角 120"/>
          <p:cNvSpPr/>
          <p:nvPr/>
        </p:nvSpPr>
        <p:spPr>
          <a:xfrm>
            <a:off x="7643417" y="3399012"/>
            <a:ext cx="3600000" cy="1080000"/>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24" name="组合 123"/>
          <p:cNvGrpSpPr/>
          <p:nvPr/>
        </p:nvGrpSpPr>
        <p:grpSpPr>
          <a:xfrm>
            <a:off x="8473334" y="3444397"/>
            <a:ext cx="2731983" cy="988059"/>
            <a:chOff x="1771649" y="5139959"/>
            <a:chExt cx="2731983" cy="988059"/>
          </a:xfrm>
        </p:grpSpPr>
        <p:sp>
          <p:nvSpPr>
            <p:cNvPr id="125" name="文本框 124"/>
            <p:cNvSpPr txBox="1"/>
            <p:nvPr/>
          </p:nvSpPr>
          <p:spPr>
            <a:xfrm>
              <a:off x="1771650" y="5139959"/>
              <a:ext cx="1671482" cy="398780"/>
            </a:xfrm>
            <a:prstGeom prst="rect">
              <a:avLst/>
            </a:prstGeom>
            <a:noFill/>
          </p:spPr>
          <p:txBody>
            <a:bodyPr wrap="square" rtlCol="0">
              <a:spAutoFit/>
            </a:bodyPr>
            <a:lstStyle/>
            <a:p>
              <a:r>
                <a:rPr lang="zh-CN" altLang="en-US" sz="20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000" dirty="0">
                <a:solidFill>
                  <a:srgbClr val="151515"/>
                </a:solidFill>
                <a:latin typeface="思源黑体 CN Heavy" panose="020B0A00000000000000" pitchFamily="34" charset="-122"/>
                <a:ea typeface="思源黑体 CN Heavy" panose="020B0A00000000000000" pitchFamily="34" charset="-122"/>
              </a:endParaRPr>
            </a:p>
          </p:txBody>
        </p:sp>
        <p:sp>
          <p:nvSpPr>
            <p:cNvPr id="126" name="文本框 125"/>
            <p:cNvSpPr txBox="1"/>
            <p:nvPr/>
          </p:nvSpPr>
          <p:spPr>
            <a:xfrm>
              <a:off x="1771649" y="5482858"/>
              <a:ext cx="2731983" cy="645160"/>
            </a:xfrm>
            <a:prstGeom prst="rect">
              <a:avLst/>
            </a:prstGeom>
            <a:noFill/>
          </p:spPr>
          <p:txBody>
            <a:bodyPr wrap="square" rtlCol="0">
              <a:spAutoFit/>
            </a:bodyPr>
            <a:lstStyle>
              <a:defPPr>
                <a:defRPr lang="zh-CN"/>
              </a:defPPr>
              <a:lvl1pPr>
                <a:defRPr sz="10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sz="1200" dirty="0">
                  <a:latin typeface="+mn-ea"/>
                </a:rPr>
                <a:t>若風險率大於風險安全指標，則系統處於風險狀態，兩數據相差越大，風險越大</a:t>
              </a:r>
              <a:r>
                <a:rPr lang="en-US" altLang="zh-CN" sz="1200" dirty="0">
                  <a:latin typeface="+mn-ea"/>
                </a:rPr>
                <a:t>.</a:t>
              </a:r>
              <a:endParaRPr lang="zh-CN" altLang="en-US" sz="1200" dirty="0">
                <a:latin typeface="+mn-ea"/>
              </a:endParaRPr>
            </a:p>
          </p:txBody>
        </p:sp>
      </p:grpSp>
      <p:sp>
        <p:nvSpPr>
          <p:cNvPr id="102" name="矩形: 圆角 101"/>
          <p:cNvSpPr/>
          <p:nvPr/>
        </p:nvSpPr>
        <p:spPr>
          <a:xfrm>
            <a:off x="7405292" y="1832488"/>
            <a:ext cx="3600000" cy="1080000"/>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3" name="组合 102"/>
          <p:cNvGrpSpPr/>
          <p:nvPr/>
        </p:nvGrpSpPr>
        <p:grpSpPr>
          <a:xfrm>
            <a:off x="7561592" y="1894006"/>
            <a:ext cx="3405600" cy="988059"/>
            <a:chOff x="1098032" y="5189656"/>
            <a:chExt cx="3405600" cy="988059"/>
          </a:xfrm>
        </p:grpSpPr>
        <p:sp>
          <p:nvSpPr>
            <p:cNvPr id="108" name="椭圆 107"/>
            <p:cNvSpPr/>
            <p:nvPr/>
          </p:nvSpPr>
          <p:spPr>
            <a:xfrm>
              <a:off x="1098032" y="5267938"/>
              <a:ext cx="648000" cy="648000"/>
            </a:xfrm>
            <a:prstGeom prst="ellipse">
              <a:avLst/>
            </a:prstGeom>
            <a:gradFill flip="none" rotWithShape="1">
              <a:gsLst>
                <a:gs pos="0">
                  <a:srgbClr val="FDDD8A"/>
                </a:gs>
                <a:gs pos="100000">
                  <a:srgbClr val="FFCD2F">
                    <a:lumMod val="70000"/>
                    <a:lumOff val="30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5" name="组合 104"/>
            <p:cNvGrpSpPr/>
            <p:nvPr/>
          </p:nvGrpSpPr>
          <p:grpSpPr>
            <a:xfrm>
              <a:off x="1771649" y="5189656"/>
              <a:ext cx="2731983" cy="988059"/>
              <a:chOff x="1771649" y="5139959"/>
              <a:chExt cx="2731983" cy="988059"/>
            </a:xfrm>
          </p:grpSpPr>
          <p:sp>
            <p:nvSpPr>
              <p:cNvPr id="106" name="文本框 105"/>
              <p:cNvSpPr txBox="1"/>
              <p:nvPr/>
            </p:nvSpPr>
            <p:spPr>
              <a:xfrm>
                <a:off x="1771650" y="5139959"/>
                <a:ext cx="1671482" cy="398780"/>
              </a:xfrm>
              <a:prstGeom prst="rect">
                <a:avLst/>
              </a:prstGeom>
              <a:noFill/>
            </p:spPr>
            <p:txBody>
              <a:bodyPr wrap="square" rtlCol="0">
                <a:spAutoFit/>
              </a:bodyPr>
              <a:lstStyle/>
              <a:p>
                <a:r>
                  <a:rPr lang="zh-CN" altLang="en-US" sz="20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000" dirty="0">
                  <a:solidFill>
                    <a:srgbClr val="151515"/>
                  </a:solidFill>
                  <a:latin typeface="思源黑体 CN Heavy" panose="020B0A00000000000000" pitchFamily="34" charset="-122"/>
                  <a:ea typeface="思源黑体 CN Heavy" panose="020B0A00000000000000" pitchFamily="34" charset="-122"/>
                </a:endParaRPr>
              </a:p>
            </p:txBody>
          </p:sp>
          <p:sp>
            <p:nvSpPr>
              <p:cNvPr id="107" name="文本框 106"/>
              <p:cNvSpPr txBox="1"/>
              <p:nvPr/>
            </p:nvSpPr>
            <p:spPr>
              <a:xfrm>
                <a:off x="1771649" y="5482858"/>
                <a:ext cx="2731983" cy="645160"/>
              </a:xfrm>
              <a:prstGeom prst="rect">
                <a:avLst/>
              </a:prstGeom>
              <a:noFill/>
            </p:spPr>
            <p:txBody>
              <a:bodyPr wrap="square" rtlCol="0">
                <a:spAutoFit/>
              </a:bodyPr>
              <a:lstStyle>
                <a:defPPr>
                  <a:defRPr lang="zh-CN"/>
                </a:defPPr>
                <a:lvl1pPr>
                  <a:defRPr sz="10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sz="1200" dirty="0">
                    <a:latin typeface="+mn-ea"/>
                  </a:rPr>
                  <a:t>其評級標準可以是收益期望值。採用決策樹法來評價投資風險，往往比其他評價方法更直觀</a:t>
                </a:r>
                <a:r>
                  <a:rPr lang="en-US" altLang="zh-CN" sz="1200" dirty="0">
                    <a:latin typeface="+mn-ea"/>
                  </a:rPr>
                  <a:t>.</a:t>
                </a:r>
                <a:endParaRPr lang="zh-CN" altLang="en-US" sz="1200" dirty="0">
                  <a:latin typeface="+mn-ea"/>
                </a:endParaRPr>
              </a:p>
            </p:txBody>
          </p:sp>
        </p:grpSp>
      </p:grpSp>
      <p:pic>
        <p:nvPicPr>
          <p:cNvPr id="144" name="图形 14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69592" y="2175538"/>
            <a:ext cx="432000" cy="432000"/>
          </a:xfrm>
          <a:prstGeom prst="rect">
            <a:avLst/>
          </a:prstGeom>
        </p:spPr>
      </p:pic>
      <p:grpSp>
        <p:nvGrpSpPr>
          <p:cNvPr id="12" name="组合 11"/>
          <p:cNvGrpSpPr/>
          <p:nvPr/>
        </p:nvGrpSpPr>
        <p:grpSpPr>
          <a:xfrm>
            <a:off x="7799717" y="3591538"/>
            <a:ext cx="648000" cy="648000"/>
            <a:chOff x="7890825" y="3591538"/>
            <a:chExt cx="648000" cy="648000"/>
          </a:xfrm>
        </p:grpSpPr>
        <p:sp>
          <p:nvSpPr>
            <p:cNvPr id="127" name="椭圆 126"/>
            <p:cNvSpPr/>
            <p:nvPr/>
          </p:nvSpPr>
          <p:spPr>
            <a:xfrm>
              <a:off x="7890825" y="3591538"/>
              <a:ext cx="648000" cy="648000"/>
            </a:xfrm>
            <a:prstGeom prst="ellipse">
              <a:avLst/>
            </a:prstGeom>
            <a:gradFill flip="none" rotWithShape="1">
              <a:gsLst>
                <a:gs pos="0">
                  <a:srgbClr val="FDDD8A"/>
                </a:gs>
                <a:gs pos="100000">
                  <a:srgbClr val="FFCD2F">
                    <a:lumMod val="70000"/>
                    <a:lumOff val="30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46" name="图形 14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8115" y="3717538"/>
              <a:ext cx="453420" cy="396000"/>
            </a:xfrm>
            <a:prstGeom prst="rect">
              <a:avLst/>
            </a:prstGeom>
          </p:spPr>
        </p:pic>
      </p:grpSp>
      <p:sp>
        <p:nvSpPr>
          <p:cNvPr id="110" name="矩形: 圆角 109"/>
          <p:cNvSpPr/>
          <p:nvPr/>
        </p:nvSpPr>
        <p:spPr>
          <a:xfrm>
            <a:off x="1156892" y="1832488"/>
            <a:ext cx="3600000" cy="1080000"/>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2" name="组合 111"/>
          <p:cNvGrpSpPr/>
          <p:nvPr/>
        </p:nvGrpSpPr>
        <p:grpSpPr>
          <a:xfrm>
            <a:off x="3952592" y="2048488"/>
            <a:ext cx="648000" cy="648000"/>
            <a:chOff x="1098032" y="5231938"/>
            <a:chExt cx="648000" cy="648000"/>
          </a:xfrm>
        </p:grpSpPr>
        <p:sp>
          <p:nvSpPr>
            <p:cNvPr id="116" name="椭圆 115"/>
            <p:cNvSpPr/>
            <p:nvPr/>
          </p:nvSpPr>
          <p:spPr>
            <a:xfrm>
              <a:off x="1098032" y="5231938"/>
              <a:ext cx="648000" cy="648000"/>
            </a:xfrm>
            <a:prstGeom prst="ellipse">
              <a:avLst/>
            </a:prstGeom>
            <a:gradFill flip="none" rotWithShape="1">
              <a:gsLst>
                <a:gs pos="0">
                  <a:srgbClr val="FDDD8A"/>
                </a:gs>
                <a:gs pos="100000">
                  <a:srgbClr val="FFCD2F">
                    <a:lumMod val="70000"/>
                    <a:lumOff val="30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7" name="atom_341522"/>
            <p:cNvSpPr/>
            <p:nvPr/>
          </p:nvSpPr>
          <p:spPr>
            <a:xfrm>
              <a:off x="1239956" y="5355949"/>
              <a:ext cx="364153" cy="399979"/>
            </a:xfrm>
            <a:custGeom>
              <a:avLst/>
              <a:gdLst>
                <a:gd name="connsiteX0" fmla="*/ 207112 w 552380"/>
                <a:gd name="connsiteY0" fmla="*/ 510208 h 606722"/>
                <a:gd name="connsiteX1" fmla="*/ 193317 w 552380"/>
                <a:gd name="connsiteY1" fmla="*/ 523983 h 606722"/>
                <a:gd name="connsiteX2" fmla="*/ 207112 w 552380"/>
                <a:gd name="connsiteY2" fmla="*/ 537758 h 606722"/>
                <a:gd name="connsiteX3" fmla="*/ 220996 w 552380"/>
                <a:gd name="connsiteY3" fmla="*/ 523983 h 606722"/>
                <a:gd name="connsiteX4" fmla="*/ 207112 w 552380"/>
                <a:gd name="connsiteY4" fmla="*/ 510208 h 606722"/>
                <a:gd name="connsiteX5" fmla="*/ 367671 w 552380"/>
                <a:gd name="connsiteY5" fmla="*/ 390410 h 606722"/>
                <a:gd name="connsiteX6" fmla="*/ 339102 w 552380"/>
                <a:gd name="connsiteY6" fmla="*/ 406585 h 606722"/>
                <a:gd name="connsiteX7" fmla="*/ 310443 w 552380"/>
                <a:gd name="connsiteY7" fmla="*/ 421248 h 606722"/>
                <a:gd name="connsiteX8" fmla="*/ 359839 w 552380"/>
                <a:gd name="connsiteY8" fmla="*/ 438134 h 606722"/>
                <a:gd name="connsiteX9" fmla="*/ 367671 w 552380"/>
                <a:gd name="connsiteY9" fmla="*/ 390410 h 606722"/>
                <a:gd name="connsiteX10" fmla="*/ 184862 w 552380"/>
                <a:gd name="connsiteY10" fmla="*/ 390410 h 606722"/>
                <a:gd name="connsiteX11" fmla="*/ 192605 w 552380"/>
                <a:gd name="connsiteY11" fmla="*/ 438134 h 606722"/>
                <a:gd name="connsiteX12" fmla="*/ 242001 w 552380"/>
                <a:gd name="connsiteY12" fmla="*/ 421248 h 606722"/>
                <a:gd name="connsiteX13" fmla="*/ 213342 w 552380"/>
                <a:gd name="connsiteY13" fmla="*/ 406585 h 606722"/>
                <a:gd name="connsiteX14" fmla="*/ 184862 w 552380"/>
                <a:gd name="connsiteY14" fmla="*/ 390410 h 606722"/>
                <a:gd name="connsiteX15" fmla="*/ 88295 w 552380"/>
                <a:gd name="connsiteY15" fmla="*/ 321891 h 606722"/>
                <a:gd name="connsiteX16" fmla="*/ 29643 w 552380"/>
                <a:gd name="connsiteY16" fmla="*/ 405074 h 606722"/>
                <a:gd name="connsiteX17" fmla="*/ 31779 w 552380"/>
                <a:gd name="connsiteY17" fmla="*/ 434224 h 606722"/>
                <a:gd name="connsiteX18" fmla="*/ 165904 w 552380"/>
                <a:gd name="connsiteY18" fmla="*/ 445155 h 606722"/>
                <a:gd name="connsiteX19" fmla="*/ 155135 w 552380"/>
                <a:gd name="connsiteY19" fmla="*/ 372014 h 606722"/>
                <a:gd name="connsiteX20" fmla="*/ 88295 w 552380"/>
                <a:gd name="connsiteY20" fmla="*/ 321891 h 606722"/>
                <a:gd name="connsiteX21" fmla="*/ 464060 w 552380"/>
                <a:gd name="connsiteY21" fmla="*/ 321802 h 606722"/>
                <a:gd name="connsiteX22" fmla="*/ 397487 w 552380"/>
                <a:gd name="connsiteY22" fmla="*/ 371747 h 606722"/>
                <a:gd name="connsiteX23" fmla="*/ 386896 w 552380"/>
                <a:gd name="connsiteY23" fmla="*/ 445244 h 606722"/>
                <a:gd name="connsiteX24" fmla="*/ 520576 w 552380"/>
                <a:gd name="connsiteY24" fmla="*/ 434224 h 606722"/>
                <a:gd name="connsiteX25" fmla="*/ 522801 w 552380"/>
                <a:gd name="connsiteY25" fmla="*/ 405074 h 606722"/>
                <a:gd name="connsiteX26" fmla="*/ 464060 w 552380"/>
                <a:gd name="connsiteY26" fmla="*/ 321802 h 606722"/>
                <a:gd name="connsiteX27" fmla="*/ 271661 w 552380"/>
                <a:gd name="connsiteY27" fmla="*/ 275800 h 606722"/>
                <a:gd name="connsiteX28" fmla="*/ 244062 w 552380"/>
                <a:gd name="connsiteY28" fmla="*/ 303352 h 606722"/>
                <a:gd name="connsiteX29" fmla="*/ 271661 w 552380"/>
                <a:gd name="connsiteY29" fmla="*/ 330992 h 606722"/>
                <a:gd name="connsiteX30" fmla="*/ 299260 w 552380"/>
                <a:gd name="connsiteY30" fmla="*/ 303352 h 606722"/>
                <a:gd name="connsiteX31" fmla="*/ 271661 w 552380"/>
                <a:gd name="connsiteY31" fmla="*/ 275800 h 606722"/>
                <a:gd name="connsiteX32" fmla="*/ 399712 w 552380"/>
                <a:gd name="connsiteY32" fmla="*/ 269723 h 606722"/>
                <a:gd name="connsiteX33" fmla="*/ 400424 w 552380"/>
                <a:gd name="connsiteY33" fmla="*/ 303317 h 606722"/>
                <a:gd name="connsiteX34" fmla="*/ 399712 w 552380"/>
                <a:gd name="connsiteY34" fmla="*/ 336910 h 606722"/>
                <a:gd name="connsiteX35" fmla="*/ 443412 w 552380"/>
                <a:gd name="connsiteY35" fmla="*/ 303228 h 606722"/>
                <a:gd name="connsiteX36" fmla="*/ 399712 w 552380"/>
                <a:gd name="connsiteY36" fmla="*/ 269723 h 606722"/>
                <a:gd name="connsiteX37" fmla="*/ 152643 w 552380"/>
                <a:gd name="connsiteY37" fmla="*/ 269723 h 606722"/>
                <a:gd name="connsiteX38" fmla="*/ 108854 w 552380"/>
                <a:gd name="connsiteY38" fmla="*/ 303317 h 606722"/>
                <a:gd name="connsiteX39" fmla="*/ 152732 w 552380"/>
                <a:gd name="connsiteY39" fmla="*/ 337088 h 606722"/>
                <a:gd name="connsiteX40" fmla="*/ 151931 w 552380"/>
                <a:gd name="connsiteY40" fmla="*/ 303317 h 606722"/>
                <a:gd name="connsiteX41" fmla="*/ 152643 w 552380"/>
                <a:gd name="connsiteY41" fmla="*/ 269723 h 606722"/>
                <a:gd name="connsiteX42" fmla="*/ 271661 w 552380"/>
                <a:gd name="connsiteY42" fmla="*/ 248249 h 606722"/>
                <a:gd name="connsiteX43" fmla="*/ 326949 w 552380"/>
                <a:gd name="connsiteY43" fmla="*/ 303352 h 606722"/>
                <a:gd name="connsiteX44" fmla="*/ 271661 w 552380"/>
                <a:gd name="connsiteY44" fmla="*/ 358543 h 606722"/>
                <a:gd name="connsiteX45" fmla="*/ 216373 w 552380"/>
                <a:gd name="connsiteY45" fmla="*/ 303352 h 606722"/>
                <a:gd name="connsiteX46" fmla="*/ 271661 w 552380"/>
                <a:gd name="connsiteY46" fmla="*/ 248249 h 606722"/>
                <a:gd name="connsiteX47" fmla="*/ 510964 w 552380"/>
                <a:gd name="connsiteY47" fmla="*/ 234442 h 606722"/>
                <a:gd name="connsiteX48" fmla="*/ 497080 w 552380"/>
                <a:gd name="connsiteY48" fmla="*/ 248217 h 606722"/>
                <a:gd name="connsiteX49" fmla="*/ 510964 w 552380"/>
                <a:gd name="connsiteY49" fmla="*/ 261992 h 606722"/>
                <a:gd name="connsiteX50" fmla="*/ 524759 w 552380"/>
                <a:gd name="connsiteY50" fmla="*/ 248217 h 606722"/>
                <a:gd name="connsiteX51" fmla="*/ 510964 w 552380"/>
                <a:gd name="connsiteY51" fmla="*/ 234442 h 606722"/>
                <a:gd name="connsiteX52" fmla="*/ 276177 w 552380"/>
                <a:gd name="connsiteY52" fmla="*/ 199871 h 606722"/>
                <a:gd name="connsiteX53" fmla="*/ 226426 w 552380"/>
                <a:gd name="connsiteY53" fmla="*/ 224399 h 606722"/>
                <a:gd name="connsiteX54" fmla="*/ 181480 w 552380"/>
                <a:gd name="connsiteY54" fmla="*/ 250616 h 606722"/>
                <a:gd name="connsiteX55" fmla="*/ 179522 w 552380"/>
                <a:gd name="connsiteY55" fmla="*/ 303317 h 606722"/>
                <a:gd name="connsiteX56" fmla="*/ 181391 w 552380"/>
                <a:gd name="connsiteY56" fmla="*/ 356017 h 606722"/>
                <a:gd name="connsiteX57" fmla="*/ 226426 w 552380"/>
                <a:gd name="connsiteY57" fmla="*/ 382323 h 606722"/>
                <a:gd name="connsiteX58" fmla="*/ 276177 w 552380"/>
                <a:gd name="connsiteY58" fmla="*/ 406851 h 606722"/>
                <a:gd name="connsiteX59" fmla="*/ 326018 w 552380"/>
                <a:gd name="connsiteY59" fmla="*/ 382323 h 606722"/>
                <a:gd name="connsiteX60" fmla="*/ 370875 w 552380"/>
                <a:gd name="connsiteY60" fmla="*/ 356106 h 606722"/>
                <a:gd name="connsiteX61" fmla="*/ 372833 w 552380"/>
                <a:gd name="connsiteY61" fmla="*/ 303317 h 606722"/>
                <a:gd name="connsiteX62" fmla="*/ 370875 w 552380"/>
                <a:gd name="connsiteY62" fmla="*/ 250616 h 606722"/>
                <a:gd name="connsiteX63" fmla="*/ 326018 w 552380"/>
                <a:gd name="connsiteY63" fmla="*/ 224399 h 606722"/>
                <a:gd name="connsiteX64" fmla="*/ 276177 w 552380"/>
                <a:gd name="connsiteY64" fmla="*/ 199871 h 606722"/>
                <a:gd name="connsiteX65" fmla="*/ 359839 w 552380"/>
                <a:gd name="connsiteY65" fmla="*/ 168588 h 606722"/>
                <a:gd name="connsiteX66" fmla="*/ 310443 w 552380"/>
                <a:gd name="connsiteY66" fmla="*/ 185474 h 606722"/>
                <a:gd name="connsiteX67" fmla="*/ 339102 w 552380"/>
                <a:gd name="connsiteY67" fmla="*/ 200049 h 606722"/>
                <a:gd name="connsiteX68" fmla="*/ 367671 w 552380"/>
                <a:gd name="connsiteY68" fmla="*/ 216312 h 606722"/>
                <a:gd name="connsiteX69" fmla="*/ 359839 w 552380"/>
                <a:gd name="connsiteY69" fmla="*/ 168588 h 606722"/>
                <a:gd name="connsiteX70" fmla="*/ 192516 w 552380"/>
                <a:gd name="connsiteY70" fmla="*/ 168499 h 606722"/>
                <a:gd name="connsiteX71" fmla="*/ 184773 w 552380"/>
                <a:gd name="connsiteY71" fmla="*/ 216312 h 606722"/>
                <a:gd name="connsiteX72" fmla="*/ 213342 w 552380"/>
                <a:gd name="connsiteY72" fmla="*/ 200137 h 606722"/>
                <a:gd name="connsiteX73" fmla="*/ 241823 w 552380"/>
                <a:gd name="connsiteY73" fmla="*/ 185474 h 606722"/>
                <a:gd name="connsiteX74" fmla="*/ 192516 w 552380"/>
                <a:gd name="connsiteY74" fmla="*/ 168499 h 606722"/>
                <a:gd name="connsiteX75" fmla="*/ 124341 w 552380"/>
                <a:gd name="connsiteY75" fmla="*/ 124064 h 606722"/>
                <a:gd name="connsiteX76" fmla="*/ 110545 w 552380"/>
                <a:gd name="connsiteY76" fmla="*/ 137928 h 606722"/>
                <a:gd name="connsiteX77" fmla="*/ 124341 w 552380"/>
                <a:gd name="connsiteY77" fmla="*/ 151703 h 606722"/>
                <a:gd name="connsiteX78" fmla="*/ 138136 w 552380"/>
                <a:gd name="connsiteY78" fmla="*/ 137928 h 606722"/>
                <a:gd name="connsiteX79" fmla="*/ 124341 w 552380"/>
                <a:gd name="connsiteY79" fmla="*/ 124064 h 606722"/>
                <a:gd name="connsiteX80" fmla="*/ 276177 w 552380"/>
                <a:gd name="connsiteY80" fmla="*/ 27550 h 606722"/>
                <a:gd name="connsiteX81" fmla="*/ 198924 w 552380"/>
                <a:gd name="connsiteY81" fmla="*/ 141660 h 606722"/>
                <a:gd name="connsiteX82" fmla="*/ 275733 w 552380"/>
                <a:gd name="connsiteY82" fmla="*/ 169566 h 606722"/>
                <a:gd name="connsiteX83" fmla="*/ 353342 w 552380"/>
                <a:gd name="connsiteY83" fmla="*/ 141127 h 606722"/>
                <a:gd name="connsiteX84" fmla="*/ 276177 w 552380"/>
                <a:gd name="connsiteY84" fmla="*/ 27550 h 606722"/>
                <a:gd name="connsiteX85" fmla="*/ 276177 w 552380"/>
                <a:gd name="connsiteY85" fmla="*/ 0 h 606722"/>
                <a:gd name="connsiteX86" fmla="*/ 380488 w 552380"/>
                <a:gd name="connsiteY86" fmla="*/ 133929 h 606722"/>
                <a:gd name="connsiteX87" fmla="*/ 544073 w 552380"/>
                <a:gd name="connsiteY87" fmla="*/ 158013 h 606722"/>
                <a:gd name="connsiteX88" fmla="*/ 539623 w 552380"/>
                <a:gd name="connsiteY88" fmla="*/ 176942 h 606722"/>
                <a:gd name="connsiteX89" fmla="*/ 520576 w 552380"/>
                <a:gd name="connsiteY89" fmla="*/ 172499 h 606722"/>
                <a:gd name="connsiteX90" fmla="*/ 386896 w 552380"/>
                <a:gd name="connsiteY90" fmla="*/ 161479 h 606722"/>
                <a:gd name="connsiteX91" fmla="*/ 397398 w 552380"/>
                <a:gd name="connsiteY91" fmla="*/ 234797 h 606722"/>
                <a:gd name="connsiteX92" fmla="*/ 463971 w 552380"/>
                <a:gd name="connsiteY92" fmla="*/ 284654 h 606722"/>
                <a:gd name="connsiteX93" fmla="*/ 476876 w 552380"/>
                <a:gd name="connsiteY93" fmla="*/ 271679 h 606722"/>
                <a:gd name="connsiteX94" fmla="*/ 469489 w 552380"/>
                <a:gd name="connsiteY94" fmla="*/ 248217 h 606722"/>
                <a:gd name="connsiteX95" fmla="*/ 510964 w 552380"/>
                <a:gd name="connsiteY95" fmla="*/ 206803 h 606722"/>
                <a:gd name="connsiteX96" fmla="*/ 552350 w 552380"/>
                <a:gd name="connsiteY96" fmla="*/ 248217 h 606722"/>
                <a:gd name="connsiteX97" fmla="*/ 510964 w 552380"/>
                <a:gd name="connsiteY97" fmla="*/ 289542 h 606722"/>
                <a:gd name="connsiteX98" fmla="*/ 499572 w 552380"/>
                <a:gd name="connsiteY98" fmla="*/ 287764 h 606722"/>
                <a:gd name="connsiteX99" fmla="*/ 484353 w 552380"/>
                <a:gd name="connsiteY99" fmla="*/ 303228 h 606722"/>
                <a:gd name="connsiteX100" fmla="*/ 549502 w 552380"/>
                <a:gd name="connsiteY100" fmla="*/ 397875 h 606722"/>
                <a:gd name="connsiteX101" fmla="*/ 544162 w 552380"/>
                <a:gd name="connsiteY101" fmla="*/ 448710 h 606722"/>
                <a:gd name="connsiteX102" fmla="*/ 455783 w 552380"/>
                <a:gd name="connsiteY102" fmla="*/ 482392 h 606722"/>
                <a:gd name="connsiteX103" fmla="*/ 380488 w 552380"/>
                <a:gd name="connsiteY103" fmla="*/ 472794 h 606722"/>
                <a:gd name="connsiteX104" fmla="*/ 276177 w 552380"/>
                <a:gd name="connsiteY104" fmla="*/ 606722 h 606722"/>
                <a:gd name="connsiteX105" fmla="*/ 258021 w 552380"/>
                <a:gd name="connsiteY105" fmla="*/ 603789 h 606722"/>
                <a:gd name="connsiteX106" fmla="*/ 249210 w 552380"/>
                <a:gd name="connsiteY106" fmla="*/ 586371 h 606722"/>
                <a:gd name="connsiteX107" fmla="*/ 266654 w 552380"/>
                <a:gd name="connsiteY107" fmla="*/ 577572 h 606722"/>
                <a:gd name="connsiteX108" fmla="*/ 276177 w 552380"/>
                <a:gd name="connsiteY108" fmla="*/ 579083 h 606722"/>
                <a:gd name="connsiteX109" fmla="*/ 353253 w 552380"/>
                <a:gd name="connsiteY109" fmla="*/ 465595 h 606722"/>
                <a:gd name="connsiteX110" fmla="*/ 276177 w 552380"/>
                <a:gd name="connsiteY110" fmla="*/ 437156 h 606722"/>
                <a:gd name="connsiteX111" fmla="*/ 199102 w 552380"/>
                <a:gd name="connsiteY111" fmla="*/ 465595 h 606722"/>
                <a:gd name="connsiteX112" fmla="*/ 204175 w 552380"/>
                <a:gd name="connsiteY112" fmla="*/ 482925 h 606722"/>
                <a:gd name="connsiteX113" fmla="*/ 207201 w 552380"/>
                <a:gd name="connsiteY113" fmla="*/ 482569 h 606722"/>
                <a:gd name="connsiteX114" fmla="*/ 248587 w 552380"/>
                <a:gd name="connsiteY114" fmla="*/ 523983 h 606722"/>
                <a:gd name="connsiteX115" fmla="*/ 207201 w 552380"/>
                <a:gd name="connsiteY115" fmla="*/ 565308 h 606722"/>
                <a:gd name="connsiteX116" fmla="*/ 165726 w 552380"/>
                <a:gd name="connsiteY116" fmla="*/ 523983 h 606722"/>
                <a:gd name="connsiteX117" fmla="*/ 178721 w 552380"/>
                <a:gd name="connsiteY117" fmla="*/ 494034 h 606722"/>
                <a:gd name="connsiteX118" fmla="*/ 172401 w 552380"/>
                <a:gd name="connsiteY118" fmla="*/ 472705 h 606722"/>
                <a:gd name="connsiteX119" fmla="*/ 96572 w 552380"/>
                <a:gd name="connsiteY119" fmla="*/ 482392 h 606722"/>
                <a:gd name="connsiteX120" fmla="*/ 8282 w 552380"/>
                <a:gd name="connsiteY120" fmla="*/ 448710 h 606722"/>
                <a:gd name="connsiteX121" fmla="*/ 2942 w 552380"/>
                <a:gd name="connsiteY121" fmla="*/ 397875 h 606722"/>
                <a:gd name="connsiteX122" fmla="*/ 67913 w 552380"/>
                <a:gd name="connsiteY122" fmla="*/ 303317 h 606722"/>
                <a:gd name="connsiteX123" fmla="*/ 2942 w 552380"/>
                <a:gd name="connsiteY123" fmla="*/ 208758 h 606722"/>
                <a:gd name="connsiteX124" fmla="*/ 8282 w 552380"/>
                <a:gd name="connsiteY124" fmla="*/ 158013 h 606722"/>
                <a:gd name="connsiteX125" fmla="*/ 35606 w 552380"/>
                <a:gd name="connsiteY125" fmla="*/ 134640 h 606722"/>
                <a:gd name="connsiteX126" fmla="*/ 53940 w 552380"/>
                <a:gd name="connsiteY126" fmla="*/ 141305 h 606722"/>
                <a:gd name="connsiteX127" fmla="*/ 47354 w 552380"/>
                <a:gd name="connsiteY127" fmla="*/ 159612 h 606722"/>
                <a:gd name="connsiteX128" fmla="*/ 31779 w 552380"/>
                <a:gd name="connsiteY128" fmla="*/ 172499 h 606722"/>
                <a:gd name="connsiteX129" fmla="*/ 29643 w 552380"/>
                <a:gd name="connsiteY129" fmla="*/ 201648 h 606722"/>
                <a:gd name="connsiteX130" fmla="*/ 88295 w 552380"/>
                <a:gd name="connsiteY130" fmla="*/ 284743 h 606722"/>
                <a:gd name="connsiteX131" fmla="*/ 154957 w 552380"/>
                <a:gd name="connsiteY131" fmla="*/ 234797 h 606722"/>
                <a:gd name="connsiteX132" fmla="*/ 165548 w 552380"/>
                <a:gd name="connsiteY132" fmla="*/ 161390 h 606722"/>
                <a:gd name="connsiteX133" fmla="*/ 159229 w 552380"/>
                <a:gd name="connsiteY133" fmla="*/ 159968 h 606722"/>
                <a:gd name="connsiteX134" fmla="*/ 124341 w 552380"/>
                <a:gd name="connsiteY134" fmla="*/ 179253 h 606722"/>
                <a:gd name="connsiteX135" fmla="*/ 82866 w 552380"/>
                <a:gd name="connsiteY135" fmla="*/ 137928 h 606722"/>
                <a:gd name="connsiteX136" fmla="*/ 124341 w 552380"/>
                <a:gd name="connsiteY136" fmla="*/ 96514 h 606722"/>
                <a:gd name="connsiteX137" fmla="*/ 165281 w 552380"/>
                <a:gd name="connsiteY137" fmla="*/ 133040 h 606722"/>
                <a:gd name="connsiteX138" fmla="*/ 171778 w 552380"/>
                <a:gd name="connsiteY138" fmla="*/ 134551 h 606722"/>
                <a:gd name="connsiteX139" fmla="*/ 276177 w 552380"/>
                <a:gd name="connsiteY139"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552380" h="606722">
                  <a:moveTo>
                    <a:pt x="207112" y="510208"/>
                  </a:moveTo>
                  <a:cubicBezTo>
                    <a:pt x="199547" y="510208"/>
                    <a:pt x="193317" y="516340"/>
                    <a:pt x="193317" y="523983"/>
                  </a:cubicBezTo>
                  <a:cubicBezTo>
                    <a:pt x="193317" y="531537"/>
                    <a:pt x="199547" y="537758"/>
                    <a:pt x="207112" y="537758"/>
                  </a:cubicBezTo>
                  <a:cubicBezTo>
                    <a:pt x="214766" y="537758"/>
                    <a:pt x="220996" y="531537"/>
                    <a:pt x="220996" y="523983"/>
                  </a:cubicBezTo>
                  <a:cubicBezTo>
                    <a:pt x="220996" y="516340"/>
                    <a:pt x="214766" y="510208"/>
                    <a:pt x="207112" y="510208"/>
                  </a:cubicBezTo>
                  <a:close/>
                  <a:moveTo>
                    <a:pt x="367671" y="390410"/>
                  </a:moveTo>
                  <a:cubicBezTo>
                    <a:pt x="358326" y="395920"/>
                    <a:pt x="348803" y="401341"/>
                    <a:pt x="339102" y="406585"/>
                  </a:cubicBezTo>
                  <a:cubicBezTo>
                    <a:pt x="329312" y="411828"/>
                    <a:pt x="319877" y="416538"/>
                    <a:pt x="310443" y="421248"/>
                  </a:cubicBezTo>
                  <a:cubicBezTo>
                    <a:pt x="327531" y="427914"/>
                    <a:pt x="344086" y="433513"/>
                    <a:pt x="359839" y="438134"/>
                  </a:cubicBezTo>
                  <a:cubicBezTo>
                    <a:pt x="362954" y="423204"/>
                    <a:pt x="365624" y="407207"/>
                    <a:pt x="367671" y="390410"/>
                  </a:cubicBezTo>
                  <a:close/>
                  <a:moveTo>
                    <a:pt x="184862" y="390410"/>
                  </a:moveTo>
                  <a:cubicBezTo>
                    <a:pt x="186909" y="406940"/>
                    <a:pt x="189490" y="422848"/>
                    <a:pt x="192605" y="438134"/>
                  </a:cubicBezTo>
                  <a:cubicBezTo>
                    <a:pt x="208358" y="433513"/>
                    <a:pt x="224912" y="427914"/>
                    <a:pt x="242001" y="421248"/>
                  </a:cubicBezTo>
                  <a:cubicBezTo>
                    <a:pt x="232567" y="416538"/>
                    <a:pt x="223043" y="411828"/>
                    <a:pt x="213342" y="406585"/>
                  </a:cubicBezTo>
                  <a:cubicBezTo>
                    <a:pt x="203552" y="401341"/>
                    <a:pt x="194118" y="395920"/>
                    <a:pt x="184862" y="390410"/>
                  </a:cubicBezTo>
                  <a:close/>
                  <a:moveTo>
                    <a:pt x="88295" y="321891"/>
                  </a:moveTo>
                  <a:cubicBezTo>
                    <a:pt x="57233" y="351574"/>
                    <a:pt x="36229" y="380546"/>
                    <a:pt x="29643" y="405074"/>
                  </a:cubicBezTo>
                  <a:cubicBezTo>
                    <a:pt x="26439" y="416894"/>
                    <a:pt x="27151" y="426758"/>
                    <a:pt x="31779" y="434224"/>
                  </a:cubicBezTo>
                  <a:cubicBezTo>
                    <a:pt x="45752" y="456797"/>
                    <a:pt x="96661" y="461507"/>
                    <a:pt x="165904" y="445155"/>
                  </a:cubicBezTo>
                  <a:cubicBezTo>
                    <a:pt x="161098" y="422048"/>
                    <a:pt x="157449" y="397520"/>
                    <a:pt x="155135" y="372014"/>
                  </a:cubicBezTo>
                  <a:cubicBezTo>
                    <a:pt x="130482" y="355751"/>
                    <a:pt x="107964" y="338954"/>
                    <a:pt x="88295" y="321891"/>
                  </a:cubicBezTo>
                  <a:close/>
                  <a:moveTo>
                    <a:pt x="464060" y="321802"/>
                  </a:moveTo>
                  <a:cubicBezTo>
                    <a:pt x="444213" y="338954"/>
                    <a:pt x="421873" y="355662"/>
                    <a:pt x="397487" y="371747"/>
                  </a:cubicBezTo>
                  <a:cubicBezTo>
                    <a:pt x="395173" y="397875"/>
                    <a:pt x="391613" y="422493"/>
                    <a:pt x="386896" y="445244"/>
                  </a:cubicBezTo>
                  <a:cubicBezTo>
                    <a:pt x="455961" y="461418"/>
                    <a:pt x="506692" y="456797"/>
                    <a:pt x="520576" y="434224"/>
                  </a:cubicBezTo>
                  <a:cubicBezTo>
                    <a:pt x="525204" y="426758"/>
                    <a:pt x="525916" y="416894"/>
                    <a:pt x="522801" y="405074"/>
                  </a:cubicBezTo>
                  <a:cubicBezTo>
                    <a:pt x="516215" y="380546"/>
                    <a:pt x="495122" y="351485"/>
                    <a:pt x="464060" y="321802"/>
                  </a:cubicBezTo>
                  <a:close/>
                  <a:moveTo>
                    <a:pt x="271661" y="275800"/>
                  </a:moveTo>
                  <a:cubicBezTo>
                    <a:pt x="256437" y="275800"/>
                    <a:pt x="244062" y="288154"/>
                    <a:pt x="244062" y="303352"/>
                  </a:cubicBezTo>
                  <a:cubicBezTo>
                    <a:pt x="244062" y="318549"/>
                    <a:pt x="256437" y="330992"/>
                    <a:pt x="271661" y="330992"/>
                  </a:cubicBezTo>
                  <a:cubicBezTo>
                    <a:pt x="286885" y="330992"/>
                    <a:pt x="299260" y="318549"/>
                    <a:pt x="299260" y="303352"/>
                  </a:cubicBezTo>
                  <a:cubicBezTo>
                    <a:pt x="299260" y="288154"/>
                    <a:pt x="286885" y="275800"/>
                    <a:pt x="271661" y="275800"/>
                  </a:cubicBezTo>
                  <a:close/>
                  <a:moveTo>
                    <a:pt x="399712" y="269723"/>
                  </a:moveTo>
                  <a:cubicBezTo>
                    <a:pt x="400246" y="280743"/>
                    <a:pt x="400424" y="291941"/>
                    <a:pt x="400424" y="303317"/>
                  </a:cubicBezTo>
                  <a:cubicBezTo>
                    <a:pt x="400424" y="314692"/>
                    <a:pt x="400246" y="325890"/>
                    <a:pt x="399712" y="336910"/>
                  </a:cubicBezTo>
                  <a:cubicBezTo>
                    <a:pt x="415465" y="325890"/>
                    <a:pt x="429973" y="314603"/>
                    <a:pt x="443412" y="303228"/>
                  </a:cubicBezTo>
                  <a:cubicBezTo>
                    <a:pt x="430062" y="291941"/>
                    <a:pt x="415465" y="280743"/>
                    <a:pt x="399712" y="269723"/>
                  </a:cubicBezTo>
                  <a:close/>
                  <a:moveTo>
                    <a:pt x="152643" y="269723"/>
                  </a:moveTo>
                  <a:cubicBezTo>
                    <a:pt x="136890" y="280743"/>
                    <a:pt x="122204" y="292030"/>
                    <a:pt x="108854" y="303317"/>
                  </a:cubicBezTo>
                  <a:cubicBezTo>
                    <a:pt x="122204" y="314692"/>
                    <a:pt x="136979" y="325979"/>
                    <a:pt x="152732" y="337088"/>
                  </a:cubicBezTo>
                  <a:cubicBezTo>
                    <a:pt x="152287" y="325890"/>
                    <a:pt x="151931" y="314692"/>
                    <a:pt x="151931" y="303317"/>
                  </a:cubicBezTo>
                  <a:cubicBezTo>
                    <a:pt x="151931" y="291941"/>
                    <a:pt x="152198" y="280743"/>
                    <a:pt x="152643" y="269723"/>
                  </a:cubicBezTo>
                  <a:close/>
                  <a:moveTo>
                    <a:pt x="271661" y="248249"/>
                  </a:moveTo>
                  <a:cubicBezTo>
                    <a:pt x="302109" y="248249"/>
                    <a:pt x="326949" y="272956"/>
                    <a:pt x="326949" y="303352"/>
                  </a:cubicBezTo>
                  <a:cubicBezTo>
                    <a:pt x="326949" y="333836"/>
                    <a:pt x="302109" y="358543"/>
                    <a:pt x="271661" y="358543"/>
                  </a:cubicBezTo>
                  <a:cubicBezTo>
                    <a:pt x="241213" y="358543"/>
                    <a:pt x="216373" y="333836"/>
                    <a:pt x="216373" y="303352"/>
                  </a:cubicBezTo>
                  <a:cubicBezTo>
                    <a:pt x="216373" y="272956"/>
                    <a:pt x="241213" y="248249"/>
                    <a:pt x="271661" y="248249"/>
                  </a:cubicBezTo>
                  <a:close/>
                  <a:moveTo>
                    <a:pt x="510964" y="234442"/>
                  </a:moveTo>
                  <a:cubicBezTo>
                    <a:pt x="503310" y="234442"/>
                    <a:pt x="497080" y="240574"/>
                    <a:pt x="497080" y="248217"/>
                  </a:cubicBezTo>
                  <a:cubicBezTo>
                    <a:pt x="497080" y="255771"/>
                    <a:pt x="503310" y="261992"/>
                    <a:pt x="510964" y="261992"/>
                  </a:cubicBezTo>
                  <a:cubicBezTo>
                    <a:pt x="518529" y="261992"/>
                    <a:pt x="524759" y="255771"/>
                    <a:pt x="524759" y="248217"/>
                  </a:cubicBezTo>
                  <a:cubicBezTo>
                    <a:pt x="524759" y="240574"/>
                    <a:pt x="518529" y="234442"/>
                    <a:pt x="510964" y="234442"/>
                  </a:cubicBezTo>
                  <a:close/>
                  <a:moveTo>
                    <a:pt x="276177" y="199871"/>
                  </a:moveTo>
                  <a:cubicBezTo>
                    <a:pt x="259890" y="207158"/>
                    <a:pt x="243336" y="215246"/>
                    <a:pt x="226426" y="224399"/>
                  </a:cubicBezTo>
                  <a:cubicBezTo>
                    <a:pt x="210761" y="232753"/>
                    <a:pt x="195809" y="241640"/>
                    <a:pt x="181480" y="250616"/>
                  </a:cubicBezTo>
                  <a:cubicBezTo>
                    <a:pt x="180323" y="267591"/>
                    <a:pt x="179522" y="285098"/>
                    <a:pt x="179522" y="303317"/>
                  </a:cubicBezTo>
                  <a:cubicBezTo>
                    <a:pt x="179522" y="321180"/>
                    <a:pt x="180234" y="338776"/>
                    <a:pt x="181391" y="356017"/>
                  </a:cubicBezTo>
                  <a:cubicBezTo>
                    <a:pt x="195809" y="365082"/>
                    <a:pt x="210761" y="373880"/>
                    <a:pt x="226426" y="382323"/>
                  </a:cubicBezTo>
                  <a:cubicBezTo>
                    <a:pt x="243336" y="391388"/>
                    <a:pt x="259890" y="399564"/>
                    <a:pt x="276177" y="406851"/>
                  </a:cubicBezTo>
                  <a:cubicBezTo>
                    <a:pt x="292465" y="399564"/>
                    <a:pt x="309108" y="391477"/>
                    <a:pt x="326018" y="382323"/>
                  </a:cubicBezTo>
                  <a:cubicBezTo>
                    <a:pt x="341594" y="373969"/>
                    <a:pt x="356546" y="365082"/>
                    <a:pt x="370875" y="356106"/>
                  </a:cubicBezTo>
                  <a:cubicBezTo>
                    <a:pt x="372121" y="339132"/>
                    <a:pt x="372833" y="321624"/>
                    <a:pt x="372833" y="303317"/>
                  </a:cubicBezTo>
                  <a:cubicBezTo>
                    <a:pt x="372833" y="285098"/>
                    <a:pt x="372121" y="267591"/>
                    <a:pt x="370875" y="250616"/>
                  </a:cubicBezTo>
                  <a:cubicBezTo>
                    <a:pt x="356546" y="241640"/>
                    <a:pt x="341594" y="232753"/>
                    <a:pt x="326018" y="224399"/>
                  </a:cubicBezTo>
                  <a:cubicBezTo>
                    <a:pt x="309464" y="215512"/>
                    <a:pt x="292821" y="207336"/>
                    <a:pt x="276177" y="199871"/>
                  </a:cubicBezTo>
                  <a:close/>
                  <a:moveTo>
                    <a:pt x="359839" y="168588"/>
                  </a:moveTo>
                  <a:cubicBezTo>
                    <a:pt x="344086" y="173210"/>
                    <a:pt x="327531" y="178808"/>
                    <a:pt x="310443" y="185474"/>
                  </a:cubicBezTo>
                  <a:cubicBezTo>
                    <a:pt x="320055" y="190095"/>
                    <a:pt x="329579" y="194983"/>
                    <a:pt x="339102" y="200049"/>
                  </a:cubicBezTo>
                  <a:cubicBezTo>
                    <a:pt x="348892" y="205381"/>
                    <a:pt x="358326" y="210802"/>
                    <a:pt x="367671" y="216312"/>
                  </a:cubicBezTo>
                  <a:cubicBezTo>
                    <a:pt x="365624" y="199515"/>
                    <a:pt x="362954" y="183519"/>
                    <a:pt x="359839" y="168588"/>
                  </a:cubicBezTo>
                  <a:close/>
                  <a:moveTo>
                    <a:pt x="192516" y="168499"/>
                  </a:moveTo>
                  <a:cubicBezTo>
                    <a:pt x="189401" y="183519"/>
                    <a:pt x="186820" y="199515"/>
                    <a:pt x="184773" y="216312"/>
                  </a:cubicBezTo>
                  <a:cubicBezTo>
                    <a:pt x="194029" y="210802"/>
                    <a:pt x="203552" y="205381"/>
                    <a:pt x="213342" y="200137"/>
                  </a:cubicBezTo>
                  <a:cubicBezTo>
                    <a:pt x="222954" y="194894"/>
                    <a:pt x="232478" y="190095"/>
                    <a:pt x="241823" y="185474"/>
                  </a:cubicBezTo>
                  <a:cubicBezTo>
                    <a:pt x="225090" y="178986"/>
                    <a:pt x="208625" y="173210"/>
                    <a:pt x="192516" y="168499"/>
                  </a:cubicBezTo>
                  <a:close/>
                  <a:moveTo>
                    <a:pt x="124341" y="124064"/>
                  </a:moveTo>
                  <a:cubicBezTo>
                    <a:pt x="116686" y="124064"/>
                    <a:pt x="110545" y="130285"/>
                    <a:pt x="110545" y="137928"/>
                  </a:cubicBezTo>
                  <a:cubicBezTo>
                    <a:pt x="110545" y="145482"/>
                    <a:pt x="116686" y="151703"/>
                    <a:pt x="124341" y="151703"/>
                  </a:cubicBezTo>
                  <a:cubicBezTo>
                    <a:pt x="131906" y="151703"/>
                    <a:pt x="138136" y="145482"/>
                    <a:pt x="138136" y="137928"/>
                  </a:cubicBezTo>
                  <a:cubicBezTo>
                    <a:pt x="138136" y="130285"/>
                    <a:pt x="131906" y="124064"/>
                    <a:pt x="124341" y="124064"/>
                  </a:cubicBezTo>
                  <a:close/>
                  <a:moveTo>
                    <a:pt x="276177" y="27550"/>
                  </a:moveTo>
                  <a:cubicBezTo>
                    <a:pt x="248053" y="27550"/>
                    <a:pt x="217970" y="70652"/>
                    <a:pt x="198924" y="141660"/>
                  </a:cubicBezTo>
                  <a:cubicBezTo>
                    <a:pt x="223844" y="148859"/>
                    <a:pt x="249655" y="158368"/>
                    <a:pt x="275733" y="169566"/>
                  </a:cubicBezTo>
                  <a:cubicBezTo>
                    <a:pt x="303234" y="157479"/>
                    <a:pt x="329134" y="148237"/>
                    <a:pt x="353342" y="141127"/>
                  </a:cubicBezTo>
                  <a:cubicBezTo>
                    <a:pt x="334296" y="70475"/>
                    <a:pt x="304302" y="27550"/>
                    <a:pt x="276177" y="27550"/>
                  </a:cubicBezTo>
                  <a:close/>
                  <a:moveTo>
                    <a:pt x="276177" y="0"/>
                  </a:moveTo>
                  <a:cubicBezTo>
                    <a:pt x="320945" y="0"/>
                    <a:pt x="358682" y="52078"/>
                    <a:pt x="380488" y="133929"/>
                  </a:cubicBezTo>
                  <a:cubicBezTo>
                    <a:pt x="465662" y="114199"/>
                    <a:pt x="524492" y="126286"/>
                    <a:pt x="544073" y="158013"/>
                  </a:cubicBezTo>
                  <a:cubicBezTo>
                    <a:pt x="548078" y="164500"/>
                    <a:pt x="546120" y="172943"/>
                    <a:pt x="539623" y="176942"/>
                  </a:cubicBezTo>
                  <a:cubicBezTo>
                    <a:pt x="533126" y="180941"/>
                    <a:pt x="524581" y="178986"/>
                    <a:pt x="520576" y="172499"/>
                  </a:cubicBezTo>
                  <a:cubicBezTo>
                    <a:pt x="506692" y="149925"/>
                    <a:pt x="455961" y="145304"/>
                    <a:pt x="386896" y="161479"/>
                  </a:cubicBezTo>
                  <a:cubicBezTo>
                    <a:pt x="391613" y="184230"/>
                    <a:pt x="395173" y="208758"/>
                    <a:pt x="397398" y="234797"/>
                  </a:cubicBezTo>
                  <a:cubicBezTo>
                    <a:pt x="422051" y="250972"/>
                    <a:pt x="444391" y="267679"/>
                    <a:pt x="463971" y="284654"/>
                  </a:cubicBezTo>
                  <a:cubicBezTo>
                    <a:pt x="468510" y="280299"/>
                    <a:pt x="472782" y="276033"/>
                    <a:pt x="476876" y="271679"/>
                  </a:cubicBezTo>
                  <a:cubicBezTo>
                    <a:pt x="472248" y="265013"/>
                    <a:pt x="469489" y="256926"/>
                    <a:pt x="469489" y="248217"/>
                  </a:cubicBezTo>
                  <a:cubicBezTo>
                    <a:pt x="469489" y="225377"/>
                    <a:pt x="488091" y="206803"/>
                    <a:pt x="510964" y="206803"/>
                  </a:cubicBezTo>
                  <a:cubicBezTo>
                    <a:pt x="533749" y="206803"/>
                    <a:pt x="552350" y="225377"/>
                    <a:pt x="552350" y="248217"/>
                  </a:cubicBezTo>
                  <a:cubicBezTo>
                    <a:pt x="552350" y="270968"/>
                    <a:pt x="533749" y="289542"/>
                    <a:pt x="510964" y="289542"/>
                  </a:cubicBezTo>
                  <a:cubicBezTo>
                    <a:pt x="506959" y="289542"/>
                    <a:pt x="503221" y="288831"/>
                    <a:pt x="499572" y="287764"/>
                  </a:cubicBezTo>
                  <a:cubicBezTo>
                    <a:pt x="494766" y="292919"/>
                    <a:pt x="489693" y="298073"/>
                    <a:pt x="484353" y="303228"/>
                  </a:cubicBezTo>
                  <a:cubicBezTo>
                    <a:pt x="518618" y="336288"/>
                    <a:pt x="541759" y="369170"/>
                    <a:pt x="549502" y="397875"/>
                  </a:cubicBezTo>
                  <a:cubicBezTo>
                    <a:pt x="554664" y="417427"/>
                    <a:pt x="552884" y="434490"/>
                    <a:pt x="544162" y="448710"/>
                  </a:cubicBezTo>
                  <a:cubicBezTo>
                    <a:pt x="530990" y="469861"/>
                    <a:pt x="500284" y="482392"/>
                    <a:pt x="455783" y="482392"/>
                  </a:cubicBezTo>
                  <a:cubicBezTo>
                    <a:pt x="433889" y="482392"/>
                    <a:pt x="408612" y="479370"/>
                    <a:pt x="380488" y="472794"/>
                  </a:cubicBezTo>
                  <a:cubicBezTo>
                    <a:pt x="358682" y="554644"/>
                    <a:pt x="320945" y="606722"/>
                    <a:pt x="276177" y="606722"/>
                  </a:cubicBezTo>
                  <a:cubicBezTo>
                    <a:pt x="270125" y="606722"/>
                    <a:pt x="263984" y="605745"/>
                    <a:pt x="258021" y="603789"/>
                  </a:cubicBezTo>
                  <a:cubicBezTo>
                    <a:pt x="250812" y="601390"/>
                    <a:pt x="246807" y="593569"/>
                    <a:pt x="249210" y="586371"/>
                  </a:cubicBezTo>
                  <a:cubicBezTo>
                    <a:pt x="251613" y="579083"/>
                    <a:pt x="259356" y="575173"/>
                    <a:pt x="266654" y="577572"/>
                  </a:cubicBezTo>
                  <a:cubicBezTo>
                    <a:pt x="269858" y="578550"/>
                    <a:pt x="273062" y="579083"/>
                    <a:pt x="276177" y="579083"/>
                  </a:cubicBezTo>
                  <a:cubicBezTo>
                    <a:pt x="304302" y="579083"/>
                    <a:pt x="334296" y="536247"/>
                    <a:pt x="353253" y="465595"/>
                  </a:cubicBezTo>
                  <a:cubicBezTo>
                    <a:pt x="329312" y="458574"/>
                    <a:pt x="303501" y="449154"/>
                    <a:pt x="276177" y="437156"/>
                  </a:cubicBezTo>
                  <a:cubicBezTo>
                    <a:pt x="248943" y="449065"/>
                    <a:pt x="223132" y="458574"/>
                    <a:pt x="199102" y="465595"/>
                  </a:cubicBezTo>
                  <a:cubicBezTo>
                    <a:pt x="200704" y="471549"/>
                    <a:pt x="202395" y="477326"/>
                    <a:pt x="204175" y="482925"/>
                  </a:cubicBezTo>
                  <a:cubicBezTo>
                    <a:pt x="205154" y="482836"/>
                    <a:pt x="206133" y="482569"/>
                    <a:pt x="207201" y="482569"/>
                  </a:cubicBezTo>
                  <a:cubicBezTo>
                    <a:pt x="229986" y="482569"/>
                    <a:pt x="248587" y="501143"/>
                    <a:pt x="248587" y="523983"/>
                  </a:cubicBezTo>
                  <a:cubicBezTo>
                    <a:pt x="248587" y="546823"/>
                    <a:pt x="229986" y="565308"/>
                    <a:pt x="207201" y="565308"/>
                  </a:cubicBezTo>
                  <a:cubicBezTo>
                    <a:pt x="184328" y="565308"/>
                    <a:pt x="165726" y="546823"/>
                    <a:pt x="165726" y="523983"/>
                  </a:cubicBezTo>
                  <a:cubicBezTo>
                    <a:pt x="165726" y="512163"/>
                    <a:pt x="170799" y="501588"/>
                    <a:pt x="178721" y="494034"/>
                  </a:cubicBezTo>
                  <a:cubicBezTo>
                    <a:pt x="176496" y="487191"/>
                    <a:pt x="174359" y="480081"/>
                    <a:pt x="172401" y="472705"/>
                  </a:cubicBezTo>
                  <a:cubicBezTo>
                    <a:pt x="144099" y="479370"/>
                    <a:pt x="118644" y="482392"/>
                    <a:pt x="96572" y="482392"/>
                  </a:cubicBezTo>
                  <a:cubicBezTo>
                    <a:pt x="52160" y="482392"/>
                    <a:pt x="21454" y="469950"/>
                    <a:pt x="8282" y="448710"/>
                  </a:cubicBezTo>
                  <a:cubicBezTo>
                    <a:pt x="-529" y="434490"/>
                    <a:pt x="-2309" y="417427"/>
                    <a:pt x="2942" y="397875"/>
                  </a:cubicBezTo>
                  <a:cubicBezTo>
                    <a:pt x="10685" y="369170"/>
                    <a:pt x="33737" y="336377"/>
                    <a:pt x="67913" y="303317"/>
                  </a:cubicBezTo>
                  <a:cubicBezTo>
                    <a:pt x="33737" y="270346"/>
                    <a:pt x="10685" y="237552"/>
                    <a:pt x="2942" y="208758"/>
                  </a:cubicBezTo>
                  <a:cubicBezTo>
                    <a:pt x="-2309" y="189295"/>
                    <a:pt x="-529" y="172232"/>
                    <a:pt x="8282" y="158013"/>
                  </a:cubicBezTo>
                  <a:cubicBezTo>
                    <a:pt x="14423" y="148148"/>
                    <a:pt x="23591" y="140327"/>
                    <a:pt x="35606" y="134640"/>
                  </a:cubicBezTo>
                  <a:cubicBezTo>
                    <a:pt x="42548" y="131440"/>
                    <a:pt x="50736" y="134373"/>
                    <a:pt x="53940" y="141305"/>
                  </a:cubicBezTo>
                  <a:cubicBezTo>
                    <a:pt x="57233" y="148148"/>
                    <a:pt x="54296" y="156413"/>
                    <a:pt x="47354" y="159612"/>
                  </a:cubicBezTo>
                  <a:cubicBezTo>
                    <a:pt x="40234" y="162989"/>
                    <a:pt x="34983" y="167255"/>
                    <a:pt x="31779" y="172499"/>
                  </a:cubicBezTo>
                  <a:cubicBezTo>
                    <a:pt x="27151" y="179964"/>
                    <a:pt x="26439" y="189740"/>
                    <a:pt x="29643" y="201648"/>
                  </a:cubicBezTo>
                  <a:cubicBezTo>
                    <a:pt x="36140" y="226088"/>
                    <a:pt x="57233" y="255060"/>
                    <a:pt x="88295" y="284743"/>
                  </a:cubicBezTo>
                  <a:cubicBezTo>
                    <a:pt x="107964" y="267768"/>
                    <a:pt x="130304" y="250972"/>
                    <a:pt x="154957" y="234797"/>
                  </a:cubicBezTo>
                  <a:cubicBezTo>
                    <a:pt x="157271" y="208758"/>
                    <a:pt x="160831" y="184141"/>
                    <a:pt x="165548" y="161390"/>
                  </a:cubicBezTo>
                  <a:cubicBezTo>
                    <a:pt x="163412" y="160856"/>
                    <a:pt x="161365" y="160412"/>
                    <a:pt x="159229" y="159968"/>
                  </a:cubicBezTo>
                  <a:cubicBezTo>
                    <a:pt x="151842" y="171521"/>
                    <a:pt x="139026" y="179253"/>
                    <a:pt x="124341" y="179253"/>
                  </a:cubicBezTo>
                  <a:cubicBezTo>
                    <a:pt x="101467" y="179253"/>
                    <a:pt x="82866" y="160679"/>
                    <a:pt x="82866" y="137928"/>
                  </a:cubicBezTo>
                  <a:cubicBezTo>
                    <a:pt x="82866" y="115088"/>
                    <a:pt x="101467" y="96514"/>
                    <a:pt x="124341" y="96514"/>
                  </a:cubicBezTo>
                  <a:cubicBezTo>
                    <a:pt x="145523" y="96514"/>
                    <a:pt x="162789" y="112511"/>
                    <a:pt x="165281" y="133040"/>
                  </a:cubicBezTo>
                  <a:cubicBezTo>
                    <a:pt x="167417" y="133573"/>
                    <a:pt x="169553" y="134017"/>
                    <a:pt x="171778" y="134551"/>
                  </a:cubicBezTo>
                  <a:cubicBezTo>
                    <a:pt x="193584" y="52345"/>
                    <a:pt x="231321" y="0"/>
                    <a:pt x="27617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3" name="组合 112"/>
          <p:cNvGrpSpPr/>
          <p:nvPr/>
        </p:nvGrpSpPr>
        <p:grpSpPr>
          <a:xfrm flipH="1">
            <a:off x="1194992" y="1874956"/>
            <a:ext cx="2731983" cy="988059"/>
            <a:chOff x="1771649" y="5139959"/>
            <a:chExt cx="2731983" cy="988059"/>
          </a:xfrm>
        </p:grpSpPr>
        <p:sp>
          <p:nvSpPr>
            <p:cNvPr id="114" name="文本框 113"/>
            <p:cNvSpPr txBox="1"/>
            <p:nvPr/>
          </p:nvSpPr>
          <p:spPr>
            <a:xfrm>
              <a:off x="1771650" y="5139959"/>
              <a:ext cx="1671482" cy="398780"/>
            </a:xfrm>
            <a:prstGeom prst="rect">
              <a:avLst/>
            </a:prstGeom>
            <a:noFill/>
          </p:spPr>
          <p:txBody>
            <a:bodyPr wrap="square" rtlCol="0">
              <a:spAutoFit/>
            </a:bodyPr>
            <a:lstStyle/>
            <a:p>
              <a:pPr algn="r"/>
              <a:r>
                <a:rPr lang="zh-CN" altLang="en-US" sz="20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000" dirty="0">
                <a:solidFill>
                  <a:srgbClr val="151515"/>
                </a:solidFill>
                <a:latin typeface="思源黑体 CN Heavy" panose="020B0A00000000000000" pitchFamily="34" charset="-122"/>
                <a:ea typeface="思源黑体 CN Heavy" panose="020B0A00000000000000" pitchFamily="34" charset="-122"/>
              </a:endParaRPr>
            </a:p>
          </p:txBody>
        </p:sp>
        <p:sp>
          <p:nvSpPr>
            <p:cNvPr id="115" name="文本框 114"/>
            <p:cNvSpPr txBox="1"/>
            <p:nvPr/>
          </p:nvSpPr>
          <p:spPr>
            <a:xfrm>
              <a:off x="1771649" y="5482858"/>
              <a:ext cx="2731983" cy="645160"/>
            </a:xfrm>
            <a:prstGeom prst="rect">
              <a:avLst/>
            </a:prstGeom>
            <a:noFill/>
          </p:spPr>
          <p:txBody>
            <a:bodyPr wrap="square" rtlCol="0">
              <a:spAutoFit/>
            </a:bodyPr>
            <a:lstStyle>
              <a:defPPr>
                <a:defRPr lang="zh-CN"/>
              </a:defPPr>
              <a:lvl1pPr>
                <a:defRPr sz="10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r"/>
              <a:r>
                <a:rPr lang="zh-CN" altLang="en-US" sz="1200" dirty="0">
                  <a:latin typeface="+mn-ea"/>
                </a:rPr>
                <a:t>決策樹法</a:t>
              </a:r>
              <a:r>
                <a:rPr lang="en-US" altLang="zh-CN" sz="1200" dirty="0">
                  <a:latin typeface="+mn-ea"/>
                </a:rPr>
                <a:t>.</a:t>
              </a:r>
              <a:r>
                <a:rPr lang="zh-CN" altLang="en-US" sz="1200" dirty="0">
                  <a:latin typeface="+mn-ea"/>
                </a:rPr>
                <a:t>決策樹法是利用樹枝形狀的圖像模型來表述投資風險投資風險的</a:t>
              </a:r>
              <a:r>
                <a:rPr lang="en-US" altLang="zh-CN" sz="1200" dirty="0">
                  <a:latin typeface="+mn-ea"/>
                </a:rPr>
                <a:t>.</a:t>
              </a:r>
              <a:r>
                <a:rPr lang="zh-CN" altLang="en-US" sz="1200" dirty="0">
                  <a:latin typeface="+mn-ea"/>
                </a:rPr>
                <a:t>評價可直接在決策樹上進行</a:t>
              </a:r>
              <a:r>
                <a:rPr lang="en-US" altLang="zh-CN" sz="1200" dirty="0">
                  <a:latin typeface="+mn-ea"/>
                </a:rPr>
                <a:t>.</a:t>
              </a:r>
              <a:endParaRPr lang="zh-CN" altLang="en-US" sz="1200" dirty="0">
                <a:latin typeface="+mn-ea"/>
              </a:endParaRPr>
            </a:p>
          </p:txBody>
        </p:sp>
      </p:grpSp>
      <p:sp>
        <p:nvSpPr>
          <p:cNvPr id="129" name="矩形: 圆角 128"/>
          <p:cNvSpPr/>
          <p:nvPr/>
        </p:nvSpPr>
        <p:spPr>
          <a:xfrm>
            <a:off x="956867" y="3399012"/>
            <a:ext cx="3600000" cy="1080000"/>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32" name="组合 131"/>
          <p:cNvGrpSpPr/>
          <p:nvPr/>
        </p:nvGrpSpPr>
        <p:grpSpPr>
          <a:xfrm flipH="1">
            <a:off x="948584" y="3444397"/>
            <a:ext cx="2731983" cy="988059"/>
            <a:chOff x="1771649" y="5139959"/>
            <a:chExt cx="2731983" cy="988059"/>
          </a:xfrm>
        </p:grpSpPr>
        <p:sp>
          <p:nvSpPr>
            <p:cNvPr id="133" name="文本框 132"/>
            <p:cNvSpPr txBox="1"/>
            <p:nvPr/>
          </p:nvSpPr>
          <p:spPr>
            <a:xfrm>
              <a:off x="1771650" y="5139959"/>
              <a:ext cx="1671482" cy="398780"/>
            </a:xfrm>
            <a:prstGeom prst="rect">
              <a:avLst/>
            </a:prstGeom>
            <a:noFill/>
          </p:spPr>
          <p:txBody>
            <a:bodyPr wrap="square" rtlCol="0">
              <a:spAutoFit/>
            </a:bodyPr>
            <a:lstStyle/>
            <a:p>
              <a:pPr algn="r"/>
              <a:r>
                <a:rPr lang="zh-CN" altLang="en-US" sz="20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000" dirty="0">
                <a:solidFill>
                  <a:srgbClr val="151515"/>
                </a:solidFill>
                <a:latin typeface="思源黑体 CN Heavy" panose="020B0A00000000000000" pitchFamily="34" charset="-122"/>
                <a:ea typeface="思源黑体 CN Heavy" panose="020B0A00000000000000" pitchFamily="34" charset="-122"/>
              </a:endParaRPr>
            </a:p>
          </p:txBody>
        </p:sp>
        <p:sp>
          <p:nvSpPr>
            <p:cNvPr id="134" name="文本框 133"/>
            <p:cNvSpPr txBox="1"/>
            <p:nvPr/>
          </p:nvSpPr>
          <p:spPr>
            <a:xfrm>
              <a:off x="1771649" y="5482858"/>
              <a:ext cx="2731983" cy="645160"/>
            </a:xfrm>
            <a:prstGeom prst="rect">
              <a:avLst/>
            </a:prstGeom>
            <a:noFill/>
          </p:spPr>
          <p:txBody>
            <a:bodyPr wrap="square" rtlCol="0">
              <a:spAutoFit/>
            </a:bodyPr>
            <a:lstStyle>
              <a:defPPr>
                <a:defRPr lang="zh-CN"/>
              </a:defPPr>
              <a:lvl1pPr>
                <a:defRPr sz="10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r"/>
              <a:r>
                <a:rPr lang="zh-CN" altLang="en-US" sz="1200" dirty="0">
                  <a:latin typeface="+mn-ea"/>
                </a:rPr>
                <a:t>風險率風險評價法是定量風險評價法中的一種</a:t>
              </a:r>
              <a:r>
                <a:rPr lang="en-US" altLang="zh-CN" sz="1200" dirty="0">
                  <a:latin typeface="+mn-ea"/>
                </a:rPr>
                <a:t>.</a:t>
              </a:r>
              <a:r>
                <a:rPr lang="zh-CN" altLang="en-US" sz="1200" dirty="0">
                  <a:latin typeface="+mn-ea"/>
                </a:rPr>
                <a:t>先計算出風險率</a:t>
              </a:r>
              <a:r>
                <a:rPr lang="en-US" altLang="zh-CN" sz="1200" dirty="0">
                  <a:latin typeface="+mn-ea"/>
                </a:rPr>
                <a:t>,</a:t>
              </a:r>
              <a:r>
                <a:rPr lang="zh-CN" altLang="en-US" sz="1200" dirty="0">
                  <a:latin typeface="+mn-ea"/>
                </a:rPr>
                <a:t>然後把風險率與風險安全指標相比較</a:t>
              </a:r>
              <a:endParaRPr lang="zh-CN" altLang="en-US" sz="1200" dirty="0">
                <a:latin typeface="+mn-ea"/>
              </a:endParaRPr>
            </a:p>
          </p:txBody>
        </p:sp>
      </p:grpSp>
      <p:grpSp>
        <p:nvGrpSpPr>
          <p:cNvPr id="11" name="组合 10"/>
          <p:cNvGrpSpPr/>
          <p:nvPr/>
        </p:nvGrpSpPr>
        <p:grpSpPr>
          <a:xfrm>
            <a:off x="3749687" y="3591538"/>
            <a:ext cx="648000" cy="648000"/>
            <a:chOff x="1051875" y="3591538"/>
            <a:chExt cx="648000" cy="648000"/>
          </a:xfrm>
        </p:grpSpPr>
        <p:sp>
          <p:nvSpPr>
            <p:cNvPr id="135" name="椭圆 134"/>
            <p:cNvSpPr/>
            <p:nvPr/>
          </p:nvSpPr>
          <p:spPr>
            <a:xfrm>
              <a:off x="1051875" y="3591538"/>
              <a:ext cx="648000" cy="648000"/>
            </a:xfrm>
            <a:prstGeom prst="ellipse">
              <a:avLst/>
            </a:prstGeom>
            <a:gradFill flip="none" rotWithShape="1">
              <a:gsLst>
                <a:gs pos="0">
                  <a:srgbClr val="FDDD8A"/>
                </a:gs>
                <a:gs pos="100000">
                  <a:srgbClr val="FFCD2F">
                    <a:lumMod val="70000"/>
                    <a:lumOff val="30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41" name="图形 14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59875" y="3699538"/>
              <a:ext cx="432000" cy="432000"/>
            </a:xfrm>
            <a:prstGeom prst="rect">
              <a:avLst/>
            </a:prstGeom>
          </p:spPr>
        </p:pic>
      </p:grpSp>
      <p:sp>
        <p:nvSpPr>
          <p:cNvPr id="56" name="矩形: 圆角 55"/>
          <p:cNvSpPr/>
          <p:nvPr/>
        </p:nvSpPr>
        <p:spPr>
          <a:xfrm flipH="1">
            <a:off x="1156892" y="4995402"/>
            <a:ext cx="3600000" cy="1080000"/>
          </a:xfrm>
          <a:prstGeom prst="roundRect">
            <a:avLst>
              <a:gd name="adj" fmla="val 5000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0" name="组合 59"/>
          <p:cNvGrpSpPr/>
          <p:nvPr/>
        </p:nvGrpSpPr>
        <p:grpSpPr>
          <a:xfrm flipH="1">
            <a:off x="1194992" y="5040787"/>
            <a:ext cx="2731983" cy="988059"/>
            <a:chOff x="1771649" y="5139959"/>
            <a:chExt cx="2731983" cy="988059"/>
          </a:xfrm>
        </p:grpSpPr>
        <p:sp>
          <p:nvSpPr>
            <p:cNvPr id="61" name="文本框 60"/>
            <p:cNvSpPr txBox="1"/>
            <p:nvPr/>
          </p:nvSpPr>
          <p:spPr>
            <a:xfrm>
              <a:off x="1771650" y="5139959"/>
              <a:ext cx="1671482" cy="398780"/>
            </a:xfrm>
            <a:prstGeom prst="rect">
              <a:avLst/>
            </a:prstGeom>
            <a:noFill/>
          </p:spPr>
          <p:txBody>
            <a:bodyPr wrap="square" rtlCol="0">
              <a:spAutoFit/>
            </a:bodyPr>
            <a:lstStyle/>
            <a:p>
              <a:pPr algn="r"/>
              <a:r>
                <a:rPr lang="zh-CN" altLang="en-US" sz="20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000" dirty="0">
                <a:solidFill>
                  <a:srgbClr val="151515"/>
                </a:solidFill>
                <a:latin typeface="思源黑体 CN Heavy" panose="020B0A00000000000000" pitchFamily="34" charset="-122"/>
                <a:ea typeface="思源黑体 CN Heavy" panose="020B0A00000000000000" pitchFamily="34" charset="-122"/>
              </a:endParaRPr>
            </a:p>
          </p:txBody>
        </p:sp>
        <p:sp>
          <p:nvSpPr>
            <p:cNvPr id="62" name="文本框 61"/>
            <p:cNvSpPr txBox="1"/>
            <p:nvPr/>
          </p:nvSpPr>
          <p:spPr>
            <a:xfrm>
              <a:off x="1771649" y="5482858"/>
              <a:ext cx="2731983" cy="645160"/>
            </a:xfrm>
            <a:prstGeom prst="rect">
              <a:avLst/>
            </a:prstGeom>
            <a:noFill/>
          </p:spPr>
          <p:txBody>
            <a:bodyPr wrap="square" rtlCol="0">
              <a:spAutoFit/>
            </a:bodyPr>
            <a:lstStyle>
              <a:defPPr>
                <a:defRPr lang="zh-CN"/>
              </a:defPPr>
              <a:lvl1pPr>
                <a:defRPr sz="10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pPr algn="r"/>
              <a:r>
                <a:rPr lang="zh-CN" altLang="en-US" sz="1200" dirty="0">
                  <a:solidFill>
                    <a:schemeClr val="tx1">
                      <a:lumMod val="65000"/>
                      <a:lumOff val="35000"/>
                    </a:schemeClr>
                  </a:solidFill>
                  <a:latin typeface="+mn-ea"/>
                </a:rPr>
                <a:t>風險率等於風險發生的頻率乘以風險發生的平均損失</a:t>
              </a:r>
              <a:r>
                <a:rPr lang="en-US" altLang="zh-CN" sz="1200" dirty="0">
                  <a:solidFill>
                    <a:schemeClr val="tx1">
                      <a:lumMod val="65000"/>
                      <a:lumOff val="35000"/>
                    </a:schemeClr>
                  </a:solidFill>
                  <a:latin typeface="+mn-ea"/>
                </a:rPr>
                <a:t>,</a:t>
              </a:r>
              <a:r>
                <a:rPr lang="zh-CN" altLang="en-US" sz="1200" dirty="0">
                  <a:solidFill>
                    <a:schemeClr val="tx1">
                      <a:lumMod val="65000"/>
                      <a:lumOff val="35000"/>
                    </a:schemeClr>
                  </a:solidFill>
                  <a:latin typeface="+mn-ea"/>
                </a:rPr>
                <a:t>風險損失包括無形損失</a:t>
              </a:r>
              <a:r>
                <a:rPr lang="en-US" altLang="zh-CN" sz="1200" dirty="0">
                  <a:solidFill>
                    <a:schemeClr val="tx1">
                      <a:lumMod val="65000"/>
                      <a:lumOff val="35000"/>
                    </a:schemeClr>
                  </a:solidFill>
                  <a:latin typeface="+mn-ea"/>
                </a:rPr>
                <a:t>.</a:t>
              </a:r>
              <a:endParaRPr lang="zh-CN" altLang="en-US" sz="1200" dirty="0">
                <a:solidFill>
                  <a:schemeClr val="tx1">
                    <a:lumMod val="65000"/>
                    <a:lumOff val="35000"/>
                  </a:schemeClr>
                </a:solidFill>
                <a:latin typeface="+mn-ea"/>
              </a:endParaRPr>
            </a:p>
          </p:txBody>
        </p:sp>
      </p:grpSp>
      <p:grpSp>
        <p:nvGrpSpPr>
          <p:cNvPr id="13" name="组合 12"/>
          <p:cNvGrpSpPr/>
          <p:nvPr/>
        </p:nvGrpSpPr>
        <p:grpSpPr>
          <a:xfrm>
            <a:off x="3952592" y="5187928"/>
            <a:ext cx="648000" cy="648000"/>
            <a:chOff x="3891300" y="5187928"/>
            <a:chExt cx="648000" cy="648000"/>
          </a:xfrm>
        </p:grpSpPr>
        <p:sp>
          <p:nvSpPr>
            <p:cNvPr id="59" name="椭圆 58"/>
            <p:cNvSpPr/>
            <p:nvPr/>
          </p:nvSpPr>
          <p:spPr>
            <a:xfrm flipH="1">
              <a:off x="3891300" y="5187928"/>
              <a:ext cx="648000" cy="648000"/>
            </a:xfrm>
            <a:prstGeom prst="ellipse">
              <a:avLst/>
            </a:prstGeom>
            <a:gradFill flip="none" rotWithShape="1">
              <a:gsLst>
                <a:gs pos="0">
                  <a:srgbClr val="FDDD8A"/>
                </a:gs>
                <a:gs pos="100000">
                  <a:srgbClr val="FFCD2F">
                    <a:lumMod val="70000"/>
                    <a:lumOff val="30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8" name="图形 5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3999300" y="5314978"/>
              <a:ext cx="432000" cy="432000"/>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Risk Assessment</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04</a:t>
            </a:r>
            <a:endParaRPr lang="zh-CN" altLang="en-US" dirty="0">
              <a:solidFill>
                <a:srgbClr val="151515"/>
              </a:solidFill>
            </a:endParaRPr>
          </a:p>
        </p:txBody>
      </p:sp>
      <p:sp>
        <p:nvSpPr>
          <p:cNvPr id="67" name="矩形 66"/>
          <p:cNvSpPr/>
          <p:nvPr/>
        </p:nvSpPr>
        <p:spPr>
          <a:xfrm>
            <a:off x="698047" y="4264812"/>
            <a:ext cx="10795906" cy="2043913"/>
          </a:xfrm>
          <a:prstGeom prst="rect">
            <a:avLst/>
          </a:prstGeom>
          <a:blipFill dpi="0" rotWithShape="1">
            <a:blip r:embed="rId1"/>
            <a:srcRect/>
            <a:tile tx="0" ty="-2990850" sx="100000" sy="100000" flip="none"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椭圆 67"/>
          <p:cNvSpPr/>
          <p:nvPr/>
        </p:nvSpPr>
        <p:spPr>
          <a:xfrm>
            <a:off x="7720608" y="1899265"/>
            <a:ext cx="3600000" cy="3600000"/>
          </a:xfrm>
          <a:prstGeom prst="ellipse">
            <a:avLst/>
          </a:prstGeom>
          <a:solidFill>
            <a:schemeClr val="bg1"/>
          </a:solidFill>
          <a:ln>
            <a:noFill/>
          </a:ln>
          <a:effectLst>
            <a:outerShdw blurRad="571500" dist="63500" sx="95000" sy="95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68"/>
          <p:cNvSpPr/>
          <p:nvPr/>
        </p:nvSpPr>
        <p:spPr>
          <a:xfrm>
            <a:off x="871392" y="1899265"/>
            <a:ext cx="3600000" cy="3600000"/>
          </a:xfrm>
          <a:prstGeom prst="ellipse">
            <a:avLst/>
          </a:prstGeom>
          <a:solidFill>
            <a:schemeClr val="bg1"/>
          </a:solidFill>
          <a:ln>
            <a:noFill/>
          </a:ln>
          <a:effectLst>
            <a:outerShdw blurRad="571500" dist="63500" sx="95000" sy="95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0" name="椭圆 69"/>
          <p:cNvSpPr/>
          <p:nvPr/>
        </p:nvSpPr>
        <p:spPr>
          <a:xfrm>
            <a:off x="4296000" y="1899265"/>
            <a:ext cx="3600000" cy="3600000"/>
          </a:xfrm>
          <a:prstGeom prst="ellipse">
            <a:avLst/>
          </a:prstGeom>
          <a:solidFill>
            <a:srgbClr val="FDDD8A"/>
          </a:solidFill>
          <a:ln>
            <a:noFill/>
          </a:ln>
          <a:effectLst>
            <a:outerShdw blurRad="571500" dist="63500" sx="95000" sy="95000" algn="ctr" rotWithShape="0">
              <a:srgbClr val="4472C4">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144393" y="3015985"/>
            <a:ext cx="3053998" cy="1666435"/>
            <a:chOff x="1144393" y="2933131"/>
            <a:chExt cx="3053998" cy="1666435"/>
          </a:xfrm>
        </p:grpSpPr>
        <p:sp>
          <p:nvSpPr>
            <p:cNvPr id="78" name="文本框 77"/>
            <p:cNvSpPr txBox="1"/>
            <p:nvPr/>
          </p:nvSpPr>
          <p:spPr>
            <a:xfrm flipH="1">
              <a:off x="1995752" y="2933131"/>
              <a:ext cx="1351280" cy="398780"/>
            </a:xfrm>
            <a:prstGeom prst="rect">
              <a:avLst/>
            </a:prstGeom>
            <a:noFill/>
          </p:spPr>
          <p:txBody>
            <a:bodyPr wrap="none" rtlCol="0">
              <a:spAutoFit/>
            </a:bodyPr>
            <a:lstStyle/>
            <a:p>
              <a:pPr algn="ctr"/>
              <a:r>
                <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rPr>
                <a:t>風險評估</a:t>
              </a:r>
              <a:endPar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sp>
          <p:nvSpPr>
            <p:cNvPr id="79" name="文本框 78"/>
            <p:cNvSpPr txBox="1"/>
            <p:nvPr/>
          </p:nvSpPr>
          <p:spPr>
            <a:xfrm flipH="1">
              <a:off x="1144393" y="3389891"/>
              <a:ext cx="3053998" cy="1209675"/>
            </a:xfrm>
            <a:prstGeom prst="rect">
              <a:avLst/>
            </a:prstGeom>
            <a:noFill/>
          </p:spPr>
          <p:txBody>
            <a:bodyPr wrap="square" rtlCol="0">
              <a:spAutoFit/>
            </a:bodyPr>
            <a:lstStyle/>
            <a:p>
              <a:pPr algn="ctr">
                <a:lnSpc>
                  <a:spcPct val="130000"/>
                </a:lnSpc>
              </a:pPr>
              <a:r>
                <a:rPr lang="zh-CN" altLang="en-US" sz="1400" dirty="0">
                  <a:solidFill>
                    <a:schemeClr val="tx1">
                      <a:lumMod val="65000"/>
                      <a:lumOff val="35000"/>
                    </a:schemeClr>
                  </a:solidFill>
                  <a:latin typeface="+mn-ea"/>
                </a:rPr>
                <a:t>投資風險的評價可以採取簡單的方式，也可以運用投資風險衡量的結果進行評價，目前，國際上比較流行的投資風險評價方法主要有幾種</a:t>
              </a:r>
              <a:r>
                <a:rPr lang="en-US" altLang="zh-CN" sz="1400" dirty="0">
                  <a:solidFill>
                    <a:schemeClr val="tx1">
                      <a:lumMod val="65000"/>
                      <a:lumOff val="35000"/>
                    </a:schemeClr>
                  </a:solidFill>
                  <a:latin typeface="+mn-ea"/>
                </a:rPr>
                <a:t>.</a:t>
              </a:r>
              <a:endParaRPr lang="zh-CN" altLang="en-US" sz="1400" dirty="0">
                <a:solidFill>
                  <a:schemeClr val="tx1">
                    <a:lumMod val="65000"/>
                    <a:lumOff val="35000"/>
                  </a:schemeClr>
                </a:solidFill>
                <a:latin typeface="+mn-ea"/>
              </a:endParaRPr>
            </a:p>
          </p:txBody>
        </p:sp>
      </p:grpSp>
      <p:grpSp>
        <p:nvGrpSpPr>
          <p:cNvPr id="10" name="组合 9"/>
          <p:cNvGrpSpPr/>
          <p:nvPr/>
        </p:nvGrpSpPr>
        <p:grpSpPr>
          <a:xfrm>
            <a:off x="2311392" y="1571239"/>
            <a:ext cx="720000" cy="720000"/>
            <a:chOff x="2174226" y="1856989"/>
            <a:chExt cx="720000" cy="720000"/>
          </a:xfrm>
        </p:grpSpPr>
        <p:sp>
          <p:nvSpPr>
            <p:cNvPr id="80" name="椭圆 79"/>
            <p:cNvSpPr/>
            <p:nvPr/>
          </p:nvSpPr>
          <p:spPr>
            <a:xfrm>
              <a:off x="2174226" y="1856989"/>
              <a:ext cx="720000" cy="720000"/>
            </a:xfrm>
            <a:prstGeom prst="ellipse">
              <a:avLst/>
            </a:prstGeom>
            <a:solidFill>
              <a:srgbClr val="FDDD8A"/>
            </a:solid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1" name="文本框 80"/>
            <p:cNvSpPr txBox="1"/>
            <p:nvPr/>
          </p:nvSpPr>
          <p:spPr>
            <a:xfrm>
              <a:off x="2188151" y="1960939"/>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tx1">
                      <a:lumMod val="65000"/>
                      <a:lumOff val="35000"/>
                    </a:schemeClr>
                  </a:solidFill>
                </a:rPr>
                <a:t>01</a:t>
              </a:r>
              <a:endParaRPr lang="zh-CN" altLang="en-US" dirty="0">
                <a:solidFill>
                  <a:schemeClr val="tx1">
                    <a:lumMod val="65000"/>
                    <a:lumOff val="35000"/>
                  </a:schemeClr>
                </a:solidFill>
              </a:endParaRPr>
            </a:p>
          </p:txBody>
        </p:sp>
      </p:grpSp>
      <p:grpSp>
        <p:nvGrpSpPr>
          <p:cNvPr id="82" name="组合 81"/>
          <p:cNvGrpSpPr/>
          <p:nvPr/>
        </p:nvGrpSpPr>
        <p:grpSpPr>
          <a:xfrm>
            <a:off x="5736000" y="1571239"/>
            <a:ext cx="720000" cy="720000"/>
            <a:chOff x="5733501" y="1680642"/>
            <a:chExt cx="720000" cy="720000"/>
          </a:xfrm>
        </p:grpSpPr>
        <p:sp>
          <p:nvSpPr>
            <p:cNvPr id="83" name="椭圆 82"/>
            <p:cNvSpPr/>
            <p:nvPr/>
          </p:nvSpPr>
          <p:spPr>
            <a:xfrm>
              <a:off x="5733501" y="1680642"/>
              <a:ext cx="720000" cy="720000"/>
            </a:xfrm>
            <a:prstGeom prst="ellipse">
              <a:avLst/>
            </a:prstGeom>
            <a:solidFill>
              <a:schemeClr val="bg1"/>
            </a:solid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4" name="文本框 83"/>
            <p:cNvSpPr txBox="1"/>
            <p:nvPr/>
          </p:nvSpPr>
          <p:spPr>
            <a:xfrm>
              <a:off x="5747426" y="1784592"/>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tx1">
                      <a:lumMod val="65000"/>
                      <a:lumOff val="35000"/>
                    </a:schemeClr>
                  </a:solidFill>
                </a:rPr>
                <a:t>02</a:t>
              </a:r>
              <a:endParaRPr lang="zh-CN" altLang="en-US" dirty="0">
                <a:solidFill>
                  <a:schemeClr val="tx1">
                    <a:lumMod val="65000"/>
                    <a:lumOff val="35000"/>
                  </a:schemeClr>
                </a:solidFill>
              </a:endParaRPr>
            </a:p>
          </p:txBody>
        </p:sp>
      </p:grpSp>
      <p:grpSp>
        <p:nvGrpSpPr>
          <p:cNvPr id="11" name="组合 10"/>
          <p:cNvGrpSpPr/>
          <p:nvPr/>
        </p:nvGrpSpPr>
        <p:grpSpPr>
          <a:xfrm>
            <a:off x="9160608" y="1571239"/>
            <a:ext cx="720000" cy="720000"/>
            <a:chOff x="9243953" y="1856989"/>
            <a:chExt cx="720000" cy="720000"/>
          </a:xfrm>
        </p:grpSpPr>
        <p:sp>
          <p:nvSpPr>
            <p:cNvPr id="85" name="椭圆 84"/>
            <p:cNvSpPr/>
            <p:nvPr/>
          </p:nvSpPr>
          <p:spPr>
            <a:xfrm>
              <a:off x="9243953" y="1856989"/>
              <a:ext cx="720000" cy="720000"/>
            </a:xfrm>
            <a:prstGeom prst="ellipse">
              <a:avLst/>
            </a:prstGeom>
            <a:solidFill>
              <a:srgbClr val="FDDD8A"/>
            </a:solid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6" name="文本框 85"/>
            <p:cNvSpPr txBox="1"/>
            <p:nvPr/>
          </p:nvSpPr>
          <p:spPr>
            <a:xfrm>
              <a:off x="9257878" y="1960939"/>
              <a:ext cx="692150" cy="521970"/>
            </a:xfrm>
            <a:prstGeom prst="rect">
              <a:avLst/>
            </a:prstGeom>
            <a:noFill/>
          </p:spPr>
          <p:txBody>
            <a:bodyPr wrap="none" rtlCol="0">
              <a:spAutoFit/>
            </a:bodyPr>
            <a:lstStyle>
              <a:defPPr>
                <a:defRPr lang="zh-CN"/>
              </a:defPPr>
              <a:lvl1pPr>
                <a:defRPr sz="2800" spc="300">
                  <a:solidFill>
                    <a:schemeClr val="tx1">
                      <a:lumMod val="50000"/>
                      <a:lumOff val="50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chemeClr val="tx1">
                      <a:lumMod val="65000"/>
                      <a:lumOff val="35000"/>
                    </a:schemeClr>
                  </a:solidFill>
                </a:rPr>
                <a:t>03</a:t>
              </a:r>
              <a:endParaRPr lang="zh-CN" altLang="en-US" dirty="0">
                <a:solidFill>
                  <a:schemeClr val="tx1">
                    <a:lumMod val="65000"/>
                    <a:lumOff val="35000"/>
                  </a:schemeClr>
                </a:solidFill>
              </a:endParaRPr>
            </a:p>
          </p:txBody>
        </p:sp>
      </p:grpSp>
      <p:grpSp>
        <p:nvGrpSpPr>
          <p:cNvPr id="3" name="组合 2"/>
          <p:cNvGrpSpPr/>
          <p:nvPr/>
        </p:nvGrpSpPr>
        <p:grpSpPr>
          <a:xfrm>
            <a:off x="4569001" y="3015985"/>
            <a:ext cx="3053998" cy="1945835"/>
            <a:chOff x="4569001" y="2933131"/>
            <a:chExt cx="3053998" cy="1945835"/>
          </a:xfrm>
        </p:grpSpPr>
        <p:sp>
          <p:nvSpPr>
            <p:cNvPr id="72" name="文本框 71"/>
            <p:cNvSpPr txBox="1"/>
            <p:nvPr/>
          </p:nvSpPr>
          <p:spPr>
            <a:xfrm flipH="1">
              <a:off x="5420360" y="2933131"/>
              <a:ext cx="1351280" cy="398780"/>
            </a:xfrm>
            <a:prstGeom prst="rect">
              <a:avLst/>
            </a:prstGeom>
            <a:noFill/>
          </p:spPr>
          <p:txBody>
            <a:bodyPr wrap="none" rtlCol="0">
              <a:spAutoFit/>
            </a:bodyPr>
            <a:lstStyle/>
            <a:p>
              <a:pPr algn="ctr"/>
              <a:r>
                <a:rPr lang="zh-CN" altLang="en-US" sz="2000" spc="3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0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98" name="文本框 97"/>
            <p:cNvSpPr txBox="1"/>
            <p:nvPr/>
          </p:nvSpPr>
          <p:spPr>
            <a:xfrm flipH="1">
              <a:off x="4569001" y="3389891"/>
              <a:ext cx="3053998" cy="1489075"/>
            </a:xfrm>
            <a:prstGeom prst="rect">
              <a:avLst/>
            </a:prstGeom>
            <a:noFill/>
          </p:spPr>
          <p:txBody>
            <a:bodyPr wrap="square" rtlCol="0">
              <a:spAutoFit/>
            </a:bodyPr>
            <a:lstStyle/>
            <a:p>
              <a:pPr algn="ctr">
                <a:lnSpc>
                  <a:spcPct val="130000"/>
                </a:lnSpc>
              </a:pPr>
              <a:r>
                <a:rPr lang="zh-CN" altLang="en-US" sz="1400" dirty="0">
                  <a:solidFill>
                    <a:schemeClr val="tx1">
                      <a:lumMod val="65000"/>
                      <a:lumOff val="35000"/>
                    </a:schemeClr>
                  </a:solidFill>
                  <a:latin typeface="+mn-ea"/>
                </a:rPr>
                <a:t>風險度評價法是對投資風險事故造成損失的頻率或者損害的嚴重程度進行的綜合評估。風險度評價可以分為風險事故發生頻率評價和風險事故造成損害程度的評價兩種</a:t>
              </a:r>
              <a:r>
                <a:rPr lang="en-US" altLang="zh-CN" sz="1400" dirty="0">
                  <a:solidFill>
                    <a:schemeClr val="tx1">
                      <a:lumMod val="65000"/>
                      <a:lumOff val="35000"/>
                    </a:schemeClr>
                  </a:solidFill>
                  <a:latin typeface="+mn-ea"/>
                </a:rPr>
                <a:t>.</a:t>
              </a:r>
              <a:endParaRPr lang="zh-CN" altLang="en-US" sz="1400" dirty="0">
                <a:solidFill>
                  <a:schemeClr val="tx1">
                    <a:lumMod val="65000"/>
                    <a:lumOff val="35000"/>
                  </a:schemeClr>
                </a:solidFill>
                <a:latin typeface="+mn-ea"/>
              </a:endParaRPr>
            </a:p>
          </p:txBody>
        </p:sp>
      </p:grpSp>
      <p:grpSp>
        <p:nvGrpSpPr>
          <p:cNvPr id="9" name="组合 8"/>
          <p:cNvGrpSpPr/>
          <p:nvPr/>
        </p:nvGrpSpPr>
        <p:grpSpPr>
          <a:xfrm>
            <a:off x="7993609" y="3015985"/>
            <a:ext cx="3053998" cy="1945835"/>
            <a:chOff x="7993609" y="2933131"/>
            <a:chExt cx="3053998" cy="1945835"/>
          </a:xfrm>
        </p:grpSpPr>
        <p:sp>
          <p:nvSpPr>
            <p:cNvPr id="75" name="文本框 74"/>
            <p:cNvSpPr txBox="1"/>
            <p:nvPr/>
          </p:nvSpPr>
          <p:spPr>
            <a:xfrm flipH="1">
              <a:off x="8844968" y="2933131"/>
              <a:ext cx="1351280" cy="398780"/>
            </a:xfrm>
            <a:prstGeom prst="rect">
              <a:avLst/>
            </a:prstGeom>
            <a:noFill/>
          </p:spPr>
          <p:txBody>
            <a:bodyPr wrap="none" rtlCol="0">
              <a:spAutoFit/>
            </a:bodyPr>
            <a:lstStyle/>
            <a:p>
              <a:pPr algn="ctr"/>
              <a:r>
                <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rPr>
                <a:t>風險評估</a:t>
              </a:r>
              <a:endPar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sp>
          <p:nvSpPr>
            <p:cNvPr id="99" name="文本框 98"/>
            <p:cNvSpPr txBox="1"/>
            <p:nvPr/>
          </p:nvSpPr>
          <p:spPr>
            <a:xfrm flipH="1">
              <a:off x="7993609" y="3389891"/>
              <a:ext cx="3053998" cy="1489075"/>
            </a:xfrm>
            <a:prstGeom prst="rect">
              <a:avLst/>
            </a:prstGeom>
            <a:noFill/>
          </p:spPr>
          <p:txBody>
            <a:bodyPr wrap="square" rtlCol="0">
              <a:spAutoFit/>
            </a:bodyPr>
            <a:lstStyle/>
            <a:p>
              <a:pPr algn="ctr">
                <a:lnSpc>
                  <a:spcPct val="130000"/>
                </a:lnSpc>
              </a:pPr>
              <a:r>
                <a:rPr lang="zh-CN" altLang="en-US" sz="1400" dirty="0">
                  <a:solidFill>
                    <a:schemeClr val="tx1">
                      <a:lumMod val="65000"/>
                      <a:lumOff val="35000"/>
                    </a:schemeClr>
                  </a:solidFill>
                  <a:latin typeface="+mn-ea"/>
                </a:rPr>
                <a:t>風險度評價法的優點是便於風險管理人員使用投資風險評價的結果，缺點則是風險度評價標準進行分類比較難，評價過於簡單，無法適應風險管理的需要。</a:t>
              </a:r>
              <a:endParaRPr lang="zh-CN" altLang="en-US" sz="1400" dirty="0">
                <a:solidFill>
                  <a:schemeClr val="tx1">
                    <a:lumMod val="65000"/>
                    <a:lumOff val="35000"/>
                  </a:schemeClr>
                </a:solidFill>
                <a:latin typeface="+mn-ea"/>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風險評估</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Risk Assessment</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04</a:t>
            </a:r>
            <a:endParaRPr lang="zh-CN" altLang="en-US" dirty="0">
              <a:solidFill>
                <a:srgbClr val="151515"/>
              </a:solidFill>
            </a:endParaRPr>
          </a:p>
        </p:txBody>
      </p:sp>
      <p:sp>
        <p:nvSpPr>
          <p:cNvPr id="27" name="椭圆 26"/>
          <p:cNvSpPr/>
          <p:nvPr/>
        </p:nvSpPr>
        <p:spPr>
          <a:xfrm>
            <a:off x="949219" y="1732172"/>
            <a:ext cx="4454525" cy="4454525"/>
          </a:xfrm>
          <a:prstGeom prst="ellipse">
            <a:avLst/>
          </a:prstGeom>
          <a:solidFill>
            <a:srgbClr val="FFC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1344507" y="2522749"/>
            <a:ext cx="3663948" cy="3663948"/>
          </a:xfrm>
          <a:prstGeom prst="ellipse">
            <a:avLst/>
          </a:prstGeom>
          <a:solidFill>
            <a:srgbClr val="FFD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1755352" y="3344438"/>
            <a:ext cx="2842259" cy="2842259"/>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2272400" y="4378535"/>
            <a:ext cx="1808162" cy="1808162"/>
          </a:xfrm>
          <a:prstGeom prst="ellipse">
            <a:avLst/>
          </a:prstGeom>
          <a:solidFill>
            <a:srgbClr val="FDE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2604225" y="4457700"/>
            <a:ext cx="934872" cy="583565"/>
          </a:xfrm>
          <a:prstGeom prst="rect">
            <a:avLst/>
          </a:prstGeom>
          <a:noFill/>
        </p:spPr>
        <p:txBody>
          <a:bodyPr wrap="square" rtlCol="0">
            <a:spAutoFit/>
          </a:bodyPr>
          <a:lstStyle>
            <a:defPPr>
              <a:defRPr lang="zh-CN"/>
            </a:defPPr>
            <a:lvl1pPr algn="ctr">
              <a:defRPr sz="4800">
                <a:solidFill>
                  <a:schemeClr val="bg1"/>
                </a:solidFill>
                <a:latin typeface="思源黑体 CN Heavy" panose="020B0A00000000000000" pitchFamily="34" charset="-122"/>
                <a:ea typeface="思源黑体 CN Heavy" panose="020B0A00000000000000" pitchFamily="34" charset="-122"/>
              </a:defRPr>
            </a:lvl1pPr>
          </a:lstStyle>
          <a:p>
            <a:r>
              <a:rPr lang="en-US" altLang="zh-CN" sz="3200" dirty="0">
                <a:solidFill>
                  <a:srgbClr val="151515"/>
                </a:solidFill>
              </a:rPr>
              <a:t>04</a:t>
            </a:r>
            <a:endParaRPr lang="zh-CN" altLang="en-US" sz="3200" dirty="0">
              <a:solidFill>
                <a:srgbClr val="151515"/>
              </a:solidFill>
            </a:endParaRPr>
          </a:p>
        </p:txBody>
      </p:sp>
      <p:sp>
        <p:nvSpPr>
          <p:cNvPr id="32" name="文本框 31"/>
          <p:cNvSpPr txBox="1"/>
          <p:nvPr/>
        </p:nvSpPr>
        <p:spPr>
          <a:xfrm>
            <a:off x="2604225" y="3467100"/>
            <a:ext cx="934872" cy="583565"/>
          </a:xfrm>
          <a:prstGeom prst="rect">
            <a:avLst/>
          </a:prstGeom>
          <a:noFill/>
        </p:spPr>
        <p:txBody>
          <a:bodyPr wrap="square" rtlCol="0">
            <a:spAutoFit/>
          </a:bodyPr>
          <a:lstStyle>
            <a:defPPr>
              <a:defRPr lang="zh-CN"/>
            </a:defPPr>
            <a:lvl1pPr algn="ctr">
              <a:defRPr sz="4800">
                <a:solidFill>
                  <a:schemeClr val="bg1"/>
                </a:solidFill>
                <a:latin typeface="思源黑体 CN Heavy" panose="020B0A00000000000000" pitchFamily="34" charset="-122"/>
                <a:ea typeface="思源黑体 CN Heavy" panose="020B0A00000000000000" pitchFamily="34" charset="-122"/>
              </a:defRPr>
            </a:lvl1pPr>
          </a:lstStyle>
          <a:p>
            <a:r>
              <a:rPr lang="en-US" altLang="zh-CN" sz="3200" dirty="0">
                <a:solidFill>
                  <a:srgbClr val="151515"/>
                </a:solidFill>
              </a:rPr>
              <a:t>03</a:t>
            </a:r>
            <a:endParaRPr lang="zh-CN" altLang="en-US" sz="3200" dirty="0">
              <a:solidFill>
                <a:srgbClr val="151515"/>
              </a:solidFill>
            </a:endParaRPr>
          </a:p>
        </p:txBody>
      </p:sp>
      <p:sp>
        <p:nvSpPr>
          <p:cNvPr id="33" name="文本框 32"/>
          <p:cNvSpPr txBox="1"/>
          <p:nvPr/>
        </p:nvSpPr>
        <p:spPr>
          <a:xfrm>
            <a:off x="2604225" y="2571750"/>
            <a:ext cx="934872" cy="583565"/>
          </a:xfrm>
          <a:prstGeom prst="rect">
            <a:avLst/>
          </a:prstGeom>
          <a:noFill/>
        </p:spPr>
        <p:txBody>
          <a:bodyPr wrap="square" rtlCol="0">
            <a:spAutoFit/>
          </a:bodyPr>
          <a:lstStyle>
            <a:defPPr>
              <a:defRPr lang="zh-CN"/>
            </a:defPPr>
            <a:lvl1pPr algn="ctr">
              <a:defRPr sz="4800">
                <a:solidFill>
                  <a:schemeClr val="bg1"/>
                </a:solidFill>
                <a:latin typeface="思源黑体 CN Heavy" panose="020B0A00000000000000" pitchFamily="34" charset="-122"/>
                <a:ea typeface="思源黑体 CN Heavy" panose="020B0A00000000000000" pitchFamily="34" charset="-122"/>
              </a:defRPr>
            </a:lvl1pPr>
          </a:lstStyle>
          <a:p>
            <a:r>
              <a:rPr lang="en-US" altLang="zh-CN" sz="3200" dirty="0">
                <a:solidFill>
                  <a:srgbClr val="151515"/>
                </a:solidFill>
              </a:rPr>
              <a:t>02</a:t>
            </a:r>
            <a:endParaRPr lang="zh-CN" altLang="en-US" sz="3200" dirty="0">
              <a:solidFill>
                <a:srgbClr val="151515"/>
              </a:solidFill>
            </a:endParaRPr>
          </a:p>
        </p:txBody>
      </p:sp>
      <p:sp>
        <p:nvSpPr>
          <p:cNvPr id="35" name="文本框 34"/>
          <p:cNvSpPr txBox="1"/>
          <p:nvPr/>
        </p:nvSpPr>
        <p:spPr>
          <a:xfrm>
            <a:off x="2604225" y="1790700"/>
            <a:ext cx="934872" cy="583565"/>
          </a:xfrm>
          <a:prstGeom prst="rect">
            <a:avLst/>
          </a:prstGeom>
          <a:noFill/>
        </p:spPr>
        <p:txBody>
          <a:bodyPr wrap="square" rtlCol="0">
            <a:spAutoFit/>
          </a:bodyPr>
          <a:lstStyle>
            <a:defPPr>
              <a:defRPr lang="zh-CN"/>
            </a:defPPr>
            <a:lvl1pPr algn="ctr">
              <a:defRPr sz="4800">
                <a:solidFill>
                  <a:schemeClr val="bg1"/>
                </a:solidFill>
                <a:latin typeface="思源黑体 CN Heavy" panose="020B0A00000000000000" pitchFamily="34" charset="-122"/>
                <a:ea typeface="思源黑体 CN Heavy" panose="020B0A00000000000000" pitchFamily="34" charset="-122"/>
              </a:defRPr>
            </a:lvl1pPr>
          </a:lstStyle>
          <a:p>
            <a:r>
              <a:rPr lang="en-US" altLang="zh-CN" sz="3200" dirty="0">
                <a:solidFill>
                  <a:srgbClr val="151515"/>
                </a:solidFill>
              </a:rPr>
              <a:t>01</a:t>
            </a:r>
            <a:endParaRPr lang="zh-CN" altLang="en-US" sz="3200" dirty="0">
              <a:solidFill>
                <a:srgbClr val="151515"/>
              </a:solidFill>
            </a:endParaRPr>
          </a:p>
        </p:txBody>
      </p:sp>
      <p:sp>
        <p:nvSpPr>
          <p:cNvPr id="36" name="文本框 35"/>
          <p:cNvSpPr txBox="1"/>
          <p:nvPr/>
        </p:nvSpPr>
        <p:spPr>
          <a:xfrm flipH="1">
            <a:off x="6210303" y="1659180"/>
            <a:ext cx="1351280" cy="398780"/>
          </a:xfrm>
          <a:prstGeom prst="rect">
            <a:avLst/>
          </a:prstGeom>
          <a:noFill/>
        </p:spPr>
        <p:txBody>
          <a:bodyPr wrap="none" rtlCol="0">
            <a:spAutoFit/>
          </a:bodyPr>
          <a:lstStyle/>
          <a:p>
            <a:r>
              <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rPr>
              <a:t>風險評估</a:t>
            </a:r>
            <a:endPar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sp>
        <p:nvSpPr>
          <p:cNvPr id="37" name="文本框 36"/>
          <p:cNvSpPr txBox="1"/>
          <p:nvPr/>
        </p:nvSpPr>
        <p:spPr>
          <a:xfrm flipH="1">
            <a:off x="6210300" y="2003482"/>
            <a:ext cx="5151982" cy="6502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風險因素分析法是指對可能導致風險發生的因素進行評價分析，從而確定風險發生概率大小的風險評估方法。</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38" name="文本框 37"/>
          <p:cNvSpPr txBox="1"/>
          <p:nvPr/>
        </p:nvSpPr>
        <p:spPr>
          <a:xfrm flipH="1">
            <a:off x="6210303" y="2768385"/>
            <a:ext cx="1351280" cy="398780"/>
          </a:xfrm>
          <a:prstGeom prst="rect">
            <a:avLst/>
          </a:prstGeom>
          <a:noFill/>
        </p:spPr>
        <p:txBody>
          <a:bodyPr wrap="none" rtlCol="0">
            <a:spAutoFit/>
          </a:bodyPr>
          <a:lstStyle/>
          <a:p>
            <a:r>
              <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rPr>
              <a:t>風險評估</a:t>
            </a:r>
            <a:endPar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sp>
        <p:nvSpPr>
          <p:cNvPr id="39" name="文本框 38"/>
          <p:cNvSpPr txBox="1"/>
          <p:nvPr/>
        </p:nvSpPr>
        <p:spPr>
          <a:xfrm flipH="1">
            <a:off x="6210300" y="3112687"/>
            <a:ext cx="5151982" cy="650240"/>
          </a:xfrm>
          <a:prstGeom prst="rect">
            <a:avLst/>
          </a:prstGeom>
          <a:noFill/>
        </p:spPr>
        <p:txBody>
          <a:bodyPr wrap="square" rtlCol="0">
            <a:spAutoFit/>
          </a:bodyPr>
          <a:lstStyle>
            <a:defPPr>
              <a:defRPr lang="zh-CN"/>
            </a:defPPr>
            <a:lvl1pPr>
              <a:lnSpc>
                <a:spcPct val="130000"/>
              </a:lnSpc>
              <a:defRPr sz="140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風險因素分析法一般思路是：調查風險源→識別風險轉化條件→確定轉化條件是否具備→估計風險發生的後果→風險評價。</a:t>
            </a:r>
            <a:endParaRPr lang="zh-CN" altLang="en-US" dirty="0"/>
          </a:p>
        </p:txBody>
      </p:sp>
      <p:sp>
        <p:nvSpPr>
          <p:cNvPr id="40" name="文本框 39"/>
          <p:cNvSpPr txBox="1"/>
          <p:nvPr/>
        </p:nvSpPr>
        <p:spPr>
          <a:xfrm flipH="1">
            <a:off x="6210303" y="3915690"/>
            <a:ext cx="1935480" cy="398780"/>
          </a:xfrm>
          <a:prstGeom prst="rect">
            <a:avLst/>
          </a:prstGeom>
          <a:noFill/>
        </p:spPr>
        <p:txBody>
          <a:bodyPr wrap="none" rtlCol="0">
            <a:spAutoFit/>
          </a:bodyPr>
          <a:lstStyle/>
          <a:p>
            <a:r>
              <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rPr>
              <a:t>定性風險評估</a:t>
            </a:r>
            <a:endPar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sp>
        <p:nvSpPr>
          <p:cNvPr id="41" name="文本框 40"/>
          <p:cNvSpPr txBox="1"/>
          <p:nvPr/>
        </p:nvSpPr>
        <p:spPr>
          <a:xfrm flipH="1">
            <a:off x="6210300" y="4259992"/>
            <a:ext cx="5151982" cy="9296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定性風險評價法是指那些通過觀察、調查與分析，並借助註冊會計師的經驗、專業標準和判斷等能對審計風險進行定性評估的方法。</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42" name="文本框 41"/>
          <p:cNvSpPr txBox="1"/>
          <p:nvPr/>
        </p:nvSpPr>
        <p:spPr>
          <a:xfrm flipH="1">
            <a:off x="6210303" y="5139195"/>
            <a:ext cx="1935480" cy="398780"/>
          </a:xfrm>
          <a:prstGeom prst="rect">
            <a:avLst/>
          </a:prstGeom>
          <a:noFill/>
        </p:spPr>
        <p:txBody>
          <a:bodyPr wrap="none" rtlCol="0">
            <a:spAutoFit/>
          </a:bodyPr>
          <a:lstStyle/>
          <a:p>
            <a:r>
              <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rPr>
              <a:t>定性風險評估</a:t>
            </a:r>
            <a:endParaRPr lang="zh-CN" altLang="en-US" sz="2000" spc="300" dirty="0">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sp>
        <p:nvSpPr>
          <p:cNvPr id="43" name="文本框 42"/>
          <p:cNvSpPr txBox="1"/>
          <p:nvPr/>
        </p:nvSpPr>
        <p:spPr>
          <a:xfrm flipH="1">
            <a:off x="6210300" y="5521597"/>
            <a:ext cx="5151982" cy="650240"/>
          </a:xfrm>
          <a:prstGeom prst="rect">
            <a:avLst/>
          </a:prstGeom>
          <a:noFill/>
        </p:spPr>
        <p:txBody>
          <a:bodyPr wrap="square" rtlCol="0">
            <a:spAutoFit/>
          </a:bodyPr>
          <a:lstStyle/>
          <a:p>
            <a:pPr>
              <a:lnSpc>
                <a:spcPct val="130000"/>
              </a:lnSpc>
            </a:pPr>
            <a:r>
              <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rPr>
              <a:t>它具有便捷、有效的優點，適合評估各種審計風險。主要方法有：觀察法、調查瞭解法、邏輯分析法、類似估計法。</a:t>
            </a:r>
            <a:endParaRPr lang="zh-CN" altLang="en-US" sz="140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nvGrpSpPr>
          <p:cNvPr id="9" name="组合 8"/>
          <p:cNvGrpSpPr/>
          <p:nvPr/>
        </p:nvGrpSpPr>
        <p:grpSpPr>
          <a:xfrm>
            <a:off x="8154922" y="4061745"/>
            <a:ext cx="2880000" cy="108000"/>
            <a:chOff x="7697722" y="4061745"/>
            <a:chExt cx="3336214" cy="108000"/>
          </a:xfrm>
        </p:grpSpPr>
        <p:sp>
          <p:nvSpPr>
            <p:cNvPr id="45" name="椭圆 44"/>
            <p:cNvSpPr/>
            <p:nvPr/>
          </p:nvSpPr>
          <p:spPr>
            <a:xfrm>
              <a:off x="7697722" y="4061745"/>
              <a:ext cx="108000" cy="108000"/>
            </a:xfrm>
            <a:prstGeom prst="ellipse">
              <a:avLst/>
            </a:prstGeom>
            <a:solidFill>
              <a:srgbClr val="FDDD8A"/>
            </a:solidFill>
            <a:ln>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46" name="直接连接符 45"/>
            <p:cNvCxnSpPr/>
            <p:nvPr/>
          </p:nvCxnSpPr>
          <p:spPr>
            <a:xfrm>
              <a:off x="7793936" y="4115745"/>
              <a:ext cx="3240000" cy="0"/>
            </a:xfrm>
            <a:prstGeom prst="line">
              <a:avLst/>
            </a:prstGeom>
            <a:ln>
              <a:solidFill>
                <a:srgbClr val="FDDD8A"/>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7697722" y="2914440"/>
            <a:ext cx="3336214" cy="108000"/>
            <a:chOff x="7697722" y="2914440"/>
            <a:chExt cx="3336214" cy="108000"/>
          </a:xfrm>
        </p:grpSpPr>
        <p:sp>
          <p:nvSpPr>
            <p:cNvPr id="48" name="椭圆 47"/>
            <p:cNvSpPr/>
            <p:nvPr/>
          </p:nvSpPr>
          <p:spPr>
            <a:xfrm>
              <a:off x="7697722" y="2914440"/>
              <a:ext cx="108000" cy="108000"/>
            </a:xfrm>
            <a:prstGeom prst="ellipse">
              <a:avLst/>
            </a:prstGeom>
            <a:solidFill>
              <a:srgbClr val="FDDD8A"/>
            </a:solidFill>
            <a:ln>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49" name="直接连接符 48"/>
            <p:cNvCxnSpPr/>
            <p:nvPr/>
          </p:nvCxnSpPr>
          <p:spPr>
            <a:xfrm>
              <a:off x="7793936" y="2968440"/>
              <a:ext cx="3240000" cy="0"/>
            </a:xfrm>
            <a:prstGeom prst="line">
              <a:avLst/>
            </a:prstGeom>
            <a:ln>
              <a:solidFill>
                <a:srgbClr val="FDDD8A"/>
              </a:soli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nvGrpSpPr>
        <p:grpSpPr>
          <a:xfrm>
            <a:off x="7697722" y="1805235"/>
            <a:ext cx="3336214" cy="108000"/>
            <a:chOff x="7697722" y="1805235"/>
            <a:chExt cx="3336214" cy="108000"/>
          </a:xfrm>
        </p:grpSpPr>
        <p:sp>
          <p:nvSpPr>
            <p:cNvPr id="51" name="椭圆 50"/>
            <p:cNvSpPr/>
            <p:nvPr/>
          </p:nvSpPr>
          <p:spPr>
            <a:xfrm>
              <a:off x="7697722" y="1805235"/>
              <a:ext cx="108000" cy="108000"/>
            </a:xfrm>
            <a:prstGeom prst="ellipse">
              <a:avLst/>
            </a:prstGeom>
            <a:solidFill>
              <a:srgbClr val="FDDD8A"/>
            </a:solidFill>
            <a:ln>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52" name="直接连接符 51"/>
            <p:cNvCxnSpPr/>
            <p:nvPr/>
          </p:nvCxnSpPr>
          <p:spPr>
            <a:xfrm>
              <a:off x="7793936" y="1859235"/>
              <a:ext cx="3240000" cy="0"/>
            </a:xfrm>
            <a:prstGeom prst="line">
              <a:avLst/>
            </a:prstGeom>
            <a:ln>
              <a:solidFill>
                <a:srgbClr val="FDDD8A"/>
              </a:solidFill>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a:off x="8154922" y="5285250"/>
            <a:ext cx="2880000" cy="108000"/>
            <a:chOff x="7697722" y="5285250"/>
            <a:chExt cx="3336214" cy="108000"/>
          </a:xfrm>
        </p:grpSpPr>
        <p:sp>
          <p:nvSpPr>
            <p:cNvPr id="54" name="椭圆 53"/>
            <p:cNvSpPr/>
            <p:nvPr/>
          </p:nvSpPr>
          <p:spPr>
            <a:xfrm>
              <a:off x="7697722" y="5285250"/>
              <a:ext cx="108000" cy="108000"/>
            </a:xfrm>
            <a:prstGeom prst="ellipse">
              <a:avLst/>
            </a:prstGeom>
            <a:solidFill>
              <a:srgbClr val="FDDD8A"/>
            </a:solidFill>
            <a:ln>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55" name="直接连接符 54"/>
            <p:cNvCxnSpPr/>
            <p:nvPr/>
          </p:nvCxnSpPr>
          <p:spPr>
            <a:xfrm>
              <a:off x="7793936" y="5339250"/>
              <a:ext cx="3240000" cy="0"/>
            </a:xfrm>
            <a:prstGeom prst="line">
              <a:avLst/>
            </a:prstGeom>
            <a:ln>
              <a:solidFill>
                <a:srgbClr val="FDDD8A"/>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8" name="文本框 7"/>
          <p:cNvSpPr txBox="1"/>
          <p:nvPr/>
        </p:nvSpPr>
        <p:spPr>
          <a:xfrm>
            <a:off x="3146591" y="677354"/>
            <a:ext cx="2763915" cy="1014730"/>
          </a:xfrm>
          <a:prstGeom prst="rect">
            <a:avLst/>
          </a:prstGeom>
          <a:noFill/>
        </p:spPr>
        <p:txBody>
          <a:bodyPr wrap="square" rtlCol="0">
            <a:spAutoFit/>
          </a:bodyPr>
          <a:lstStyle/>
          <a:p>
            <a:r>
              <a:rPr lang="zh-CN" altLang="en-US" sz="6000" spc="500" dirty="0">
                <a:solidFill>
                  <a:srgbClr val="FDDD8A"/>
                </a:solidFill>
                <a:latin typeface="思源黑体 CN Heavy" panose="020B0A00000000000000" pitchFamily="34" charset="-122"/>
                <a:ea typeface="思源黑体 CN Heavy" panose="020B0A00000000000000" pitchFamily="34" charset="-122"/>
              </a:rPr>
              <a:t>目錄</a:t>
            </a:r>
            <a:endParaRPr lang="zh-CN" altLang="en-US" sz="6000" spc="500" dirty="0">
              <a:solidFill>
                <a:srgbClr val="FDDD8A"/>
              </a:solidFill>
              <a:latin typeface="思源黑体 CN Heavy" panose="020B0A00000000000000" pitchFamily="34" charset="-122"/>
              <a:ea typeface="思源黑体 CN Heavy" panose="020B0A00000000000000" pitchFamily="34" charset="-122"/>
            </a:endParaRPr>
          </a:p>
        </p:txBody>
      </p:sp>
      <p:sp>
        <p:nvSpPr>
          <p:cNvPr id="9" name="文本框 8"/>
          <p:cNvSpPr txBox="1"/>
          <p:nvPr/>
        </p:nvSpPr>
        <p:spPr>
          <a:xfrm>
            <a:off x="3146591" y="1544869"/>
            <a:ext cx="2353853" cy="460375"/>
          </a:xfrm>
          <a:prstGeom prst="rect">
            <a:avLst/>
          </a:prstGeom>
          <a:noFill/>
        </p:spPr>
        <p:txBody>
          <a:bodyPr wrap="square" rtlCol="0">
            <a:spAutoFit/>
          </a:bodyPr>
          <a:lstStyle/>
          <a:p>
            <a:r>
              <a:rPr lang="en-US" altLang="zh-CN" sz="2400" spc="500" dirty="0">
                <a:solidFill>
                  <a:srgbClr val="FDDD8A"/>
                </a:solidFill>
                <a:latin typeface="思源黑体 CN Heavy" panose="020B0A00000000000000" pitchFamily="34" charset="-122"/>
                <a:ea typeface="思源黑体 CN Heavy" panose="020B0A00000000000000" pitchFamily="34" charset="-122"/>
              </a:rPr>
              <a:t>Contents.</a:t>
            </a:r>
            <a:endParaRPr lang="zh-CN" altLang="en-US" sz="2400" spc="500" dirty="0">
              <a:solidFill>
                <a:srgbClr val="FDDD8A"/>
              </a:solidFill>
              <a:latin typeface="思源黑体 CN Heavy" panose="020B0A00000000000000" pitchFamily="34" charset="-122"/>
              <a:ea typeface="思源黑体 CN Heavy" panose="020B0A00000000000000" pitchFamily="34" charset="-122"/>
            </a:endParaRPr>
          </a:p>
        </p:txBody>
      </p:sp>
      <p:sp>
        <p:nvSpPr>
          <p:cNvPr id="18" name="文本框 17"/>
          <p:cNvSpPr txBox="1"/>
          <p:nvPr/>
        </p:nvSpPr>
        <p:spPr>
          <a:xfrm>
            <a:off x="6096000" y="872312"/>
            <a:ext cx="1349019" cy="1014730"/>
          </a:xfrm>
          <a:prstGeom prst="rect">
            <a:avLst/>
          </a:prstGeom>
          <a:noFill/>
        </p:spPr>
        <p:txBody>
          <a:bodyPr wrap="square" rtlCol="0">
            <a:spAutoFit/>
          </a:bodyPr>
          <a:lstStyle>
            <a:defPPr>
              <a:defRPr lang="zh-CN"/>
            </a:defPPr>
            <a:lvl1pPr>
              <a:defRPr sz="2400">
                <a:solidFill>
                  <a:schemeClr val="tx1">
                    <a:lumMod val="65000"/>
                    <a:lumOff val="35000"/>
                  </a:schemeClr>
                </a:solidFill>
                <a:latin typeface="+mj-ea"/>
                <a:ea typeface="+mj-ea"/>
              </a:defRPr>
            </a:lvl1pPr>
          </a:lstStyle>
          <a:p>
            <a:pPr algn="ctr"/>
            <a:r>
              <a:rPr lang="en-US" altLang="zh-CN" sz="6000" spc="150" dirty="0">
                <a:solidFill>
                  <a:srgbClr val="FDDD8A"/>
                </a:solidFill>
              </a:rPr>
              <a:t>01</a:t>
            </a:r>
            <a:endParaRPr lang="zh-CN" altLang="en-US" sz="6000" spc="150" dirty="0">
              <a:solidFill>
                <a:srgbClr val="FDDD8A"/>
              </a:solidFill>
            </a:endParaRPr>
          </a:p>
        </p:txBody>
      </p:sp>
      <p:sp>
        <p:nvSpPr>
          <p:cNvPr id="19" name="矩形 18"/>
          <p:cNvSpPr/>
          <p:nvPr/>
        </p:nvSpPr>
        <p:spPr>
          <a:xfrm>
            <a:off x="7552820" y="1110143"/>
            <a:ext cx="102857" cy="5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形状 48"/>
          <p:cNvSpPr/>
          <p:nvPr/>
        </p:nvSpPr>
        <p:spPr>
          <a:xfrm>
            <a:off x="9592814" y="728925"/>
            <a:ext cx="418742" cy="379640"/>
          </a:xfrm>
          <a:custGeom>
            <a:avLst/>
            <a:gdLst>
              <a:gd name="connsiteX0" fmla="*/ 6535 w 418742"/>
              <a:gd name="connsiteY0" fmla="*/ 0 h 379640"/>
              <a:gd name="connsiteX1" fmla="*/ 418742 w 418742"/>
              <a:gd name="connsiteY1" fmla="*/ 0 h 379640"/>
              <a:gd name="connsiteX2" fmla="*/ 418742 w 418742"/>
              <a:gd name="connsiteY2" fmla="*/ 372125 h 379640"/>
              <a:gd name="connsiteX3" fmla="*/ 417261 w 418742"/>
              <a:gd name="connsiteY3" fmla="*/ 372585 h 379640"/>
              <a:gd name="connsiteX4" fmla="*/ 347273 w 418742"/>
              <a:gd name="connsiteY4" fmla="*/ 379640 h 379640"/>
              <a:gd name="connsiteX5" fmla="*/ 0 w 418742"/>
              <a:gd name="connsiteY5" fmla="*/ 32367 h 37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742" h="379640">
                <a:moveTo>
                  <a:pt x="6535" y="0"/>
                </a:moveTo>
                <a:lnTo>
                  <a:pt x="418742" y="0"/>
                </a:lnTo>
                <a:lnTo>
                  <a:pt x="418742" y="372125"/>
                </a:lnTo>
                <a:lnTo>
                  <a:pt x="417261" y="372585"/>
                </a:lnTo>
                <a:cubicBezTo>
                  <a:pt x="394654" y="377211"/>
                  <a:pt x="371247" y="379640"/>
                  <a:pt x="347273" y="379640"/>
                </a:cubicBezTo>
                <a:cubicBezTo>
                  <a:pt x="155479" y="379640"/>
                  <a:pt x="0" y="224161"/>
                  <a:pt x="0" y="32367"/>
                </a:cubicBezTo>
                <a:close/>
              </a:path>
            </a:pathLst>
          </a:cu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7775554" y="881391"/>
            <a:ext cx="3101995" cy="996175"/>
            <a:chOff x="7508854" y="1345704"/>
            <a:chExt cx="3101995" cy="996175"/>
          </a:xfrm>
        </p:grpSpPr>
        <p:sp>
          <p:nvSpPr>
            <p:cNvPr id="17" name="文本框 16"/>
            <p:cNvSpPr txBox="1"/>
            <p:nvPr/>
          </p:nvSpPr>
          <p:spPr>
            <a:xfrm>
              <a:off x="7508854" y="1345704"/>
              <a:ext cx="3101995" cy="706755"/>
            </a:xfrm>
            <a:prstGeom prst="rect">
              <a:avLst/>
            </a:prstGeom>
            <a:noFill/>
          </p:spPr>
          <p:txBody>
            <a:bodyPr wrap="square" rtlCol="0">
              <a:spAutoFit/>
            </a:bodyPr>
            <a:lstStyle/>
            <a:p>
              <a:r>
                <a:rPr lang="zh-CN" altLang="en-US" sz="4000" spc="150" dirty="0">
                  <a:solidFill>
                    <a:srgbClr val="FDDD8A"/>
                  </a:solidFill>
                  <a:latin typeface="+mj-ea"/>
                  <a:ea typeface="+mj-ea"/>
                </a:rPr>
                <a:t>專案介紹</a:t>
              </a:r>
              <a:endParaRPr lang="zh-CN" altLang="en-US" sz="4000" spc="150" dirty="0">
                <a:solidFill>
                  <a:srgbClr val="FDDD8A"/>
                </a:solidFill>
                <a:latin typeface="+mj-ea"/>
                <a:ea typeface="+mj-ea"/>
              </a:endParaRPr>
            </a:p>
          </p:txBody>
        </p:sp>
        <p:sp>
          <p:nvSpPr>
            <p:cNvPr id="5" name="文本框 4"/>
            <p:cNvSpPr txBox="1"/>
            <p:nvPr/>
          </p:nvSpPr>
          <p:spPr>
            <a:xfrm>
              <a:off x="7508855" y="1943099"/>
              <a:ext cx="3101994" cy="398780"/>
            </a:xfrm>
            <a:prstGeom prst="rect">
              <a:avLst/>
            </a:prstGeom>
            <a:noFill/>
          </p:spPr>
          <p:txBody>
            <a:bodyPr wrap="square" rtlCol="0">
              <a:spAutoFit/>
            </a:bodyPr>
            <a:lstStyle/>
            <a:p>
              <a:r>
                <a:rPr lang="en-US" altLang="zh-CN" sz="2000" dirty="0">
                  <a:solidFill>
                    <a:srgbClr val="FDDD8A"/>
                  </a:solidFill>
                </a:rPr>
                <a:t>Project Introduction</a:t>
              </a:r>
              <a:endParaRPr lang="zh-CN" altLang="en-US" sz="2000" dirty="0">
                <a:solidFill>
                  <a:srgbClr val="FDDD8A"/>
                </a:solidFill>
              </a:endParaRPr>
            </a:p>
          </p:txBody>
        </p:sp>
      </p:grpSp>
      <p:sp>
        <p:nvSpPr>
          <p:cNvPr id="44" name="文本框 43"/>
          <p:cNvSpPr txBox="1"/>
          <p:nvPr/>
        </p:nvSpPr>
        <p:spPr>
          <a:xfrm>
            <a:off x="6096000" y="2305477"/>
            <a:ext cx="1336942" cy="1014730"/>
          </a:xfrm>
          <a:prstGeom prst="rect">
            <a:avLst/>
          </a:prstGeom>
          <a:noFill/>
        </p:spPr>
        <p:txBody>
          <a:bodyPr wrap="square" rtlCol="0">
            <a:spAutoFit/>
          </a:bodyPr>
          <a:lstStyle>
            <a:defPPr>
              <a:defRPr lang="zh-CN"/>
            </a:defPPr>
            <a:lvl1pPr algn="ctr">
              <a:defRPr sz="6000" spc="150">
                <a:solidFill>
                  <a:srgbClr val="FDDD8A"/>
                </a:solidFill>
                <a:latin typeface="+mj-ea"/>
                <a:ea typeface="+mj-ea"/>
              </a:defRPr>
            </a:lvl1pPr>
          </a:lstStyle>
          <a:p>
            <a:r>
              <a:rPr lang="en-US" altLang="zh-CN" dirty="0"/>
              <a:t>02</a:t>
            </a:r>
            <a:endParaRPr lang="zh-CN" altLang="en-US" dirty="0"/>
          </a:p>
        </p:txBody>
      </p:sp>
      <p:sp>
        <p:nvSpPr>
          <p:cNvPr id="45" name="矩形 44"/>
          <p:cNvSpPr/>
          <p:nvPr/>
        </p:nvSpPr>
        <p:spPr>
          <a:xfrm>
            <a:off x="7552820" y="2531898"/>
            <a:ext cx="102857" cy="5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形状 45"/>
          <p:cNvSpPr/>
          <p:nvPr/>
        </p:nvSpPr>
        <p:spPr>
          <a:xfrm>
            <a:off x="9592814" y="2144975"/>
            <a:ext cx="418742" cy="379640"/>
          </a:xfrm>
          <a:custGeom>
            <a:avLst/>
            <a:gdLst>
              <a:gd name="connsiteX0" fmla="*/ 6535 w 418742"/>
              <a:gd name="connsiteY0" fmla="*/ 0 h 379640"/>
              <a:gd name="connsiteX1" fmla="*/ 418742 w 418742"/>
              <a:gd name="connsiteY1" fmla="*/ 0 h 379640"/>
              <a:gd name="connsiteX2" fmla="*/ 418742 w 418742"/>
              <a:gd name="connsiteY2" fmla="*/ 372125 h 379640"/>
              <a:gd name="connsiteX3" fmla="*/ 417261 w 418742"/>
              <a:gd name="connsiteY3" fmla="*/ 372585 h 379640"/>
              <a:gd name="connsiteX4" fmla="*/ 347273 w 418742"/>
              <a:gd name="connsiteY4" fmla="*/ 379640 h 379640"/>
              <a:gd name="connsiteX5" fmla="*/ 0 w 418742"/>
              <a:gd name="connsiteY5" fmla="*/ 32367 h 37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742" h="379640">
                <a:moveTo>
                  <a:pt x="6535" y="0"/>
                </a:moveTo>
                <a:lnTo>
                  <a:pt x="418742" y="0"/>
                </a:lnTo>
                <a:lnTo>
                  <a:pt x="418742" y="372125"/>
                </a:lnTo>
                <a:lnTo>
                  <a:pt x="417261" y="372585"/>
                </a:lnTo>
                <a:cubicBezTo>
                  <a:pt x="394654" y="377211"/>
                  <a:pt x="371247" y="379640"/>
                  <a:pt x="347273" y="379640"/>
                </a:cubicBezTo>
                <a:cubicBezTo>
                  <a:pt x="155479" y="379640"/>
                  <a:pt x="0" y="224161"/>
                  <a:pt x="0" y="32367"/>
                </a:cubicBezTo>
                <a:close/>
              </a:path>
            </a:pathLst>
          </a:cu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7" name="组合 46"/>
          <p:cNvGrpSpPr/>
          <p:nvPr/>
        </p:nvGrpSpPr>
        <p:grpSpPr>
          <a:xfrm>
            <a:off x="7775554" y="2314288"/>
            <a:ext cx="2656237" cy="958075"/>
            <a:chOff x="7508854" y="1345704"/>
            <a:chExt cx="2656237" cy="958075"/>
          </a:xfrm>
        </p:grpSpPr>
        <p:sp>
          <p:nvSpPr>
            <p:cNvPr id="48" name="文本框 47"/>
            <p:cNvSpPr txBox="1"/>
            <p:nvPr/>
          </p:nvSpPr>
          <p:spPr>
            <a:xfrm>
              <a:off x="7508854" y="1345704"/>
              <a:ext cx="2656237" cy="706755"/>
            </a:xfrm>
            <a:prstGeom prst="rect">
              <a:avLst/>
            </a:prstGeom>
            <a:noFill/>
          </p:spPr>
          <p:txBody>
            <a:bodyPr wrap="square" rtlCol="0">
              <a:spAutoFit/>
            </a:bodyPr>
            <a:lstStyle/>
            <a:p>
              <a:r>
                <a:rPr lang="zh-CN" altLang="en-US" sz="4000" spc="150" dirty="0">
                  <a:solidFill>
                    <a:srgbClr val="FDDD8A"/>
                  </a:solidFill>
                  <a:latin typeface="+mj-ea"/>
                  <a:ea typeface="+mj-ea"/>
                </a:rPr>
                <a:t>市場分析</a:t>
              </a:r>
              <a:endParaRPr lang="zh-CN" altLang="en-US" sz="4000" spc="150" dirty="0">
                <a:solidFill>
                  <a:srgbClr val="FDDD8A"/>
                </a:solidFill>
                <a:latin typeface="+mj-ea"/>
                <a:ea typeface="+mj-ea"/>
              </a:endParaRPr>
            </a:p>
          </p:txBody>
        </p:sp>
        <p:sp>
          <p:nvSpPr>
            <p:cNvPr id="53" name="文本框 52"/>
            <p:cNvSpPr txBox="1"/>
            <p:nvPr/>
          </p:nvSpPr>
          <p:spPr>
            <a:xfrm>
              <a:off x="7508855" y="1904999"/>
              <a:ext cx="2268812" cy="398780"/>
            </a:xfrm>
            <a:prstGeom prst="rect">
              <a:avLst/>
            </a:prstGeom>
            <a:noFill/>
          </p:spPr>
          <p:txBody>
            <a:bodyPr wrap="square" rtlCol="0">
              <a:spAutoFit/>
            </a:bodyPr>
            <a:lstStyle/>
            <a:p>
              <a:r>
                <a:rPr lang="en-US" altLang="zh-CN" sz="2000" dirty="0">
                  <a:solidFill>
                    <a:srgbClr val="FDDD8A"/>
                  </a:solidFill>
                </a:rPr>
                <a:t>Market Analysis</a:t>
              </a:r>
              <a:endParaRPr lang="zh-CN" altLang="en-US" sz="2000" dirty="0">
                <a:solidFill>
                  <a:srgbClr val="FDDD8A"/>
                </a:solidFill>
              </a:endParaRPr>
            </a:p>
          </p:txBody>
        </p:sp>
      </p:grpSp>
      <p:sp>
        <p:nvSpPr>
          <p:cNvPr id="56" name="文本框 55"/>
          <p:cNvSpPr txBox="1"/>
          <p:nvPr/>
        </p:nvSpPr>
        <p:spPr>
          <a:xfrm>
            <a:off x="6096000" y="3721527"/>
            <a:ext cx="1336942" cy="1014730"/>
          </a:xfrm>
          <a:prstGeom prst="rect">
            <a:avLst/>
          </a:prstGeom>
          <a:noFill/>
        </p:spPr>
        <p:txBody>
          <a:bodyPr wrap="square" rtlCol="0">
            <a:spAutoFit/>
          </a:bodyPr>
          <a:lstStyle>
            <a:defPPr>
              <a:defRPr lang="zh-CN"/>
            </a:defPPr>
            <a:lvl1pPr algn="ctr">
              <a:defRPr sz="6000" spc="150">
                <a:solidFill>
                  <a:srgbClr val="FDDD8A"/>
                </a:solidFill>
                <a:latin typeface="+mj-ea"/>
                <a:ea typeface="+mj-ea"/>
              </a:defRPr>
            </a:lvl1pPr>
          </a:lstStyle>
          <a:p>
            <a:r>
              <a:rPr lang="en-US" altLang="zh-CN" dirty="0"/>
              <a:t>03</a:t>
            </a:r>
            <a:endParaRPr lang="zh-CN" altLang="en-US" dirty="0"/>
          </a:p>
        </p:txBody>
      </p:sp>
      <p:sp>
        <p:nvSpPr>
          <p:cNvPr id="57" name="矩形 56"/>
          <p:cNvSpPr/>
          <p:nvPr/>
        </p:nvSpPr>
        <p:spPr>
          <a:xfrm>
            <a:off x="7552820" y="3953653"/>
            <a:ext cx="102857" cy="5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任意多边形: 形状 57"/>
          <p:cNvSpPr/>
          <p:nvPr/>
        </p:nvSpPr>
        <p:spPr>
          <a:xfrm>
            <a:off x="9592814" y="3561025"/>
            <a:ext cx="418742" cy="379640"/>
          </a:xfrm>
          <a:custGeom>
            <a:avLst/>
            <a:gdLst>
              <a:gd name="connsiteX0" fmla="*/ 6535 w 418742"/>
              <a:gd name="connsiteY0" fmla="*/ 0 h 379640"/>
              <a:gd name="connsiteX1" fmla="*/ 418742 w 418742"/>
              <a:gd name="connsiteY1" fmla="*/ 0 h 379640"/>
              <a:gd name="connsiteX2" fmla="*/ 418742 w 418742"/>
              <a:gd name="connsiteY2" fmla="*/ 372125 h 379640"/>
              <a:gd name="connsiteX3" fmla="*/ 417261 w 418742"/>
              <a:gd name="connsiteY3" fmla="*/ 372585 h 379640"/>
              <a:gd name="connsiteX4" fmla="*/ 347273 w 418742"/>
              <a:gd name="connsiteY4" fmla="*/ 379640 h 379640"/>
              <a:gd name="connsiteX5" fmla="*/ 0 w 418742"/>
              <a:gd name="connsiteY5" fmla="*/ 32367 h 37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742" h="379640">
                <a:moveTo>
                  <a:pt x="6535" y="0"/>
                </a:moveTo>
                <a:lnTo>
                  <a:pt x="418742" y="0"/>
                </a:lnTo>
                <a:lnTo>
                  <a:pt x="418742" y="372125"/>
                </a:lnTo>
                <a:lnTo>
                  <a:pt x="417261" y="372585"/>
                </a:lnTo>
                <a:cubicBezTo>
                  <a:pt x="394654" y="377211"/>
                  <a:pt x="371247" y="379640"/>
                  <a:pt x="347273" y="379640"/>
                </a:cubicBezTo>
                <a:cubicBezTo>
                  <a:pt x="155479" y="379640"/>
                  <a:pt x="0" y="224161"/>
                  <a:pt x="0" y="32367"/>
                </a:cubicBezTo>
                <a:close/>
              </a:path>
            </a:pathLst>
          </a:cu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9" name="组合 58"/>
          <p:cNvGrpSpPr/>
          <p:nvPr/>
        </p:nvGrpSpPr>
        <p:grpSpPr>
          <a:xfrm>
            <a:off x="7775554" y="3730338"/>
            <a:ext cx="2892445" cy="977125"/>
            <a:chOff x="7508854" y="1345704"/>
            <a:chExt cx="2892445" cy="977125"/>
          </a:xfrm>
        </p:grpSpPr>
        <p:sp>
          <p:nvSpPr>
            <p:cNvPr id="60" name="文本框 59"/>
            <p:cNvSpPr txBox="1"/>
            <p:nvPr/>
          </p:nvSpPr>
          <p:spPr>
            <a:xfrm>
              <a:off x="7508854" y="1345704"/>
              <a:ext cx="2892445" cy="706755"/>
            </a:xfrm>
            <a:prstGeom prst="rect">
              <a:avLst/>
            </a:prstGeom>
            <a:noFill/>
          </p:spPr>
          <p:txBody>
            <a:bodyPr wrap="square" rtlCol="0">
              <a:spAutoFit/>
            </a:bodyPr>
            <a:lstStyle>
              <a:defPPr>
                <a:defRPr lang="zh-CN"/>
              </a:defPPr>
              <a:lvl1pPr>
                <a:defRPr sz="4000" spc="150">
                  <a:solidFill>
                    <a:srgbClr val="FDDD8A"/>
                  </a:solidFill>
                  <a:latin typeface="+mj-ea"/>
                  <a:ea typeface="+mj-ea"/>
                </a:defRPr>
              </a:lvl1pPr>
            </a:lstStyle>
            <a:p>
              <a:r>
                <a:rPr lang="zh-CN" altLang="en-US" dirty="0"/>
                <a:t>整體收益</a:t>
              </a:r>
              <a:endParaRPr lang="zh-CN" altLang="en-US" dirty="0"/>
            </a:p>
          </p:txBody>
        </p:sp>
        <p:sp>
          <p:nvSpPr>
            <p:cNvPr id="61" name="文本框 60"/>
            <p:cNvSpPr txBox="1"/>
            <p:nvPr/>
          </p:nvSpPr>
          <p:spPr>
            <a:xfrm>
              <a:off x="7508855" y="1924049"/>
              <a:ext cx="2268812" cy="398780"/>
            </a:xfrm>
            <a:prstGeom prst="rect">
              <a:avLst/>
            </a:prstGeom>
            <a:noFill/>
          </p:spPr>
          <p:txBody>
            <a:bodyPr wrap="square" rtlCol="0">
              <a:spAutoFit/>
            </a:bodyPr>
            <a:lstStyle>
              <a:defPPr>
                <a:defRPr lang="zh-CN"/>
              </a:defPPr>
              <a:lvl1pPr>
                <a:defRPr sz="2000">
                  <a:solidFill>
                    <a:srgbClr val="FDDD8A"/>
                  </a:solidFill>
                </a:defRPr>
              </a:lvl1pPr>
            </a:lstStyle>
            <a:p>
              <a:r>
                <a:rPr lang="en-US" altLang="zh-CN" dirty="0"/>
                <a:t>Overall Revenue</a:t>
              </a:r>
              <a:endParaRPr lang="zh-CN" altLang="en-US" dirty="0"/>
            </a:p>
          </p:txBody>
        </p:sp>
      </p:grpSp>
      <p:sp>
        <p:nvSpPr>
          <p:cNvPr id="64" name="文本框 63"/>
          <p:cNvSpPr txBox="1"/>
          <p:nvPr/>
        </p:nvSpPr>
        <p:spPr>
          <a:xfrm>
            <a:off x="6096000" y="5137577"/>
            <a:ext cx="1336942" cy="1014730"/>
          </a:xfrm>
          <a:prstGeom prst="rect">
            <a:avLst/>
          </a:prstGeom>
          <a:noFill/>
        </p:spPr>
        <p:txBody>
          <a:bodyPr wrap="square" rtlCol="0">
            <a:spAutoFit/>
          </a:bodyPr>
          <a:lstStyle>
            <a:defPPr>
              <a:defRPr lang="zh-CN"/>
            </a:defPPr>
            <a:lvl1pPr algn="ctr">
              <a:defRPr sz="6000" spc="150">
                <a:solidFill>
                  <a:srgbClr val="FDDD8A"/>
                </a:solidFill>
                <a:latin typeface="+mj-ea"/>
                <a:ea typeface="+mj-ea"/>
              </a:defRPr>
            </a:lvl1pPr>
          </a:lstStyle>
          <a:p>
            <a:r>
              <a:rPr lang="en-US" altLang="zh-CN" dirty="0"/>
              <a:t>04</a:t>
            </a:r>
            <a:endParaRPr lang="zh-CN" altLang="en-US" dirty="0"/>
          </a:p>
        </p:txBody>
      </p:sp>
      <p:sp>
        <p:nvSpPr>
          <p:cNvPr id="65" name="矩形 64"/>
          <p:cNvSpPr/>
          <p:nvPr/>
        </p:nvSpPr>
        <p:spPr>
          <a:xfrm>
            <a:off x="7552820" y="5375408"/>
            <a:ext cx="102857" cy="5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任意多边形: 形状 65"/>
          <p:cNvSpPr/>
          <p:nvPr/>
        </p:nvSpPr>
        <p:spPr>
          <a:xfrm>
            <a:off x="9592814" y="4977075"/>
            <a:ext cx="418742" cy="379640"/>
          </a:xfrm>
          <a:custGeom>
            <a:avLst/>
            <a:gdLst>
              <a:gd name="connsiteX0" fmla="*/ 6535 w 418742"/>
              <a:gd name="connsiteY0" fmla="*/ 0 h 379640"/>
              <a:gd name="connsiteX1" fmla="*/ 418742 w 418742"/>
              <a:gd name="connsiteY1" fmla="*/ 0 h 379640"/>
              <a:gd name="connsiteX2" fmla="*/ 418742 w 418742"/>
              <a:gd name="connsiteY2" fmla="*/ 372125 h 379640"/>
              <a:gd name="connsiteX3" fmla="*/ 417261 w 418742"/>
              <a:gd name="connsiteY3" fmla="*/ 372585 h 379640"/>
              <a:gd name="connsiteX4" fmla="*/ 347273 w 418742"/>
              <a:gd name="connsiteY4" fmla="*/ 379640 h 379640"/>
              <a:gd name="connsiteX5" fmla="*/ 0 w 418742"/>
              <a:gd name="connsiteY5" fmla="*/ 32367 h 37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742" h="379640">
                <a:moveTo>
                  <a:pt x="6535" y="0"/>
                </a:moveTo>
                <a:lnTo>
                  <a:pt x="418742" y="0"/>
                </a:lnTo>
                <a:lnTo>
                  <a:pt x="418742" y="372125"/>
                </a:lnTo>
                <a:lnTo>
                  <a:pt x="417261" y="372585"/>
                </a:lnTo>
                <a:cubicBezTo>
                  <a:pt x="394654" y="377211"/>
                  <a:pt x="371247" y="379640"/>
                  <a:pt x="347273" y="379640"/>
                </a:cubicBezTo>
                <a:cubicBezTo>
                  <a:pt x="155479" y="379640"/>
                  <a:pt x="0" y="224161"/>
                  <a:pt x="0" y="32367"/>
                </a:cubicBezTo>
                <a:close/>
              </a:path>
            </a:pathLst>
          </a:cu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7" name="组合 66"/>
          <p:cNvGrpSpPr/>
          <p:nvPr/>
        </p:nvGrpSpPr>
        <p:grpSpPr>
          <a:xfrm>
            <a:off x="7775555" y="5146656"/>
            <a:ext cx="2892444" cy="996175"/>
            <a:chOff x="7508855" y="1345704"/>
            <a:chExt cx="2892444" cy="996175"/>
          </a:xfrm>
        </p:grpSpPr>
        <p:sp>
          <p:nvSpPr>
            <p:cNvPr id="68" name="文本框 67"/>
            <p:cNvSpPr txBox="1"/>
            <p:nvPr/>
          </p:nvSpPr>
          <p:spPr>
            <a:xfrm>
              <a:off x="7508855" y="1345704"/>
              <a:ext cx="2892444" cy="706755"/>
            </a:xfrm>
            <a:prstGeom prst="rect">
              <a:avLst/>
            </a:prstGeom>
            <a:noFill/>
          </p:spPr>
          <p:txBody>
            <a:bodyPr wrap="square" rtlCol="0">
              <a:spAutoFit/>
            </a:bodyPr>
            <a:lstStyle>
              <a:defPPr>
                <a:defRPr lang="zh-CN"/>
              </a:defPPr>
              <a:lvl1pPr>
                <a:defRPr sz="4000" spc="150">
                  <a:solidFill>
                    <a:srgbClr val="FDDD8A"/>
                  </a:solidFill>
                  <a:latin typeface="+mj-ea"/>
                  <a:ea typeface="+mj-ea"/>
                </a:defRPr>
              </a:lvl1pPr>
            </a:lstStyle>
            <a:p>
              <a:r>
                <a:rPr lang="zh-CN" altLang="en-US" dirty="0"/>
                <a:t>風險評估</a:t>
              </a:r>
              <a:endParaRPr lang="zh-CN" altLang="en-US" dirty="0"/>
            </a:p>
          </p:txBody>
        </p:sp>
        <p:sp>
          <p:nvSpPr>
            <p:cNvPr id="69" name="文本框 68"/>
            <p:cNvSpPr txBox="1"/>
            <p:nvPr/>
          </p:nvSpPr>
          <p:spPr>
            <a:xfrm>
              <a:off x="7527905" y="1943099"/>
              <a:ext cx="2268812" cy="398780"/>
            </a:xfrm>
            <a:prstGeom prst="rect">
              <a:avLst/>
            </a:prstGeom>
            <a:noFill/>
          </p:spPr>
          <p:txBody>
            <a:bodyPr wrap="square" rtlCol="0">
              <a:spAutoFit/>
            </a:bodyPr>
            <a:lstStyle>
              <a:defPPr>
                <a:defRPr lang="zh-CN"/>
              </a:defPPr>
              <a:lvl1pPr>
                <a:defRPr sz="2000">
                  <a:solidFill>
                    <a:srgbClr val="FDDD8A"/>
                  </a:solidFill>
                </a:defRPr>
              </a:lvl1pPr>
            </a:lstStyle>
            <a:p>
              <a:r>
                <a:rPr lang="en-US" altLang="zh-CN" dirty="0"/>
                <a:t>Risk Assessment</a:t>
              </a:r>
              <a:endParaRPr lang="zh-CN" altLang="en-US" dirty="0"/>
            </a:p>
          </p:txBody>
        </p:sp>
      </p:grpSp>
      <p:sp>
        <p:nvSpPr>
          <p:cNvPr id="70" name="任意多边形: 形状 69"/>
          <p:cNvSpPr/>
          <p:nvPr/>
        </p:nvSpPr>
        <p:spPr>
          <a:xfrm flipH="1">
            <a:off x="11262545" y="-19049"/>
            <a:ext cx="929455" cy="884013"/>
          </a:xfrm>
          <a:custGeom>
            <a:avLst/>
            <a:gdLst>
              <a:gd name="connsiteX0" fmla="*/ 0 w 929455"/>
              <a:gd name="connsiteY0" fmla="*/ 0 h 884013"/>
              <a:gd name="connsiteX1" fmla="*/ 929455 w 929455"/>
              <a:gd name="connsiteY1" fmla="*/ 0 h 884013"/>
              <a:gd name="connsiteX2" fmla="*/ 912782 w 929455"/>
              <a:gd name="connsiteY2" fmla="*/ 165394 h 884013"/>
              <a:gd name="connsiteX3" fmla="*/ 31067 w 929455"/>
              <a:gd name="connsiteY3" fmla="*/ 884013 h 884013"/>
              <a:gd name="connsiteX4" fmla="*/ 0 w 929455"/>
              <a:gd name="connsiteY4" fmla="*/ 881272 h 88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455" h="884013">
                <a:moveTo>
                  <a:pt x="0" y="0"/>
                </a:moveTo>
                <a:lnTo>
                  <a:pt x="929455" y="0"/>
                </a:lnTo>
                <a:lnTo>
                  <a:pt x="912782" y="165394"/>
                </a:lnTo>
                <a:cubicBezTo>
                  <a:pt x="828861" y="575509"/>
                  <a:pt x="465991" y="884013"/>
                  <a:pt x="31067" y="884013"/>
                </a:cubicBezTo>
                <a:lnTo>
                  <a:pt x="0" y="881272"/>
                </a:ln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任意多边形: 形状 76"/>
          <p:cNvSpPr/>
          <p:nvPr/>
        </p:nvSpPr>
        <p:spPr>
          <a:xfrm>
            <a:off x="-54550" y="2006534"/>
            <a:ext cx="5101200" cy="5102021"/>
          </a:xfrm>
          <a:custGeom>
            <a:avLst/>
            <a:gdLst>
              <a:gd name="connsiteX0" fmla="*/ 1782289 w 4380667"/>
              <a:gd name="connsiteY0" fmla="*/ 0 h 4532021"/>
              <a:gd name="connsiteX1" fmla="*/ 4380667 w 4380667"/>
              <a:gd name="connsiteY1" fmla="*/ 2598378 h 4532021"/>
              <a:gd name="connsiteX2" fmla="*/ 3619620 w 4380667"/>
              <a:gd name="connsiteY2" fmla="*/ 4435709 h 4532021"/>
              <a:gd name="connsiteX3" fmla="*/ 3513650 w 4380667"/>
              <a:gd name="connsiteY3" fmla="*/ 4532021 h 4532021"/>
              <a:gd name="connsiteX4" fmla="*/ 50928 w 4380667"/>
              <a:gd name="connsiteY4" fmla="*/ 4532021 h 4532021"/>
              <a:gd name="connsiteX5" fmla="*/ 0 w 4380667"/>
              <a:gd name="connsiteY5" fmla="*/ 4485735 h 4532021"/>
              <a:gd name="connsiteX6" fmla="*/ 0 w 4380667"/>
              <a:gd name="connsiteY6" fmla="*/ 711022 h 4532021"/>
              <a:gd name="connsiteX7" fmla="*/ 129479 w 4380667"/>
              <a:gd name="connsiteY7" fmla="*/ 593343 h 4532021"/>
              <a:gd name="connsiteX8" fmla="*/ 1782289 w 4380667"/>
              <a:gd name="connsiteY8" fmla="*/ 0 h 4532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0667" h="4532021">
                <a:moveTo>
                  <a:pt x="1782289" y="0"/>
                </a:moveTo>
                <a:cubicBezTo>
                  <a:pt x="3217334" y="0"/>
                  <a:pt x="4380667" y="1163333"/>
                  <a:pt x="4380667" y="2598378"/>
                </a:cubicBezTo>
                <a:cubicBezTo>
                  <a:pt x="4380667" y="3315901"/>
                  <a:pt x="4089834" y="3965495"/>
                  <a:pt x="3619620" y="4435709"/>
                </a:cubicBezTo>
                <a:lnTo>
                  <a:pt x="3513650" y="4532021"/>
                </a:lnTo>
                <a:lnTo>
                  <a:pt x="50928" y="4532021"/>
                </a:lnTo>
                <a:lnTo>
                  <a:pt x="0" y="4485735"/>
                </a:lnTo>
                <a:lnTo>
                  <a:pt x="0" y="711022"/>
                </a:lnTo>
                <a:lnTo>
                  <a:pt x="129479" y="593343"/>
                </a:lnTo>
                <a:cubicBezTo>
                  <a:pt x="578632" y="222669"/>
                  <a:pt x="1154457" y="0"/>
                  <a:pt x="1782289" y="0"/>
                </a:cubicBezTo>
                <a:close/>
              </a:path>
            </a:pathLst>
          </a:custGeom>
          <a:noFill/>
          <a:ln w="3175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8" name="任意多边形: 形状 77"/>
          <p:cNvSpPr/>
          <p:nvPr/>
        </p:nvSpPr>
        <p:spPr>
          <a:xfrm>
            <a:off x="-76200" y="2184296"/>
            <a:ext cx="4939200" cy="4940404"/>
          </a:xfrm>
          <a:custGeom>
            <a:avLst/>
            <a:gdLst>
              <a:gd name="connsiteX0" fmla="*/ 1782289 w 4155383"/>
              <a:gd name="connsiteY0" fmla="*/ 0 h 4306737"/>
              <a:gd name="connsiteX1" fmla="*/ 4155383 w 4155383"/>
              <a:gd name="connsiteY1" fmla="*/ 2373094 h 4306737"/>
              <a:gd name="connsiteX2" fmla="*/ 3291797 w 4155383"/>
              <a:gd name="connsiteY2" fmla="*/ 4204289 h 4306737"/>
              <a:gd name="connsiteX3" fmla="*/ 3154795 w 4155383"/>
              <a:gd name="connsiteY3" fmla="*/ 4306737 h 4306737"/>
              <a:gd name="connsiteX4" fmla="*/ 409783 w 4155383"/>
              <a:gd name="connsiteY4" fmla="*/ 4306737 h 4306737"/>
              <a:gd name="connsiteX5" fmla="*/ 272781 w 4155383"/>
              <a:gd name="connsiteY5" fmla="*/ 4204289 h 4306737"/>
              <a:gd name="connsiteX6" fmla="*/ 104258 w 4155383"/>
              <a:gd name="connsiteY6" fmla="*/ 4051125 h 4306737"/>
              <a:gd name="connsiteX7" fmla="*/ 0 w 4155383"/>
              <a:gd name="connsiteY7" fmla="*/ 3936413 h 4306737"/>
              <a:gd name="connsiteX8" fmla="*/ 0 w 4155383"/>
              <a:gd name="connsiteY8" fmla="*/ 809776 h 4306737"/>
              <a:gd name="connsiteX9" fmla="*/ 104258 w 4155383"/>
              <a:gd name="connsiteY9" fmla="*/ 695063 h 4306737"/>
              <a:gd name="connsiteX10" fmla="*/ 1782289 w 4155383"/>
              <a:gd name="connsiteY10" fmla="*/ 0 h 430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5383" h="4306737">
                <a:moveTo>
                  <a:pt x="1782289" y="0"/>
                </a:moveTo>
                <a:cubicBezTo>
                  <a:pt x="3092913" y="0"/>
                  <a:pt x="4155383" y="1062470"/>
                  <a:pt x="4155383" y="2373094"/>
                </a:cubicBezTo>
                <a:cubicBezTo>
                  <a:pt x="4155383" y="3110320"/>
                  <a:pt x="3819211" y="3769029"/>
                  <a:pt x="3291797" y="4204289"/>
                </a:cubicBezTo>
                <a:lnTo>
                  <a:pt x="3154795" y="4306737"/>
                </a:lnTo>
                <a:lnTo>
                  <a:pt x="409783" y="4306737"/>
                </a:lnTo>
                <a:lnTo>
                  <a:pt x="272781" y="4204289"/>
                </a:lnTo>
                <a:cubicBezTo>
                  <a:pt x="214179" y="4155927"/>
                  <a:pt x="157939" y="4104806"/>
                  <a:pt x="104258" y="4051125"/>
                </a:cubicBezTo>
                <a:lnTo>
                  <a:pt x="0" y="3936413"/>
                </a:lnTo>
                <a:lnTo>
                  <a:pt x="0" y="809776"/>
                </a:lnTo>
                <a:lnTo>
                  <a:pt x="104258" y="695063"/>
                </a:lnTo>
                <a:cubicBezTo>
                  <a:pt x="533704" y="265618"/>
                  <a:pt x="1126977" y="0"/>
                  <a:pt x="1782289" y="0"/>
                </a:cubicBezTo>
                <a:close/>
              </a:path>
            </a:pathLst>
          </a:custGeom>
          <a:blipFill dpi="0" rotWithShape="1">
            <a:blip r:embed="rId1"/>
            <a:srcRect/>
            <a:tile tx="-857250" ty="-279400" sx="100000" sy="100000" flip="none" algn="b"/>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1" name="任意多边形: 形状 70"/>
          <p:cNvSpPr/>
          <p:nvPr/>
        </p:nvSpPr>
        <p:spPr>
          <a:xfrm flipH="1" flipV="1">
            <a:off x="11262545" y="5973987"/>
            <a:ext cx="929455" cy="884013"/>
          </a:xfrm>
          <a:custGeom>
            <a:avLst/>
            <a:gdLst>
              <a:gd name="connsiteX0" fmla="*/ 0 w 929455"/>
              <a:gd name="connsiteY0" fmla="*/ 0 h 884013"/>
              <a:gd name="connsiteX1" fmla="*/ 929455 w 929455"/>
              <a:gd name="connsiteY1" fmla="*/ 0 h 884013"/>
              <a:gd name="connsiteX2" fmla="*/ 912782 w 929455"/>
              <a:gd name="connsiteY2" fmla="*/ 165394 h 884013"/>
              <a:gd name="connsiteX3" fmla="*/ 31067 w 929455"/>
              <a:gd name="connsiteY3" fmla="*/ 884013 h 884013"/>
              <a:gd name="connsiteX4" fmla="*/ 0 w 929455"/>
              <a:gd name="connsiteY4" fmla="*/ 881272 h 88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455" h="884013">
                <a:moveTo>
                  <a:pt x="0" y="0"/>
                </a:moveTo>
                <a:lnTo>
                  <a:pt x="929455" y="0"/>
                </a:lnTo>
                <a:lnTo>
                  <a:pt x="912782" y="165394"/>
                </a:lnTo>
                <a:cubicBezTo>
                  <a:pt x="828861" y="575509"/>
                  <a:pt x="465991" y="884013"/>
                  <a:pt x="31067" y="884013"/>
                </a:cubicBezTo>
                <a:lnTo>
                  <a:pt x="0" y="881272"/>
                </a:ln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grpSp>
        <p:nvGrpSpPr>
          <p:cNvPr id="7" name="组合 6"/>
          <p:cNvGrpSpPr/>
          <p:nvPr/>
        </p:nvGrpSpPr>
        <p:grpSpPr>
          <a:xfrm>
            <a:off x="718654" y="5262973"/>
            <a:ext cx="3629550" cy="468000"/>
            <a:chOff x="5791201" y="5320123"/>
            <a:chExt cx="3629550" cy="468000"/>
          </a:xfrm>
        </p:grpSpPr>
        <p:sp>
          <p:nvSpPr>
            <p:cNvPr id="19" name="矩形: 圆角 18"/>
            <p:cNvSpPr/>
            <p:nvPr/>
          </p:nvSpPr>
          <p:spPr>
            <a:xfrm>
              <a:off x="5791201" y="5320123"/>
              <a:ext cx="3600000" cy="468000"/>
            </a:xfrm>
            <a:prstGeom prst="roundRect">
              <a:avLst>
                <a:gd name="adj" fmla="val 5000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5924551" y="5384846"/>
              <a:ext cx="1732547" cy="337185"/>
            </a:xfrm>
            <a:prstGeom prst="rect">
              <a:avLst/>
            </a:prstGeom>
            <a:noFill/>
          </p:spPr>
          <p:txBody>
            <a:bodyPr wrap="square" rtlCol="0">
              <a:spAutoFit/>
            </a:bodyPr>
            <a:lstStyle/>
            <a:p>
              <a:r>
                <a:rPr lang="zh-CN" altLang="en-US" sz="1600" dirty="0">
                  <a:solidFill>
                    <a:srgbClr val="151515"/>
                  </a:solidFill>
                  <a:latin typeface="思源黑体 CN Light" panose="020B0300000000000000" pitchFamily="34" charset="-122"/>
                  <a:ea typeface="思源黑体 CN Light" panose="020B0300000000000000" pitchFamily="34" charset="-122"/>
                </a:rPr>
                <a:t>彙報人</a:t>
              </a:r>
              <a:r>
                <a:rPr lang="en-US" altLang="zh-CN" sz="1600" dirty="0">
                  <a:solidFill>
                    <a:srgbClr val="151515"/>
                  </a:solidFill>
                  <a:latin typeface="思源黑体 CN Light" panose="020B0300000000000000" pitchFamily="34" charset="-122"/>
                  <a:ea typeface="思源黑体 CN Light" panose="020B0300000000000000" pitchFamily="34" charset="-122"/>
                </a:rPr>
                <a:t>:</a:t>
              </a:r>
              <a:r>
                <a:rPr lang="zh-CN" altLang="en-US" sz="1600" dirty="0">
                  <a:solidFill>
                    <a:srgbClr val="151515"/>
                  </a:solidFill>
                  <a:latin typeface="思源黑体 CN Light" panose="020B0300000000000000" pitchFamily="34" charset="-122"/>
                  <a:ea typeface="思源黑体 CN Light" panose="020B0300000000000000" pitchFamily="34" charset="-122"/>
                </a:rPr>
                <a:t>稻小殼</a:t>
              </a:r>
              <a:endParaRPr lang="zh-CN" altLang="en-US" sz="1600" dirty="0">
                <a:solidFill>
                  <a:srgbClr val="151515"/>
                </a:solidFill>
                <a:latin typeface="思源黑体 CN Light" panose="020B0300000000000000" pitchFamily="34" charset="-122"/>
                <a:ea typeface="思源黑体 CN Light" panose="020B0300000000000000" pitchFamily="34" charset="-122"/>
              </a:endParaRPr>
            </a:p>
          </p:txBody>
        </p:sp>
        <p:sp>
          <p:nvSpPr>
            <p:cNvPr id="21" name="文本框 20"/>
            <p:cNvSpPr txBox="1"/>
            <p:nvPr/>
          </p:nvSpPr>
          <p:spPr>
            <a:xfrm>
              <a:off x="7205231" y="5384846"/>
              <a:ext cx="2215520" cy="337185"/>
            </a:xfrm>
            <a:prstGeom prst="rect">
              <a:avLst/>
            </a:prstGeom>
            <a:noFill/>
          </p:spPr>
          <p:txBody>
            <a:bodyPr wrap="square" rtlCol="0">
              <a:spAutoFit/>
            </a:bodyPr>
            <a:lstStyle/>
            <a:p>
              <a:r>
                <a:rPr lang="zh-CN" altLang="en-US" sz="1600" dirty="0">
                  <a:solidFill>
                    <a:srgbClr val="151515"/>
                  </a:solidFill>
                  <a:latin typeface="思源黑体 CN Light" panose="020B0300000000000000" pitchFamily="34" charset="-122"/>
                  <a:ea typeface="思源黑体 CN Light" panose="020B0300000000000000" pitchFamily="34" charset="-122"/>
                </a:rPr>
                <a:t>    時間</a:t>
              </a:r>
              <a:r>
                <a:rPr lang="en-US" altLang="zh-CN" sz="1600" dirty="0">
                  <a:solidFill>
                    <a:srgbClr val="151515"/>
                  </a:solidFill>
                  <a:latin typeface="思源黑体 CN Light" panose="020B0300000000000000" pitchFamily="34" charset="-122"/>
                  <a:ea typeface="思源黑体 CN Light" panose="020B0300000000000000" pitchFamily="34" charset="-122"/>
                </a:rPr>
                <a:t>:20XX</a:t>
              </a:r>
              <a:r>
                <a:rPr lang="zh-CN" altLang="en-US" sz="1600" dirty="0">
                  <a:solidFill>
                    <a:srgbClr val="151515"/>
                  </a:solidFill>
                  <a:latin typeface="思源黑体 CN Light" panose="020B0300000000000000" pitchFamily="34" charset="-122"/>
                  <a:ea typeface="思源黑体 CN Light" panose="020B0300000000000000" pitchFamily="34" charset="-122"/>
                </a:rPr>
                <a:t>年</a:t>
              </a:r>
              <a:r>
                <a:rPr lang="en-US" altLang="zh-CN" sz="1600" dirty="0">
                  <a:solidFill>
                    <a:srgbClr val="151515"/>
                  </a:solidFill>
                  <a:latin typeface="思源黑体 CN Light" panose="020B0300000000000000" pitchFamily="34" charset="-122"/>
                  <a:ea typeface="思源黑体 CN Light" panose="020B0300000000000000" pitchFamily="34" charset="-122"/>
                </a:rPr>
                <a:t>1</a:t>
              </a:r>
              <a:r>
                <a:rPr lang="zh-CN" altLang="en-US" sz="1600" dirty="0">
                  <a:solidFill>
                    <a:srgbClr val="151515"/>
                  </a:solidFill>
                  <a:latin typeface="思源黑体 CN Light" panose="020B0300000000000000" pitchFamily="34" charset="-122"/>
                  <a:ea typeface="思源黑体 CN Light" panose="020B0300000000000000" pitchFamily="34" charset="-122"/>
                </a:rPr>
                <a:t>月</a:t>
              </a:r>
              <a:r>
                <a:rPr lang="en-US" altLang="zh-CN" sz="1600" dirty="0">
                  <a:solidFill>
                    <a:srgbClr val="151515"/>
                  </a:solidFill>
                  <a:latin typeface="思源黑体 CN Light" panose="020B0300000000000000" pitchFamily="34" charset="-122"/>
                  <a:ea typeface="思源黑体 CN Light" panose="020B0300000000000000" pitchFamily="34" charset="-122"/>
                </a:rPr>
                <a:t>1</a:t>
              </a:r>
              <a:r>
                <a:rPr lang="zh-CN" altLang="en-US" sz="1600" dirty="0">
                  <a:solidFill>
                    <a:srgbClr val="151515"/>
                  </a:solidFill>
                  <a:latin typeface="思源黑体 CN Light" panose="020B0300000000000000" pitchFamily="34" charset="-122"/>
                  <a:ea typeface="思源黑体 CN Light" panose="020B0300000000000000" pitchFamily="34" charset="-122"/>
                </a:rPr>
                <a:t>日</a:t>
              </a:r>
              <a:endParaRPr lang="zh-CN" altLang="en-US" sz="1600" dirty="0">
                <a:solidFill>
                  <a:srgbClr val="151515"/>
                </a:solidFill>
                <a:latin typeface="思源黑体 CN Light" panose="020B0300000000000000" pitchFamily="34" charset="-122"/>
                <a:ea typeface="思源黑体 CN Light" panose="020B0300000000000000" pitchFamily="34" charset="-122"/>
              </a:endParaRPr>
            </a:p>
          </p:txBody>
        </p:sp>
      </p:grpSp>
      <p:sp>
        <p:nvSpPr>
          <p:cNvPr id="3" name="椭圆 2"/>
          <p:cNvSpPr/>
          <p:nvPr/>
        </p:nvSpPr>
        <p:spPr>
          <a:xfrm>
            <a:off x="1847850" y="-971550"/>
            <a:ext cx="438150" cy="438150"/>
          </a:xfrm>
          <a:prstGeom prst="ellipse">
            <a:avLst/>
          </a:prstGeom>
          <a:solidFill>
            <a:srgbClr val="15151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642454" y="2823181"/>
            <a:ext cx="5510696" cy="1014730"/>
          </a:xfrm>
          <a:prstGeom prst="rect">
            <a:avLst/>
          </a:prstGeom>
          <a:noFill/>
        </p:spPr>
        <p:txBody>
          <a:bodyPr wrap="square" rtlCol="0">
            <a:spAutoFit/>
          </a:bodyPr>
          <a:lstStyle/>
          <a:p>
            <a:r>
              <a:rPr lang="zh-CN" altLang="en-US" sz="6000" spc="300" dirty="0">
                <a:solidFill>
                  <a:srgbClr val="FDDD8A"/>
                </a:solidFill>
                <a:latin typeface="思源黑体 CN Heavy" panose="020B0A00000000000000" pitchFamily="34" charset="-122"/>
                <a:ea typeface="思源黑体 CN Heavy" panose="020B0A00000000000000" pitchFamily="34" charset="-122"/>
              </a:rPr>
              <a:t>感謝您的觀看</a:t>
            </a:r>
            <a:endParaRPr lang="zh-CN" altLang="en-US" sz="6000" spc="300" dirty="0">
              <a:solidFill>
                <a:srgbClr val="FDDD8A"/>
              </a:solidFill>
              <a:latin typeface="思源黑体 CN Heavy" panose="020B0A00000000000000" pitchFamily="34" charset="-122"/>
              <a:ea typeface="思源黑体 CN Heavy" panose="020B0A00000000000000" pitchFamily="34" charset="-122"/>
            </a:endParaRPr>
          </a:p>
        </p:txBody>
      </p:sp>
      <p:sp>
        <p:nvSpPr>
          <p:cNvPr id="12" name="文本框 11"/>
          <p:cNvSpPr txBox="1"/>
          <p:nvPr/>
        </p:nvSpPr>
        <p:spPr>
          <a:xfrm>
            <a:off x="642454" y="2065890"/>
            <a:ext cx="3491396" cy="829945"/>
          </a:xfrm>
          <a:prstGeom prst="rect">
            <a:avLst/>
          </a:prstGeom>
          <a:noFill/>
          <a:ln>
            <a:noFill/>
          </a:ln>
        </p:spPr>
        <p:txBody>
          <a:bodyPr wrap="square" rtlCol="0">
            <a:spAutoFit/>
          </a:bodyPr>
          <a:lstStyle/>
          <a:p>
            <a:r>
              <a:rPr lang="en-US" altLang="zh-CN" sz="4800" spc="500" dirty="0">
                <a:ln w="19050">
                  <a:noFill/>
                </a:ln>
                <a:solidFill>
                  <a:srgbClr val="FDDD8A"/>
                </a:solidFill>
                <a:latin typeface="思源黑体 CN Heavy" panose="020B0A00000000000000" pitchFamily="34" charset="-122"/>
                <a:ea typeface="思源黑体 CN Heavy" panose="020B0A00000000000000" pitchFamily="34" charset="-122"/>
              </a:rPr>
              <a:t>THANKS</a:t>
            </a:r>
            <a:endParaRPr lang="zh-CN" altLang="en-US" sz="4800" spc="500" dirty="0">
              <a:ln w="19050">
                <a:noFill/>
              </a:ln>
              <a:solidFill>
                <a:srgbClr val="FDDD8A"/>
              </a:solidFill>
              <a:latin typeface="思源黑体 CN Heavy" panose="020B0A00000000000000" pitchFamily="34" charset="-122"/>
              <a:ea typeface="思源黑体 CN Heavy" panose="020B0A00000000000000" pitchFamily="34" charset="-122"/>
            </a:endParaRPr>
          </a:p>
        </p:txBody>
      </p:sp>
      <p:sp>
        <p:nvSpPr>
          <p:cNvPr id="13" name="文本框 12"/>
          <p:cNvSpPr txBox="1"/>
          <p:nvPr/>
        </p:nvSpPr>
        <p:spPr>
          <a:xfrm>
            <a:off x="642454" y="3747846"/>
            <a:ext cx="5616950" cy="398780"/>
          </a:xfrm>
          <a:prstGeom prst="rect">
            <a:avLst/>
          </a:prstGeom>
          <a:noFill/>
        </p:spPr>
        <p:txBody>
          <a:bodyPr wrap="square" rtlCol="0">
            <a:spAutoFit/>
          </a:bodyPr>
          <a:lstStyle/>
          <a:p>
            <a:r>
              <a:rPr lang="en-US" altLang="zh-CN" sz="2000" spc="500" dirty="0">
                <a:solidFill>
                  <a:srgbClr val="FDDD8A"/>
                </a:solidFill>
                <a:latin typeface="思源黑体 CN Heavy" panose="020B0A00000000000000" pitchFamily="34" charset="-122"/>
                <a:ea typeface="思源黑体 CN Heavy" panose="020B0A00000000000000" pitchFamily="34" charset="-122"/>
              </a:rPr>
              <a:t>Thanks For Your Watching</a:t>
            </a:r>
            <a:endParaRPr lang="zh-CN" altLang="en-US" sz="2000" spc="500" dirty="0">
              <a:solidFill>
                <a:srgbClr val="FDDD8A"/>
              </a:solidFill>
              <a:latin typeface="思源黑体 CN Heavy" panose="020B0A00000000000000" pitchFamily="34" charset="-122"/>
              <a:ea typeface="思源黑体 CN Heavy" panose="020B0A00000000000000" pitchFamily="34" charset="-122"/>
            </a:endParaRPr>
          </a:p>
        </p:txBody>
      </p:sp>
      <p:sp>
        <p:nvSpPr>
          <p:cNvPr id="8" name="文本框 7"/>
          <p:cNvSpPr txBox="1"/>
          <p:nvPr/>
        </p:nvSpPr>
        <p:spPr>
          <a:xfrm>
            <a:off x="628652" y="4142785"/>
            <a:ext cx="5695948" cy="730885"/>
          </a:xfrm>
          <a:prstGeom prst="rect">
            <a:avLst/>
          </a:prstGeom>
          <a:noFill/>
        </p:spPr>
        <p:txBody>
          <a:bodyPr wrap="square" rtlCol="0">
            <a:spAutoFit/>
          </a:bodyPr>
          <a:lstStyle/>
          <a:p>
            <a:pPr>
              <a:lnSpc>
                <a:spcPct val="130000"/>
              </a:lnSpc>
            </a:pPr>
            <a:r>
              <a:rPr lang="en-US" altLang="zh-CN" sz="1600" dirty="0">
                <a:solidFill>
                  <a:schemeClr val="bg1">
                    <a:alpha val="50000"/>
                  </a:schemeClr>
                </a:solidFill>
                <a:latin typeface="+mn-ea"/>
              </a:rPr>
              <a:t>Lorem ipsum dolor sit amet, consectetuer adipiscing elit. Maecenas porttitor congue massa. </a:t>
            </a:r>
            <a:endParaRPr lang="zh-CN" altLang="en-US" sz="1600" dirty="0">
              <a:solidFill>
                <a:schemeClr val="bg1">
                  <a:alpha val="50000"/>
                </a:schemeClr>
              </a:solidFill>
              <a:latin typeface="+mn-ea"/>
            </a:endParaRPr>
          </a:p>
        </p:txBody>
      </p:sp>
      <p:sp>
        <p:nvSpPr>
          <p:cNvPr id="33" name="任意多边形: 形状 32"/>
          <p:cNvSpPr/>
          <p:nvPr/>
        </p:nvSpPr>
        <p:spPr>
          <a:xfrm flipH="1">
            <a:off x="11262545" y="-19049"/>
            <a:ext cx="929455" cy="884013"/>
          </a:xfrm>
          <a:custGeom>
            <a:avLst/>
            <a:gdLst>
              <a:gd name="connsiteX0" fmla="*/ 0 w 929455"/>
              <a:gd name="connsiteY0" fmla="*/ 0 h 884013"/>
              <a:gd name="connsiteX1" fmla="*/ 929455 w 929455"/>
              <a:gd name="connsiteY1" fmla="*/ 0 h 884013"/>
              <a:gd name="connsiteX2" fmla="*/ 912782 w 929455"/>
              <a:gd name="connsiteY2" fmla="*/ 165394 h 884013"/>
              <a:gd name="connsiteX3" fmla="*/ 31067 w 929455"/>
              <a:gd name="connsiteY3" fmla="*/ 884013 h 884013"/>
              <a:gd name="connsiteX4" fmla="*/ 0 w 929455"/>
              <a:gd name="connsiteY4" fmla="*/ 881272 h 88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455" h="884013">
                <a:moveTo>
                  <a:pt x="0" y="0"/>
                </a:moveTo>
                <a:lnTo>
                  <a:pt x="929455" y="0"/>
                </a:lnTo>
                <a:lnTo>
                  <a:pt x="912782" y="165394"/>
                </a:lnTo>
                <a:cubicBezTo>
                  <a:pt x="828861" y="575509"/>
                  <a:pt x="465991" y="884013"/>
                  <a:pt x="31067" y="884013"/>
                </a:cubicBezTo>
                <a:lnTo>
                  <a:pt x="0" y="881272"/>
                </a:ln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形状 33"/>
          <p:cNvSpPr/>
          <p:nvPr/>
        </p:nvSpPr>
        <p:spPr>
          <a:xfrm flipH="1" flipV="1">
            <a:off x="11262545" y="5973987"/>
            <a:ext cx="929455" cy="884013"/>
          </a:xfrm>
          <a:custGeom>
            <a:avLst/>
            <a:gdLst>
              <a:gd name="connsiteX0" fmla="*/ 0 w 929455"/>
              <a:gd name="connsiteY0" fmla="*/ 0 h 884013"/>
              <a:gd name="connsiteX1" fmla="*/ 929455 w 929455"/>
              <a:gd name="connsiteY1" fmla="*/ 0 h 884013"/>
              <a:gd name="connsiteX2" fmla="*/ 912782 w 929455"/>
              <a:gd name="connsiteY2" fmla="*/ 165394 h 884013"/>
              <a:gd name="connsiteX3" fmla="*/ 31067 w 929455"/>
              <a:gd name="connsiteY3" fmla="*/ 884013 h 884013"/>
              <a:gd name="connsiteX4" fmla="*/ 0 w 929455"/>
              <a:gd name="connsiteY4" fmla="*/ 881272 h 88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9455" h="884013">
                <a:moveTo>
                  <a:pt x="0" y="0"/>
                </a:moveTo>
                <a:lnTo>
                  <a:pt x="929455" y="0"/>
                </a:lnTo>
                <a:lnTo>
                  <a:pt x="912782" y="165394"/>
                </a:lnTo>
                <a:cubicBezTo>
                  <a:pt x="828861" y="575509"/>
                  <a:pt x="465991" y="884013"/>
                  <a:pt x="31067" y="884013"/>
                </a:cubicBezTo>
                <a:lnTo>
                  <a:pt x="0" y="881272"/>
                </a:ln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flipH="1">
            <a:off x="7093205" y="641885"/>
            <a:ext cx="4255349" cy="5548200"/>
            <a:chOff x="749555" y="641885"/>
            <a:chExt cx="4255349" cy="5548200"/>
          </a:xfrm>
        </p:grpSpPr>
        <p:sp>
          <p:nvSpPr>
            <p:cNvPr id="5" name="圆: 空心 4"/>
            <p:cNvSpPr/>
            <p:nvPr/>
          </p:nvSpPr>
          <p:spPr>
            <a:xfrm>
              <a:off x="864904" y="1359000"/>
              <a:ext cx="4140000" cy="4140000"/>
            </a:xfrm>
            <a:prstGeom prst="donut">
              <a:avLst>
                <a:gd name="adj" fmla="val 2110"/>
              </a:avLst>
            </a:prstGeom>
            <a:solidFill>
              <a:srgbClr val="FDDD8A"/>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6" name="椭圆 5"/>
            <p:cNvSpPr/>
            <p:nvPr/>
          </p:nvSpPr>
          <p:spPr>
            <a:xfrm>
              <a:off x="1134904" y="1629000"/>
              <a:ext cx="3600000" cy="3600000"/>
            </a:xfrm>
            <a:prstGeom prst="ellipse">
              <a:avLst/>
            </a:prstGeom>
            <a:blipFill dpi="0" rotWithShape="1">
              <a:blip r:embed="rId1"/>
              <a:srcRect/>
              <a:tile tx="0" ty="0" sx="100000" sy="100000" flip="none" algn="b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8" name="组合 37"/>
            <p:cNvGrpSpPr/>
            <p:nvPr/>
          </p:nvGrpSpPr>
          <p:grpSpPr>
            <a:xfrm>
              <a:off x="749555" y="641885"/>
              <a:ext cx="900000" cy="900000"/>
              <a:chOff x="749555" y="641885"/>
              <a:chExt cx="900000" cy="900000"/>
            </a:xfrm>
          </p:grpSpPr>
          <p:sp>
            <p:nvSpPr>
              <p:cNvPr id="36" name="椭圆 35"/>
              <p:cNvSpPr/>
              <p:nvPr/>
            </p:nvSpPr>
            <p:spPr>
              <a:xfrm>
                <a:off x="749555" y="641885"/>
                <a:ext cx="540000" cy="540000"/>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1289555" y="1181885"/>
                <a:ext cx="360000" cy="360000"/>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p:cNvGrpSpPr/>
            <p:nvPr/>
          </p:nvGrpSpPr>
          <p:grpSpPr>
            <a:xfrm flipV="1">
              <a:off x="749555" y="5290085"/>
              <a:ext cx="900000" cy="900000"/>
              <a:chOff x="749555" y="641885"/>
              <a:chExt cx="900000" cy="900000"/>
            </a:xfrm>
          </p:grpSpPr>
          <p:sp>
            <p:nvSpPr>
              <p:cNvPr id="40" name="椭圆 39"/>
              <p:cNvSpPr/>
              <p:nvPr/>
            </p:nvSpPr>
            <p:spPr>
              <a:xfrm>
                <a:off x="749555" y="641885"/>
                <a:ext cx="540000" cy="540000"/>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1289555" y="1181885"/>
                <a:ext cx="360000" cy="360000"/>
              </a:xfrm>
              <a:prstGeom prst="ellipse">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7" name="组合 26"/>
          <p:cNvGrpSpPr/>
          <p:nvPr/>
        </p:nvGrpSpPr>
        <p:grpSpPr>
          <a:xfrm>
            <a:off x="0" y="712507"/>
            <a:ext cx="3456000" cy="460375"/>
            <a:chOff x="5791201" y="445807"/>
            <a:chExt cx="5724300" cy="460375"/>
          </a:xfrm>
        </p:grpSpPr>
        <p:cxnSp>
          <p:nvCxnSpPr>
            <p:cNvPr id="28" name="直接连接符 27"/>
            <p:cNvCxnSpPr/>
            <p:nvPr/>
          </p:nvCxnSpPr>
          <p:spPr>
            <a:xfrm>
              <a:off x="57912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97155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30" name="文本框 29"/>
            <p:cNvSpPr txBox="1"/>
            <p:nvPr/>
          </p:nvSpPr>
          <p:spPr>
            <a:xfrm>
              <a:off x="7082000" y="445807"/>
              <a:ext cx="3142700" cy="460375"/>
            </a:xfrm>
            <a:prstGeom prst="rect">
              <a:avLst/>
            </a:prstGeom>
            <a:noFill/>
            <a:ln>
              <a:noFill/>
            </a:ln>
          </p:spPr>
          <p:txBody>
            <a:bodyPr wrap="none" rtlCol="0">
              <a:spAutoFit/>
            </a:bodyPr>
            <a:lstStyle/>
            <a:p>
              <a:pPr algn="ctr"/>
              <a:r>
                <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rPr>
                <a:t>理財計畫書</a:t>
              </a:r>
              <a:endPar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倍增學院黃俊元"/>
          <p:cNvPicPr>
            <a:picLocks noChangeAspect="1"/>
          </p:cNvPicPr>
          <p:nvPr>
            <p:custDataLst>
              <p:tags r:id="rId1"/>
            </p:custDataLst>
          </p:nvPr>
        </p:nvPicPr>
        <p:blipFill>
          <a:blip r:embed="rId2"/>
          <a:stretch>
            <a:fillRect/>
          </a:stretch>
        </p:blipFill>
        <p:spPr>
          <a:xfrm>
            <a:off x="0" y="0"/>
            <a:ext cx="12105640" cy="6809740"/>
          </a:xfrm>
          <a:prstGeom prst="rect">
            <a:avLst/>
          </a:prstGeom>
        </p:spPr>
      </p:pic>
      <p:pic>
        <p:nvPicPr>
          <p:cNvPr id="5" name="图片 4" descr="www.uugai.com-833136"/>
          <p:cNvPicPr>
            <a:picLocks noChangeAspect="1"/>
          </p:cNvPicPr>
          <p:nvPr/>
        </p:nvPicPr>
        <p:blipFill>
          <a:blip r:embed="rId3"/>
          <a:stretch>
            <a:fillRect/>
          </a:stretch>
        </p:blipFill>
        <p:spPr>
          <a:xfrm>
            <a:off x="838200" y="4057650"/>
            <a:ext cx="1608455" cy="1608455"/>
          </a:xfrm>
          <a:prstGeom prst="rect">
            <a:avLst/>
          </a:prstGeom>
        </p:spPr>
      </p:pic>
      <p:pic>
        <p:nvPicPr>
          <p:cNvPr id="8" name="內容版面配置區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3193" y="5521208"/>
            <a:ext cx="1285653" cy="1285653"/>
          </a:xfrm>
          <a:prstGeom prst="rect">
            <a:avLst/>
          </a:prstGeom>
        </p:spPr>
      </p:pic>
      <p:sp>
        <p:nvSpPr>
          <p:cNvPr id="9" name="文字方塊 8"/>
          <p:cNvSpPr txBox="1"/>
          <p:nvPr/>
        </p:nvSpPr>
        <p:spPr>
          <a:xfrm>
            <a:off x="838008" y="6393714"/>
            <a:ext cx="2541208" cy="369332"/>
          </a:xfrm>
          <a:prstGeom prst="rect">
            <a:avLst/>
          </a:prstGeom>
          <a:noFill/>
        </p:spPr>
        <p:txBody>
          <a:bodyPr wrap="none" rtlCol="0">
            <a:spAutoFit/>
          </a:bodyPr>
          <a:p>
            <a:r>
              <a:rPr lang="en-US" altLang="zh-TW" dirty="0">
                <a:hlinkClick r:id="rId5"/>
              </a:rPr>
              <a:t>https://lin.ee/7sUARXb</a:t>
            </a:r>
            <a:endParaRPr lang="zh-TW" altLang="en-US" dirty="0"/>
          </a:p>
        </p:txBody>
      </p:sp>
      <p:sp>
        <p:nvSpPr>
          <p:cNvPr id="10" name="文字方塊 9"/>
          <p:cNvSpPr txBox="1"/>
          <p:nvPr/>
        </p:nvSpPr>
        <p:spPr>
          <a:xfrm>
            <a:off x="838200" y="6043194"/>
            <a:ext cx="5435600" cy="368300"/>
          </a:xfrm>
          <a:prstGeom prst="rect">
            <a:avLst/>
          </a:prstGeom>
          <a:noFill/>
        </p:spPr>
        <p:txBody>
          <a:bodyPr wrap="none" rtlCol="0">
            <a:spAutoFit/>
          </a:bodyPr>
          <a:p>
            <a:r>
              <a:rPr lang="zh-TW" altLang="en-US" dirty="0"/>
              <a:t>掃碼或點擊加入官方</a:t>
            </a:r>
            <a:r>
              <a:rPr lang="en-US" altLang="zh-TW" dirty="0"/>
              <a:t>Line@ </a:t>
            </a:r>
            <a:r>
              <a:rPr lang="zh-TW" altLang="en-US" dirty="0"/>
              <a:t>獲取更多免費課程及模板</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8" name="矩形 7"/>
          <p:cNvSpPr/>
          <p:nvPr/>
        </p:nvSpPr>
        <p:spPr>
          <a:xfrm>
            <a:off x="8089875" y="0"/>
            <a:ext cx="1409700" cy="6858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 空心 5"/>
          <p:cNvSpPr/>
          <p:nvPr/>
        </p:nvSpPr>
        <p:spPr>
          <a:xfrm>
            <a:off x="6454725" y="1089000"/>
            <a:ext cx="4680000" cy="4680000"/>
          </a:xfrm>
          <a:prstGeom prst="donut">
            <a:avLst>
              <a:gd name="adj" fmla="val 3496"/>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椭圆 6"/>
          <p:cNvSpPr/>
          <p:nvPr/>
        </p:nvSpPr>
        <p:spPr>
          <a:xfrm>
            <a:off x="6760725" y="1395000"/>
            <a:ext cx="4068000" cy="4068000"/>
          </a:xfrm>
          <a:prstGeom prst="ellipse">
            <a:avLst/>
          </a:prstGeom>
          <a:blipFill dpi="0" rotWithShape="1">
            <a:blip r:embed="rId1"/>
            <a:srcRect/>
            <a:tile tx="0" ty="0" sx="100000" sy="100000" flip="none" algn="r"/>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335022" y="1773848"/>
            <a:ext cx="3600000" cy="1152000"/>
          </a:xfrm>
          <a:prstGeom prst="rect">
            <a:avLst/>
          </a:prstGeom>
          <a:solidFill>
            <a:schemeClr val="bg1"/>
          </a:solidFill>
          <a:ln>
            <a:noFill/>
          </a:ln>
          <a:effectLst>
            <a:outerShdw blurRad="381000" dist="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p:nvSpPr>
        <p:spPr>
          <a:xfrm>
            <a:off x="1123950" y="3232359"/>
            <a:ext cx="4076700" cy="1198880"/>
          </a:xfrm>
          <a:prstGeom prst="rect">
            <a:avLst/>
          </a:prstGeom>
          <a:noFill/>
        </p:spPr>
        <p:txBody>
          <a:bodyPr wrap="square" rtlCol="0">
            <a:spAutoFit/>
          </a:bodyPr>
          <a:lstStyle/>
          <a:p>
            <a:pPr algn="ctr"/>
            <a:r>
              <a:rPr lang="zh-CN" altLang="en-US" sz="7200" spc="150" dirty="0">
                <a:solidFill>
                  <a:srgbClr val="FDDD8A"/>
                </a:solidFill>
                <a:latin typeface="+mj-ea"/>
                <a:ea typeface="+mj-ea"/>
              </a:rPr>
              <a:t>專案介紹</a:t>
            </a:r>
            <a:endParaRPr lang="zh-CN" altLang="en-US" sz="7200" spc="150" dirty="0">
              <a:solidFill>
                <a:srgbClr val="FDDD8A"/>
              </a:solidFill>
              <a:latin typeface="+mj-ea"/>
              <a:ea typeface="+mj-ea"/>
            </a:endParaRPr>
          </a:p>
        </p:txBody>
      </p:sp>
      <p:sp>
        <p:nvSpPr>
          <p:cNvPr id="14" name="任意多边形: 形状 13"/>
          <p:cNvSpPr/>
          <p:nvPr/>
        </p:nvSpPr>
        <p:spPr>
          <a:xfrm>
            <a:off x="4516280" y="1773848"/>
            <a:ext cx="418742" cy="379640"/>
          </a:xfrm>
          <a:custGeom>
            <a:avLst/>
            <a:gdLst>
              <a:gd name="connsiteX0" fmla="*/ 6535 w 418742"/>
              <a:gd name="connsiteY0" fmla="*/ 0 h 379640"/>
              <a:gd name="connsiteX1" fmla="*/ 418742 w 418742"/>
              <a:gd name="connsiteY1" fmla="*/ 0 h 379640"/>
              <a:gd name="connsiteX2" fmla="*/ 418742 w 418742"/>
              <a:gd name="connsiteY2" fmla="*/ 372125 h 379640"/>
              <a:gd name="connsiteX3" fmla="*/ 417261 w 418742"/>
              <a:gd name="connsiteY3" fmla="*/ 372585 h 379640"/>
              <a:gd name="connsiteX4" fmla="*/ 347273 w 418742"/>
              <a:gd name="connsiteY4" fmla="*/ 379640 h 379640"/>
              <a:gd name="connsiteX5" fmla="*/ 0 w 418742"/>
              <a:gd name="connsiteY5" fmla="*/ 32367 h 37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742" h="379640">
                <a:moveTo>
                  <a:pt x="6535" y="0"/>
                </a:moveTo>
                <a:lnTo>
                  <a:pt x="418742" y="0"/>
                </a:lnTo>
                <a:lnTo>
                  <a:pt x="418742" y="372125"/>
                </a:lnTo>
                <a:lnTo>
                  <a:pt x="417261" y="372585"/>
                </a:lnTo>
                <a:cubicBezTo>
                  <a:pt x="394654" y="377211"/>
                  <a:pt x="371247" y="379640"/>
                  <a:pt x="347273" y="379640"/>
                </a:cubicBezTo>
                <a:cubicBezTo>
                  <a:pt x="155479" y="379640"/>
                  <a:pt x="0" y="224161"/>
                  <a:pt x="0" y="32367"/>
                </a:cubicBez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1432125" y="1795850"/>
            <a:ext cx="3405795" cy="1106805"/>
          </a:xfrm>
          <a:prstGeom prst="rect">
            <a:avLst/>
          </a:prstGeom>
          <a:noFill/>
        </p:spPr>
        <p:txBody>
          <a:bodyPr wrap="square" rtlCol="0">
            <a:spAutoFit/>
          </a:bodyPr>
          <a:lstStyle>
            <a:defPPr>
              <a:defRPr lang="zh-CN"/>
            </a:defPPr>
            <a:lvl1pPr>
              <a:defRPr sz="2400">
                <a:solidFill>
                  <a:schemeClr val="tx1">
                    <a:lumMod val="65000"/>
                    <a:lumOff val="35000"/>
                  </a:schemeClr>
                </a:solidFill>
                <a:latin typeface="+mj-ea"/>
                <a:ea typeface="+mj-ea"/>
              </a:defRPr>
            </a:lvl1pPr>
          </a:lstStyle>
          <a:p>
            <a:pPr algn="ctr"/>
            <a:r>
              <a:rPr lang="en-US" altLang="zh-CN" sz="4800" spc="150" dirty="0">
                <a:solidFill>
                  <a:srgbClr val="151515"/>
                </a:solidFill>
              </a:rPr>
              <a:t>PART </a:t>
            </a:r>
            <a:r>
              <a:rPr lang="en-US" altLang="zh-CN" sz="6600" spc="150" dirty="0">
                <a:solidFill>
                  <a:srgbClr val="151515"/>
                </a:solidFill>
              </a:rPr>
              <a:t>01</a:t>
            </a:r>
            <a:endParaRPr lang="zh-CN" altLang="en-US" sz="4800" spc="150" dirty="0">
              <a:solidFill>
                <a:srgbClr val="151515"/>
              </a:solidFill>
            </a:endParaRPr>
          </a:p>
        </p:txBody>
      </p:sp>
      <p:sp>
        <p:nvSpPr>
          <p:cNvPr id="16" name="文本框 15"/>
          <p:cNvSpPr txBox="1"/>
          <p:nvPr/>
        </p:nvSpPr>
        <p:spPr>
          <a:xfrm>
            <a:off x="1276351" y="4379023"/>
            <a:ext cx="4464299" cy="737235"/>
          </a:xfrm>
          <a:prstGeom prst="rect">
            <a:avLst/>
          </a:prstGeom>
          <a:noFill/>
        </p:spPr>
        <p:txBody>
          <a:bodyPr wrap="square" rtlCol="0">
            <a:spAutoFit/>
          </a:bodyPr>
          <a:lstStyle/>
          <a:p>
            <a:pPr>
              <a:lnSpc>
                <a:spcPct val="150000"/>
              </a:lnSpc>
            </a:pPr>
            <a:r>
              <a:rPr lang="en-US" altLang="zh-CN" sz="1400" dirty="0">
                <a:solidFill>
                  <a:schemeClr val="bg1">
                    <a:lumMod val="95000"/>
                    <a:alpha val="50000"/>
                  </a:schemeClr>
                </a:solidFill>
                <a:latin typeface="+mn-ea"/>
              </a:rPr>
              <a:t>Lorem ipsum dolor sit </a:t>
            </a:r>
            <a:r>
              <a:rPr lang="en-US" altLang="zh-CN" sz="1400" dirty="0" err="1">
                <a:solidFill>
                  <a:schemeClr val="bg1">
                    <a:lumMod val="95000"/>
                    <a:alpha val="50000"/>
                  </a:schemeClr>
                </a:solidFill>
                <a:latin typeface="+mn-ea"/>
              </a:rPr>
              <a:t>amet</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consectetuer</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adipiscing</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elit</a:t>
            </a:r>
            <a:r>
              <a:rPr lang="en-US" altLang="zh-CN" sz="1400" dirty="0">
                <a:solidFill>
                  <a:schemeClr val="bg1">
                    <a:lumMod val="95000"/>
                    <a:alpha val="50000"/>
                  </a:schemeClr>
                </a:solidFill>
                <a:latin typeface="+mn-ea"/>
              </a:rPr>
              <a:t>. Maecenas </a:t>
            </a:r>
            <a:r>
              <a:rPr lang="en-US" altLang="zh-CN" sz="1400" dirty="0" err="1">
                <a:solidFill>
                  <a:schemeClr val="bg1">
                    <a:lumMod val="95000"/>
                    <a:alpha val="50000"/>
                  </a:schemeClr>
                </a:solidFill>
                <a:latin typeface="+mn-ea"/>
              </a:rPr>
              <a:t>porttitor</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congue</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massa</a:t>
            </a:r>
            <a:r>
              <a:rPr lang="en-US" altLang="zh-CN" sz="1400" dirty="0">
                <a:solidFill>
                  <a:schemeClr val="bg1">
                    <a:lumMod val="95000"/>
                    <a:alpha val="50000"/>
                  </a:schemeClr>
                </a:solidFill>
                <a:latin typeface="+mn-ea"/>
              </a:rPr>
              <a:t>. </a:t>
            </a:r>
            <a:endParaRPr lang="zh-CN" altLang="en-US" sz="1400" dirty="0">
              <a:solidFill>
                <a:schemeClr val="bg1">
                  <a:lumMod val="95000"/>
                  <a:alpha val="50000"/>
                </a:schemeClr>
              </a:solidFill>
              <a:latin typeface="+mn-ea"/>
            </a:endParaRPr>
          </a:p>
        </p:txBody>
      </p:sp>
      <p:grpSp>
        <p:nvGrpSpPr>
          <p:cNvPr id="19" name="组合 18"/>
          <p:cNvGrpSpPr/>
          <p:nvPr/>
        </p:nvGrpSpPr>
        <p:grpSpPr>
          <a:xfrm>
            <a:off x="1123950" y="712507"/>
            <a:ext cx="3456000" cy="460375"/>
            <a:chOff x="5791201" y="445807"/>
            <a:chExt cx="5724300" cy="460375"/>
          </a:xfrm>
        </p:grpSpPr>
        <p:cxnSp>
          <p:nvCxnSpPr>
            <p:cNvPr id="20" name="直接连接符 19"/>
            <p:cNvCxnSpPr/>
            <p:nvPr/>
          </p:nvCxnSpPr>
          <p:spPr>
            <a:xfrm>
              <a:off x="57912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97155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7082000" y="445807"/>
              <a:ext cx="3142700" cy="460375"/>
            </a:xfrm>
            <a:prstGeom prst="rect">
              <a:avLst/>
            </a:prstGeom>
            <a:noFill/>
            <a:ln>
              <a:noFill/>
            </a:ln>
          </p:spPr>
          <p:txBody>
            <a:bodyPr wrap="none" rtlCol="0">
              <a:spAutoFit/>
            </a:bodyPr>
            <a:lstStyle/>
            <a:p>
              <a:pPr algn="ctr"/>
              <a:r>
                <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rPr>
                <a:t>理財計畫書</a:t>
              </a:r>
              <a:endPar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專案介紹</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Project Introduction</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6064178" y="1102231"/>
            <a:ext cx="5165796" cy="4673377"/>
            <a:chOff x="6064178" y="1205590"/>
            <a:chExt cx="5165796" cy="4673377"/>
          </a:xfrm>
        </p:grpSpPr>
        <p:grpSp>
          <p:nvGrpSpPr>
            <p:cNvPr id="10" name="组合 9"/>
            <p:cNvGrpSpPr/>
            <p:nvPr/>
          </p:nvGrpSpPr>
          <p:grpSpPr>
            <a:xfrm>
              <a:off x="6064178" y="1205590"/>
              <a:ext cx="5165796" cy="1543462"/>
              <a:chOff x="6064178" y="1205590"/>
              <a:chExt cx="5165796" cy="1543462"/>
            </a:xfrm>
          </p:grpSpPr>
          <p:grpSp>
            <p:nvGrpSpPr>
              <p:cNvPr id="25" name="组合 24"/>
              <p:cNvGrpSpPr/>
              <p:nvPr/>
            </p:nvGrpSpPr>
            <p:grpSpPr>
              <a:xfrm>
                <a:off x="6064178" y="1467384"/>
                <a:ext cx="785416" cy="720000"/>
                <a:chOff x="5873678" y="1892617"/>
                <a:chExt cx="785416" cy="720000"/>
              </a:xfrm>
            </p:grpSpPr>
            <p:sp>
              <p:nvSpPr>
                <p:cNvPr id="29" name="矩形: 圆角 28"/>
                <p:cNvSpPr/>
                <p:nvPr/>
              </p:nvSpPr>
              <p:spPr>
                <a:xfrm>
                  <a:off x="5906386" y="1892617"/>
                  <a:ext cx="720000" cy="720000"/>
                </a:xfrm>
                <a:prstGeom prst="roundRect">
                  <a:avLst>
                    <a:gd name="adj" fmla="val 5000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5873678" y="2052562"/>
                  <a:ext cx="785416" cy="460375"/>
                </a:xfrm>
                <a:prstGeom prst="rect">
                  <a:avLst/>
                </a:prstGeom>
                <a:noFill/>
                <a:ln>
                  <a:noFill/>
                </a:ln>
              </p:spPr>
              <p:txBody>
                <a:bodyPr wrap="square" rtlCol="0">
                  <a:spAutoFit/>
                </a:bodyPr>
                <a:lstStyle>
                  <a:defPPr>
                    <a:defRPr lang="zh-CN"/>
                  </a:defPPr>
                  <a:lvl1pPr algn="ctr">
                    <a:defRPr sz="3200" spc="30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r>
                    <a:rPr lang="en-US" altLang="zh-CN" sz="2400" dirty="0">
                      <a:solidFill>
                        <a:srgbClr val="151515"/>
                      </a:solidFill>
                    </a:rPr>
                    <a:t>01</a:t>
                  </a:r>
                  <a:endParaRPr lang="zh-CN" altLang="en-US" sz="2400" dirty="0">
                    <a:solidFill>
                      <a:srgbClr val="151515"/>
                    </a:solidFill>
                  </a:endParaRPr>
                </a:p>
              </p:txBody>
            </p:sp>
          </p:grpSp>
          <p:grpSp>
            <p:nvGrpSpPr>
              <p:cNvPr id="26" name="组合 25"/>
              <p:cNvGrpSpPr/>
              <p:nvPr/>
            </p:nvGrpSpPr>
            <p:grpSpPr>
              <a:xfrm>
                <a:off x="6990417" y="1205590"/>
                <a:ext cx="4239557" cy="1543462"/>
                <a:chOff x="7257117" y="2100940"/>
                <a:chExt cx="4239557" cy="1543462"/>
              </a:xfrm>
            </p:grpSpPr>
            <p:sp>
              <p:nvSpPr>
                <p:cNvPr id="27" name="文本框 26"/>
                <p:cNvSpPr txBox="1"/>
                <p:nvPr/>
              </p:nvSpPr>
              <p:spPr>
                <a:xfrm>
                  <a:off x="7257117" y="2100940"/>
                  <a:ext cx="2892444" cy="460375"/>
                </a:xfrm>
                <a:prstGeom prst="rect">
                  <a:avLst/>
                </a:prstGeom>
                <a:noFill/>
              </p:spPr>
              <p:txBody>
                <a:bodyPr wrap="square" rtlCol="0">
                  <a:spAutoFit/>
                </a:bodyPr>
                <a:lstStyle/>
                <a:p>
                  <a:r>
                    <a:rPr lang="zh-CN" altLang="en-US" sz="2400" spc="150" dirty="0">
                      <a:solidFill>
                        <a:srgbClr val="151515"/>
                      </a:solidFill>
                      <a:latin typeface="+mj-ea"/>
                      <a:ea typeface="+mj-ea"/>
                    </a:rPr>
                    <a:t>債券</a:t>
                  </a:r>
                  <a:endParaRPr lang="zh-CN" altLang="en-US" sz="2400" spc="150" dirty="0">
                    <a:solidFill>
                      <a:srgbClr val="151515"/>
                    </a:solidFill>
                    <a:latin typeface="+mj-ea"/>
                    <a:ea typeface="+mj-ea"/>
                  </a:endParaRPr>
                </a:p>
              </p:txBody>
            </p:sp>
            <p:sp>
              <p:nvSpPr>
                <p:cNvPr id="28" name="文本框 27"/>
                <p:cNvSpPr txBox="1"/>
                <p:nvPr/>
              </p:nvSpPr>
              <p:spPr>
                <a:xfrm>
                  <a:off x="7257117" y="2434727"/>
                  <a:ext cx="4239557" cy="1209675"/>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債券可分為國債和企業債券兩種，企業債券雖然收益高於國債，但是投資者要關注企業的信譽、企業的經營狀況及企業的償還能力，所以投資的安全性就大大降低了。</a:t>
                  </a:r>
                  <a:endPar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grpSp>
        <p:grpSp>
          <p:nvGrpSpPr>
            <p:cNvPr id="11" name="组合 10"/>
            <p:cNvGrpSpPr/>
            <p:nvPr/>
          </p:nvGrpSpPr>
          <p:grpSpPr>
            <a:xfrm>
              <a:off x="6064178" y="2910565"/>
              <a:ext cx="5165796" cy="1320577"/>
              <a:chOff x="6064178" y="1205590"/>
              <a:chExt cx="5165796" cy="1320577"/>
            </a:xfrm>
          </p:grpSpPr>
          <p:grpSp>
            <p:nvGrpSpPr>
              <p:cNvPr id="19" name="组合 18"/>
              <p:cNvGrpSpPr/>
              <p:nvPr/>
            </p:nvGrpSpPr>
            <p:grpSpPr>
              <a:xfrm>
                <a:off x="6064178" y="1467384"/>
                <a:ext cx="785416" cy="720000"/>
                <a:chOff x="5873678" y="1892617"/>
                <a:chExt cx="785416" cy="720000"/>
              </a:xfrm>
            </p:grpSpPr>
            <p:sp>
              <p:nvSpPr>
                <p:cNvPr id="23" name="矩形: 圆角 22"/>
                <p:cNvSpPr/>
                <p:nvPr/>
              </p:nvSpPr>
              <p:spPr>
                <a:xfrm>
                  <a:off x="5906386" y="1892617"/>
                  <a:ext cx="720000" cy="720000"/>
                </a:xfrm>
                <a:prstGeom prst="roundRect">
                  <a:avLst>
                    <a:gd name="adj" fmla="val 5000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5873678" y="2052562"/>
                  <a:ext cx="785416" cy="460375"/>
                </a:xfrm>
                <a:prstGeom prst="rect">
                  <a:avLst/>
                </a:prstGeom>
                <a:noFill/>
                <a:ln>
                  <a:noFill/>
                </a:ln>
              </p:spPr>
              <p:txBody>
                <a:bodyPr wrap="square" rtlCol="0">
                  <a:spAutoFit/>
                </a:bodyPr>
                <a:lstStyle>
                  <a:defPPr>
                    <a:defRPr lang="zh-CN"/>
                  </a:defPPr>
                  <a:lvl1pPr algn="ctr">
                    <a:defRPr sz="3200" spc="30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r>
                    <a:rPr lang="en-US" altLang="zh-CN" sz="2400" dirty="0">
                      <a:solidFill>
                        <a:srgbClr val="151515"/>
                      </a:solidFill>
                    </a:rPr>
                    <a:t>02</a:t>
                  </a:r>
                  <a:endParaRPr lang="zh-CN" altLang="en-US" sz="2400" dirty="0">
                    <a:solidFill>
                      <a:srgbClr val="151515"/>
                    </a:solidFill>
                  </a:endParaRPr>
                </a:p>
              </p:txBody>
            </p:sp>
          </p:grpSp>
          <p:grpSp>
            <p:nvGrpSpPr>
              <p:cNvPr id="20" name="组合 19"/>
              <p:cNvGrpSpPr/>
              <p:nvPr/>
            </p:nvGrpSpPr>
            <p:grpSpPr>
              <a:xfrm>
                <a:off x="6990417" y="1205590"/>
                <a:ext cx="4239557" cy="1320577"/>
                <a:chOff x="7257117" y="2100940"/>
                <a:chExt cx="4239557" cy="1320577"/>
              </a:xfrm>
            </p:grpSpPr>
            <p:sp>
              <p:nvSpPr>
                <p:cNvPr id="21" name="文本框 20"/>
                <p:cNvSpPr txBox="1"/>
                <p:nvPr/>
              </p:nvSpPr>
              <p:spPr>
                <a:xfrm>
                  <a:off x="7257117" y="2100940"/>
                  <a:ext cx="2892444" cy="460375"/>
                </a:xfrm>
                <a:prstGeom prst="rect">
                  <a:avLst/>
                </a:prstGeom>
                <a:noFill/>
              </p:spPr>
              <p:txBody>
                <a:bodyPr wrap="square" rtlCol="0">
                  <a:spAutoFit/>
                </a:bodyPr>
                <a:lstStyle/>
                <a:p>
                  <a:r>
                    <a:rPr lang="zh-CN" altLang="en-US" sz="2400" spc="150" dirty="0">
                      <a:solidFill>
                        <a:srgbClr val="151515"/>
                      </a:solidFill>
                      <a:latin typeface="+mj-ea"/>
                      <a:ea typeface="+mj-ea"/>
                    </a:rPr>
                    <a:t>債券</a:t>
                  </a:r>
                  <a:endParaRPr lang="zh-CN" altLang="en-US" sz="2400" spc="150" dirty="0">
                    <a:solidFill>
                      <a:srgbClr val="151515"/>
                    </a:solidFill>
                    <a:latin typeface="+mj-ea"/>
                    <a:ea typeface="+mj-ea"/>
                  </a:endParaRPr>
                </a:p>
              </p:txBody>
            </p:sp>
            <p:sp>
              <p:nvSpPr>
                <p:cNvPr id="22" name="文本框 21"/>
                <p:cNvSpPr txBox="1"/>
                <p:nvPr/>
              </p:nvSpPr>
              <p:spPr>
                <a:xfrm>
                  <a:off x="7257117" y="2491877"/>
                  <a:ext cx="4239557" cy="929640"/>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人們更加青睞於國債，國債是國家發行的，安全性高，所以更能贏得投資者的信任，另外國債的收益要比儲蓄高。</a:t>
                  </a:r>
                  <a:endPar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grpSp>
        <p:grpSp>
          <p:nvGrpSpPr>
            <p:cNvPr id="12" name="组合 11"/>
            <p:cNvGrpSpPr/>
            <p:nvPr/>
          </p:nvGrpSpPr>
          <p:grpSpPr>
            <a:xfrm>
              <a:off x="6064178" y="4615540"/>
              <a:ext cx="5165796" cy="1263427"/>
              <a:chOff x="6064178" y="1205590"/>
              <a:chExt cx="5165796" cy="1263427"/>
            </a:xfrm>
          </p:grpSpPr>
          <p:grpSp>
            <p:nvGrpSpPr>
              <p:cNvPr id="13" name="组合 12"/>
              <p:cNvGrpSpPr/>
              <p:nvPr/>
            </p:nvGrpSpPr>
            <p:grpSpPr>
              <a:xfrm>
                <a:off x="6064178" y="1467384"/>
                <a:ext cx="785416" cy="720000"/>
                <a:chOff x="5873678" y="1892617"/>
                <a:chExt cx="785416" cy="720000"/>
              </a:xfrm>
            </p:grpSpPr>
            <p:sp>
              <p:nvSpPr>
                <p:cNvPr id="17" name="矩形: 圆角 16"/>
                <p:cNvSpPr/>
                <p:nvPr/>
              </p:nvSpPr>
              <p:spPr>
                <a:xfrm>
                  <a:off x="5906386" y="1892617"/>
                  <a:ext cx="720000" cy="720000"/>
                </a:xfrm>
                <a:prstGeom prst="roundRect">
                  <a:avLst>
                    <a:gd name="adj" fmla="val 5000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5873678" y="2052562"/>
                  <a:ext cx="785416" cy="460375"/>
                </a:xfrm>
                <a:prstGeom prst="rect">
                  <a:avLst/>
                </a:prstGeom>
                <a:noFill/>
                <a:ln>
                  <a:noFill/>
                </a:ln>
              </p:spPr>
              <p:txBody>
                <a:bodyPr wrap="square" rtlCol="0">
                  <a:spAutoFit/>
                </a:bodyPr>
                <a:lstStyle>
                  <a:defPPr>
                    <a:defRPr lang="zh-CN"/>
                  </a:defPPr>
                  <a:lvl1pPr algn="ctr">
                    <a:defRPr sz="3200" spc="30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r>
                    <a:rPr lang="en-US" altLang="zh-CN" sz="2400" dirty="0">
                      <a:solidFill>
                        <a:srgbClr val="151515"/>
                      </a:solidFill>
                    </a:rPr>
                    <a:t>03</a:t>
                  </a:r>
                  <a:endParaRPr lang="zh-CN" altLang="en-US" sz="2400" dirty="0">
                    <a:solidFill>
                      <a:srgbClr val="151515"/>
                    </a:solidFill>
                  </a:endParaRPr>
                </a:p>
              </p:txBody>
            </p:sp>
          </p:grpSp>
          <p:grpSp>
            <p:nvGrpSpPr>
              <p:cNvPr id="14" name="组合 13"/>
              <p:cNvGrpSpPr/>
              <p:nvPr/>
            </p:nvGrpSpPr>
            <p:grpSpPr>
              <a:xfrm>
                <a:off x="6990417" y="1205590"/>
                <a:ext cx="4239557" cy="1263427"/>
                <a:chOff x="7257117" y="2100940"/>
                <a:chExt cx="4239557" cy="1263427"/>
              </a:xfrm>
            </p:grpSpPr>
            <p:sp>
              <p:nvSpPr>
                <p:cNvPr id="15" name="文本框 14"/>
                <p:cNvSpPr txBox="1"/>
                <p:nvPr/>
              </p:nvSpPr>
              <p:spPr>
                <a:xfrm>
                  <a:off x="7257117" y="2100940"/>
                  <a:ext cx="2892444" cy="460375"/>
                </a:xfrm>
                <a:prstGeom prst="rect">
                  <a:avLst/>
                </a:prstGeom>
                <a:noFill/>
              </p:spPr>
              <p:txBody>
                <a:bodyPr wrap="square" rtlCol="0">
                  <a:spAutoFit/>
                </a:bodyPr>
                <a:lstStyle/>
                <a:p>
                  <a:r>
                    <a:rPr lang="zh-CN" altLang="en-US" sz="2400" spc="150" dirty="0">
                      <a:solidFill>
                        <a:srgbClr val="151515"/>
                      </a:solidFill>
                      <a:latin typeface="+mj-ea"/>
                      <a:ea typeface="+mj-ea"/>
                    </a:rPr>
                    <a:t>債券</a:t>
                  </a:r>
                  <a:endParaRPr lang="zh-CN" altLang="en-US" sz="2400" spc="150" dirty="0">
                    <a:solidFill>
                      <a:srgbClr val="151515"/>
                    </a:solidFill>
                    <a:latin typeface="+mj-ea"/>
                    <a:ea typeface="+mj-ea"/>
                  </a:endParaRPr>
                </a:p>
              </p:txBody>
            </p:sp>
            <p:sp>
              <p:nvSpPr>
                <p:cNvPr id="16" name="文本框 15"/>
                <p:cNvSpPr txBox="1"/>
                <p:nvPr/>
              </p:nvSpPr>
              <p:spPr>
                <a:xfrm>
                  <a:off x="7257117" y="2434727"/>
                  <a:ext cx="4239557" cy="929640"/>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債券作為一種債權債務憑證，與其他有價證券一樣，也是一種虛擬資本，而非真實資本，它是經濟運行中實際運用的真實資本的證書。</a:t>
                  </a:r>
                  <a:endPar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grpSp>
        </p:grpSp>
      </p:grpSp>
      <p:pic>
        <p:nvPicPr>
          <p:cNvPr id="31" name="图片 3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07073" y="1561126"/>
            <a:ext cx="4590404" cy="4694731"/>
          </a:xfrm>
          <a:prstGeom prst="rect">
            <a:avLst/>
          </a:prstGeom>
        </p:spPr>
      </p:pic>
      <p:sp>
        <p:nvSpPr>
          <p:cNvPr id="32" name="矩形 31"/>
          <p:cNvSpPr/>
          <p:nvPr/>
        </p:nvSpPr>
        <p:spPr>
          <a:xfrm>
            <a:off x="1620183" y="2200940"/>
            <a:ext cx="3849248" cy="2147775"/>
          </a:xfrm>
          <a:prstGeom prst="rect">
            <a:avLst/>
          </a:prstGeom>
          <a:blipFill dpi="0" rotWithShape="1">
            <a:blip r:embed="rId2"/>
            <a:srcRect/>
            <a:tile tx="0" ty="2286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01</a:t>
            </a:r>
            <a:endParaRPr lang="zh-CN" altLang="en-US" dirty="0">
              <a:solidFill>
                <a:srgbClr val="151515"/>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專案介紹</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Project Introduction</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01</a:t>
            </a:r>
            <a:endParaRPr lang="zh-CN" altLang="en-US" dirty="0">
              <a:solidFill>
                <a:srgbClr val="151515"/>
              </a:solidFill>
            </a:endParaRPr>
          </a:p>
        </p:txBody>
      </p:sp>
      <p:sp>
        <p:nvSpPr>
          <p:cNvPr id="35" name="矩形: 圆角 34"/>
          <p:cNvSpPr/>
          <p:nvPr/>
        </p:nvSpPr>
        <p:spPr>
          <a:xfrm>
            <a:off x="1124836" y="2245231"/>
            <a:ext cx="648000" cy="648000"/>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圆角 35"/>
          <p:cNvSpPr/>
          <p:nvPr/>
        </p:nvSpPr>
        <p:spPr>
          <a:xfrm>
            <a:off x="1119112" y="3950206"/>
            <a:ext cx="648000" cy="648000"/>
          </a:xfrm>
          <a:prstGeom prst="roundRect">
            <a:avLst>
              <a:gd name="adj" fmla="val 5000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2018367" y="2245231"/>
            <a:ext cx="2892444" cy="460375"/>
          </a:xfrm>
          <a:prstGeom prst="rect">
            <a:avLst/>
          </a:prstGeom>
          <a:noFill/>
        </p:spPr>
        <p:txBody>
          <a:bodyPr wrap="square" rtlCol="0">
            <a:spAutoFit/>
          </a:bodyPr>
          <a:lstStyle/>
          <a:p>
            <a:r>
              <a:rPr lang="zh-CN" altLang="en-US" sz="2400" spc="150" dirty="0">
                <a:solidFill>
                  <a:schemeClr val="tx1">
                    <a:lumMod val="50000"/>
                    <a:lumOff val="50000"/>
                  </a:schemeClr>
                </a:solidFill>
                <a:latin typeface="+mj-ea"/>
                <a:ea typeface="+mj-ea"/>
              </a:rPr>
              <a:t>外匯</a:t>
            </a:r>
            <a:endParaRPr lang="zh-CN" altLang="en-US" sz="2400" spc="150" dirty="0">
              <a:solidFill>
                <a:schemeClr val="tx1">
                  <a:lumMod val="50000"/>
                  <a:lumOff val="50000"/>
                </a:schemeClr>
              </a:solidFill>
              <a:latin typeface="+mj-ea"/>
              <a:ea typeface="+mj-ea"/>
            </a:endParaRPr>
          </a:p>
        </p:txBody>
      </p:sp>
      <p:sp>
        <p:nvSpPr>
          <p:cNvPr id="38" name="文本框 37"/>
          <p:cNvSpPr txBox="1"/>
          <p:nvPr/>
        </p:nvSpPr>
        <p:spPr>
          <a:xfrm>
            <a:off x="2018367" y="2674268"/>
            <a:ext cx="4239557" cy="1209675"/>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外匯是把某種外幣作為商品進行買賣</a:t>
            </a:r>
            <a:r>
              <a:rPr lang="en-US" altLang="zh-CN"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賺取匯率的差價</a:t>
            </a:r>
            <a:r>
              <a:rPr lang="en-US" altLang="zh-CN"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外匯交易分為外匯實盤交易和外匯保證金交易</a:t>
            </a:r>
            <a:r>
              <a:rPr lang="en-US" altLang="zh-CN"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外匯實盤交易在國內各大外匯銀行都可以進行</a:t>
            </a:r>
            <a:r>
              <a:rPr lang="en-US" altLang="zh-CN"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a:t>
            </a: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外匯保證金交易通過國際交易商進行。</a:t>
            </a:r>
            <a:endPar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39" name="文本框 38"/>
          <p:cNvSpPr txBox="1"/>
          <p:nvPr/>
        </p:nvSpPr>
        <p:spPr>
          <a:xfrm>
            <a:off x="2018367" y="3950206"/>
            <a:ext cx="2892444" cy="460375"/>
          </a:xfrm>
          <a:prstGeom prst="rect">
            <a:avLst/>
          </a:prstGeom>
          <a:noFill/>
        </p:spPr>
        <p:txBody>
          <a:bodyPr wrap="square" rtlCol="0">
            <a:spAutoFit/>
          </a:bodyPr>
          <a:lstStyle/>
          <a:p>
            <a:r>
              <a:rPr lang="zh-CN" altLang="en-US" sz="2400" spc="150" dirty="0">
                <a:solidFill>
                  <a:schemeClr val="tx1">
                    <a:lumMod val="50000"/>
                    <a:lumOff val="50000"/>
                  </a:schemeClr>
                </a:solidFill>
                <a:latin typeface="+mj-ea"/>
                <a:ea typeface="+mj-ea"/>
              </a:rPr>
              <a:t>外匯</a:t>
            </a:r>
            <a:endParaRPr lang="zh-CN" altLang="en-US" sz="2400" spc="150" dirty="0">
              <a:solidFill>
                <a:schemeClr val="tx1">
                  <a:lumMod val="50000"/>
                  <a:lumOff val="50000"/>
                </a:schemeClr>
              </a:solidFill>
              <a:latin typeface="+mj-ea"/>
              <a:ea typeface="+mj-ea"/>
            </a:endParaRPr>
          </a:p>
        </p:txBody>
      </p:sp>
      <p:sp>
        <p:nvSpPr>
          <p:cNvPr id="40" name="文本框 39"/>
          <p:cNvSpPr txBox="1"/>
          <p:nvPr/>
        </p:nvSpPr>
        <p:spPr>
          <a:xfrm>
            <a:off x="2018367" y="4379243"/>
            <a:ext cx="4239557" cy="1209675"/>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rPr>
              <a:t>外匯包括外國貨幣、外幣存款、外幣有價證券（政府公債、國庫券、公司債券、股票等）、外幣支付憑證（票據、銀行存款憑證、郵政儲蓄憑證等）。</a:t>
            </a:r>
            <a:endParaRPr lang="zh-CN" altLang="en-US" spc="150" dirty="0">
              <a:solidFill>
                <a:schemeClr val="tx1">
                  <a:lumMod val="50000"/>
                  <a:lumOff val="50000"/>
                </a:schemeClr>
              </a:solidFill>
              <a:latin typeface="思源黑体 CN Light" panose="020B0300000000000000" pitchFamily="34" charset="-122"/>
              <a:ea typeface="思源黑体 CN Light" panose="020B0300000000000000" pitchFamily="34" charset="-122"/>
            </a:endParaRPr>
          </a:p>
        </p:txBody>
      </p:sp>
      <p:sp>
        <p:nvSpPr>
          <p:cNvPr id="41" name="矩形 40"/>
          <p:cNvSpPr/>
          <p:nvPr/>
        </p:nvSpPr>
        <p:spPr>
          <a:xfrm>
            <a:off x="9304534" y="1706925"/>
            <a:ext cx="1179428" cy="3780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6654799" y="1826542"/>
            <a:ext cx="3672000" cy="3780000"/>
          </a:xfrm>
          <a:prstGeom prst="rect">
            <a:avLst/>
          </a:prstGeom>
          <a:blipFill dpi="0" rotWithShape="1">
            <a:blip r:embed="rId1"/>
            <a:srcRect/>
            <a:tile tx="0" ty="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3" name="直接连接符 42"/>
          <p:cNvCxnSpPr/>
          <p:nvPr/>
        </p:nvCxnSpPr>
        <p:spPr>
          <a:xfrm>
            <a:off x="2114550" y="2683441"/>
            <a:ext cx="1143000" cy="0"/>
          </a:xfrm>
          <a:prstGeom prst="line">
            <a:avLst/>
          </a:prstGeom>
          <a:ln w="28575">
            <a:solidFill>
              <a:srgbClr val="FDDD8A"/>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2114550" y="4378891"/>
            <a:ext cx="1143000" cy="0"/>
          </a:xfrm>
          <a:prstGeom prst="line">
            <a:avLst/>
          </a:prstGeom>
          <a:ln w="28575">
            <a:solidFill>
              <a:srgbClr val="FDDD8A"/>
            </a:solidFill>
          </a:ln>
        </p:spPr>
        <p:style>
          <a:lnRef idx="1">
            <a:schemeClr val="accent1"/>
          </a:lnRef>
          <a:fillRef idx="0">
            <a:schemeClr val="accent1"/>
          </a:fillRef>
          <a:effectRef idx="0">
            <a:schemeClr val="accent1"/>
          </a:effectRef>
          <a:fontRef idx="minor">
            <a:schemeClr val="tx1"/>
          </a:fontRef>
        </p:style>
      </p:cxnSp>
      <p:pic>
        <p:nvPicPr>
          <p:cNvPr id="45" name="图形 4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38631" y="2378072"/>
            <a:ext cx="396000" cy="396000"/>
          </a:xfrm>
          <a:prstGeom prst="rect">
            <a:avLst/>
          </a:prstGeom>
        </p:spPr>
      </p:pic>
      <p:pic>
        <p:nvPicPr>
          <p:cNvPr id="46" name="图形 4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63112" y="4094206"/>
            <a:ext cx="326772" cy="32677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專案介紹</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Project Introduction</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01</a:t>
            </a:r>
            <a:endParaRPr lang="zh-CN" altLang="en-US" dirty="0">
              <a:solidFill>
                <a:srgbClr val="151515"/>
              </a:solidFill>
            </a:endParaRPr>
          </a:p>
        </p:txBody>
      </p:sp>
      <p:grpSp>
        <p:nvGrpSpPr>
          <p:cNvPr id="9" name="组合 8"/>
          <p:cNvGrpSpPr/>
          <p:nvPr/>
        </p:nvGrpSpPr>
        <p:grpSpPr>
          <a:xfrm>
            <a:off x="1455738" y="1724125"/>
            <a:ext cx="8907462" cy="1260000"/>
            <a:chOff x="1455738" y="1590775"/>
            <a:chExt cx="8907462" cy="1260000"/>
          </a:xfrm>
        </p:grpSpPr>
        <p:sp>
          <p:nvSpPr>
            <p:cNvPr id="22" name="矩形: 对角圆角 21"/>
            <p:cNvSpPr/>
            <p:nvPr/>
          </p:nvSpPr>
          <p:spPr>
            <a:xfrm flipV="1">
              <a:off x="1455738" y="1590775"/>
              <a:ext cx="8907462" cy="1260000"/>
            </a:xfrm>
            <a:prstGeom prst="round2DiagRect">
              <a:avLst>
                <a:gd name="adj1" fmla="val 50000"/>
                <a:gd name="adj2" fmla="val 0"/>
              </a:avLst>
            </a:prstGeom>
            <a:solidFill>
              <a:schemeClr val="bg1"/>
            </a:solidFill>
            <a:ln w="317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p:cNvGrpSpPr/>
            <p:nvPr/>
          </p:nvGrpSpPr>
          <p:grpSpPr>
            <a:xfrm>
              <a:off x="2508111" y="1743295"/>
              <a:ext cx="7678083" cy="1022127"/>
              <a:chOff x="1008717" y="1800473"/>
              <a:chExt cx="7678083" cy="1022127"/>
            </a:xfrm>
          </p:grpSpPr>
          <p:sp>
            <p:nvSpPr>
              <p:cNvPr id="28" name="文本框 27"/>
              <p:cNvSpPr txBox="1"/>
              <p:nvPr/>
            </p:nvSpPr>
            <p:spPr>
              <a:xfrm>
                <a:off x="1008717" y="1800473"/>
                <a:ext cx="1897157" cy="460375"/>
              </a:xfrm>
              <a:prstGeom prst="rect">
                <a:avLst/>
              </a:prstGeom>
              <a:noFill/>
            </p:spPr>
            <p:txBody>
              <a:bodyPr wrap="square" rtlCol="0">
                <a:spAutoFit/>
              </a:bodyPr>
              <a:lstStyle/>
              <a:p>
                <a:r>
                  <a:rPr lang="zh-CN" altLang="en-US" sz="2400" spc="150" dirty="0">
                    <a:solidFill>
                      <a:srgbClr val="151515"/>
                    </a:solidFill>
                    <a:latin typeface="+mj-ea"/>
                    <a:ea typeface="+mj-ea"/>
                  </a:rPr>
                  <a:t>股票</a:t>
                </a:r>
                <a:endParaRPr lang="zh-CN" altLang="en-US" sz="2400" spc="150" dirty="0">
                  <a:solidFill>
                    <a:srgbClr val="151515"/>
                  </a:solidFill>
                  <a:latin typeface="+mj-ea"/>
                  <a:ea typeface="+mj-ea"/>
                </a:endParaRPr>
              </a:p>
            </p:txBody>
          </p:sp>
          <p:sp>
            <p:nvSpPr>
              <p:cNvPr id="29" name="文本框 28"/>
              <p:cNvSpPr txBox="1"/>
              <p:nvPr/>
            </p:nvSpPr>
            <p:spPr>
              <a:xfrm>
                <a:off x="1008717" y="2172360"/>
                <a:ext cx="7678083" cy="650240"/>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股票是我們都比較熟悉的一種金融投資品種</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a:t>
                </a: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股票作為企業的資金憑證在專業性的證券市場交易</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a:t>
                </a: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投資者獲利的途徑有兩種</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a:t>
                </a: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一種是享受企業經營的分紅</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a:t>
                </a: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另一種是搏取市場差價</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a:t>
                </a:r>
                <a:endPar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endParaRPr>
              </a:p>
            </p:txBody>
          </p:sp>
        </p:grpSp>
        <p:grpSp>
          <p:nvGrpSpPr>
            <p:cNvPr id="25" name="组合 24"/>
            <p:cNvGrpSpPr/>
            <p:nvPr/>
          </p:nvGrpSpPr>
          <p:grpSpPr>
            <a:xfrm>
              <a:off x="1632744" y="1884100"/>
              <a:ext cx="990600" cy="720000"/>
              <a:chOff x="6477000" y="3793342"/>
              <a:chExt cx="990600" cy="720000"/>
            </a:xfrm>
          </p:grpSpPr>
          <p:sp>
            <p:nvSpPr>
              <p:cNvPr id="26" name="文本框 25"/>
              <p:cNvSpPr txBox="1"/>
              <p:nvPr/>
            </p:nvSpPr>
            <p:spPr>
              <a:xfrm>
                <a:off x="6477000" y="3922510"/>
                <a:ext cx="990600" cy="460375"/>
              </a:xfrm>
              <a:prstGeom prst="rect">
                <a:avLst/>
              </a:prstGeom>
              <a:noFill/>
            </p:spPr>
            <p:txBody>
              <a:bodyPr wrap="square" rtlCol="0">
                <a:spAutoFit/>
              </a:bodyPr>
              <a:lstStyle>
                <a:defPPr>
                  <a:defRPr lang="zh-CN"/>
                </a:defPPr>
                <a:lvl1pPr>
                  <a:defRPr sz="2000" spc="150">
                    <a:solidFill>
                      <a:schemeClr val="tx1">
                        <a:lumMod val="50000"/>
                        <a:lumOff val="50000"/>
                      </a:schemeClr>
                    </a:solidFill>
                    <a:latin typeface="+mj-ea"/>
                    <a:ea typeface="+mj-ea"/>
                  </a:defRPr>
                </a:lvl1pPr>
              </a:lstStyle>
              <a:p>
                <a:pPr algn="ctr"/>
                <a:r>
                  <a:rPr lang="en-US" altLang="zh-CN" sz="2400" dirty="0">
                    <a:solidFill>
                      <a:srgbClr val="151515"/>
                    </a:solidFill>
                  </a:rPr>
                  <a:t>01</a:t>
                </a:r>
                <a:endParaRPr lang="zh-CN" altLang="en-US" sz="2400" dirty="0">
                  <a:solidFill>
                    <a:srgbClr val="151515"/>
                  </a:solidFill>
                </a:endParaRPr>
              </a:p>
            </p:txBody>
          </p:sp>
          <p:sp>
            <p:nvSpPr>
              <p:cNvPr id="27" name="圆: 空心 26"/>
              <p:cNvSpPr/>
              <p:nvPr/>
            </p:nvSpPr>
            <p:spPr>
              <a:xfrm>
                <a:off x="6612300" y="3793342"/>
                <a:ext cx="720000" cy="720000"/>
              </a:xfrm>
              <a:prstGeom prst="donut">
                <a:avLst>
                  <a:gd name="adj" fmla="val 13411"/>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10" name="组合 9"/>
          <p:cNvGrpSpPr/>
          <p:nvPr/>
        </p:nvGrpSpPr>
        <p:grpSpPr>
          <a:xfrm>
            <a:off x="1455738" y="3265068"/>
            <a:ext cx="8907462" cy="1260000"/>
            <a:chOff x="1455738" y="3265068"/>
            <a:chExt cx="8907462" cy="1260000"/>
          </a:xfrm>
        </p:grpSpPr>
        <p:sp>
          <p:nvSpPr>
            <p:cNvPr id="31" name="矩形: 对角圆角 30"/>
            <p:cNvSpPr/>
            <p:nvPr/>
          </p:nvSpPr>
          <p:spPr>
            <a:xfrm flipV="1">
              <a:off x="1455738" y="3265068"/>
              <a:ext cx="8907462" cy="1260000"/>
            </a:xfrm>
            <a:prstGeom prst="round2DiagRect">
              <a:avLst>
                <a:gd name="adj1" fmla="val 50000"/>
                <a:gd name="adj2" fmla="val 0"/>
              </a:avLst>
            </a:prstGeom>
            <a:solidFill>
              <a:srgbClr val="FDDD8A"/>
            </a:solidFill>
            <a:ln w="317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2508111" y="3394263"/>
              <a:ext cx="7678083" cy="1022127"/>
              <a:chOff x="2508111" y="3436638"/>
              <a:chExt cx="7678083" cy="1022127"/>
            </a:xfrm>
          </p:grpSpPr>
          <p:sp>
            <p:nvSpPr>
              <p:cNvPr id="51" name="文本框 50"/>
              <p:cNvSpPr txBox="1"/>
              <p:nvPr/>
            </p:nvSpPr>
            <p:spPr>
              <a:xfrm>
                <a:off x="2508111" y="3436638"/>
                <a:ext cx="1897157" cy="460375"/>
              </a:xfrm>
              <a:prstGeom prst="rect">
                <a:avLst/>
              </a:prstGeom>
              <a:noFill/>
            </p:spPr>
            <p:txBody>
              <a:bodyPr wrap="square" rtlCol="0">
                <a:spAutoFit/>
              </a:bodyPr>
              <a:lstStyle/>
              <a:p>
                <a:r>
                  <a:rPr lang="zh-CN" altLang="en-US" sz="2400" spc="150" dirty="0">
                    <a:solidFill>
                      <a:srgbClr val="151515"/>
                    </a:solidFill>
                    <a:latin typeface="+mj-ea"/>
                    <a:ea typeface="+mj-ea"/>
                  </a:rPr>
                  <a:t>股票</a:t>
                </a:r>
                <a:endParaRPr lang="zh-CN" altLang="en-US" sz="2400" spc="150" dirty="0">
                  <a:solidFill>
                    <a:srgbClr val="151515"/>
                  </a:solidFill>
                  <a:latin typeface="+mj-ea"/>
                  <a:ea typeface="+mj-ea"/>
                </a:endParaRPr>
              </a:p>
            </p:txBody>
          </p:sp>
          <p:sp>
            <p:nvSpPr>
              <p:cNvPr id="52" name="文本框 51"/>
              <p:cNvSpPr txBox="1"/>
              <p:nvPr/>
            </p:nvSpPr>
            <p:spPr>
              <a:xfrm>
                <a:off x="2508111" y="3808525"/>
                <a:ext cx="7678083" cy="650240"/>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股票是一種高收益的投資品種，炒股票需要投資者具有相當專業的金融知識，不斷積累投資技巧，提高自己的分析能力。</a:t>
                </a:r>
                <a:endPar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endParaRPr>
              </a:p>
            </p:txBody>
          </p:sp>
        </p:grpSp>
        <p:grpSp>
          <p:nvGrpSpPr>
            <p:cNvPr id="48" name="组合 47"/>
            <p:cNvGrpSpPr/>
            <p:nvPr/>
          </p:nvGrpSpPr>
          <p:grpSpPr>
            <a:xfrm>
              <a:off x="1632744" y="3535068"/>
              <a:ext cx="990600" cy="720000"/>
              <a:chOff x="6477000" y="3793342"/>
              <a:chExt cx="990600" cy="720000"/>
            </a:xfrm>
          </p:grpSpPr>
          <p:sp>
            <p:nvSpPr>
              <p:cNvPr id="49" name="文本框 48"/>
              <p:cNvSpPr txBox="1"/>
              <p:nvPr/>
            </p:nvSpPr>
            <p:spPr>
              <a:xfrm>
                <a:off x="6477000" y="3922510"/>
                <a:ext cx="990600" cy="460375"/>
              </a:xfrm>
              <a:prstGeom prst="rect">
                <a:avLst/>
              </a:prstGeom>
              <a:noFill/>
            </p:spPr>
            <p:txBody>
              <a:bodyPr wrap="square" rtlCol="0">
                <a:spAutoFit/>
              </a:bodyPr>
              <a:lstStyle>
                <a:defPPr>
                  <a:defRPr lang="zh-CN"/>
                </a:defPPr>
                <a:lvl1pPr>
                  <a:defRPr sz="2000" spc="150">
                    <a:solidFill>
                      <a:schemeClr val="tx1">
                        <a:lumMod val="50000"/>
                        <a:lumOff val="50000"/>
                      </a:schemeClr>
                    </a:solidFill>
                    <a:latin typeface="+mj-ea"/>
                    <a:ea typeface="+mj-ea"/>
                  </a:defRPr>
                </a:lvl1pPr>
              </a:lstStyle>
              <a:p>
                <a:pPr algn="ctr"/>
                <a:r>
                  <a:rPr lang="en-US" altLang="zh-CN" sz="2400" dirty="0">
                    <a:solidFill>
                      <a:schemeClr val="bg1"/>
                    </a:solidFill>
                  </a:rPr>
                  <a:t>02</a:t>
                </a:r>
                <a:endParaRPr lang="zh-CN" altLang="en-US" sz="2400" dirty="0">
                  <a:solidFill>
                    <a:schemeClr val="bg1"/>
                  </a:solidFill>
                </a:endParaRPr>
              </a:p>
            </p:txBody>
          </p:sp>
          <p:sp>
            <p:nvSpPr>
              <p:cNvPr id="50" name="圆: 空心 49"/>
              <p:cNvSpPr/>
              <p:nvPr/>
            </p:nvSpPr>
            <p:spPr>
              <a:xfrm>
                <a:off x="6612300" y="3793342"/>
                <a:ext cx="720000" cy="720000"/>
              </a:xfrm>
              <a:prstGeom prst="donut">
                <a:avLst>
                  <a:gd name="adj" fmla="val 1341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11" name="组合 10"/>
          <p:cNvGrpSpPr/>
          <p:nvPr/>
        </p:nvGrpSpPr>
        <p:grpSpPr>
          <a:xfrm>
            <a:off x="1455738" y="4806010"/>
            <a:ext cx="8907462" cy="1260000"/>
            <a:chOff x="1455738" y="4939360"/>
            <a:chExt cx="8907462" cy="1260000"/>
          </a:xfrm>
        </p:grpSpPr>
        <p:sp>
          <p:nvSpPr>
            <p:cNvPr id="53" name="矩形: 对角圆角 52"/>
            <p:cNvSpPr/>
            <p:nvPr/>
          </p:nvSpPr>
          <p:spPr>
            <a:xfrm flipV="1">
              <a:off x="1455738" y="4939360"/>
              <a:ext cx="8907462" cy="1260000"/>
            </a:xfrm>
            <a:prstGeom prst="round2DiagRect">
              <a:avLst>
                <a:gd name="adj1" fmla="val 50000"/>
                <a:gd name="adj2" fmla="val 0"/>
              </a:avLst>
            </a:prstGeom>
            <a:solidFill>
              <a:schemeClr val="bg1"/>
            </a:solidFill>
            <a:ln w="317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2508111" y="5110930"/>
              <a:ext cx="7678083" cy="1022127"/>
              <a:chOff x="2508111" y="5110930"/>
              <a:chExt cx="7678083" cy="1022127"/>
            </a:xfrm>
          </p:grpSpPr>
          <p:sp>
            <p:nvSpPr>
              <p:cNvPr id="55" name="文本框 54"/>
              <p:cNvSpPr txBox="1"/>
              <p:nvPr/>
            </p:nvSpPr>
            <p:spPr>
              <a:xfrm>
                <a:off x="2508111" y="5110930"/>
                <a:ext cx="1897157" cy="460375"/>
              </a:xfrm>
              <a:prstGeom prst="rect">
                <a:avLst/>
              </a:prstGeom>
              <a:noFill/>
            </p:spPr>
            <p:txBody>
              <a:bodyPr wrap="square" rtlCol="0">
                <a:spAutoFit/>
              </a:bodyPr>
              <a:lstStyle/>
              <a:p>
                <a:r>
                  <a:rPr lang="zh-CN" altLang="en-US" sz="2400" spc="150" dirty="0">
                    <a:solidFill>
                      <a:schemeClr val="tx1">
                        <a:lumMod val="65000"/>
                        <a:lumOff val="35000"/>
                      </a:schemeClr>
                    </a:solidFill>
                    <a:latin typeface="+mj-ea"/>
                    <a:ea typeface="+mj-ea"/>
                  </a:rPr>
                  <a:t>股票</a:t>
                </a:r>
                <a:endParaRPr lang="zh-CN" altLang="en-US" sz="2400" spc="150" dirty="0">
                  <a:solidFill>
                    <a:schemeClr val="tx1">
                      <a:lumMod val="65000"/>
                      <a:lumOff val="35000"/>
                    </a:schemeClr>
                  </a:solidFill>
                  <a:latin typeface="+mj-ea"/>
                  <a:ea typeface="+mj-ea"/>
                </a:endParaRPr>
              </a:p>
            </p:txBody>
          </p:sp>
          <p:sp>
            <p:nvSpPr>
              <p:cNvPr id="56" name="文本框 55"/>
              <p:cNvSpPr txBox="1"/>
              <p:nvPr/>
            </p:nvSpPr>
            <p:spPr>
              <a:xfrm>
                <a:off x="2508111" y="5482817"/>
                <a:ext cx="7678083" cy="650240"/>
              </a:xfrm>
              <a:prstGeom prst="rect">
                <a:avLst/>
              </a:prstGeom>
              <a:noFill/>
            </p:spPr>
            <p:txBody>
              <a:bodyPr wrap="square" rtlCol="0">
                <a:spAutoFit/>
              </a:bodyPr>
              <a:lstStyle>
                <a:defPPr>
                  <a:defRPr lang="zh-CN"/>
                </a:defPPr>
                <a:lvl1pPr algn="ctr">
                  <a:defRPr sz="1400" spc="800">
                    <a:solidFill>
                      <a:schemeClr val="bg1">
                        <a:alpha val="50000"/>
                      </a:schemeClr>
                    </a:solidFill>
                    <a:latin typeface="思源黑体 CN Heavy" panose="020B0A00000000000000" pitchFamily="34" charset="-122"/>
                    <a:ea typeface="思源黑体 CN Heavy" panose="020B0A00000000000000" pitchFamily="34" charset="-122"/>
                  </a:defRPr>
                </a:lvl1pPr>
              </a:lstStyle>
              <a:p>
                <a:pPr algn="l">
                  <a:lnSpc>
                    <a:spcPct val="130000"/>
                  </a:lnSpc>
                </a:pPr>
                <a:r>
                  <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股票是股份公司資本的構成部分，可以轉讓、買賣，是資本市場的主要長期信用工具，但不能要求公司返還其出資</a:t>
                </a:r>
                <a:r>
                  <a:rPr lang="en-US" altLang="zh-CN" spc="150" dirty="0">
                    <a:solidFill>
                      <a:schemeClr val="tx1">
                        <a:lumMod val="65000"/>
                        <a:lumOff val="35000"/>
                      </a:schemeClr>
                    </a:solidFill>
                    <a:latin typeface="思源黑体 CN Light" panose="020B0300000000000000" pitchFamily="34" charset="-122"/>
                    <a:ea typeface="思源黑体 CN Light" panose="020B0300000000000000" pitchFamily="34" charset="-122"/>
                  </a:rPr>
                  <a:t>.</a:t>
                </a:r>
                <a:endParaRPr lang="zh-CN" altLang="en-US" spc="150" dirty="0">
                  <a:solidFill>
                    <a:schemeClr val="tx1">
                      <a:lumMod val="65000"/>
                      <a:lumOff val="35000"/>
                    </a:schemeClr>
                  </a:solidFill>
                  <a:latin typeface="思源黑体 CN Light" panose="020B0300000000000000" pitchFamily="34" charset="-122"/>
                  <a:ea typeface="思源黑体 CN Light" panose="020B0300000000000000" pitchFamily="34" charset="-122"/>
                </a:endParaRPr>
              </a:p>
            </p:txBody>
          </p:sp>
        </p:grpSp>
        <p:grpSp>
          <p:nvGrpSpPr>
            <p:cNvPr id="57" name="组合 56"/>
            <p:cNvGrpSpPr/>
            <p:nvPr/>
          </p:nvGrpSpPr>
          <p:grpSpPr>
            <a:xfrm>
              <a:off x="1632744" y="5251735"/>
              <a:ext cx="990600" cy="720000"/>
              <a:chOff x="6477000" y="3793342"/>
              <a:chExt cx="990600" cy="720000"/>
            </a:xfrm>
          </p:grpSpPr>
          <p:sp>
            <p:nvSpPr>
              <p:cNvPr id="58" name="文本框 57"/>
              <p:cNvSpPr txBox="1"/>
              <p:nvPr/>
            </p:nvSpPr>
            <p:spPr>
              <a:xfrm>
                <a:off x="6477000" y="3922510"/>
                <a:ext cx="990600" cy="460375"/>
              </a:xfrm>
              <a:prstGeom prst="rect">
                <a:avLst/>
              </a:prstGeom>
              <a:noFill/>
            </p:spPr>
            <p:txBody>
              <a:bodyPr wrap="square" rtlCol="0">
                <a:spAutoFit/>
              </a:bodyPr>
              <a:lstStyle>
                <a:defPPr>
                  <a:defRPr lang="zh-CN"/>
                </a:defPPr>
                <a:lvl1pPr>
                  <a:defRPr sz="2000" spc="150">
                    <a:solidFill>
                      <a:schemeClr val="tx1">
                        <a:lumMod val="50000"/>
                        <a:lumOff val="50000"/>
                      </a:schemeClr>
                    </a:solidFill>
                    <a:latin typeface="+mj-ea"/>
                    <a:ea typeface="+mj-ea"/>
                  </a:defRPr>
                </a:lvl1pPr>
              </a:lstStyle>
              <a:p>
                <a:pPr algn="ctr"/>
                <a:r>
                  <a:rPr lang="en-US" altLang="zh-CN" sz="2400" dirty="0">
                    <a:solidFill>
                      <a:schemeClr val="tx1">
                        <a:lumMod val="65000"/>
                        <a:lumOff val="35000"/>
                      </a:schemeClr>
                    </a:solidFill>
                  </a:rPr>
                  <a:t>03</a:t>
                </a:r>
                <a:endParaRPr lang="zh-CN" altLang="en-US" sz="2400" dirty="0">
                  <a:solidFill>
                    <a:schemeClr val="tx1">
                      <a:lumMod val="65000"/>
                      <a:lumOff val="35000"/>
                    </a:schemeClr>
                  </a:solidFill>
                </a:endParaRPr>
              </a:p>
            </p:txBody>
          </p:sp>
          <p:sp>
            <p:nvSpPr>
              <p:cNvPr id="59" name="圆: 空心 58"/>
              <p:cNvSpPr/>
              <p:nvPr/>
            </p:nvSpPr>
            <p:spPr>
              <a:xfrm>
                <a:off x="6612300" y="3793342"/>
                <a:ext cx="720000" cy="720000"/>
              </a:xfrm>
              <a:prstGeom prst="donut">
                <a:avLst>
                  <a:gd name="adj" fmla="val 13411"/>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8" name="矩形 7"/>
          <p:cNvSpPr/>
          <p:nvPr/>
        </p:nvSpPr>
        <p:spPr>
          <a:xfrm>
            <a:off x="8089875" y="0"/>
            <a:ext cx="1409700" cy="6858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 空心 5"/>
          <p:cNvSpPr/>
          <p:nvPr/>
        </p:nvSpPr>
        <p:spPr>
          <a:xfrm>
            <a:off x="6454725" y="1089000"/>
            <a:ext cx="4680000" cy="4680000"/>
          </a:xfrm>
          <a:prstGeom prst="donut">
            <a:avLst>
              <a:gd name="adj" fmla="val 3496"/>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 name="椭圆 6"/>
          <p:cNvSpPr/>
          <p:nvPr/>
        </p:nvSpPr>
        <p:spPr>
          <a:xfrm>
            <a:off x="6760725" y="1395000"/>
            <a:ext cx="4068000" cy="4068000"/>
          </a:xfrm>
          <a:prstGeom prst="ellipse">
            <a:avLst/>
          </a:prstGeom>
          <a:blipFill dpi="0" rotWithShape="1">
            <a:blip r:embed="rId1"/>
            <a:srcRect/>
            <a:tile tx="0" ty="0" sx="100000" sy="100000" flip="none" algn="r"/>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335022" y="1773848"/>
            <a:ext cx="3600000" cy="1152000"/>
          </a:xfrm>
          <a:prstGeom prst="rect">
            <a:avLst/>
          </a:prstGeom>
          <a:solidFill>
            <a:schemeClr val="bg1"/>
          </a:solidFill>
          <a:ln>
            <a:noFill/>
          </a:ln>
          <a:effectLst>
            <a:outerShdw blurRad="381000" dist="381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文本框 10"/>
          <p:cNvSpPr txBox="1"/>
          <p:nvPr/>
        </p:nvSpPr>
        <p:spPr>
          <a:xfrm>
            <a:off x="1123950" y="3232359"/>
            <a:ext cx="4076700" cy="1198880"/>
          </a:xfrm>
          <a:prstGeom prst="rect">
            <a:avLst/>
          </a:prstGeom>
          <a:noFill/>
        </p:spPr>
        <p:txBody>
          <a:bodyPr wrap="square" rtlCol="0">
            <a:spAutoFit/>
          </a:bodyPr>
          <a:lstStyle/>
          <a:p>
            <a:pPr algn="ctr"/>
            <a:r>
              <a:rPr lang="zh-CN" altLang="en-US" sz="7200" spc="150" dirty="0">
                <a:solidFill>
                  <a:srgbClr val="FDDD8A"/>
                </a:solidFill>
                <a:latin typeface="+mj-ea"/>
                <a:ea typeface="+mj-ea"/>
              </a:rPr>
              <a:t>市場分析</a:t>
            </a:r>
            <a:endParaRPr lang="zh-CN" altLang="en-US" sz="7200" spc="150" dirty="0">
              <a:solidFill>
                <a:srgbClr val="FDDD8A"/>
              </a:solidFill>
              <a:latin typeface="+mj-ea"/>
              <a:ea typeface="+mj-ea"/>
            </a:endParaRPr>
          </a:p>
        </p:txBody>
      </p:sp>
      <p:sp>
        <p:nvSpPr>
          <p:cNvPr id="14" name="任意多边形: 形状 13"/>
          <p:cNvSpPr/>
          <p:nvPr/>
        </p:nvSpPr>
        <p:spPr>
          <a:xfrm>
            <a:off x="4516280" y="1773848"/>
            <a:ext cx="418742" cy="379640"/>
          </a:xfrm>
          <a:custGeom>
            <a:avLst/>
            <a:gdLst>
              <a:gd name="connsiteX0" fmla="*/ 6535 w 418742"/>
              <a:gd name="connsiteY0" fmla="*/ 0 h 379640"/>
              <a:gd name="connsiteX1" fmla="*/ 418742 w 418742"/>
              <a:gd name="connsiteY1" fmla="*/ 0 h 379640"/>
              <a:gd name="connsiteX2" fmla="*/ 418742 w 418742"/>
              <a:gd name="connsiteY2" fmla="*/ 372125 h 379640"/>
              <a:gd name="connsiteX3" fmla="*/ 417261 w 418742"/>
              <a:gd name="connsiteY3" fmla="*/ 372585 h 379640"/>
              <a:gd name="connsiteX4" fmla="*/ 347273 w 418742"/>
              <a:gd name="connsiteY4" fmla="*/ 379640 h 379640"/>
              <a:gd name="connsiteX5" fmla="*/ 0 w 418742"/>
              <a:gd name="connsiteY5" fmla="*/ 32367 h 37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8742" h="379640">
                <a:moveTo>
                  <a:pt x="6535" y="0"/>
                </a:moveTo>
                <a:lnTo>
                  <a:pt x="418742" y="0"/>
                </a:lnTo>
                <a:lnTo>
                  <a:pt x="418742" y="372125"/>
                </a:lnTo>
                <a:lnTo>
                  <a:pt x="417261" y="372585"/>
                </a:lnTo>
                <a:cubicBezTo>
                  <a:pt x="394654" y="377211"/>
                  <a:pt x="371247" y="379640"/>
                  <a:pt x="347273" y="379640"/>
                </a:cubicBezTo>
                <a:cubicBezTo>
                  <a:pt x="155479" y="379640"/>
                  <a:pt x="0" y="224161"/>
                  <a:pt x="0" y="32367"/>
                </a:cubicBezTo>
                <a:close/>
              </a:path>
            </a:pathLst>
          </a:cu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1432125" y="1795850"/>
            <a:ext cx="3405795" cy="1106805"/>
          </a:xfrm>
          <a:prstGeom prst="rect">
            <a:avLst/>
          </a:prstGeom>
          <a:noFill/>
        </p:spPr>
        <p:txBody>
          <a:bodyPr wrap="square" rtlCol="0">
            <a:spAutoFit/>
          </a:bodyPr>
          <a:lstStyle>
            <a:defPPr>
              <a:defRPr lang="zh-CN"/>
            </a:defPPr>
            <a:lvl1pPr>
              <a:defRPr sz="2400">
                <a:solidFill>
                  <a:schemeClr val="tx1">
                    <a:lumMod val="65000"/>
                    <a:lumOff val="35000"/>
                  </a:schemeClr>
                </a:solidFill>
                <a:latin typeface="+mj-ea"/>
                <a:ea typeface="+mj-ea"/>
              </a:defRPr>
            </a:lvl1pPr>
          </a:lstStyle>
          <a:p>
            <a:pPr algn="ctr"/>
            <a:r>
              <a:rPr lang="en-US" altLang="zh-CN" sz="4800" spc="150" dirty="0">
                <a:solidFill>
                  <a:srgbClr val="151515"/>
                </a:solidFill>
              </a:rPr>
              <a:t>PART </a:t>
            </a:r>
            <a:r>
              <a:rPr lang="en-US" altLang="zh-CN" sz="6600" spc="150" dirty="0">
                <a:solidFill>
                  <a:srgbClr val="151515"/>
                </a:solidFill>
              </a:rPr>
              <a:t>02</a:t>
            </a:r>
            <a:endParaRPr lang="zh-CN" altLang="en-US" sz="4800" spc="150" dirty="0">
              <a:solidFill>
                <a:srgbClr val="151515"/>
              </a:solidFill>
            </a:endParaRPr>
          </a:p>
        </p:txBody>
      </p:sp>
      <p:sp>
        <p:nvSpPr>
          <p:cNvPr id="16" name="文本框 15"/>
          <p:cNvSpPr txBox="1"/>
          <p:nvPr/>
        </p:nvSpPr>
        <p:spPr>
          <a:xfrm>
            <a:off x="1276351" y="4379023"/>
            <a:ext cx="4464299" cy="737235"/>
          </a:xfrm>
          <a:prstGeom prst="rect">
            <a:avLst/>
          </a:prstGeom>
          <a:noFill/>
        </p:spPr>
        <p:txBody>
          <a:bodyPr wrap="square" rtlCol="0">
            <a:spAutoFit/>
          </a:bodyPr>
          <a:lstStyle/>
          <a:p>
            <a:pPr>
              <a:lnSpc>
                <a:spcPct val="150000"/>
              </a:lnSpc>
            </a:pPr>
            <a:r>
              <a:rPr lang="en-US" altLang="zh-CN" sz="1400" dirty="0">
                <a:solidFill>
                  <a:schemeClr val="bg1">
                    <a:lumMod val="95000"/>
                    <a:alpha val="50000"/>
                  </a:schemeClr>
                </a:solidFill>
                <a:latin typeface="+mn-ea"/>
              </a:rPr>
              <a:t>Lorem ipsum dolor sit </a:t>
            </a:r>
            <a:r>
              <a:rPr lang="en-US" altLang="zh-CN" sz="1400" dirty="0" err="1">
                <a:solidFill>
                  <a:schemeClr val="bg1">
                    <a:lumMod val="95000"/>
                    <a:alpha val="50000"/>
                  </a:schemeClr>
                </a:solidFill>
                <a:latin typeface="+mn-ea"/>
              </a:rPr>
              <a:t>amet</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consectetuer</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adipiscing</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elit</a:t>
            </a:r>
            <a:r>
              <a:rPr lang="en-US" altLang="zh-CN" sz="1400" dirty="0">
                <a:solidFill>
                  <a:schemeClr val="bg1">
                    <a:lumMod val="95000"/>
                    <a:alpha val="50000"/>
                  </a:schemeClr>
                </a:solidFill>
                <a:latin typeface="+mn-ea"/>
              </a:rPr>
              <a:t>. Maecenas </a:t>
            </a:r>
            <a:r>
              <a:rPr lang="en-US" altLang="zh-CN" sz="1400" dirty="0" err="1">
                <a:solidFill>
                  <a:schemeClr val="bg1">
                    <a:lumMod val="95000"/>
                    <a:alpha val="50000"/>
                  </a:schemeClr>
                </a:solidFill>
                <a:latin typeface="+mn-ea"/>
              </a:rPr>
              <a:t>porttitor</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congue</a:t>
            </a:r>
            <a:r>
              <a:rPr lang="en-US" altLang="zh-CN" sz="1400" dirty="0">
                <a:solidFill>
                  <a:schemeClr val="bg1">
                    <a:lumMod val="95000"/>
                    <a:alpha val="50000"/>
                  </a:schemeClr>
                </a:solidFill>
                <a:latin typeface="+mn-ea"/>
              </a:rPr>
              <a:t> </a:t>
            </a:r>
            <a:r>
              <a:rPr lang="en-US" altLang="zh-CN" sz="1400" dirty="0" err="1">
                <a:solidFill>
                  <a:schemeClr val="bg1">
                    <a:lumMod val="95000"/>
                    <a:alpha val="50000"/>
                  </a:schemeClr>
                </a:solidFill>
                <a:latin typeface="+mn-ea"/>
              </a:rPr>
              <a:t>massa</a:t>
            </a:r>
            <a:r>
              <a:rPr lang="en-US" altLang="zh-CN" sz="1400" dirty="0">
                <a:solidFill>
                  <a:schemeClr val="bg1">
                    <a:lumMod val="95000"/>
                    <a:alpha val="50000"/>
                  </a:schemeClr>
                </a:solidFill>
                <a:latin typeface="+mn-ea"/>
              </a:rPr>
              <a:t>. </a:t>
            </a:r>
            <a:endParaRPr lang="zh-CN" altLang="en-US" sz="1400" dirty="0">
              <a:solidFill>
                <a:schemeClr val="bg1">
                  <a:lumMod val="95000"/>
                  <a:alpha val="50000"/>
                </a:schemeClr>
              </a:solidFill>
              <a:latin typeface="+mn-ea"/>
            </a:endParaRPr>
          </a:p>
        </p:txBody>
      </p:sp>
      <p:grpSp>
        <p:nvGrpSpPr>
          <p:cNvPr id="19" name="组合 18"/>
          <p:cNvGrpSpPr/>
          <p:nvPr/>
        </p:nvGrpSpPr>
        <p:grpSpPr>
          <a:xfrm>
            <a:off x="1123950" y="712507"/>
            <a:ext cx="3456000" cy="460375"/>
            <a:chOff x="5791201" y="445807"/>
            <a:chExt cx="5724300" cy="460375"/>
          </a:xfrm>
        </p:grpSpPr>
        <p:cxnSp>
          <p:nvCxnSpPr>
            <p:cNvPr id="20" name="直接连接符 19"/>
            <p:cNvCxnSpPr/>
            <p:nvPr/>
          </p:nvCxnSpPr>
          <p:spPr>
            <a:xfrm>
              <a:off x="57912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9715501" y="676639"/>
              <a:ext cx="1800000" cy="0"/>
            </a:xfrm>
            <a:prstGeom prst="line">
              <a:avLst/>
            </a:prstGeom>
            <a:ln w="12700">
              <a:solidFill>
                <a:schemeClr val="tx1">
                  <a:lumMod val="65000"/>
                  <a:lumOff val="35000"/>
                </a:schemeClr>
              </a:solidFill>
              <a:prstDash val="lgDashDot"/>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7082000" y="445807"/>
              <a:ext cx="3142700" cy="460375"/>
            </a:xfrm>
            <a:prstGeom prst="rect">
              <a:avLst/>
            </a:prstGeom>
            <a:noFill/>
            <a:ln>
              <a:noFill/>
            </a:ln>
          </p:spPr>
          <p:txBody>
            <a:bodyPr wrap="none" rtlCol="0">
              <a:spAutoFit/>
            </a:bodyPr>
            <a:lstStyle/>
            <a:p>
              <a:pPr algn="ctr"/>
              <a:r>
                <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rPr>
                <a:t>理財計畫書</a:t>
              </a:r>
              <a:endParaRPr lang="zh-CN" altLang="en-US" sz="2400" spc="300" dirty="0">
                <a:ln w="19050">
                  <a:noFill/>
                </a:ln>
                <a:solidFill>
                  <a:schemeClr val="tx1">
                    <a:lumMod val="65000"/>
                    <a:lumOff val="35000"/>
                  </a:schemeClr>
                </a:solidFill>
                <a:latin typeface="思源黑体 CN Heavy" panose="020B0A00000000000000" pitchFamily="34" charset="-122"/>
                <a:ea typeface="思源黑体 CN Heavy" panose="020B0A00000000000000" pitchFamily="34" charset="-122"/>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市場分析</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Market Analysis</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02</a:t>
            </a:r>
            <a:endParaRPr lang="zh-CN" altLang="en-US" dirty="0">
              <a:solidFill>
                <a:srgbClr val="151515"/>
              </a:solidFill>
            </a:endParaRPr>
          </a:p>
        </p:txBody>
      </p:sp>
      <p:sp>
        <p:nvSpPr>
          <p:cNvPr id="67" name="文本框 66"/>
          <p:cNvSpPr txBox="1"/>
          <p:nvPr/>
        </p:nvSpPr>
        <p:spPr>
          <a:xfrm>
            <a:off x="996027" y="1687865"/>
            <a:ext cx="1709073" cy="460375"/>
          </a:xfrm>
          <a:prstGeom prst="rect">
            <a:avLst/>
          </a:prstGeom>
          <a:noFill/>
        </p:spPr>
        <p:txBody>
          <a:bodyPr wrap="square" rtlCol="0">
            <a:spAutoFit/>
          </a:bodyPr>
          <a:lstStyle/>
          <a:p>
            <a:r>
              <a:rPr lang="zh-CN" altLang="en-US" sz="2400" spc="200" dirty="0">
                <a:solidFill>
                  <a:srgbClr val="151515"/>
                </a:solidFill>
                <a:latin typeface="+mj-ea"/>
                <a:ea typeface="+mj-ea"/>
              </a:rPr>
              <a:t>市場分析</a:t>
            </a:r>
            <a:endParaRPr lang="zh-CN" altLang="en-US" sz="2400" spc="200" dirty="0">
              <a:solidFill>
                <a:srgbClr val="151515"/>
              </a:solidFill>
              <a:latin typeface="+mj-ea"/>
              <a:ea typeface="+mj-ea"/>
            </a:endParaRPr>
          </a:p>
        </p:txBody>
      </p:sp>
      <p:sp>
        <p:nvSpPr>
          <p:cNvPr id="68" name="矩形 67"/>
          <p:cNvSpPr/>
          <p:nvPr/>
        </p:nvSpPr>
        <p:spPr>
          <a:xfrm rot="10800000">
            <a:off x="1112817" y="2113800"/>
            <a:ext cx="1440000" cy="36000"/>
          </a:xfrm>
          <a:prstGeom prst="rect">
            <a:avLst/>
          </a:prstGeom>
          <a:solidFill>
            <a:srgbClr val="A67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67340"/>
              </a:solidFill>
            </a:endParaRPr>
          </a:p>
        </p:txBody>
      </p:sp>
      <p:sp>
        <p:nvSpPr>
          <p:cNvPr id="70" name="矩形 69"/>
          <p:cNvSpPr/>
          <p:nvPr/>
        </p:nvSpPr>
        <p:spPr>
          <a:xfrm>
            <a:off x="5943599" y="1638299"/>
            <a:ext cx="5400000" cy="439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矩形 70"/>
          <p:cNvSpPr/>
          <p:nvPr/>
        </p:nvSpPr>
        <p:spPr>
          <a:xfrm>
            <a:off x="5943599" y="3834299"/>
            <a:ext cx="5400000" cy="2196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2" name="矩形 71"/>
          <p:cNvSpPr/>
          <p:nvPr/>
        </p:nvSpPr>
        <p:spPr>
          <a:xfrm>
            <a:off x="5943599" y="1638299"/>
            <a:ext cx="5400000" cy="2196000"/>
          </a:xfrm>
          <a:prstGeom prst="rect">
            <a:avLst/>
          </a:prstGeom>
          <a:blipFill dpi="0" rotWithShape="1">
            <a:blip r:embed="rId1"/>
            <a:srcRect/>
            <a:tile tx="0" ty="-88900" sx="100000" sy="10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文本框 72"/>
          <p:cNvSpPr txBox="1"/>
          <p:nvPr/>
        </p:nvSpPr>
        <p:spPr>
          <a:xfrm>
            <a:off x="6131502" y="4418152"/>
            <a:ext cx="5024195" cy="1060450"/>
          </a:xfrm>
          <a:prstGeom prst="rect">
            <a:avLst/>
          </a:prstGeom>
          <a:noFill/>
        </p:spPr>
        <p:txBody>
          <a:bodyPr wrap="square" rtlCol="0">
            <a:spAutoFit/>
          </a:bodyPr>
          <a:lstStyle/>
          <a:p>
            <a:pPr algn="ctr">
              <a:lnSpc>
                <a:spcPct val="150000"/>
              </a:lnSpc>
            </a:pPr>
            <a:r>
              <a:rPr lang="zh-CN" altLang="en-US" sz="1400" dirty="0">
                <a:solidFill>
                  <a:schemeClr val="tx1">
                    <a:lumMod val="65000"/>
                    <a:lumOff val="35000"/>
                  </a:schemeClr>
                </a:solidFill>
              </a:rPr>
              <a:t>中國理財產品行業市場呈現強勁上升趨勢，隨著個人可投資資產持續增長、人口世代交替、投資者經驗日漸豐富和更多富有吸引力的新興數字理財產品湧現</a:t>
            </a:r>
            <a:r>
              <a:rPr lang="en-US" altLang="zh-CN" sz="1400" dirty="0">
                <a:solidFill>
                  <a:schemeClr val="tx1">
                    <a:lumMod val="65000"/>
                    <a:lumOff val="35000"/>
                  </a:schemeClr>
                </a:solidFill>
              </a:rPr>
              <a:t>.</a:t>
            </a:r>
            <a:endParaRPr lang="zh-CN" altLang="en-US" sz="1400" dirty="0">
              <a:solidFill>
                <a:schemeClr val="tx1">
                  <a:lumMod val="65000"/>
                  <a:lumOff val="35000"/>
                </a:schemeClr>
              </a:solidFill>
            </a:endParaRPr>
          </a:p>
        </p:txBody>
      </p:sp>
      <p:sp>
        <p:nvSpPr>
          <p:cNvPr id="74" name="矩形 73"/>
          <p:cNvSpPr/>
          <p:nvPr/>
        </p:nvSpPr>
        <p:spPr>
          <a:xfrm>
            <a:off x="6068867" y="1764758"/>
            <a:ext cx="5149465" cy="413908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75" name="组合 74"/>
          <p:cNvGrpSpPr/>
          <p:nvPr/>
        </p:nvGrpSpPr>
        <p:grpSpPr>
          <a:xfrm>
            <a:off x="865165" y="2362055"/>
            <a:ext cx="4659451" cy="3788554"/>
            <a:chOff x="655615" y="2590655"/>
            <a:chExt cx="4659451" cy="3788554"/>
          </a:xfrm>
        </p:grpSpPr>
        <p:sp>
          <p:nvSpPr>
            <p:cNvPr id="76" name="矩形 75"/>
            <p:cNvSpPr/>
            <p:nvPr/>
          </p:nvSpPr>
          <p:spPr>
            <a:xfrm>
              <a:off x="979466" y="4102655"/>
              <a:ext cx="540000" cy="1800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矩形 76"/>
            <p:cNvSpPr/>
            <p:nvPr/>
          </p:nvSpPr>
          <p:spPr>
            <a:xfrm>
              <a:off x="2138992" y="3742655"/>
              <a:ext cx="540000" cy="2160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矩形 77"/>
            <p:cNvSpPr/>
            <p:nvPr/>
          </p:nvSpPr>
          <p:spPr>
            <a:xfrm>
              <a:off x="3298518" y="3382655"/>
              <a:ext cx="540000" cy="2520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a:xfrm>
              <a:off x="4458045" y="2590655"/>
              <a:ext cx="540000" cy="3312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0" name="直接连接符 79"/>
            <p:cNvCxnSpPr/>
            <p:nvPr/>
          </p:nvCxnSpPr>
          <p:spPr>
            <a:xfrm flipH="1">
              <a:off x="1049503" y="3017341"/>
              <a:ext cx="3501152" cy="1074555"/>
            </a:xfrm>
            <a:prstGeom prst="line">
              <a:avLst/>
            </a:prstGeom>
            <a:ln w="31750">
              <a:solidFill>
                <a:srgbClr val="FDDD8A"/>
              </a:solidFill>
            </a:ln>
          </p:spPr>
          <p:style>
            <a:lnRef idx="1">
              <a:schemeClr val="accent1"/>
            </a:lnRef>
            <a:fillRef idx="0">
              <a:schemeClr val="accent1"/>
            </a:fillRef>
            <a:effectRef idx="0">
              <a:schemeClr val="accent1"/>
            </a:effectRef>
            <a:fontRef idx="minor">
              <a:schemeClr val="tx1"/>
            </a:fontRef>
          </p:style>
        </p:cxnSp>
        <p:sp>
          <p:nvSpPr>
            <p:cNvPr id="81" name="文本框 80"/>
            <p:cNvSpPr txBox="1"/>
            <p:nvPr/>
          </p:nvSpPr>
          <p:spPr>
            <a:xfrm>
              <a:off x="655615" y="6042024"/>
              <a:ext cx="1192351" cy="337185"/>
            </a:xfrm>
            <a:prstGeom prst="rect">
              <a:avLst/>
            </a:prstGeom>
            <a:noFill/>
          </p:spPr>
          <p:txBody>
            <a:bodyPr wrap="square" rtlCol="0">
              <a:spAutoFit/>
            </a:bodyPr>
            <a:lstStyle/>
            <a:p>
              <a:pPr algn="ctr"/>
              <a:r>
                <a:rPr lang="zh-CN" altLang="en-US" sz="1600" dirty="0">
                  <a:solidFill>
                    <a:schemeClr val="tx1">
                      <a:lumMod val="75000"/>
                      <a:lumOff val="25000"/>
                    </a:schemeClr>
                  </a:solidFill>
                  <a:latin typeface="+mj-ea"/>
                  <a:ea typeface="+mj-ea"/>
                </a:rPr>
                <a:t>市場分析</a:t>
              </a:r>
              <a:endParaRPr lang="zh-CN" altLang="en-US" sz="1600" dirty="0">
                <a:solidFill>
                  <a:schemeClr val="tx1">
                    <a:lumMod val="75000"/>
                    <a:lumOff val="25000"/>
                  </a:schemeClr>
                </a:solidFill>
                <a:latin typeface="+mj-ea"/>
                <a:ea typeface="+mj-ea"/>
              </a:endParaRPr>
            </a:p>
          </p:txBody>
        </p:sp>
        <p:sp>
          <p:nvSpPr>
            <p:cNvPr id="82" name="文本框 81"/>
            <p:cNvSpPr txBox="1"/>
            <p:nvPr/>
          </p:nvSpPr>
          <p:spPr>
            <a:xfrm>
              <a:off x="1811315" y="6042024"/>
              <a:ext cx="1192351" cy="337185"/>
            </a:xfrm>
            <a:prstGeom prst="rect">
              <a:avLst/>
            </a:prstGeom>
            <a:noFill/>
          </p:spPr>
          <p:txBody>
            <a:bodyPr wrap="square" rtlCol="0">
              <a:spAutoFit/>
            </a:bodyPr>
            <a:lstStyle/>
            <a:p>
              <a:pPr algn="ctr"/>
              <a:r>
                <a:rPr lang="zh-CN" altLang="en-US" sz="1600" dirty="0">
                  <a:solidFill>
                    <a:schemeClr val="tx1">
                      <a:lumMod val="75000"/>
                      <a:lumOff val="25000"/>
                    </a:schemeClr>
                  </a:solidFill>
                  <a:latin typeface="+mj-ea"/>
                  <a:ea typeface="+mj-ea"/>
                </a:rPr>
                <a:t>市場分析</a:t>
              </a:r>
              <a:endParaRPr lang="zh-CN" altLang="en-US" sz="1600" dirty="0">
                <a:solidFill>
                  <a:schemeClr val="tx1">
                    <a:lumMod val="75000"/>
                    <a:lumOff val="25000"/>
                  </a:schemeClr>
                </a:solidFill>
                <a:latin typeface="+mj-ea"/>
                <a:ea typeface="+mj-ea"/>
              </a:endParaRPr>
            </a:p>
          </p:txBody>
        </p:sp>
        <p:sp>
          <p:nvSpPr>
            <p:cNvPr id="83" name="文本框 82"/>
            <p:cNvSpPr txBox="1"/>
            <p:nvPr/>
          </p:nvSpPr>
          <p:spPr>
            <a:xfrm>
              <a:off x="2967015" y="6042024"/>
              <a:ext cx="1192351" cy="337185"/>
            </a:xfrm>
            <a:prstGeom prst="rect">
              <a:avLst/>
            </a:prstGeom>
            <a:noFill/>
          </p:spPr>
          <p:txBody>
            <a:bodyPr wrap="square" rtlCol="0">
              <a:spAutoFit/>
            </a:bodyPr>
            <a:lstStyle/>
            <a:p>
              <a:pPr algn="ctr"/>
              <a:r>
                <a:rPr lang="zh-CN" altLang="en-US" sz="1600" dirty="0">
                  <a:solidFill>
                    <a:schemeClr val="tx1">
                      <a:lumMod val="75000"/>
                      <a:lumOff val="25000"/>
                    </a:schemeClr>
                  </a:solidFill>
                  <a:latin typeface="+mj-ea"/>
                  <a:ea typeface="+mj-ea"/>
                </a:rPr>
                <a:t>市場分析</a:t>
              </a:r>
              <a:endParaRPr lang="zh-CN" altLang="en-US" sz="1600" dirty="0">
                <a:solidFill>
                  <a:schemeClr val="tx1">
                    <a:lumMod val="75000"/>
                    <a:lumOff val="25000"/>
                  </a:schemeClr>
                </a:solidFill>
                <a:latin typeface="+mj-ea"/>
                <a:ea typeface="+mj-ea"/>
              </a:endParaRPr>
            </a:p>
          </p:txBody>
        </p:sp>
        <p:sp>
          <p:nvSpPr>
            <p:cNvPr id="84" name="文本框 83"/>
            <p:cNvSpPr txBox="1"/>
            <p:nvPr/>
          </p:nvSpPr>
          <p:spPr>
            <a:xfrm>
              <a:off x="4122715" y="6042024"/>
              <a:ext cx="1192351" cy="337185"/>
            </a:xfrm>
            <a:prstGeom prst="rect">
              <a:avLst/>
            </a:prstGeom>
            <a:noFill/>
          </p:spPr>
          <p:txBody>
            <a:bodyPr wrap="square" rtlCol="0">
              <a:spAutoFit/>
            </a:bodyPr>
            <a:lstStyle/>
            <a:p>
              <a:pPr algn="ctr"/>
              <a:r>
                <a:rPr lang="zh-CN" altLang="en-US" sz="1600" dirty="0">
                  <a:solidFill>
                    <a:schemeClr val="tx1">
                      <a:lumMod val="75000"/>
                      <a:lumOff val="25000"/>
                    </a:schemeClr>
                  </a:solidFill>
                  <a:latin typeface="+mj-ea"/>
                  <a:ea typeface="+mj-ea"/>
                </a:rPr>
                <a:t>市場分析</a:t>
              </a:r>
              <a:endParaRPr lang="zh-CN" altLang="en-US" sz="1600" dirty="0">
                <a:solidFill>
                  <a:schemeClr val="tx1">
                    <a:lumMod val="75000"/>
                    <a:lumOff val="25000"/>
                  </a:schemeClr>
                </a:solidFill>
                <a:latin typeface="+mj-ea"/>
                <a:ea typeface="+mj-ea"/>
              </a:endParaRPr>
            </a:p>
          </p:txBody>
        </p:sp>
        <p:sp>
          <p:nvSpPr>
            <p:cNvPr id="85" name="文本框 84"/>
            <p:cNvSpPr txBox="1"/>
            <p:nvPr/>
          </p:nvSpPr>
          <p:spPr>
            <a:xfrm>
              <a:off x="859002" y="5410200"/>
              <a:ext cx="761813" cy="337185"/>
            </a:xfrm>
            <a:prstGeom prst="rect">
              <a:avLst/>
            </a:prstGeom>
            <a:noFill/>
          </p:spPr>
          <p:txBody>
            <a:bodyPr wrap="square" rtlCol="0">
              <a:spAutoFit/>
            </a:bodyPr>
            <a:lstStyle/>
            <a:p>
              <a:pPr algn="ctr"/>
              <a:r>
                <a:rPr lang="en-US" altLang="zh-CN" sz="1600" dirty="0">
                  <a:solidFill>
                    <a:srgbClr val="151515"/>
                  </a:solidFill>
                  <a:latin typeface="+mj-ea"/>
                  <a:ea typeface="+mj-ea"/>
                </a:rPr>
                <a:t>10%</a:t>
              </a:r>
              <a:endParaRPr lang="zh-CN" altLang="en-US" sz="1600" dirty="0">
                <a:solidFill>
                  <a:srgbClr val="151515"/>
                </a:solidFill>
                <a:latin typeface="+mj-ea"/>
                <a:ea typeface="+mj-ea"/>
              </a:endParaRPr>
            </a:p>
          </p:txBody>
        </p:sp>
        <p:sp>
          <p:nvSpPr>
            <p:cNvPr id="86" name="文本框 85"/>
            <p:cNvSpPr txBox="1"/>
            <p:nvPr/>
          </p:nvSpPr>
          <p:spPr>
            <a:xfrm>
              <a:off x="2021052" y="5410200"/>
              <a:ext cx="761813" cy="337185"/>
            </a:xfrm>
            <a:prstGeom prst="rect">
              <a:avLst/>
            </a:prstGeom>
            <a:noFill/>
          </p:spPr>
          <p:txBody>
            <a:bodyPr wrap="square" rtlCol="0">
              <a:spAutoFit/>
            </a:bodyPr>
            <a:lstStyle/>
            <a:p>
              <a:pPr algn="ctr"/>
              <a:r>
                <a:rPr lang="en-US" altLang="zh-CN" sz="1600" dirty="0">
                  <a:solidFill>
                    <a:srgbClr val="151515"/>
                  </a:solidFill>
                  <a:latin typeface="+mj-ea"/>
                  <a:ea typeface="+mj-ea"/>
                </a:rPr>
                <a:t>30%</a:t>
              </a:r>
              <a:endParaRPr lang="zh-CN" altLang="en-US" sz="1600" dirty="0">
                <a:solidFill>
                  <a:srgbClr val="151515"/>
                </a:solidFill>
                <a:latin typeface="+mj-ea"/>
                <a:ea typeface="+mj-ea"/>
              </a:endParaRPr>
            </a:p>
          </p:txBody>
        </p:sp>
        <p:sp>
          <p:nvSpPr>
            <p:cNvPr id="87" name="文本框 86"/>
            <p:cNvSpPr txBox="1"/>
            <p:nvPr/>
          </p:nvSpPr>
          <p:spPr>
            <a:xfrm>
              <a:off x="3183102" y="5410200"/>
              <a:ext cx="761813" cy="337185"/>
            </a:xfrm>
            <a:prstGeom prst="rect">
              <a:avLst/>
            </a:prstGeom>
            <a:noFill/>
          </p:spPr>
          <p:txBody>
            <a:bodyPr wrap="square" rtlCol="0">
              <a:spAutoFit/>
            </a:bodyPr>
            <a:lstStyle/>
            <a:p>
              <a:pPr algn="ctr"/>
              <a:r>
                <a:rPr lang="en-US" altLang="zh-CN" sz="1600" dirty="0">
                  <a:solidFill>
                    <a:srgbClr val="151515"/>
                  </a:solidFill>
                  <a:latin typeface="+mj-ea"/>
                  <a:ea typeface="+mj-ea"/>
                </a:rPr>
                <a:t>50%</a:t>
              </a:r>
              <a:endParaRPr lang="zh-CN" altLang="en-US" sz="1600" dirty="0">
                <a:solidFill>
                  <a:srgbClr val="151515"/>
                </a:solidFill>
                <a:latin typeface="+mj-ea"/>
                <a:ea typeface="+mj-ea"/>
              </a:endParaRPr>
            </a:p>
          </p:txBody>
        </p:sp>
        <p:sp>
          <p:nvSpPr>
            <p:cNvPr id="88" name="文本框 87"/>
            <p:cNvSpPr txBox="1"/>
            <p:nvPr/>
          </p:nvSpPr>
          <p:spPr>
            <a:xfrm>
              <a:off x="4326102" y="5410200"/>
              <a:ext cx="761813" cy="337185"/>
            </a:xfrm>
            <a:prstGeom prst="rect">
              <a:avLst/>
            </a:prstGeom>
            <a:noFill/>
          </p:spPr>
          <p:txBody>
            <a:bodyPr wrap="square" rtlCol="0">
              <a:spAutoFit/>
            </a:bodyPr>
            <a:lstStyle/>
            <a:p>
              <a:pPr algn="ctr"/>
              <a:r>
                <a:rPr lang="en-US" altLang="zh-CN" sz="1600" dirty="0">
                  <a:solidFill>
                    <a:srgbClr val="151515"/>
                  </a:solidFill>
                  <a:latin typeface="+mj-ea"/>
                  <a:ea typeface="+mj-ea"/>
                </a:rPr>
                <a:t>80%</a:t>
              </a:r>
              <a:endParaRPr lang="zh-CN" altLang="en-US" sz="1600" dirty="0">
                <a:solidFill>
                  <a:srgbClr val="151515"/>
                </a:solidFill>
                <a:latin typeface="+mj-ea"/>
                <a:ea typeface="+mj-ea"/>
              </a:endParaRPr>
            </a:p>
          </p:txBody>
        </p:sp>
      </p:grpSp>
      <p:sp>
        <p:nvSpPr>
          <p:cNvPr id="89" name="文本框 88"/>
          <p:cNvSpPr txBox="1"/>
          <p:nvPr/>
        </p:nvSpPr>
        <p:spPr>
          <a:xfrm>
            <a:off x="978105" y="2165175"/>
            <a:ext cx="3782099" cy="929640"/>
          </a:xfrm>
          <a:prstGeom prst="rect">
            <a:avLst/>
          </a:prstGeom>
          <a:noFill/>
        </p:spPr>
        <p:txBody>
          <a:bodyPr wrap="square" rtlCol="0">
            <a:spAutoFit/>
          </a:bodyPr>
          <a:lstStyle/>
          <a:p>
            <a:pPr>
              <a:lnSpc>
                <a:spcPct val="130000"/>
              </a:lnSpc>
            </a:pPr>
            <a:r>
              <a:rPr lang="zh-CN" altLang="en-US" sz="1400" dirty="0">
                <a:solidFill>
                  <a:schemeClr val="tx1">
                    <a:lumMod val="65000"/>
                    <a:lumOff val="35000"/>
                  </a:schemeClr>
                </a:solidFill>
              </a:rPr>
              <a:t>理財產品行業在多重因素的綜合作用之下</a:t>
            </a:r>
            <a:r>
              <a:rPr lang="en-US" altLang="zh-CN" sz="1400" dirty="0">
                <a:solidFill>
                  <a:schemeClr val="tx1">
                    <a:lumMod val="65000"/>
                    <a:lumOff val="35000"/>
                  </a:schemeClr>
                </a:solidFill>
              </a:rPr>
              <a:t>,</a:t>
            </a:r>
            <a:r>
              <a:rPr lang="zh-CN" altLang="en-US" sz="1400" dirty="0">
                <a:solidFill>
                  <a:schemeClr val="tx1">
                    <a:lumMod val="65000"/>
                    <a:lumOff val="35000"/>
                  </a:schemeClr>
                </a:solidFill>
              </a:rPr>
              <a:t>中國城鄉居民的現金和活期存款正向更多元化的理財投資逐步轉化</a:t>
            </a:r>
            <a:r>
              <a:rPr lang="en-US" altLang="zh-CN" sz="1400" dirty="0">
                <a:solidFill>
                  <a:schemeClr val="tx1">
                    <a:lumMod val="65000"/>
                    <a:lumOff val="35000"/>
                  </a:schemeClr>
                </a:solidFill>
              </a:rPr>
              <a:t>.</a:t>
            </a:r>
            <a:endParaRPr lang="zh-CN" altLang="en-US" sz="1400" dirty="0">
              <a:solidFill>
                <a:schemeClr val="tx1">
                  <a:lumMod val="65000"/>
                  <a:lumOff val="3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51515"/>
        </a:solidFill>
        <a:effectLst/>
      </p:bgPr>
    </p:bg>
    <p:spTree>
      <p:nvGrpSpPr>
        <p:cNvPr id="1" name=""/>
        <p:cNvGrpSpPr/>
        <p:nvPr/>
      </p:nvGrpSpPr>
      <p:grpSpPr>
        <a:xfrm>
          <a:off x="0" y="0"/>
          <a:ext cx="0" cy="0"/>
          <a:chOff x="0" y="0"/>
          <a:chExt cx="0" cy="0"/>
        </a:xfrm>
      </p:grpSpPr>
      <p:sp>
        <p:nvSpPr>
          <p:cNvPr id="4" name="矩形 3"/>
          <p:cNvSpPr/>
          <p:nvPr/>
        </p:nvSpPr>
        <p:spPr>
          <a:xfrm>
            <a:off x="728663" y="549275"/>
            <a:ext cx="10768012" cy="5759450"/>
          </a:xfrm>
          <a:prstGeom prst="rect">
            <a:avLst/>
          </a:prstGeom>
          <a:solidFill>
            <a:schemeClr val="bg1"/>
          </a:solidFill>
          <a:ln w="63500">
            <a:solidFill>
              <a:srgbClr val="FDD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1511873" y="820428"/>
            <a:ext cx="3193478" cy="755120"/>
            <a:chOff x="3912173" y="2325378"/>
            <a:chExt cx="3193478" cy="755120"/>
          </a:xfrm>
        </p:grpSpPr>
        <p:sp>
          <p:nvSpPr>
            <p:cNvPr id="6" name="文本框 5"/>
            <p:cNvSpPr txBox="1"/>
            <p:nvPr/>
          </p:nvSpPr>
          <p:spPr>
            <a:xfrm>
              <a:off x="3912173" y="2325378"/>
              <a:ext cx="3193477" cy="521970"/>
            </a:xfrm>
            <a:prstGeom prst="rect">
              <a:avLst/>
            </a:prstGeom>
            <a:noFill/>
          </p:spPr>
          <p:txBody>
            <a:bodyPr wrap="square" rtlCol="0">
              <a:spAutoFit/>
            </a:bodyPr>
            <a:lstStyle/>
            <a:p>
              <a:r>
                <a:rPr lang="zh-CN" altLang="en-US" sz="2800" spc="300" dirty="0">
                  <a:solidFill>
                    <a:srgbClr val="151515"/>
                  </a:solidFill>
                  <a:latin typeface="思源黑体 CN Heavy" panose="020B0A00000000000000" pitchFamily="34" charset="-122"/>
                  <a:ea typeface="思源黑体 CN Heavy" panose="020B0A00000000000000" pitchFamily="34" charset="-122"/>
                </a:rPr>
                <a:t>市場分析</a:t>
              </a:r>
              <a:endParaRPr lang="zh-CN" altLang="en-US" sz="2800" spc="300" dirty="0">
                <a:solidFill>
                  <a:srgbClr val="151515"/>
                </a:solidFill>
                <a:latin typeface="思源黑体 CN Heavy" panose="020B0A00000000000000" pitchFamily="34" charset="-122"/>
                <a:ea typeface="思源黑体 CN Heavy" panose="020B0A00000000000000" pitchFamily="34" charset="-122"/>
              </a:endParaRPr>
            </a:p>
          </p:txBody>
        </p:sp>
        <p:sp>
          <p:nvSpPr>
            <p:cNvPr id="7" name="文本框 6"/>
            <p:cNvSpPr txBox="1"/>
            <p:nvPr/>
          </p:nvSpPr>
          <p:spPr>
            <a:xfrm>
              <a:off x="3912173" y="2773793"/>
              <a:ext cx="3193478" cy="306705"/>
            </a:xfrm>
            <a:prstGeom prst="rect">
              <a:avLst/>
            </a:prstGeom>
            <a:noFill/>
          </p:spPr>
          <p:txBody>
            <a:bodyPr wrap="square" rtlCol="0">
              <a:spAutoFit/>
            </a:bodyPr>
            <a:lstStyle/>
            <a:p>
              <a:r>
                <a:rPr lang="en-US" altLang="zh-CN" sz="1400" spc="300" dirty="0">
                  <a:solidFill>
                    <a:srgbClr val="151515">
                      <a:alpha val="50000"/>
                    </a:srgbClr>
                  </a:solidFill>
                  <a:latin typeface="思源黑体 CN Heavy" panose="020B0A00000000000000" pitchFamily="34" charset="-122"/>
                  <a:ea typeface="思源黑体 CN Heavy" panose="020B0A00000000000000" pitchFamily="34" charset="-122"/>
                </a:rPr>
                <a:t>Market Analysis</a:t>
              </a:r>
              <a:endParaRPr lang="zh-CN" altLang="en-US" sz="1400" spc="300" dirty="0">
                <a:solidFill>
                  <a:srgbClr val="151515">
                    <a:alpha val="50000"/>
                  </a:srgbClr>
                </a:solidFill>
                <a:latin typeface="思源黑体 CN Heavy" panose="020B0A00000000000000" pitchFamily="34" charset="-122"/>
                <a:ea typeface="思源黑体 CN Heavy" panose="020B0A00000000000000" pitchFamily="34" charset="-122"/>
              </a:endParaRPr>
            </a:p>
          </p:txBody>
        </p:sp>
      </p:grpSp>
      <p:sp>
        <p:nvSpPr>
          <p:cNvPr id="8" name="矩形: 圆顶角 7"/>
          <p:cNvSpPr/>
          <p:nvPr/>
        </p:nvSpPr>
        <p:spPr>
          <a:xfrm rot="5400000">
            <a:off x="746663" y="843679"/>
            <a:ext cx="684000" cy="720000"/>
          </a:xfrm>
          <a:prstGeom prst="round2SameRect">
            <a:avLst>
              <a:gd name="adj1" fmla="val 50000"/>
              <a:gd name="adj2" fmla="val 0"/>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文本框 33"/>
          <p:cNvSpPr txBox="1"/>
          <p:nvPr/>
        </p:nvSpPr>
        <p:spPr>
          <a:xfrm>
            <a:off x="628650" y="937879"/>
            <a:ext cx="899853" cy="521970"/>
          </a:xfrm>
          <a:prstGeom prst="rect">
            <a:avLst/>
          </a:prstGeom>
          <a:noFill/>
        </p:spPr>
        <p:txBody>
          <a:bodyPr wrap="square" rtlCol="0">
            <a:spAutoFit/>
          </a:bodyPr>
          <a:lstStyle>
            <a:defPPr>
              <a:defRPr lang="zh-CN"/>
            </a:defPPr>
            <a:lvl1pPr>
              <a:defRPr sz="2800" spc="300">
                <a:solidFill>
                  <a:schemeClr val="tx1">
                    <a:lumMod val="65000"/>
                    <a:lumOff val="35000"/>
                  </a:schemeClr>
                </a:solidFill>
                <a:latin typeface="思源黑体 CN Heavy" panose="020B0A00000000000000" pitchFamily="34" charset="-122"/>
                <a:ea typeface="思源黑体 CN Heavy" panose="020B0A00000000000000" pitchFamily="34" charset="-122"/>
              </a:defRPr>
            </a:lvl1pPr>
          </a:lstStyle>
          <a:p>
            <a:pPr algn="ctr"/>
            <a:r>
              <a:rPr lang="en-US" altLang="zh-CN" dirty="0">
                <a:solidFill>
                  <a:srgbClr val="151515"/>
                </a:solidFill>
              </a:rPr>
              <a:t>02</a:t>
            </a:r>
            <a:endParaRPr lang="zh-CN" altLang="en-US" dirty="0">
              <a:solidFill>
                <a:srgbClr val="151515"/>
              </a:solidFill>
            </a:endParaRPr>
          </a:p>
        </p:txBody>
      </p:sp>
      <p:sp>
        <p:nvSpPr>
          <p:cNvPr id="9" name="矩形 8"/>
          <p:cNvSpPr/>
          <p:nvPr/>
        </p:nvSpPr>
        <p:spPr>
          <a:xfrm>
            <a:off x="6726518" y="1188142"/>
            <a:ext cx="72000" cy="5040000"/>
          </a:xfrm>
          <a:prstGeom prst="rect">
            <a:avLst/>
          </a:prstGeom>
          <a:solidFill>
            <a:srgbClr val="FDD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对角圆角 9"/>
          <p:cNvSpPr/>
          <p:nvPr/>
        </p:nvSpPr>
        <p:spPr>
          <a:xfrm>
            <a:off x="764109" y="1800533"/>
            <a:ext cx="4988992" cy="3934794"/>
          </a:xfrm>
          <a:prstGeom prst="round2DiagRect">
            <a:avLst>
              <a:gd name="adj1" fmla="val 14730"/>
              <a:gd name="adj2" fmla="val 0"/>
            </a:avLst>
          </a:prstGeom>
          <a:blipFill dpi="0" rotWithShape="1">
            <a:blip r:embed="rId1"/>
            <a:srcRect/>
            <a:tile tx="0" ty="0" sx="100000" sy="100000" flip="none" algn="ctr"/>
          </a:blipFill>
          <a:ln w="635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7047567" y="1705223"/>
            <a:ext cx="3948483" cy="1638712"/>
            <a:chOff x="2132667" y="1834240"/>
            <a:chExt cx="3948483" cy="1638712"/>
          </a:xfrm>
        </p:grpSpPr>
        <p:sp>
          <p:nvSpPr>
            <p:cNvPr id="12" name="文本框 11"/>
            <p:cNvSpPr txBox="1"/>
            <p:nvPr/>
          </p:nvSpPr>
          <p:spPr>
            <a:xfrm>
              <a:off x="2132667" y="1834240"/>
              <a:ext cx="1897157" cy="460375"/>
            </a:xfrm>
            <a:prstGeom prst="rect">
              <a:avLst/>
            </a:prstGeom>
            <a:noFill/>
          </p:spPr>
          <p:txBody>
            <a:bodyPr wrap="square" rtlCol="0">
              <a:spAutoFit/>
            </a:bodyPr>
            <a:lstStyle/>
            <a:p>
              <a:r>
                <a:rPr lang="zh-CN" altLang="en-US" sz="2400" spc="150" dirty="0">
                  <a:solidFill>
                    <a:srgbClr val="151515"/>
                  </a:solidFill>
                  <a:latin typeface="+mj-ea"/>
                  <a:ea typeface="+mj-ea"/>
                </a:rPr>
                <a:t>市場分析</a:t>
              </a:r>
              <a:endParaRPr lang="zh-CN" altLang="en-US" sz="2400" spc="150" dirty="0">
                <a:solidFill>
                  <a:srgbClr val="151515"/>
                </a:solidFill>
                <a:latin typeface="+mj-ea"/>
                <a:ea typeface="+mj-ea"/>
              </a:endParaRPr>
            </a:p>
          </p:txBody>
        </p:sp>
        <p:sp>
          <p:nvSpPr>
            <p:cNvPr id="13" name="文本框 12"/>
            <p:cNvSpPr txBox="1"/>
            <p:nvPr/>
          </p:nvSpPr>
          <p:spPr>
            <a:xfrm>
              <a:off x="2132667" y="2263277"/>
              <a:ext cx="3948483" cy="1209675"/>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中國理財產品行業市場呈現強勁上升趨勢，隨著個人可投資資產持續增長、人口世代交替、投資者經驗日漸豐富和更多富有吸引力的新興數字理財產品湧現</a:t>
              </a:r>
              <a:endParaRPr lang="zh-CN" altLang="en-US" dirty="0"/>
            </a:p>
          </p:txBody>
        </p:sp>
      </p:grpSp>
      <p:sp>
        <p:nvSpPr>
          <p:cNvPr id="14" name="椭圆 13"/>
          <p:cNvSpPr/>
          <p:nvPr/>
        </p:nvSpPr>
        <p:spPr>
          <a:xfrm>
            <a:off x="6580418" y="1815160"/>
            <a:ext cx="360000" cy="360000"/>
          </a:xfrm>
          <a:prstGeom prst="ellipse">
            <a:avLst/>
          </a:prstGeom>
          <a:solidFill>
            <a:srgbClr val="FDDD8A"/>
          </a:solidFill>
          <a:ln>
            <a:noFill/>
          </a:ln>
          <a:effectLst>
            <a:outerShdw blurRad="571500" dir="18000000" algn="ctr" rotWithShape="0">
              <a:srgbClr val="FDDD8A">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5753100" y="1733550"/>
            <a:ext cx="990600" cy="521970"/>
          </a:xfrm>
          <a:prstGeom prst="rect">
            <a:avLst/>
          </a:prstGeom>
          <a:noFill/>
        </p:spPr>
        <p:txBody>
          <a:bodyPr wrap="square" rtlCol="0">
            <a:spAutoFit/>
          </a:bodyPr>
          <a:lstStyle>
            <a:defPPr>
              <a:defRPr lang="zh-CN"/>
            </a:defPPr>
            <a:lvl1pPr>
              <a:defRPr sz="2000" spc="150">
                <a:solidFill>
                  <a:schemeClr val="tx1">
                    <a:lumMod val="50000"/>
                    <a:lumOff val="50000"/>
                  </a:schemeClr>
                </a:solidFill>
                <a:latin typeface="+mj-ea"/>
                <a:ea typeface="+mj-ea"/>
              </a:defRPr>
            </a:lvl1pPr>
          </a:lstStyle>
          <a:p>
            <a:pPr algn="ctr"/>
            <a:r>
              <a:rPr lang="en-US" altLang="zh-CN" sz="2800" dirty="0">
                <a:solidFill>
                  <a:srgbClr val="151515"/>
                </a:solidFill>
              </a:rPr>
              <a:t>01</a:t>
            </a:r>
            <a:endParaRPr lang="zh-CN" altLang="en-US" sz="2800" dirty="0">
              <a:solidFill>
                <a:srgbClr val="151515"/>
              </a:solidFill>
            </a:endParaRPr>
          </a:p>
        </p:txBody>
      </p:sp>
      <p:grpSp>
        <p:nvGrpSpPr>
          <p:cNvPr id="16" name="组合 15"/>
          <p:cNvGrpSpPr/>
          <p:nvPr/>
        </p:nvGrpSpPr>
        <p:grpSpPr>
          <a:xfrm>
            <a:off x="7047567" y="3286373"/>
            <a:ext cx="3948483" cy="1358677"/>
            <a:chOff x="2132667" y="1834240"/>
            <a:chExt cx="3948483" cy="1358677"/>
          </a:xfrm>
        </p:grpSpPr>
        <p:sp>
          <p:nvSpPr>
            <p:cNvPr id="17" name="文本框 16"/>
            <p:cNvSpPr txBox="1"/>
            <p:nvPr/>
          </p:nvSpPr>
          <p:spPr>
            <a:xfrm>
              <a:off x="2132667" y="1834240"/>
              <a:ext cx="1897157" cy="460375"/>
            </a:xfrm>
            <a:prstGeom prst="rect">
              <a:avLst/>
            </a:prstGeom>
            <a:noFill/>
          </p:spPr>
          <p:txBody>
            <a:bodyPr wrap="square" rtlCol="0">
              <a:spAutoFit/>
            </a:bodyPr>
            <a:lstStyle>
              <a:defPPr>
                <a:defRPr lang="zh-CN"/>
              </a:defPPr>
              <a:lvl1pPr>
                <a:defRPr sz="2400" spc="150">
                  <a:solidFill>
                    <a:srgbClr val="151515"/>
                  </a:solidFill>
                  <a:latin typeface="+mj-ea"/>
                  <a:ea typeface="+mj-ea"/>
                </a:defRPr>
              </a:lvl1pPr>
            </a:lstStyle>
            <a:p>
              <a:r>
                <a:rPr lang="zh-CN" altLang="en-US" dirty="0"/>
                <a:t>市場分析</a:t>
              </a:r>
              <a:endParaRPr lang="zh-CN" altLang="en-US" dirty="0"/>
            </a:p>
          </p:txBody>
        </p:sp>
        <p:sp>
          <p:nvSpPr>
            <p:cNvPr id="18" name="文本框 17"/>
            <p:cNvSpPr txBox="1"/>
            <p:nvPr/>
          </p:nvSpPr>
          <p:spPr>
            <a:xfrm>
              <a:off x="2132667" y="2263277"/>
              <a:ext cx="3948483" cy="9296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理財產品行業在多重因素的綜合作用之下</a:t>
              </a:r>
              <a:r>
                <a:rPr lang="en-US" altLang="zh-CN" dirty="0"/>
                <a:t>,</a:t>
              </a:r>
              <a:r>
                <a:rPr lang="zh-CN" altLang="en-US" dirty="0"/>
                <a:t>中國城鄉居民的現金和活期存款正向更多元化的理財投資逐步轉化</a:t>
              </a:r>
              <a:endParaRPr lang="zh-CN" altLang="en-US" dirty="0"/>
            </a:p>
          </p:txBody>
        </p:sp>
      </p:grpSp>
      <p:sp>
        <p:nvSpPr>
          <p:cNvPr id="19" name="椭圆 18"/>
          <p:cNvSpPr/>
          <p:nvPr/>
        </p:nvSpPr>
        <p:spPr>
          <a:xfrm>
            <a:off x="6572250" y="3415360"/>
            <a:ext cx="360000" cy="360000"/>
          </a:xfrm>
          <a:prstGeom prst="ellipse">
            <a:avLst/>
          </a:prstGeom>
          <a:solidFill>
            <a:srgbClr val="FDDD8A"/>
          </a:solidFill>
          <a:ln>
            <a:noFill/>
          </a:ln>
          <a:effectLst>
            <a:outerShdw blurRad="571500" dir="18000000" algn="ctr" rotWithShape="0">
              <a:srgbClr val="FDDD8A">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5753100" y="3333750"/>
            <a:ext cx="990600" cy="521970"/>
          </a:xfrm>
          <a:prstGeom prst="rect">
            <a:avLst/>
          </a:prstGeom>
          <a:noFill/>
        </p:spPr>
        <p:txBody>
          <a:bodyPr wrap="square" rtlCol="0">
            <a:spAutoFit/>
          </a:bodyPr>
          <a:lstStyle>
            <a:defPPr>
              <a:defRPr lang="zh-CN"/>
            </a:defPPr>
            <a:lvl1pPr>
              <a:defRPr sz="2000" spc="150">
                <a:solidFill>
                  <a:schemeClr val="tx1">
                    <a:lumMod val="50000"/>
                    <a:lumOff val="50000"/>
                  </a:schemeClr>
                </a:solidFill>
                <a:latin typeface="+mj-ea"/>
                <a:ea typeface="+mj-ea"/>
              </a:defRPr>
            </a:lvl1pPr>
          </a:lstStyle>
          <a:p>
            <a:pPr algn="ctr"/>
            <a:r>
              <a:rPr lang="en-US" altLang="zh-CN" sz="2800" dirty="0">
                <a:solidFill>
                  <a:srgbClr val="151515"/>
                </a:solidFill>
              </a:rPr>
              <a:t>02</a:t>
            </a:r>
            <a:endParaRPr lang="zh-CN" altLang="en-US" sz="2800" dirty="0">
              <a:solidFill>
                <a:srgbClr val="151515"/>
              </a:solidFill>
            </a:endParaRPr>
          </a:p>
        </p:txBody>
      </p:sp>
      <p:grpSp>
        <p:nvGrpSpPr>
          <p:cNvPr id="21" name="组合 20"/>
          <p:cNvGrpSpPr/>
          <p:nvPr/>
        </p:nvGrpSpPr>
        <p:grpSpPr>
          <a:xfrm>
            <a:off x="7047567" y="4867523"/>
            <a:ext cx="3948483" cy="1358677"/>
            <a:chOff x="2132667" y="1834240"/>
            <a:chExt cx="3948483" cy="1358677"/>
          </a:xfrm>
        </p:grpSpPr>
        <p:sp>
          <p:nvSpPr>
            <p:cNvPr id="22" name="文本框 21"/>
            <p:cNvSpPr txBox="1"/>
            <p:nvPr/>
          </p:nvSpPr>
          <p:spPr>
            <a:xfrm>
              <a:off x="2132667" y="1834240"/>
              <a:ext cx="1897157" cy="460375"/>
            </a:xfrm>
            <a:prstGeom prst="rect">
              <a:avLst/>
            </a:prstGeom>
            <a:noFill/>
          </p:spPr>
          <p:txBody>
            <a:bodyPr wrap="square" rtlCol="0">
              <a:spAutoFit/>
            </a:bodyPr>
            <a:lstStyle>
              <a:defPPr>
                <a:defRPr lang="zh-CN"/>
              </a:defPPr>
              <a:lvl1pPr>
                <a:defRPr sz="2400" spc="150">
                  <a:solidFill>
                    <a:srgbClr val="151515"/>
                  </a:solidFill>
                  <a:latin typeface="+mj-ea"/>
                  <a:ea typeface="+mj-ea"/>
                </a:defRPr>
              </a:lvl1pPr>
            </a:lstStyle>
            <a:p>
              <a:r>
                <a:rPr lang="zh-CN" altLang="en-US" dirty="0"/>
                <a:t>市場分析</a:t>
              </a:r>
              <a:endParaRPr lang="zh-CN" altLang="en-US" dirty="0"/>
            </a:p>
          </p:txBody>
        </p:sp>
        <p:sp>
          <p:nvSpPr>
            <p:cNvPr id="23" name="文本框 22"/>
            <p:cNvSpPr txBox="1"/>
            <p:nvPr/>
          </p:nvSpPr>
          <p:spPr>
            <a:xfrm>
              <a:off x="2132667" y="2263277"/>
              <a:ext cx="3948483" cy="929640"/>
            </a:xfrm>
            <a:prstGeom prst="rect">
              <a:avLst/>
            </a:prstGeom>
            <a:noFill/>
          </p:spPr>
          <p:txBody>
            <a:bodyPr wrap="square" rtlCol="0">
              <a:spAutoFit/>
            </a:bodyPr>
            <a:lstStyle>
              <a:defPPr>
                <a:defRPr lang="zh-CN"/>
              </a:defPPr>
              <a:lvl1pPr>
                <a:lnSpc>
                  <a:spcPct val="130000"/>
                </a:lnSpc>
                <a:defRPr sz="1400" spc="150">
                  <a:solidFill>
                    <a:schemeClr val="tx1">
                      <a:lumMod val="50000"/>
                      <a:lumOff val="50000"/>
                    </a:schemeClr>
                  </a:solidFill>
                  <a:latin typeface="思源黑体 CN Light" panose="020B0300000000000000" pitchFamily="34" charset="-122"/>
                  <a:ea typeface="思源黑体 CN Light" panose="020B0300000000000000" pitchFamily="34" charset="-122"/>
                </a:defRPr>
              </a:lvl1pPr>
            </a:lstStyle>
            <a:p>
              <a:r>
                <a:rPr lang="zh-CN" altLang="en-US" dirty="0"/>
                <a:t>近些年來，隨著互聯網應用的深入，許多理財產品在網路上搭載出現，打破了金融市場的壁壘性，降低了操作難度</a:t>
              </a:r>
              <a:r>
                <a:rPr lang="en-US" altLang="zh-CN" dirty="0"/>
                <a:t>.</a:t>
              </a:r>
              <a:endParaRPr lang="zh-CN" altLang="en-US" dirty="0"/>
            </a:p>
          </p:txBody>
        </p:sp>
      </p:grpSp>
      <p:sp>
        <p:nvSpPr>
          <p:cNvPr id="24" name="椭圆 23"/>
          <p:cNvSpPr/>
          <p:nvPr/>
        </p:nvSpPr>
        <p:spPr>
          <a:xfrm>
            <a:off x="6565568" y="5034610"/>
            <a:ext cx="360000" cy="360000"/>
          </a:xfrm>
          <a:prstGeom prst="ellipse">
            <a:avLst/>
          </a:prstGeom>
          <a:solidFill>
            <a:srgbClr val="FDDD8A"/>
          </a:solidFill>
          <a:ln>
            <a:noFill/>
          </a:ln>
          <a:effectLst>
            <a:outerShdw blurRad="571500" dir="18000000" algn="ctr" rotWithShape="0">
              <a:srgbClr val="FDDD8A">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5753100" y="4953000"/>
            <a:ext cx="990600" cy="521970"/>
          </a:xfrm>
          <a:prstGeom prst="rect">
            <a:avLst/>
          </a:prstGeom>
          <a:noFill/>
        </p:spPr>
        <p:txBody>
          <a:bodyPr wrap="square" rtlCol="0">
            <a:spAutoFit/>
          </a:bodyPr>
          <a:lstStyle>
            <a:defPPr>
              <a:defRPr lang="zh-CN"/>
            </a:defPPr>
            <a:lvl1pPr>
              <a:defRPr sz="2000" spc="150">
                <a:solidFill>
                  <a:schemeClr val="tx1">
                    <a:lumMod val="50000"/>
                    <a:lumOff val="50000"/>
                  </a:schemeClr>
                </a:solidFill>
                <a:latin typeface="+mj-ea"/>
                <a:ea typeface="+mj-ea"/>
              </a:defRPr>
            </a:lvl1pPr>
          </a:lstStyle>
          <a:p>
            <a:pPr algn="ctr"/>
            <a:r>
              <a:rPr lang="en-US" altLang="zh-CN" sz="2800" dirty="0">
                <a:solidFill>
                  <a:srgbClr val="151515"/>
                </a:solidFill>
              </a:rPr>
              <a:t>03</a:t>
            </a:r>
            <a:endParaRPr lang="zh-CN" altLang="en-US" sz="2800" dirty="0">
              <a:solidFill>
                <a:srgbClr val="151515"/>
              </a:solidFill>
            </a:endParaRPr>
          </a:p>
        </p:txBody>
      </p:sp>
    </p:spTree>
  </p:cSld>
  <p:clrMapOvr>
    <a:masterClrMapping/>
  </p:clrMapOvr>
</p:sld>
</file>

<file path=ppt/tags/tag1.xml><?xml version="1.0" encoding="utf-8"?>
<p:tagLst xmlns:p="http://schemas.openxmlformats.org/presentationml/2006/main">
  <p:tag name="ADJUSTMENTS" val="10.232"/>
  <p:tag name="SHADOWSIZE" val="100"/>
</p:tagLst>
</file>

<file path=ppt/tags/tag2.xml><?xml version="1.0" encoding="utf-8"?>
<p:tagLst xmlns:p="http://schemas.openxmlformats.org/presentationml/2006/main">
  <p:tag name="ADJUSTMENTS" val="10.232"/>
  <p:tag name="SHADOWSIZE" val="100"/>
</p:tagLst>
</file>

<file path=ppt/tags/tag3.xml><?xml version="1.0" encoding="utf-8"?>
<p:tagLst xmlns:p="http://schemas.openxmlformats.org/presentationml/2006/main">
  <p:tag name="KSO_WM_UNIT_PLACING_PICTURE_USER_VIEWPORT" val="{&quot;height&quot;:2592,&quot;width&quot;:4608}"/>
</p:tagLst>
</file>

<file path=ppt/tags/tag4.xml><?xml version="1.0" encoding="utf-8"?>
<p:tagLst xmlns:p="http://schemas.openxmlformats.org/presentationml/2006/main">
  <p:tag name="KSO_WPP_MARK_KEY" val="ab82e614-0bcb-4e46-9bdd-56ff00c84b00"/>
  <p:tag name="COMMONDATA" val="eyJoZGlkIjoiNDM4MDk4M2FhMDRmMmQyMDdjYzQ2N2EwNGM3YmI3NWY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Light"/>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3570</Words>
  <Application>WPS 演示</Application>
  <PresentationFormat>宽屏</PresentationFormat>
  <Paragraphs>434</Paragraphs>
  <Slides>21</Slides>
  <Notes>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21</vt:i4>
      </vt:variant>
    </vt:vector>
  </HeadingPairs>
  <TitlesOfParts>
    <vt:vector size="31" baseType="lpstr">
      <vt:lpstr>Arial</vt:lpstr>
      <vt:lpstr>SimSun</vt:lpstr>
      <vt:lpstr>Wingdings</vt:lpstr>
      <vt:lpstr>思源黑体 CN Light</vt:lpstr>
      <vt:lpstr>思源黑体 CN Heavy</vt:lpstr>
      <vt:lpstr>Microsoft YaHei</vt:lpstr>
      <vt:lpstr>Arial Unicode MS</vt:lpstr>
      <vt:lpstr>DengXian</vt:lpstr>
      <vt:lpstr>OPPOSans R</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317</cp:revision>
  <dcterms:created xsi:type="dcterms:W3CDTF">2022-10-26T01:46:00Z</dcterms:created>
  <dcterms:modified xsi:type="dcterms:W3CDTF">2022-11-09T02:20:35Z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C5ECAEB5F9DE40E58493FFBFC458A764</vt:lpwstr>
  </property>
  <property fmtid="{D5CDD505-2E9C-101B-9397-08002B2CF9AE}" pid="3" name="KSOProductBuildVer">
    <vt:lpwstr>2052-11.1.0.12598</vt:lpwstr>
  </property>
</Properties>
</file>