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2.svg" ContentType="image/svg+xml"/>
  <Override PartName="/ppt/media/image14.svg" ContentType="image/svg+xml"/>
  <Override PartName="/ppt/media/image22.svg" ContentType="image/svg+xml"/>
  <Override PartName="/ppt/media/image24.svg" ContentType="image/svg+xml"/>
  <Override PartName="/ppt/media/image28.svg" ContentType="image/svg+xml"/>
  <Override PartName="/ppt/media/image29.svg" ContentType="image/svg+xml"/>
  <Override PartName="/ppt/media/image32.svg" ContentType="image/svg+xml"/>
  <Override PartName="/ppt/media/image34.svg" ContentType="image/svg+xml"/>
  <Override PartName="/ppt/media/image36.svg" ContentType="image/svg+xml"/>
  <Override PartName="/ppt/media/image38.svg" ContentType="image/svg+xml"/>
  <Override PartName="/ppt/media/image41.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1148" r:id="rId3"/>
    <p:sldId id="270" r:id="rId5"/>
    <p:sldId id="271" r:id="rId6"/>
    <p:sldId id="1132" r:id="rId7"/>
    <p:sldId id="1133" r:id="rId8"/>
    <p:sldId id="1134" r:id="rId9"/>
    <p:sldId id="1128" r:id="rId10"/>
    <p:sldId id="1135" r:id="rId11"/>
    <p:sldId id="1136" r:id="rId12"/>
    <p:sldId id="1137" r:id="rId13"/>
    <p:sldId id="1129" r:id="rId14"/>
    <p:sldId id="1140" r:id="rId15"/>
    <p:sldId id="1141" r:id="rId16"/>
    <p:sldId id="1142" r:id="rId17"/>
    <p:sldId id="1130" r:id="rId18"/>
    <p:sldId id="1145" r:id="rId19"/>
    <p:sldId id="1146" r:id="rId20"/>
    <p:sldId id="1147" r:id="rId21"/>
    <p:sldId id="1143" r:id="rId22"/>
    <p:sldId id="1131" r:id="rId23"/>
    <p:sldId id="1168" r:id="rId24"/>
  </p:sldIdLst>
  <p:sldSz cx="12192000" cy="6858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A61"/>
    <a:srgbClr val="FCC65C"/>
    <a:srgbClr val="FFDA65"/>
    <a:srgbClr val="78B6FF"/>
    <a:srgbClr val="FFC000"/>
    <a:srgbClr val="A5D1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84" autoAdjust="0"/>
    <p:restoredTop sz="94660"/>
  </p:normalViewPr>
  <p:slideViewPr>
    <p:cSldViewPr snapToGrid="0">
      <p:cViewPr>
        <p:scale>
          <a:sx n="50" d="100"/>
          <a:sy n="50" d="100"/>
        </p:scale>
        <p:origin x="1470" y="44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tags" Target="tags/tag2.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F45455-2DA9-4114-AFA3-0ECE4C74249B}"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740923-9A79-42EE-B95A-1A53A70F5DA8}"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9740923-9A79-42EE-B95A-1A53A70F5DA8}"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9740923-9A79-42EE-B95A-1A53A70F5DA8}"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9740923-9A79-42EE-B95A-1A53A70F5DA8}"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9740923-9A79-42EE-B95A-1A53A70F5DA8}"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9740923-9A79-42EE-B95A-1A53A70F5DA8}"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9740923-9A79-42EE-B95A-1A53A70F5DA8}"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9740923-9A79-42EE-B95A-1A53A70F5DA8}"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页">
    <p:spTree>
      <p:nvGrpSpPr>
        <p:cNvPr id="1" name=""/>
        <p:cNvGrpSpPr/>
        <p:nvPr/>
      </p:nvGrpSpPr>
      <p:grpSpPr>
        <a:xfrm>
          <a:off x="0" y="0"/>
          <a:ext cx="0" cy="0"/>
          <a:chOff x="0" y="0"/>
          <a:chExt cx="0" cy="0"/>
        </a:xfrm>
      </p:grpSpPr>
      <p:pic>
        <p:nvPicPr>
          <p:cNvPr id="7" name="Picture 6" descr="Skyscrapers at sunset"/>
          <p:cNvPicPr>
            <a:picLocks noChangeAspect="1" noChangeArrowheads="1"/>
          </p:cNvPicPr>
          <p:nvPr userDrawn="1"/>
        </p:nvPicPr>
        <p:blipFill rotWithShape="1">
          <a:blip r:embed="rId2" cstate="screen">
            <a:alphaModFix amt="9000"/>
          </a:blip>
          <a:srcRect/>
          <a:stretch>
            <a:fillRect/>
          </a:stretch>
        </p:blipFill>
        <p:spPr bwMode="auto">
          <a:xfrm>
            <a:off x="0" y="0"/>
            <a:ext cx="12207902" cy="6866945"/>
          </a:xfrm>
          <a:prstGeom prst="rect">
            <a:avLst/>
          </a:prstGeom>
          <a:noFill/>
          <a:extLst>
            <a:ext uri="{909E8E84-426E-40DD-AFC4-6F175D3DCCD1}">
              <a14:hiddenFill xmlns:a14="http://schemas.microsoft.com/office/drawing/2010/main">
                <a:solidFill>
                  <a:srgbClr val="FFFFFF"/>
                </a:solidFill>
              </a14:hiddenFill>
            </a:ext>
          </a:extLst>
        </p:spPr>
      </p:pic>
      <p:sp>
        <p:nvSpPr>
          <p:cNvPr id="8" name="Freeform 7"/>
          <p:cNvSpPr/>
          <p:nvPr userDrawn="1"/>
        </p:nvSpPr>
        <p:spPr bwMode="auto">
          <a:xfrm flipH="1" flipV="1">
            <a:off x="0" y="0"/>
            <a:ext cx="12192000" cy="723900"/>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
        <p:nvSpPr>
          <p:cNvPr id="9" name="Freeform 7"/>
          <p:cNvSpPr/>
          <p:nvPr userDrawn="1"/>
        </p:nvSpPr>
        <p:spPr bwMode="auto">
          <a:xfrm>
            <a:off x="0" y="6134100"/>
            <a:ext cx="12192000" cy="723900"/>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封面页">
    <p:spTree>
      <p:nvGrpSpPr>
        <p:cNvPr id="1" name=""/>
        <p:cNvGrpSpPr/>
        <p:nvPr/>
      </p:nvGrpSpPr>
      <p:grpSpPr>
        <a:xfrm>
          <a:off x="0" y="0"/>
          <a:ext cx="0" cy="0"/>
          <a:chOff x="0" y="0"/>
          <a:chExt cx="0" cy="0"/>
        </a:xfrm>
      </p:grpSpPr>
      <p:sp>
        <p:nvSpPr>
          <p:cNvPr id="8" name="Freeform 7"/>
          <p:cNvSpPr/>
          <p:nvPr userDrawn="1"/>
        </p:nvSpPr>
        <p:spPr bwMode="auto">
          <a:xfrm flipH="1" flipV="1">
            <a:off x="0" y="0"/>
            <a:ext cx="12192000" cy="723900"/>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
        <p:nvSpPr>
          <p:cNvPr id="9" name="Freeform 7"/>
          <p:cNvSpPr/>
          <p:nvPr userDrawn="1"/>
        </p:nvSpPr>
        <p:spPr bwMode="auto">
          <a:xfrm>
            <a:off x="0" y="6134100"/>
            <a:ext cx="12192000" cy="723900"/>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pic>
        <p:nvPicPr>
          <p:cNvPr id="6" name="Picture 6" descr="Skyscrapers at sunset"/>
          <p:cNvPicPr>
            <a:picLocks noChangeAspect="1" noChangeArrowheads="1"/>
          </p:cNvPicPr>
          <p:nvPr userDrawn="1"/>
        </p:nvPicPr>
        <p:blipFill rotWithShape="1">
          <a:blip r:embed="rId2" cstate="screen">
            <a:alphaModFix amt="9000"/>
          </a:blip>
          <a:srcRect/>
          <a:stretch>
            <a:fillRect/>
          </a:stretch>
        </p:blipFill>
        <p:spPr bwMode="auto">
          <a:xfrm>
            <a:off x="0" y="-8945"/>
            <a:ext cx="12207902" cy="6866945"/>
          </a:xfrm>
          <a:prstGeom prst="rect">
            <a:avLst/>
          </a:prstGeom>
          <a:noFill/>
          <a:extLst>
            <a:ext uri="{909E8E84-426E-40DD-AFC4-6F175D3DCCD1}">
              <a14:hiddenFill xmlns:a14="http://schemas.microsoft.com/office/drawing/2010/main">
                <a:solidFill>
                  <a:srgbClr val="FFFFFF"/>
                </a:solidFill>
              </a14:hiddenFill>
            </a:ext>
          </a:extLst>
        </p:spPr>
      </p:pic>
      <p:sp>
        <p:nvSpPr>
          <p:cNvPr id="8" name="圆: 空心 7"/>
          <p:cNvSpPr/>
          <p:nvPr/>
        </p:nvSpPr>
        <p:spPr>
          <a:xfrm rot="16200000">
            <a:off x="1015942" y="1817303"/>
            <a:ext cx="4479441" cy="4479442"/>
          </a:xfrm>
          <a:prstGeom prst="donut">
            <a:avLst>
              <a:gd name="adj" fmla="val 12388"/>
            </a:avLst>
          </a:prstGeom>
          <a:gradFill>
            <a:gsLst>
              <a:gs pos="0">
                <a:srgbClr val="FFC000"/>
              </a:gs>
              <a:gs pos="61000">
                <a:srgbClr val="FFC000">
                  <a:alpha val="0"/>
                </a:srgbClr>
              </a:gs>
              <a:gs pos="100000">
                <a:schemeClr val="bg1">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思源黑体 CN Regular" panose="020B0500000000000000" pitchFamily="34" charset="-122"/>
              <a:ea typeface="思源黑体 CN Regular" panose="020B0500000000000000" pitchFamily="34" charset="-122"/>
              <a:sym typeface="HarmonyOS Sans SC Medium" panose="00000600000000000000" charset="-122"/>
            </a:endParaRPr>
          </a:p>
        </p:txBody>
      </p:sp>
      <p:sp>
        <p:nvSpPr>
          <p:cNvPr id="9" name="圆: 空心 8"/>
          <p:cNvSpPr/>
          <p:nvPr/>
        </p:nvSpPr>
        <p:spPr>
          <a:xfrm rot="16200000">
            <a:off x="637807" y="1439168"/>
            <a:ext cx="5235710" cy="5235711"/>
          </a:xfrm>
          <a:prstGeom prst="donut">
            <a:avLst>
              <a:gd name="adj" fmla="val 0"/>
            </a:avLst>
          </a:prstGeom>
          <a:noFill/>
          <a:ln>
            <a:gradFill>
              <a:gsLst>
                <a:gs pos="0">
                  <a:schemeClr val="accent1">
                    <a:lumMod val="5000"/>
                    <a:lumOff val="95000"/>
                    <a:alpha val="0"/>
                  </a:schemeClr>
                </a:gs>
                <a:gs pos="100000">
                  <a:srgbClr val="FFC000"/>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思源黑体 CN Regular" panose="020B0500000000000000" pitchFamily="34" charset="-122"/>
              <a:ea typeface="思源黑体 CN Regular" panose="020B0500000000000000" pitchFamily="34" charset="-122"/>
              <a:sym typeface="HarmonyOS Sans SC Medium" panose="00000600000000000000" charset="-122"/>
            </a:endParaRPr>
          </a:p>
        </p:txBody>
      </p:sp>
      <p:sp>
        <p:nvSpPr>
          <p:cNvPr id="10" name="Freeform 7"/>
          <p:cNvSpPr/>
          <p:nvPr userDrawn="1"/>
        </p:nvSpPr>
        <p:spPr bwMode="auto">
          <a:xfrm flipH="1" flipV="1">
            <a:off x="0" y="0"/>
            <a:ext cx="12192000" cy="723900"/>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
        <p:nvSpPr>
          <p:cNvPr id="11" name="Freeform 7"/>
          <p:cNvSpPr/>
          <p:nvPr userDrawn="1"/>
        </p:nvSpPr>
        <p:spPr bwMode="auto">
          <a:xfrm>
            <a:off x="0" y="6134100"/>
            <a:ext cx="12192000" cy="723900"/>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目录页">
    <p:spTree>
      <p:nvGrpSpPr>
        <p:cNvPr id="1" name=""/>
        <p:cNvGrpSpPr/>
        <p:nvPr/>
      </p:nvGrpSpPr>
      <p:grpSpPr>
        <a:xfrm>
          <a:off x="0" y="0"/>
          <a:ext cx="0" cy="0"/>
          <a:chOff x="0" y="0"/>
          <a:chExt cx="0" cy="0"/>
        </a:xfrm>
      </p:grpSpPr>
      <p:grpSp>
        <p:nvGrpSpPr>
          <p:cNvPr id="5" name="组合 4"/>
          <p:cNvGrpSpPr/>
          <p:nvPr userDrawn="1"/>
        </p:nvGrpSpPr>
        <p:grpSpPr>
          <a:xfrm>
            <a:off x="0" y="0"/>
            <a:ext cx="12193200" cy="6966856"/>
            <a:chOff x="0" y="0"/>
            <a:chExt cx="12193200" cy="6966856"/>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66856"/>
            </a:xfrm>
            <a:prstGeom prst="rect">
              <a:avLst/>
            </a:prstGeom>
          </p:spPr>
        </p:pic>
        <p:sp>
          <p:nvSpPr>
            <p:cNvPr id="4" name="矩形 3"/>
            <p:cNvSpPr/>
            <p:nvPr userDrawn="1"/>
          </p:nvSpPr>
          <p:spPr>
            <a:xfrm>
              <a:off x="0" y="0"/>
              <a:ext cx="12193200" cy="6966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圆: 空心 7"/>
          <p:cNvSpPr/>
          <p:nvPr/>
        </p:nvSpPr>
        <p:spPr>
          <a:xfrm rot="16200000">
            <a:off x="1015942" y="1817303"/>
            <a:ext cx="4479441" cy="4479442"/>
          </a:xfrm>
          <a:prstGeom prst="donut">
            <a:avLst>
              <a:gd name="adj" fmla="val 12388"/>
            </a:avLst>
          </a:prstGeom>
          <a:gradFill>
            <a:gsLst>
              <a:gs pos="0">
                <a:srgbClr val="FFC000"/>
              </a:gs>
              <a:gs pos="61000">
                <a:srgbClr val="FFC000">
                  <a:alpha val="0"/>
                </a:srgbClr>
              </a:gs>
              <a:gs pos="100000">
                <a:schemeClr val="bg1">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思源黑体 CN Regular" panose="020B0500000000000000" pitchFamily="34" charset="-122"/>
              <a:ea typeface="思源黑体 CN Regular" panose="020B0500000000000000" pitchFamily="34" charset="-122"/>
              <a:sym typeface="HarmonyOS Sans SC Medium" panose="00000600000000000000" charset="-122"/>
            </a:endParaRPr>
          </a:p>
        </p:txBody>
      </p:sp>
      <p:sp>
        <p:nvSpPr>
          <p:cNvPr id="9" name="圆: 空心 8"/>
          <p:cNvSpPr/>
          <p:nvPr/>
        </p:nvSpPr>
        <p:spPr>
          <a:xfrm rot="16200000">
            <a:off x="637807" y="1439168"/>
            <a:ext cx="5235710" cy="5235711"/>
          </a:xfrm>
          <a:prstGeom prst="donut">
            <a:avLst>
              <a:gd name="adj" fmla="val 0"/>
            </a:avLst>
          </a:prstGeom>
          <a:noFill/>
          <a:ln>
            <a:gradFill>
              <a:gsLst>
                <a:gs pos="0">
                  <a:schemeClr val="accent1">
                    <a:lumMod val="5000"/>
                    <a:lumOff val="95000"/>
                    <a:alpha val="0"/>
                  </a:schemeClr>
                </a:gs>
                <a:gs pos="100000">
                  <a:srgbClr val="FFC000"/>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思源黑体 CN Regular" panose="020B0500000000000000" pitchFamily="34" charset="-122"/>
              <a:ea typeface="思源黑体 CN Regular" panose="020B0500000000000000" pitchFamily="34" charset="-122"/>
              <a:sym typeface="HarmonyOS Sans SC Medium" panose="00000600000000000000" charset="-122"/>
            </a:endParaRPr>
          </a:p>
        </p:txBody>
      </p:sp>
      <p:sp>
        <p:nvSpPr>
          <p:cNvPr id="10" name="Freeform 7"/>
          <p:cNvSpPr/>
          <p:nvPr userDrawn="1"/>
        </p:nvSpPr>
        <p:spPr bwMode="auto">
          <a:xfrm flipH="1" flipV="1">
            <a:off x="0" y="0"/>
            <a:ext cx="12192000" cy="723900"/>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
        <p:nvSpPr>
          <p:cNvPr id="11" name="Freeform 7"/>
          <p:cNvSpPr/>
          <p:nvPr userDrawn="1"/>
        </p:nvSpPr>
        <p:spPr bwMode="auto">
          <a:xfrm>
            <a:off x="0" y="6134100"/>
            <a:ext cx="12192000" cy="723900"/>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pic>
        <p:nvPicPr>
          <p:cNvPr id="6" name="Picture 6" descr="Skyscrapers at sunset"/>
          <p:cNvPicPr>
            <a:picLocks noChangeAspect="1" noChangeArrowheads="1"/>
          </p:cNvPicPr>
          <p:nvPr userDrawn="1"/>
        </p:nvPicPr>
        <p:blipFill rotWithShape="1">
          <a:blip r:embed="rId2" cstate="screen">
            <a:alphaModFix amt="9000"/>
          </a:blip>
          <a:srcRect/>
          <a:stretch>
            <a:fillRect/>
          </a:stretch>
        </p:blipFill>
        <p:spPr bwMode="auto">
          <a:xfrm>
            <a:off x="0" y="-8945"/>
            <a:ext cx="12207902" cy="686694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组合 6"/>
          <p:cNvGrpSpPr/>
          <p:nvPr userDrawn="1"/>
        </p:nvGrpSpPr>
        <p:grpSpPr>
          <a:xfrm rot="16200000">
            <a:off x="3019461" y="663550"/>
            <a:ext cx="6153080" cy="6153080"/>
            <a:chOff x="2237154" y="-326950"/>
            <a:chExt cx="7315200" cy="7315200"/>
          </a:xfrm>
        </p:grpSpPr>
        <p:sp>
          <p:nvSpPr>
            <p:cNvPr id="8" name="圆: 空心 7"/>
            <p:cNvSpPr/>
            <p:nvPr/>
          </p:nvSpPr>
          <p:spPr>
            <a:xfrm>
              <a:off x="2765474" y="201370"/>
              <a:ext cx="6258560" cy="6258560"/>
            </a:xfrm>
            <a:prstGeom prst="donut">
              <a:avLst>
                <a:gd name="adj" fmla="val 12388"/>
              </a:avLst>
            </a:prstGeom>
            <a:gradFill>
              <a:gsLst>
                <a:gs pos="0">
                  <a:srgbClr val="FFC000"/>
                </a:gs>
                <a:gs pos="61000">
                  <a:srgbClr val="FFC000">
                    <a:alpha val="0"/>
                  </a:srgbClr>
                </a:gs>
                <a:gs pos="100000">
                  <a:schemeClr val="bg1">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思源黑体 CN Regular" panose="020B0500000000000000" pitchFamily="34" charset="-122"/>
                <a:ea typeface="思源黑体 CN Regular" panose="020B0500000000000000" pitchFamily="34" charset="-122"/>
                <a:sym typeface="HarmonyOS Sans SC Medium" panose="00000600000000000000" charset="-122"/>
              </a:endParaRPr>
            </a:p>
          </p:txBody>
        </p:sp>
        <p:sp>
          <p:nvSpPr>
            <p:cNvPr id="9" name="圆: 空心 8"/>
            <p:cNvSpPr/>
            <p:nvPr/>
          </p:nvSpPr>
          <p:spPr>
            <a:xfrm>
              <a:off x="2237154" y="-326950"/>
              <a:ext cx="7315200" cy="7315200"/>
            </a:xfrm>
            <a:prstGeom prst="donut">
              <a:avLst>
                <a:gd name="adj" fmla="val 0"/>
              </a:avLst>
            </a:prstGeom>
            <a:noFill/>
            <a:ln>
              <a:gradFill>
                <a:gsLst>
                  <a:gs pos="0">
                    <a:schemeClr val="accent1">
                      <a:lumMod val="5000"/>
                      <a:lumOff val="95000"/>
                      <a:alpha val="0"/>
                    </a:schemeClr>
                  </a:gs>
                  <a:gs pos="100000">
                    <a:srgbClr val="FFC000"/>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思源黑体 CN Regular" panose="020B0500000000000000" pitchFamily="34" charset="-122"/>
                <a:ea typeface="思源黑体 CN Regular" panose="020B0500000000000000" pitchFamily="34" charset="-122"/>
                <a:sym typeface="HarmonyOS Sans SC Medium" panose="00000600000000000000" charset="-122"/>
              </a:endParaRPr>
            </a:p>
          </p:txBody>
        </p:sp>
      </p:grpSp>
      <p:grpSp>
        <p:nvGrpSpPr>
          <p:cNvPr id="10" name="组合 9"/>
          <p:cNvGrpSpPr/>
          <p:nvPr userDrawn="1"/>
        </p:nvGrpSpPr>
        <p:grpSpPr>
          <a:xfrm>
            <a:off x="5521984" y="5401394"/>
            <a:ext cx="1148033" cy="230551"/>
            <a:chOff x="4532073" y="5409387"/>
            <a:chExt cx="1148033" cy="230551"/>
          </a:xfrm>
        </p:grpSpPr>
        <p:sp>
          <p:nvSpPr>
            <p:cNvPr id="11" name="Oval 11"/>
            <p:cNvSpPr>
              <a:spLocks noChangeArrowheads="1"/>
            </p:cNvSpPr>
            <p:nvPr/>
          </p:nvSpPr>
          <p:spPr bwMode="auto">
            <a:xfrm>
              <a:off x="4532073" y="5409387"/>
              <a:ext cx="230427" cy="230551"/>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 name="Oval 11"/>
            <p:cNvSpPr>
              <a:spLocks noChangeArrowheads="1"/>
            </p:cNvSpPr>
            <p:nvPr/>
          </p:nvSpPr>
          <p:spPr bwMode="auto">
            <a:xfrm>
              <a:off x="4990876" y="5409387"/>
              <a:ext cx="230427" cy="230551"/>
            </a:xfrm>
            <a:prstGeom prst="ellipse">
              <a:avLst/>
            </a:prstGeom>
            <a:solidFill>
              <a:schemeClr val="accent2"/>
            </a:solidFill>
            <a:ln>
              <a:noFill/>
            </a:ln>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 name="Oval 11"/>
            <p:cNvSpPr>
              <a:spLocks noChangeArrowheads="1"/>
            </p:cNvSpPr>
            <p:nvPr/>
          </p:nvSpPr>
          <p:spPr bwMode="auto">
            <a:xfrm>
              <a:off x="5449679" y="5409387"/>
              <a:ext cx="230427" cy="230551"/>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15" name="椭圆 14"/>
          <p:cNvSpPr/>
          <p:nvPr/>
        </p:nvSpPr>
        <p:spPr>
          <a:xfrm rot="12771694" flipH="1" flipV="1">
            <a:off x="9927609" y="2000155"/>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16" name="椭圆 15"/>
          <p:cNvSpPr/>
          <p:nvPr/>
        </p:nvSpPr>
        <p:spPr>
          <a:xfrm rot="20596161" flipH="1" flipV="1">
            <a:off x="9927609" y="2000155"/>
            <a:ext cx="668954" cy="638362"/>
          </a:xfrm>
          <a:prstGeom prst="ellipse">
            <a:avLst/>
          </a:prstGeom>
          <a:gradFill>
            <a:gsLst>
              <a:gs pos="100000">
                <a:srgbClr val="FFC000">
                  <a:alpha val="0"/>
                  <a:lumMod val="5000"/>
                  <a:lumOff val="95000"/>
                </a:srgbClr>
              </a:gs>
              <a:gs pos="0">
                <a:srgbClr val="FFC000">
                  <a:alpha val="56000"/>
                </a:srgb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nvGrpSpPr>
          <p:cNvPr id="17" name="组合 16"/>
          <p:cNvGrpSpPr/>
          <p:nvPr userDrawn="1"/>
        </p:nvGrpSpPr>
        <p:grpSpPr>
          <a:xfrm>
            <a:off x="911587" y="5239575"/>
            <a:ext cx="319300" cy="304698"/>
            <a:chOff x="8842417" y="3950351"/>
            <a:chExt cx="668954" cy="638362"/>
          </a:xfrm>
        </p:grpSpPr>
        <p:sp>
          <p:nvSpPr>
            <p:cNvPr id="18" name="椭圆 17"/>
            <p:cNvSpPr/>
            <p:nvPr/>
          </p:nvSpPr>
          <p:spPr>
            <a:xfrm rot="12771694"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19" name="椭圆 18"/>
            <p:cNvSpPr/>
            <p:nvPr/>
          </p:nvSpPr>
          <p:spPr>
            <a:xfrm rot="20596161"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grpSp>
        <p:nvGrpSpPr>
          <p:cNvPr id="20" name="组合 19"/>
          <p:cNvGrpSpPr/>
          <p:nvPr userDrawn="1"/>
        </p:nvGrpSpPr>
        <p:grpSpPr>
          <a:xfrm>
            <a:off x="3304199" y="1765030"/>
            <a:ext cx="319300" cy="304698"/>
            <a:chOff x="8842417" y="3950351"/>
            <a:chExt cx="668954" cy="638362"/>
          </a:xfrm>
        </p:grpSpPr>
        <p:sp>
          <p:nvSpPr>
            <p:cNvPr id="21" name="椭圆 20"/>
            <p:cNvSpPr/>
            <p:nvPr/>
          </p:nvSpPr>
          <p:spPr>
            <a:xfrm rot="12771694"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22" name="椭圆 21"/>
            <p:cNvSpPr/>
            <p:nvPr/>
          </p:nvSpPr>
          <p:spPr>
            <a:xfrm rot="20596161"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grpSp>
        <p:nvGrpSpPr>
          <p:cNvPr id="23" name="组合 22"/>
          <p:cNvGrpSpPr/>
          <p:nvPr userDrawn="1"/>
        </p:nvGrpSpPr>
        <p:grpSpPr>
          <a:xfrm>
            <a:off x="9369290" y="5646749"/>
            <a:ext cx="319300" cy="304698"/>
            <a:chOff x="8842417" y="3950351"/>
            <a:chExt cx="668954" cy="638362"/>
          </a:xfrm>
        </p:grpSpPr>
        <p:sp>
          <p:nvSpPr>
            <p:cNvPr id="24" name="椭圆 23"/>
            <p:cNvSpPr/>
            <p:nvPr/>
          </p:nvSpPr>
          <p:spPr>
            <a:xfrm rot="12771694"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25" name="椭圆 24"/>
            <p:cNvSpPr/>
            <p:nvPr/>
          </p:nvSpPr>
          <p:spPr>
            <a:xfrm rot="20596161"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sp>
        <p:nvSpPr>
          <p:cNvPr id="26" name="Freeform 7"/>
          <p:cNvSpPr/>
          <p:nvPr userDrawn="1"/>
        </p:nvSpPr>
        <p:spPr bwMode="auto">
          <a:xfrm>
            <a:off x="0" y="6134100"/>
            <a:ext cx="12192000" cy="723900"/>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
        <p:nvSpPr>
          <p:cNvPr id="27" name="Freeform 7"/>
          <p:cNvSpPr/>
          <p:nvPr userDrawn="1"/>
        </p:nvSpPr>
        <p:spPr bwMode="auto">
          <a:xfrm flipH="1" flipV="1">
            <a:off x="0" y="-19507"/>
            <a:ext cx="12192000" cy="723900"/>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过渡页">
    <p:spTree>
      <p:nvGrpSpPr>
        <p:cNvPr id="1" name=""/>
        <p:cNvGrpSpPr/>
        <p:nvPr/>
      </p:nvGrpSpPr>
      <p:grpSpPr>
        <a:xfrm>
          <a:off x="0" y="0"/>
          <a:ext cx="0" cy="0"/>
          <a:chOff x="0" y="0"/>
          <a:chExt cx="0" cy="0"/>
        </a:xfrm>
      </p:grpSpPr>
      <p:grpSp>
        <p:nvGrpSpPr>
          <p:cNvPr id="28" name="组合 27"/>
          <p:cNvGrpSpPr/>
          <p:nvPr userDrawn="1"/>
        </p:nvGrpSpPr>
        <p:grpSpPr>
          <a:xfrm>
            <a:off x="0" y="0"/>
            <a:ext cx="12193200" cy="6966856"/>
            <a:chOff x="0" y="0"/>
            <a:chExt cx="12193200" cy="6966856"/>
          </a:xfrm>
        </p:grpSpPr>
        <p:pic>
          <p:nvPicPr>
            <p:cNvPr id="29" name="图片 2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66856"/>
            </a:xfrm>
            <a:prstGeom prst="rect">
              <a:avLst/>
            </a:prstGeom>
          </p:spPr>
        </p:pic>
        <p:sp>
          <p:nvSpPr>
            <p:cNvPr id="30" name="矩形 29"/>
            <p:cNvSpPr/>
            <p:nvPr userDrawn="1"/>
          </p:nvSpPr>
          <p:spPr>
            <a:xfrm>
              <a:off x="0" y="0"/>
              <a:ext cx="12193200" cy="6966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 name="组合 6"/>
          <p:cNvGrpSpPr/>
          <p:nvPr userDrawn="1"/>
        </p:nvGrpSpPr>
        <p:grpSpPr>
          <a:xfrm rot="16200000">
            <a:off x="3019461" y="663550"/>
            <a:ext cx="6153080" cy="6153080"/>
            <a:chOff x="2237154" y="-326950"/>
            <a:chExt cx="7315200" cy="7315200"/>
          </a:xfrm>
        </p:grpSpPr>
        <p:sp>
          <p:nvSpPr>
            <p:cNvPr id="8" name="圆: 空心 7"/>
            <p:cNvSpPr/>
            <p:nvPr/>
          </p:nvSpPr>
          <p:spPr>
            <a:xfrm>
              <a:off x="2765474" y="201370"/>
              <a:ext cx="6258560" cy="6258560"/>
            </a:xfrm>
            <a:prstGeom prst="donut">
              <a:avLst>
                <a:gd name="adj" fmla="val 12388"/>
              </a:avLst>
            </a:prstGeom>
            <a:gradFill>
              <a:gsLst>
                <a:gs pos="0">
                  <a:srgbClr val="FFC000"/>
                </a:gs>
                <a:gs pos="61000">
                  <a:srgbClr val="FFC000">
                    <a:alpha val="0"/>
                  </a:srgbClr>
                </a:gs>
                <a:gs pos="100000">
                  <a:schemeClr val="bg1">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思源黑体 CN Regular" panose="020B0500000000000000" pitchFamily="34" charset="-122"/>
                <a:ea typeface="思源黑体 CN Regular" panose="020B0500000000000000" pitchFamily="34" charset="-122"/>
                <a:sym typeface="HarmonyOS Sans SC Medium" panose="00000600000000000000" charset="-122"/>
              </a:endParaRPr>
            </a:p>
          </p:txBody>
        </p:sp>
        <p:sp>
          <p:nvSpPr>
            <p:cNvPr id="9" name="圆: 空心 8"/>
            <p:cNvSpPr/>
            <p:nvPr/>
          </p:nvSpPr>
          <p:spPr>
            <a:xfrm>
              <a:off x="2237154" y="-326950"/>
              <a:ext cx="7315200" cy="7315200"/>
            </a:xfrm>
            <a:prstGeom prst="donut">
              <a:avLst>
                <a:gd name="adj" fmla="val 0"/>
              </a:avLst>
            </a:prstGeom>
            <a:noFill/>
            <a:ln>
              <a:gradFill>
                <a:gsLst>
                  <a:gs pos="0">
                    <a:schemeClr val="accent1">
                      <a:lumMod val="5000"/>
                      <a:lumOff val="95000"/>
                      <a:alpha val="0"/>
                    </a:schemeClr>
                  </a:gs>
                  <a:gs pos="100000">
                    <a:srgbClr val="FFC000"/>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tx1"/>
                </a:solidFill>
                <a:latin typeface="思源黑体 CN Regular" panose="020B0500000000000000" pitchFamily="34" charset="-122"/>
                <a:ea typeface="思源黑体 CN Regular" panose="020B0500000000000000" pitchFamily="34" charset="-122"/>
                <a:sym typeface="HarmonyOS Sans SC Medium" panose="00000600000000000000" charset="-122"/>
              </a:endParaRPr>
            </a:p>
          </p:txBody>
        </p:sp>
      </p:grpSp>
      <p:grpSp>
        <p:nvGrpSpPr>
          <p:cNvPr id="10" name="组合 9"/>
          <p:cNvGrpSpPr/>
          <p:nvPr userDrawn="1"/>
        </p:nvGrpSpPr>
        <p:grpSpPr>
          <a:xfrm>
            <a:off x="5521984" y="5401394"/>
            <a:ext cx="1148033" cy="230551"/>
            <a:chOff x="4532073" y="5409387"/>
            <a:chExt cx="1148033" cy="230551"/>
          </a:xfrm>
        </p:grpSpPr>
        <p:sp>
          <p:nvSpPr>
            <p:cNvPr id="11" name="Oval 11"/>
            <p:cNvSpPr>
              <a:spLocks noChangeArrowheads="1"/>
            </p:cNvSpPr>
            <p:nvPr/>
          </p:nvSpPr>
          <p:spPr bwMode="auto">
            <a:xfrm>
              <a:off x="4532073" y="5409387"/>
              <a:ext cx="230427" cy="230551"/>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 name="Oval 11"/>
            <p:cNvSpPr>
              <a:spLocks noChangeArrowheads="1"/>
            </p:cNvSpPr>
            <p:nvPr/>
          </p:nvSpPr>
          <p:spPr bwMode="auto">
            <a:xfrm>
              <a:off x="4990876" y="5409387"/>
              <a:ext cx="230427" cy="230551"/>
            </a:xfrm>
            <a:prstGeom prst="ellipse">
              <a:avLst/>
            </a:prstGeom>
            <a:solidFill>
              <a:schemeClr val="accent2"/>
            </a:solidFill>
            <a:ln>
              <a:noFill/>
            </a:ln>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 name="Oval 11"/>
            <p:cNvSpPr>
              <a:spLocks noChangeArrowheads="1"/>
            </p:cNvSpPr>
            <p:nvPr/>
          </p:nvSpPr>
          <p:spPr bwMode="auto">
            <a:xfrm>
              <a:off x="5449679" y="5409387"/>
              <a:ext cx="230427" cy="230551"/>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15" name="椭圆 14"/>
          <p:cNvSpPr/>
          <p:nvPr/>
        </p:nvSpPr>
        <p:spPr>
          <a:xfrm rot="12771694" flipH="1" flipV="1">
            <a:off x="9927609" y="2000155"/>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16" name="椭圆 15"/>
          <p:cNvSpPr/>
          <p:nvPr/>
        </p:nvSpPr>
        <p:spPr>
          <a:xfrm rot="20596161" flipH="1" flipV="1">
            <a:off x="9927609" y="2000155"/>
            <a:ext cx="668954" cy="638362"/>
          </a:xfrm>
          <a:prstGeom prst="ellipse">
            <a:avLst/>
          </a:prstGeom>
          <a:gradFill>
            <a:gsLst>
              <a:gs pos="100000">
                <a:srgbClr val="FFC000">
                  <a:alpha val="0"/>
                  <a:lumMod val="5000"/>
                  <a:lumOff val="95000"/>
                </a:srgbClr>
              </a:gs>
              <a:gs pos="0">
                <a:srgbClr val="FFC000">
                  <a:alpha val="56000"/>
                </a:srgb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nvGrpSpPr>
          <p:cNvPr id="17" name="组合 16"/>
          <p:cNvGrpSpPr/>
          <p:nvPr userDrawn="1"/>
        </p:nvGrpSpPr>
        <p:grpSpPr>
          <a:xfrm>
            <a:off x="911587" y="5239575"/>
            <a:ext cx="319300" cy="304698"/>
            <a:chOff x="8842417" y="3950351"/>
            <a:chExt cx="668954" cy="638362"/>
          </a:xfrm>
        </p:grpSpPr>
        <p:sp>
          <p:nvSpPr>
            <p:cNvPr id="18" name="椭圆 17"/>
            <p:cNvSpPr/>
            <p:nvPr/>
          </p:nvSpPr>
          <p:spPr>
            <a:xfrm rot="12771694"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19" name="椭圆 18"/>
            <p:cNvSpPr/>
            <p:nvPr/>
          </p:nvSpPr>
          <p:spPr>
            <a:xfrm rot="20596161"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grpSp>
        <p:nvGrpSpPr>
          <p:cNvPr id="20" name="组合 19"/>
          <p:cNvGrpSpPr/>
          <p:nvPr userDrawn="1"/>
        </p:nvGrpSpPr>
        <p:grpSpPr>
          <a:xfrm>
            <a:off x="3304199" y="1765030"/>
            <a:ext cx="319300" cy="304698"/>
            <a:chOff x="8842417" y="3950351"/>
            <a:chExt cx="668954" cy="638362"/>
          </a:xfrm>
        </p:grpSpPr>
        <p:sp>
          <p:nvSpPr>
            <p:cNvPr id="21" name="椭圆 20"/>
            <p:cNvSpPr/>
            <p:nvPr/>
          </p:nvSpPr>
          <p:spPr>
            <a:xfrm rot="12771694"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22" name="椭圆 21"/>
            <p:cNvSpPr/>
            <p:nvPr/>
          </p:nvSpPr>
          <p:spPr>
            <a:xfrm rot="20596161"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grpSp>
        <p:nvGrpSpPr>
          <p:cNvPr id="23" name="组合 22"/>
          <p:cNvGrpSpPr/>
          <p:nvPr userDrawn="1"/>
        </p:nvGrpSpPr>
        <p:grpSpPr>
          <a:xfrm>
            <a:off x="9369290" y="5646749"/>
            <a:ext cx="319300" cy="304698"/>
            <a:chOff x="8842417" y="3950351"/>
            <a:chExt cx="668954" cy="638362"/>
          </a:xfrm>
        </p:grpSpPr>
        <p:sp>
          <p:nvSpPr>
            <p:cNvPr id="24" name="椭圆 23"/>
            <p:cNvSpPr/>
            <p:nvPr/>
          </p:nvSpPr>
          <p:spPr>
            <a:xfrm rot="12771694"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25" name="椭圆 24"/>
            <p:cNvSpPr/>
            <p:nvPr/>
          </p:nvSpPr>
          <p:spPr>
            <a:xfrm rot="20596161"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sp>
        <p:nvSpPr>
          <p:cNvPr id="26" name="Freeform 7"/>
          <p:cNvSpPr/>
          <p:nvPr userDrawn="1"/>
        </p:nvSpPr>
        <p:spPr bwMode="auto">
          <a:xfrm>
            <a:off x="0" y="6134100"/>
            <a:ext cx="12192000" cy="723900"/>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
        <p:nvSpPr>
          <p:cNvPr id="27" name="Freeform 7"/>
          <p:cNvSpPr/>
          <p:nvPr userDrawn="1"/>
        </p:nvSpPr>
        <p:spPr bwMode="auto">
          <a:xfrm flipH="1" flipV="1">
            <a:off x="0" y="-19507"/>
            <a:ext cx="12192000" cy="723900"/>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sp>
        <p:nvSpPr>
          <p:cNvPr id="6" name="Freeform 7"/>
          <p:cNvSpPr/>
          <p:nvPr userDrawn="1"/>
        </p:nvSpPr>
        <p:spPr bwMode="auto">
          <a:xfrm>
            <a:off x="0" y="6134100"/>
            <a:ext cx="12192000" cy="723900"/>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C62E6E6B-60F6-45E4-941E-BC8B3A7E601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32433D7-6B52-40E7-A356-8C4AC4C7459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23.png"/><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image" Target="../media/image20.pn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11.png"/><Relationship Id="rId4" Type="http://schemas.openxmlformats.org/officeDocument/2006/relationships/image" Target="../media/image28.sv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2.svg"/><Relationship Id="rId4" Type="http://schemas.openxmlformats.org/officeDocument/2006/relationships/image" Target="../media/image31.png"/><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image" Target="../media/image3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9" Type="http://schemas.openxmlformats.org/officeDocument/2006/relationships/image" Target="../media/image38.svg"/><Relationship Id="rId8" Type="http://schemas.openxmlformats.org/officeDocument/2006/relationships/image" Target="../media/image11.png"/><Relationship Id="rId7" Type="http://schemas.openxmlformats.org/officeDocument/2006/relationships/image" Target="../media/image37.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6.svg"/><Relationship Id="rId3" Type="http://schemas.openxmlformats.org/officeDocument/2006/relationships/image" Target="../media/image35.png"/><Relationship Id="rId2" Type="http://schemas.openxmlformats.org/officeDocument/2006/relationships/image" Target="../media/image34.svg"/><Relationship Id="rId10" Type="http://schemas.openxmlformats.org/officeDocument/2006/relationships/slideLayout" Target="../slideLayouts/slideLayout7.xml"/><Relationship Id="rId1"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9.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11.png"/><Relationship Id="rId4" Type="http://schemas.openxmlformats.org/officeDocument/2006/relationships/image" Target="../media/image41.svg"/><Relationship Id="rId3" Type="http://schemas.openxmlformats.org/officeDocument/2006/relationships/image" Target="../media/image40.png"/><Relationship Id="rId2" Type="http://schemas.openxmlformats.org/officeDocument/2006/relationships/image" Target="../media/image24.svg"/><Relationship Id="rId1" Type="http://schemas.openxmlformats.org/officeDocument/2006/relationships/image" Target="../media/image23.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0.png"/><Relationship Id="rId2" Type="http://schemas.openxmlformats.org/officeDocument/2006/relationships/image" Target="../media/image43.png"/><Relationship Id="rId1"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hyperlink" Target="https://lin.ee/7sUARXb" TargetMode="External"/><Relationship Id="rId4" Type="http://schemas.openxmlformats.org/officeDocument/2006/relationships/image" Target="../media/image45.jpeg"/><Relationship Id="rId3" Type="http://schemas.openxmlformats.org/officeDocument/2006/relationships/image" Target="../media/image4.png"/><Relationship Id="rId2" Type="http://schemas.openxmlformats.org/officeDocument/2006/relationships/image" Target="../media/image44.png"/><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8.sv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8.png"/><Relationship Id="rId1"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椭圆 36"/>
          <p:cNvSpPr/>
          <p:nvPr/>
        </p:nvSpPr>
        <p:spPr>
          <a:xfrm rot="8647266" flipH="1" flipV="1">
            <a:off x="466698" y="349591"/>
            <a:ext cx="668954" cy="638362"/>
          </a:xfrm>
          <a:prstGeom prst="ellipse">
            <a:avLst/>
          </a:prstGeom>
          <a:gradFill>
            <a:gsLst>
              <a:gs pos="100000">
                <a:schemeClr val="accent1">
                  <a:lumMod val="5000"/>
                  <a:lumOff val="95000"/>
                  <a:alpha val="0"/>
                </a:schemeClr>
              </a:gs>
              <a:gs pos="0">
                <a:srgbClr val="FFC000"/>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39" name="椭圆 38"/>
          <p:cNvSpPr/>
          <p:nvPr/>
        </p:nvSpPr>
        <p:spPr>
          <a:xfrm rot="18579525" flipH="1" flipV="1">
            <a:off x="11214652" y="5938869"/>
            <a:ext cx="668954" cy="638362"/>
          </a:xfrm>
          <a:prstGeom prst="ellipse">
            <a:avLst/>
          </a:prstGeom>
          <a:gradFill>
            <a:gsLst>
              <a:gs pos="100000">
                <a:schemeClr val="accent1">
                  <a:lumMod val="5000"/>
                  <a:lumOff val="95000"/>
                  <a:alpha val="0"/>
                </a:schemeClr>
              </a:gs>
              <a:gs pos="0">
                <a:srgbClr val="FFC000"/>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nvGrpSpPr>
          <p:cNvPr id="6" name="组合 5"/>
          <p:cNvGrpSpPr/>
          <p:nvPr/>
        </p:nvGrpSpPr>
        <p:grpSpPr>
          <a:xfrm>
            <a:off x="884970" y="729000"/>
            <a:ext cx="10422060" cy="5400000"/>
            <a:chOff x="951336" y="729000"/>
            <a:chExt cx="10422060" cy="5400000"/>
          </a:xfrm>
        </p:grpSpPr>
        <p:grpSp>
          <p:nvGrpSpPr>
            <p:cNvPr id="3" name="组合 2"/>
            <p:cNvGrpSpPr/>
            <p:nvPr/>
          </p:nvGrpSpPr>
          <p:grpSpPr>
            <a:xfrm>
              <a:off x="951336" y="729000"/>
              <a:ext cx="5040000" cy="5400000"/>
              <a:chOff x="695325" y="729000"/>
              <a:chExt cx="5040000" cy="5400000"/>
            </a:xfrm>
          </p:grpSpPr>
          <p:grpSp>
            <p:nvGrpSpPr>
              <p:cNvPr id="31" name="组合 30"/>
              <p:cNvGrpSpPr/>
              <p:nvPr/>
            </p:nvGrpSpPr>
            <p:grpSpPr>
              <a:xfrm>
                <a:off x="1263838" y="2581568"/>
                <a:ext cx="756184" cy="653931"/>
                <a:chOff x="2066984" y="2569971"/>
                <a:chExt cx="756184" cy="653931"/>
              </a:xfrm>
            </p:grpSpPr>
            <p:sp>
              <p:nvSpPr>
                <p:cNvPr id="20" name="椭圆 19"/>
                <p:cNvSpPr/>
                <p:nvPr/>
              </p:nvSpPr>
              <p:spPr>
                <a:xfrm rot="8828306" flipV="1">
                  <a:off x="2154214" y="2585540"/>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34" name="椭圆 33"/>
                <p:cNvSpPr/>
                <p:nvPr/>
              </p:nvSpPr>
              <p:spPr>
                <a:xfrm rot="8828306" flipH="1" flipV="1">
                  <a:off x="2066984" y="2569971"/>
                  <a:ext cx="181344" cy="173050"/>
                </a:xfrm>
                <a:prstGeom prst="ellipse">
                  <a:avLst/>
                </a:prstGeom>
                <a:solidFill>
                  <a:schemeClr val="accent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sp>
            <p:nvSpPr>
              <p:cNvPr id="2" name="矩形 1"/>
              <p:cNvSpPr/>
              <p:nvPr/>
            </p:nvSpPr>
            <p:spPr>
              <a:xfrm>
                <a:off x="695325" y="729000"/>
                <a:ext cx="5040000" cy="5400000"/>
              </a:xfrm>
              <a:prstGeom prst="rect">
                <a:avLst/>
              </a:prstGeom>
              <a:solidFill>
                <a:srgbClr val="FCC6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895501" y="909000"/>
                <a:ext cx="4680000" cy="50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5"/>
              <p:cNvSpPr txBox="1">
                <a:spLocks noChangeArrowheads="1"/>
              </p:cNvSpPr>
              <p:nvPr/>
            </p:nvSpPr>
            <p:spPr bwMode="auto">
              <a:xfrm>
                <a:off x="1778211" y="1775345"/>
                <a:ext cx="289306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9pPr>
              </a:lstStyle>
              <a:p>
                <a:r>
                  <a:rPr lang="en-US" altLang="zh-CN" sz="4800" b="1" i="1" dirty="0">
                    <a:solidFill>
                      <a:srgbClr val="FFC000"/>
                    </a:solidFill>
                    <a:latin typeface="+mj-lt"/>
                    <a:ea typeface="+mn-ea"/>
                    <a:cs typeface="+mn-ea"/>
                    <a:sym typeface="inpin heiti" panose="00000500000000000000" pitchFamily="2" charset="-122"/>
                  </a:rPr>
                  <a:t>FINANCE</a:t>
                </a:r>
                <a:endParaRPr lang="en-US" altLang="zh-CN" sz="4800" b="1" i="1" dirty="0">
                  <a:solidFill>
                    <a:srgbClr val="FFC000"/>
                  </a:solidFill>
                  <a:latin typeface="+mj-lt"/>
                  <a:ea typeface="+mn-ea"/>
                  <a:cs typeface="+mn-ea"/>
                  <a:sym typeface="inpin heiti" panose="00000500000000000000" pitchFamily="2" charset="-122"/>
                </a:endParaRPr>
              </a:p>
            </p:txBody>
          </p:sp>
          <p:sp>
            <p:nvSpPr>
              <p:cNvPr id="9" name="文本框 8"/>
              <p:cNvSpPr txBox="1"/>
              <p:nvPr/>
            </p:nvSpPr>
            <p:spPr>
              <a:xfrm>
                <a:off x="1082851" y="2615003"/>
                <a:ext cx="4305300" cy="922020"/>
              </a:xfrm>
              <a:prstGeom prst="rect">
                <a:avLst/>
              </a:prstGeom>
              <a:noFill/>
            </p:spPr>
            <p:txBody>
              <a:bodyPr wrap="none">
                <a:spAutoFit/>
              </a:bodyPr>
              <a:lstStyle>
                <a:defPPr>
                  <a:defRPr lang="zh-CN"/>
                </a:defPPr>
                <a:lvl1pPr algn="ctr">
                  <a:defRPr sz="5400" b="1">
                    <a:solidFill>
                      <a:srgbClr val="FFC000"/>
                    </a:solidFill>
                    <a:effectLst>
                      <a:outerShdw blurRad="228600" dist="139700" dir="2700000" algn="ctr" rotWithShape="0">
                        <a:srgbClr val="000000">
                          <a:alpha val="10000"/>
                        </a:srgbClr>
                      </a:outerShdw>
                    </a:effectLst>
                    <a:latin typeface="思源黑体 CN Heavy" panose="020B0A00000000000000" pitchFamily="34" charset="-122"/>
                    <a:ea typeface="思源黑体 CN Heavy" panose="020B0A00000000000000" pitchFamily="34" charset="-122"/>
                  </a:defRPr>
                </a:lvl1pPr>
              </a:lstStyle>
              <a:p>
                <a:r>
                  <a:rPr lang="zh-CN" altLang="en-US" dirty="0">
                    <a:sym typeface="+mn-lt"/>
                  </a:rPr>
                  <a:t>理財知識科普</a:t>
                </a:r>
                <a:endParaRPr lang="zh-CN" altLang="en-US" dirty="0"/>
              </a:p>
            </p:txBody>
          </p:sp>
          <p:sp>
            <p:nvSpPr>
              <p:cNvPr id="14" name="文本框 25"/>
              <p:cNvSpPr txBox="1">
                <a:spLocks noChangeArrowheads="1"/>
              </p:cNvSpPr>
              <p:nvPr/>
            </p:nvSpPr>
            <p:spPr bwMode="auto">
              <a:xfrm>
                <a:off x="974901" y="3546995"/>
                <a:ext cx="4521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9pPr>
              </a:lstStyle>
              <a:p>
                <a:pPr algn="ctr"/>
                <a:r>
                  <a:rPr lang="en-US" altLang="zh-CN" sz="1800" spc="150" dirty="0">
                    <a:solidFill>
                      <a:srgbClr val="FDCA61"/>
                    </a:solidFill>
                    <a:latin typeface="+mn-ea"/>
                    <a:ea typeface="+mn-ea"/>
                    <a:cs typeface="+mn-ea"/>
                    <a:sym typeface="inpin heiti" panose="00000500000000000000" pitchFamily="2" charset="-122"/>
                  </a:rPr>
                  <a:t>Financial Knowledge Popularization</a:t>
                </a:r>
                <a:endParaRPr lang="en-US" altLang="zh-CN" sz="1800" spc="150" dirty="0">
                  <a:solidFill>
                    <a:srgbClr val="FDCA61"/>
                  </a:solidFill>
                  <a:latin typeface="+mn-ea"/>
                  <a:ea typeface="+mn-ea"/>
                  <a:cs typeface="+mn-ea"/>
                  <a:sym typeface="inpin heiti" panose="00000500000000000000" pitchFamily="2" charset="-122"/>
                </a:endParaRPr>
              </a:p>
            </p:txBody>
          </p:sp>
          <p:sp>
            <p:nvSpPr>
              <p:cNvPr id="11" name="矩形: 圆角 10"/>
              <p:cNvSpPr/>
              <p:nvPr/>
            </p:nvSpPr>
            <p:spPr>
              <a:xfrm>
                <a:off x="1200814" y="4614655"/>
                <a:ext cx="1800000" cy="468000"/>
              </a:xfrm>
              <a:prstGeom prst="roundRect">
                <a:avLst>
                  <a:gd name="adj" fmla="val 50000"/>
                </a:avLst>
              </a:prstGeom>
              <a:solidFill>
                <a:srgbClr val="FFC000"/>
              </a:solidFill>
              <a:ln>
                <a:noFill/>
              </a:ln>
              <a:effectLst>
                <a:outerShdw blurRad="279400" dist="317500" dir="3000000" sx="88000" sy="88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zh-CN" altLang="en-US" sz="1800" dirty="0">
                    <a:solidFill>
                      <a:schemeClr val="bg1"/>
                    </a:solidFill>
                    <a:effectLst/>
                    <a:latin typeface="+mn-ea"/>
                  </a:rPr>
                  <a:t>彙報人：</a:t>
                </a:r>
                <a:r>
                  <a:rPr lang="en-US" altLang="zh-CN" sz="1800" dirty="0">
                    <a:solidFill>
                      <a:schemeClr val="bg1"/>
                    </a:solidFill>
                    <a:effectLst/>
                    <a:latin typeface="+mn-ea"/>
                  </a:rPr>
                  <a:t>XXX</a:t>
                </a:r>
                <a:endParaRPr lang="en-US" altLang="zh-CN" sz="1800" dirty="0">
                  <a:solidFill>
                    <a:schemeClr val="bg1"/>
                  </a:solidFill>
                  <a:effectLst/>
                  <a:latin typeface="+mn-ea"/>
                </a:endParaRPr>
              </a:p>
            </p:txBody>
          </p:sp>
          <p:sp>
            <p:nvSpPr>
              <p:cNvPr id="12" name="矩形: 圆角 11"/>
              <p:cNvSpPr/>
              <p:nvPr/>
            </p:nvSpPr>
            <p:spPr>
              <a:xfrm>
                <a:off x="3110189" y="4614655"/>
                <a:ext cx="2160000" cy="468000"/>
              </a:xfrm>
              <a:prstGeom prst="roundRect">
                <a:avLst>
                  <a:gd name="adj" fmla="val 50000"/>
                </a:avLst>
              </a:prstGeom>
              <a:solidFill>
                <a:srgbClr val="FDCA61"/>
              </a:solidFill>
              <a:ln>
                <a:noFill/>
              </a:ln>
              <a:effectLst>
                <a:outerShdw blurRad="279400" dist="317500" dir="3000000" sx="88000" sy="88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zh-CN" altLang="en-US" sz="1800" dirty="0">
                    <a:solidFill>
                      <a:schemeClr val="bg1"/>
                    </a:solidFill>
                    <a:effectLst/>
                    <a:latin typeface="+mn-ea"/>
                  </a:rPr>
                  <a:t>時間：</a:t>
                </a:r>
                <a:r>
                  <a:rPr lang="en-US" altLang="zh-CN" sz="1800" dirty="0">
                    <a:solidFill>
                      <a:schemeClr val="bg1"/>
                    </a:solidFill>
                    <a:effectLst/>
                    <a:latin typeface="+mn-ea"/>
                  </a:rPr>
                  <a:t>20XX.XX.XX</a:t>
                </a:r>
                <a:endParaRPr lang="en-US" altLang="zh-CN" sz="1800" dirty="0">
                  <a:solidFill>
                    <a:schemeClr val="bg1"/>
                  </a:solidFill>
                  <a:effectLst/>
                  <a:latin typeface="+mn-ea"/>
                </a:endParaRPr>
              </a:p>
            </p:txBody>
          </p:sp>
        </p:grpSp>
        <p:sp>
          <p:nvSpPr>
            <p:cNvPr id="22" name="矩形 21"/>
            <p:cNvSpPr/>
            <p:nvPr/>
          </p:nvSpPr>
          <p:spPr>
            <a:xfrm>
              <a:off x="6333396" y="729000"/>
              <a:ext cx="5040000" cy="5400000"/>
            </a:xfrm>
            <a:prstGeom prst="rect">
              <a:avLst/>
            </a:prstGeom>
            <a:blipFill dpi="0" rotWithShape="1">
              <a:blip r:embed="rId1"/>
              <a:srcRect/>
              <a:tile tx="-2286000" ty="0" sx="100000" sy="100000" flip="none" algn="ctr"/>
            </a:blip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图片 3" descr="www.uugai.com-833136"/>
          <p:cNvPicPr>
            <a:picLocks noChangeAspect="1"/>
          </p:cNvPicPr>
          <p:nvPr/>
        </p:nvPicPr>
        <p:blipFill>
          <a:blip r:embed="rId2"/>
          <a:stretch>
            <a:fillRect/>
          </a:stretch>
        </p:blipFill>
        <p:spPr>
          <a:xfrm>
            <a:off x="2147570" y="134620"/>
            <a:ext cx="2713355" cy="27133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925065" y="182489"/>
            <a:ext cx="2751585" cy="752817"/>
            <a:chOff x="2144265" y="184882"/>
            <a:chExt cx="2751585" cy="752817"/>
          </a:xfrm>
        </p:grpSpPr>
        <p:sp>
          <p:nvSpPr>
            <p:cNvPr id="7" name="文本框 6"/>
            <p:cNvSpPr txBox="1"/>
            <p:nvPr/>
          </p:nvSpPr>
          <p:spPr>
            <a:xfrm>
              <a:off x="2144265" y="184882"/>
              <a:ext cx="2751585" cy="521970"/>
            </a:xfrm>
            <a:prstGeom prst="rect">
              <a:avLst/>
            </a:prstGeom>
            <a:noFill/>
          </p:spPr>
          <p:txBody>
            <a:bodyPr wrap="square" rtlCol="0">
              <a:spAutoFit/>
            </a:bodyPr>
            <a:lstStyle/>
            <a:p>
              <a:r>
                <a:rPr lang="zh-CN" altLang="en-US" sz="2800" spc="300" dirty="0">
                  <a:solidFill>
                    <a:srgbClr val="FFC000"/>
                  </a:solidFill>
                  <a:latin typeface="+mj-ea"/>
                  <a:ea typeface="+mj-ea"/>
                </a:rPr>
                <a:t>理財產品講解</a:t>
              </a:r>
              <a:endParaRPr lang="zh-CN" altLang="en-US" sz="2800" spc="300" dirty="0">
                <a:solidFill>
                  <a:srgbClr val="FFC000"/>
                </a:solidFill>
                <a:latin typeface="+mj-ea"/>
                <a:ea typeface="+mj-ea"/>
              </a:endParaRPr>
            </a:p>
          </p:txBody>
        </p:sp>
        <p:sp>
          <p:nvSpPr>
            <p:cNvPr id="8" name="文本框 7"/>
            <p:cNvSpPr txBox="1"/>
            <p:nvPr/>
          </p:nvSpPr>
          <p:spPr>
            <a:xfrm>
              <a:off x="2144265" y="600514"/>
              <a:ext cx="2465835" cy="337185"/>
            </a:xfrm>
            <a:prstGeom prst="rect">
              <a:avLst/>
            </a:prstGeom>
            <a:noFill/>
          </p:spPr>
          <p:txBody>
            <a:bodyPr wrap="square" rtlCol="0">
              <a:spAutoFit/>
            </a:bodyPr>
            <a:lstStyle/>
            <a:p>
              <a:r>
                <a:rPr lang="en-US" altLang="zh-CN" sz="1600" dirty="0">
                  <a:solidFill>
                    <a:srgbClr val="493D6F"/>
                  </a:solidFill>
                </a:rPr>
                <a:t>Sales Negotiation Rules</a:t>
              </a:r>
              <a:endParaRPr lang="zh-CN" altLang="en-US" sz="1600" dirty="0">
                <a:solidFill>
                  <a:srgbClr val="493D6F"/>
                </a:solidFill>
              </a:endParaRPr>
            </a:p>
          </p:txBody>
        </p:sp>
      </p:grpSp>
      <p:sp>
        <p:nvSpPr>
          <p:cNvPr id="47" name="任意多边形: 形状 46"/>
          <p:cNvSpPr/>
          <p:nvPr/>
        </p:nvSpPr>
        <p:spPr>
          <a:xfrm>
            <a:off x="1" y="236416"/>
            <a:ext cx="963291" cy="646332"/>
          </a:xfrm>
          <a:custGeom>
            <a:avLst/>
            <a:gdLst>
              <a:gd name="connsiteX0" fmla="*/ 0 w 963291"/>
              <a:gd name="connsiteY0" fmla="*/ 0 h 646332"/>
              <a:gd name="connsiteX1" fmla="*/ 640125 w 963291"/>
              <a:gd name="connsiteY1" fmla="*/ 0 h 646332"/>
              <a:gd name="connsiteX2" fmla="*/ 963291 w 963291"/>
              <a:gd name="connsiteY2" fmla="*/ 323166 h 646332"/>
              <a:gd name="connsiteX3" fmla="*/ 963290 w 963291"/>
              <a:gd name="connsiteY3" fmla="*/ 323166 h 646332"/>
              <a:gd name="connsiteX4" fmla="*/ 640124 w 963291"/>
              <a:gd name="connsiteY4" fmla="*/ 646332 h 646332"/>
              <a:gd name="connsiteX5" fmla="*/ 0 w 963291"/>
              <a:gd name="connsiteY5" fmla="*/ 646332 h 6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291" h="646332">
                <a:moveTo>
                  <a:pt x="0" y="0"/>
                </a:moveTo>
                <a:lnTo>
                  <a:pt x="640125" y="0"/>
                </a:lnTo>
                <a:cubicBezTo>
                  <a:pt x="818605" y="0"/>
                  <a:pt x="963291" y="144686"/>
                  <a:pt x="963291" y="323166"/>
                </a:cubicBezTo>
                <a:lnTo>
                  <a:pt x="963290" y="323166"/>
                </a:lnTo>
                <a:cubicBezTo>
                  <a:pt x="963290" y="501646"/>
                  <a:pt x="818604" y="646332"/>
                  <a:pt x="640124" y="646332"/>
                </a:cubicBezTo>
                <a:lnTo>
                  <a:pt x="0" y="64633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78224" y="236417"/>
            <a:ext cx="777240" cy="645160"/>
          </a:xfrm>
          <a:prstGeom prst="rect">
            <a:avLst/>
          </a:prstGeom>
          <a:noFill/>
        </p:spPr>
        <p:txBody>
          <a:bodyPr wrap="none" rtlCol="0">
            <a:spAutoFit/>
          </a:bodyPr>
          <a:lstStyle>
            <a:defPPr>
              <a:defRPr lang="zh-CN"/>
            </a:defPPr>
            <a:lvl1pPr algn="ctr">
              <a:defRPr sz="3600" spc="200">
                <a:ln w="38100">
                  <a:solidFill>
                    <a:schemeClr val="bg1"/>
                  </a:solidFill>
                </a:ln>
                <a:noFill/>
                <a:latin typeface="+mj-ea"/>
                <a:ea typeface="+mj-ea"/>
              </a:defRPr>
            </a:lvl1pPr>
          </a:lstStyle>
          <a:p>
            <a:r>
              <a:rPr lang="en-US" altLang="zh-CN" spc="150" dirty="0"/>
              <a:t>02</a:t>
            </a:r>
            <a:endParaRPr lang="zh-CN" altLang="en-US" spc="150" dirty="0"/>
          </a:p>
        </p:txBody>
      </p:sp>
      <p:sp>
        <p:nvSpPr>
          <p:cNvPr id="10" name="文本框 9"/>
          <p:cNvSpPr txBox="1"/>
          <p:nvPr/>
        </p:nvSpPr>
        <p:spPr>
          <a:xfrm>
            <a:off x="6258029" y="5455866"/>
            <a:ext cx="4924321" cy="650240"/>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rPr>
              <a:t>貨幣贏</a:t>
            </a:r>
            <a:r>
              <a:rPr lang="en-US" altLang="zh-CN" sz="1400" dirty="0">
                <a:solidFill>
                  <a:schemeClr val="tx1">
                    <a:lumMod val="50000"/>
                    <a:lumOff val="50000"/>
                  </a:schemeClr>
                </a:solidFill>
              </a:rPr>
              <a:t>+</a:t>
            </a:r>
            <a:r>
              <a:rPr lang="zh-CN" altLang="en-US" sz="1400" dirty="0">
                <a:solidFill>
                  <a:schemeClr val="tx1">
                    <a:lumMod val="50000"/>
                    <a:lumOff val="50000"/>
                  </a:schemeClr>
                </a:solidFill>
              </a:rPr>
              <a:t>產品，是好買研究中心開發的零錢管理好工具，預期收益長期跑贏</a:t>
            </a:r>
            <a:r>
              <a:rPr lang="en-US" altLang="zh-CN" sz="1400" dirty="0">
                <a:solidFill>
                  <a:schemeClr val="tx1">
                    <a:lumMod val="50000"/>
                    <a:lumOff val="50000"/>
                  </a:schemeClr>
                </a:solidFill>
              </a:rPr>
              <a:t>90%</a:t>
            </a:r>
            <a:r>
              <a:rPr lang="zh-CN" altLang="en-US" sz="1400" dirty="0">
                <a:solidFill>
                  <a:schemeClr val="tx1">
                    <a:lumMod val="50000"/>
                    <a:lumOff val="50000"/>
                  </a:schemeClr>
                </a:solidFill>
              </a:rPr>
              <a:t>貨幣基金</a:t>
            </a:r>
            <a:endParaRPr lang="en-US" altLang="zh-CN" sz="1400" dirty="0">
              <a:solidFill>
                <a:schemeClr val="tx1">
                  <a:lumMod val="50000"/>
                  <a:lumOff val="50000"/>
                </a:schemeClr>
              </a:solidFill>
            </a:endParaRPr>
          </a:p>
        </p:txBody>
      </p:sp>
      <p:sp>
        <p:nvSpPr>
          <p:cNvPr id="12" name="矩形: 圆角 11"/>
          <p:cNvSpPr/>
          <p:nvPr/>
        </p:nvSpPr>
        <p:spPr>
          <a:xfrm>
            <a:off x="6258029" y="4945988"/>
            <a:ext cx="2232000" cy="504000"/>
          </a:xfrm>
          <a:prstGeom prst="roundRect">
            <a:avLst>
              <a:gd name="adj"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6338878" y="4997933"/>
            <a:ext cx="2075761" cy="398780"/>
          </a:xfrm>
          <a:prstGeom prst="rect">
            <a:avLst/>
          </a:prstGeom>
          <a:noFill/>
        </p:spPr>
        <p:txBody>
          <a:bodyPr wrap="square" rtlCol="0">
            <a:spAutoFit/>
          </a:bodyPr>
          <a:lstStyle/>
          <a:p>
            <a:pPr algn="ctr"/>
            <a:r>
              <a:rPr lang="zh-CN" altLang="en-US" sz="2000" spc="300" dirty="0">
                <a:solidFill>
                  <a:schemeClr val="bg1"/>
                </a:solidFill>
                <a:latin typeface="+mj-ea"/>
                <a:ea typeface="+mj-ea"/>
              </a:rPr>
              <a:t>貨幣贏</a:t>
            </a:r>
            <a:endParaRPr lang="zh-CN" altLang="en-US" sz="2000" spc="300" dirty="0">
              <a:solidFill>
                <a:schemeClr val="bg1"/>
              </a:solidFill>
              <a:latin typeface="+mj-ea"/>
              <a:ea typeface="+mj-ea"/>
            </a:endParaRPr>
          </a:p>
        </p:txBody>
      </p:sp>
      <p:sp>
        <p:nvSpPr>
          <p:cNvPr id="14" name="文本框 13"/>
          <p:cNvSpPr txBox="1"/>
          <p:nvPr/>
        </p:nvSpPr>
        <p:spPr>
          <a:xfrm>
            <a:off x="6258029" y="3693741"/>
            <a:ext cx="4924321" cy="929640"/>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rPr>
              <a:t>牛基寶是好買研究中心根據客戶風險偏好推出的主動管理型基金組合。客戶可根據自己的風險偏好選擇不同類型的牛基寶組合</a:t>
            </a:r>
            <a:endParaRPr lang="en-US" altLang="zh-CN" sz="1400" dirty="0">
              <a:solidFill>
                <a:schemeClr val="tx1">
                  <a:lumMod val="50000"/>
                  <a:lumOff val="50000"/>
                </a:schemeClr>
              </a:solidFill>
            </a:endParaRPr>
          </a:p>
        </p:txBody>
      </p:sp>
      <p:sp>
        <p:nvSpPr>
          <p:cNvPr id="15" name="矩形: 圆角 14"/>
          <p:cNvSpPr/>
          <p:nvPr/>
        </p:nvSpPr>
        <p:spPr>
          <a:xfrm>
            <a:off x="6258029" y="3183863"/>
            <a:ext cx="2232000" cy="504000"/>
          </a:xfrm>
          <a:prstGeom prst="roundRect">
            <a:avLst>
              <a:gd name="adj" fmla="val 50000"/>
            </a:avLst>
          </a:prstGeom>
          <a:solidFill>
            <a:srgbClr val="FCC6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6338879" y="3235808"/>
            <a:ext cx="2151150" cy="398780"/>
          </a:xfrm>
          <a:prstGeom prst="rect">
            <a:avLst/>
          </a:prstGeom>
          <a:noFill/>
        </p:spPr>
        <p:txBody>
          <a:bodyPr wrap="square" rtlCol="0">
            <a:spAutoFit/>
          </a:bodyPr>
          <a:lstStyle/>
          <a:p>
            <a:pPr algn="ctr"/>
            <a:r>
              <a:rPr lang="zh-CN" altLang="en-US" sz="2000" spc="300" dirty="0">
                <a:solidFill>
                  <a:schemeClr val="bg1"/>
                </a:solidFill>
                <a:latin typeface="+mj-ea"/>
                <a:ea typeface="+mj-ea"/>
              </a:rPr>
              <a:t>牛基寶</a:t>
            </a:r>
            <a:endParaRPr lang="zh-CN" altLang="en-US" sz="2000" spc="300" dirty="0">
              <a:solidFill>
                <a:schemeClr val="bg1"/>
              </a:solidFill>
              <a:latin typeface="+mj-ea"/>
              <a:ea typeface="+mj-ea"/>
            </a:endParaRPr>
          </a:p>
        </p:txBody>
      </p:sp>
      <p:sp>
        <p:nvSpPr>
          <p:cNvPr id="18" name="文本框 17"/>
          <p:cNvSpPr txBox="1"/>
          <p:nvPr/>
        </p:nvSpPr>
        <p:spPr>
          <a:xfrm>
            <a:off x="6258029" y="1931616"/>
            <a:ext cx="4924321" cy="650240"/>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rPr>
              <a:t>安鑫贏</a:t>
            </a:r>
            <a:r>
              <a:rPr lang="en-US" altLang="zh-CN" sz="1400" dirty="0">
                <a:solidFill>
                  <a:schemeClr val="tx1">
                    <a:lumMod val="50000"/>
                    <a:lumOff val="50000"/>
                  </a:schemeClr>
                </a:solidFill>
              </a:rPr>
              <a:t>+</a:t>
            </a:r>
            <a:r>
              <a:rPr lang="zh-CN" altLang="en-US" sz="1400" dirty="0">
                <a:solidFill>
                  <a:schemeClr val="tx1">
                    <a:lumMod val="50000"/>
                    <a:lumOff val="50000"/>
                  </a:schemeClr>
                </a:solidFill>
              </a:rPr>
              <a:t>產品，是兼具債券基金高收益與貨幣基金穩健性的中低風險短期理財，可以滿足您的小貪心</a:t>
            </a:r>
            <a:endParaRPr lang="en-US" altLang="zh-CN" sz="1400" dirty="0">
              <a:solidFill>
                <a:schemeClr val="tx1">
                  <a:lumMod val="50000"/>
                  <a:lumOff val="50000"/>
                </a:schemeClr>
              </a:solidFill>
            </a:endParaRPr>
          </a:p>
        </p:txBody>
      </p:sp>
      <p:sp>
        <p:nvSpPr>
          <p:cNvPr id="20" name="矩形: 圆角 19"/>
          <p:cNvSpPr/>
          <p:nvPr/>
        </p:nvSpPr>
        <p:spPr>
          <a:xfrm>
            <a:off x="6258029" y="1421738"/>
            <a:ext cx="2232000" cy="504000"/>
          </a:xfrm>
          <a:prstGeom prst="roundRect">
            <a:avLst>
              <a:gd name="adj"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6333419" y="1473683"/>
            <a:ext cx="2081221" cy="398780"/>
          </a:xfrm>
          <a:prstGeom prst="rect">
            <a:avLst/>
          </a:prstGeom>
          <a:noFill/>
        </p:spPr>
        <p:txBody>
          <a:bodyPr wrap="square" rtlCol="0">
            <a:spAutoFit/>
          </a:bodyPr>
          <a:lstStyle>
            <a:defPPr>
              <a:defRPr lang="zh-CN"/>
            </a:defPPr>
            <a:lvl1pPr algn="ctr">
              <a:defRPr sz="2000" spc="300">
                <a:solidFill>
                  <a:schemeClr val="bg1"/>
                </a:solidFill>
                <a:latin typeface="+mj-ea"/>
                <a:ea typeface="+mj-ea"/>
              </a:defRPr>
            </a:lvl1pPr>
          </a:lstStyle>
          <a:p>
            <a:r>
              <a:rPr lang="zh-CN" altLang="en-US"/>
              <a:t>安鑫贏</a:t>
            </a:r>
            <a:r>
              <a:rPr lang="en-US" altLang="zh-CN"/>
              <a:t>+</a:t>
            </a:r>
            <a:endParaRPr lang="en-US" altLang="zh-CN" dirty="0"/>
          </a:p>
        </p:txBody>
      </p:sp>
      <p:sp>
        <p:nvSpPr>
          <p:cNvPr id="23" name="圆: 空心 22"/>
          <p:cNvSpPr/>
          <p:nvPr/>
        </p:nvSpPr>
        <p:spPr>
          <a:xfrm>
            <a:off x="1096655" y="1895702"/>
            <a:ext cx="3996000" cy="3996000"/>
          </a:xfrm>
          <a:prstGeom prst="donut">
            <a:avLst>
              <a:gd name="adj" fmla="val 1069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4" name="椭圆 23"/>
          <p:cNvSpPr/>
          <p:nvPr/>
        </p:nvSpPr>
        <p:spPr>
          <a:xfrm>
            <a:off x="1661070" y="2460117"/>
            <a:ext cx="2867170" cy="2867170"/>
          </a:xfrm>
          <a:prstGeom prst="ellipse">
            <a:avLst/>
          </a:prstGeom>
          <a:blipFill dpi="0" rotWithShape="1">
            <a:blip r:embed="rId1"/>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4174121" y="4736437"/>
            <a:ext cx="1482949" cy="1482949"/>
          </a:xfrm>
          <a:prstGeom prst="ellipse">
            <a:avLst/>
          </a:prstGeom>
          <a:solidFill>
            <a:srgbClr val="FDCA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4372241" y="4934557"/>
            <a:ext cx="1086709" cy="10867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9296400" y="-871662"/>
            <a:ext cx="414462" cy="414462"/>
          </a:xfrm>
          <a:prstGeom prst="ellipse">
            <a:avLst/>
          </a:prstGeom>
          <a:solidFill>
            <a:srgbClr val="78B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200400" y="3632200"/>
            <a:ext cx="5791200" cy="1107996"/>
          </a:xfrm>
          <a:prstGeom prst="rect">
            <a:avLst/>
          </a:prstGeom>
          <a:noFill/>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6600" b="1" dirty="0">
                <a:solidFill>
                  <a:srgbClr val="FFC000"/>
                </a:solidFill>
                <a:effectLst>
                  <a:outerShdw blurRad="228600" dist="139700" dir="2700000" algn="ctr" rotWithShape="0">
                    <a:srgbClr val="000000">
                      <a:alpha val="10000"/>
                    </a:srgbClr>
                  </a:outerShdw>
                </a:effectLst>
                <a:latin typeface="+mj-ea"/>
                <a:ea typeface="+mj-ea"/>
              </a:rPr>
              <a:t>理財的必要性</a:t>
            </a:r>
            <a:endParaRPr lang="zh-CN" altLang="en-US" sz="6600" b="1" dirty="0">
              <a:solidFill>
                <a:srgbClr val="FFC000"/>
              </a:solidFill>
              <a:effectLst>
                <a:outerShdw blurRad="228600" dist="139700" dir="2700000" algn="ctr" rotWithShape="0">
                  <a:srgbClr val="000000">
                    <a:alpha val="10000"/>
                  </a:srgbClr>
                </a:outerShdw>
              </a:effectLst>
              <a:latin typeface="+mj-ea"/>
              <a:ea typeface="+mj-ea"/>
            </a:endParaRPr>
          </a:p>
        </p:txBody>
      </p:sp>
      <p:sp>
        <p:nvSpPr>
          <p:cNvPr id="8" name="矩形 7"/>
          <p:cNvSpPr/>
          <p:nvPr/>
        </p:nvSpPr>
        <p:spPr>
          <a:xfrm>
            <a:off x="3299208" y="1879761"/>
            <a:ext cx="5593584" cy="1862048"/>
          </a:xfrm>
          <a:prstGeom prst="rect">
            <a:avLst/>
          </a:prstGeom>
        </p:spPr>
        <p:txBody>
          <a:bodyPr vert="horz"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1500" dirty="0">
                <a:ln>
                  <a:solidFill>
                    <a:schemeClr val="bg1">
                      <a:alpha val="47000"/>
                    </a:schemeClr>
                  </a:solidFill>
                </a:ln>
                <a:solidFill>
                  <a:srgbClr val="FFC000"/>
                </a:solidFill>
                <a:latin typeface="+mj-ea"/>
                <a:ea typeface="+mj-ea"/>
              </a:rPr>
              <a:t>03</a:t>
            </a:r>
            <a:endParaRPr lang="zh-CN" altLang="en-US" sz="11500" dirty="0">
              <a:ln>
                <a:solidFill>
                  <a:schemeClr val="bg1">
                    <a:alpha val="47000"/>
                  </a:schemeClr>
                </a:solidFill>
              </a:ln>
              <a:solidFill>
                <a:srgbClr val="FFC000"/>
              </a:solidFill>
              <a:latin typeface="+mj-ea"/>
              <a:ea typeface="+mj-ea"/>
            </a:endParaRPr>
          </a:p>
        </p:txBody>
      </p:sp>
      <p:sp>
        <p:nvSpPr>
          <p:cNvPr id="21" name="文本框 92"/>
          <p:cNvSpPr txBox="1"/>
          <p:nvPr/>
        </p:nvSpPr>
        <p:spPr>
          <a:xfrm>
            <a:off x="3418287" y="4661098"/>
            <a:ext cx="5355427" cy="349052"/>
          </a:xfrm>
          <a:prstGeom prst="rect">
            <a:avLst/>
          </a:prstGeom>
          <a:noFill/>
        </p:spPr>
        <p:txBody>
          <a:bodyPr wrap="square" rtlCol="0">
            <a:noAutofit/>
          </a:bodyPr>
          <a:lstStyle>
            <a:defPPr>
              <a:defRPr lang="zh-CN"/>
            </a:defPPr>
          </a:lstStyle>
          <a:p>
            <a:pPr algn="dist"/>
            <a:r>
              <a:rPr lang="en-US" altLang="zh-CN" sz="1600" spc="150" dirty="0">
                <a:solidFill>
                  <a:schemeClr val="bg1">
                    <a:lumMod val="50000"/>
                  </a:schemeClr>
                </a:solidFill>
              </a:rPr>
              <a:t>The Necessity of managing Money</a:t>
            </a:r>
            <a:endParaRPr lang="en-US" altLang="zh-CN" sz="1600" spc="150" dirty="0">
              <a:solidFill>
                <a:schemeClr val="bg1">
                  <a:lumMod val="50000"/>
                </a:schemeClr>
              </a:solidFill>
            </a:endParaRPr>
          </a:p>
          <a:p>
            <a:pPr algn="dist"/>
            <a:endParaRPr lang="en-US" altLang="zh-CN" sz="1600" spc="150" dirty="0">
              <a:solidFill>
                <a:schemeClr val="bg1">
                  <a:lumMod val="50000"/>
                </a:schemeClr>
              </a:solidFill>
              <a:ea typeface="+mj-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 y="182489"/>
            <a:ext cx="5295899" cy="752817"/>
            <a:chOff x="1" y="182489"/>
            <a:chExt cx="5295899" cy="752817"/>
          </a:xfrm>
        </p:grpSpPr>
        <p:grpSp>
          <p:nvGrpSpPr>
            <p:cNvPr id="6" name="组合 5"/>
            <p:cNvGrpSpPr/>
            <p:nvPr/>
          </p:nvGrpSpPr>
          <p:grpSpPr>
            <a:xfrm>
              <a:off x="925065" y="182489"/>
              <a:ext cx="4370835" cy="752817"/>
              <a:chOff x="2144265" y="184882"/>
              <a:chExt cx="4370835" cy="752817"/>
            </a:xfrm>
          </p:grpSpPr>
          <p:sp>
            <p:nvSpPr>
              <p:cNvPr id="7" name="文本框 6"/>
              <p:cNvSpPr txBox="1"/>
              <p:nvPr/>
            </p:nvSpPr>
            <p:spPr>
              <a:xfrm>
                <a:off x="2144265" y="184882"/>
                <a:ext cx="2751585" cy="521970"/>
              </a:xfrm>
              <a:prstGeom prst="rect">
                <a:avLst/>
              </a:prstGeom>
              <a:noFill/>
            </p:spPr>
            <p:txBody>
              <a:bodyPr wrap="square" rtlCol="0">
                <a:spAutoFit/>
              </a:bodyPr>
              <a:lstStyle/>
              <a:p>
                <a:r>
                  <a:rPr lang="zh-CN" altLang="en-US" sz="2800" spc="300" dirty="0">
                    <a:solidFill>
                      <a:srgbClr val="FFC000"/>
                    </a:solidFill>
                    <a:latin typeface="+mj-ea"/>
                    <a:ea typeface="+mj-ea"/>
                  </a:rPr>
                  <a:t>理財的必要性</a:t>
                </a:r>
                <a:endParaRPr lang="zh-CN" altLang="en-US" sz="2800" spc="300" dirty="0">
                  <a:solidFill>
                    <a:srgbClr val="FFC000"/>
                  </a:solidFill>
                  <a:latin typeface="+mj-ea"/>
                  <a:ea typeface="+mj-ea"/>
                </a:endParaRPr>
              </a:p>
            </p:txBody>
          </p:sp>
          <p:sp>
            <p:nvSpPr>
              <p:cNvPr id="8" name="文本框 7"/>
              <p:cNvSpPr txBox="1"/>
              <p:nvPr/>
            </p:nvSpPr>
            <p:spPr>
              <a:xfrm>
                <a:off x="2144265" y="600514"/>
                <a:ext cx="4370835" cy="337185"/>
              </a:xfrm>
              <a:prstGeom prst="rect">
                <a:avLst/>
              </a:prstGeom>
              <a:noFill/>
            </p:spPr>
            <p:txBody>
              <a:bodyPr wrap="square" rtlCol="0">
                <a:spAutoFit/>
              </a:bodyPr>
              <a:lstStyle/>
              <a:p>
                <a:r>
                  <a:rPr lang="en-US" altLang="zh-CN" sz="1600" spc="150" dirty="0">
                    <a:solidFill>
                      <a:schemeClr val="bg1">
                        <a:lumMod val="50000"/>
                      </a:schemeClr>
                    </a:solidFill>
                  </a:rPr>
                  <a:t>The Necessity of managing Money</a:t>
                </a:r>
                <a:endParaRPr lang="en-US" altLang="zh-CN" sz="1600" spc="150" dirty="0">
                  <a:solidFill>
                    <a:schemeClr val="bg1">
                      <a:lumMod val="50000"/>
                    </a:schemeClr>
                  </a:solidFill>
                </a:endParaRPr>
              </a:p>
            </p:txBody>
          </p:sp>
        </p:grpSp>
        <p:sp>
          <p:nvSpPr>
            <p:cNvPr id="47" name="任意多边形: 形状 46"/>
            <p:cNvSpPr/>
            <p:nvPr/>
          </p:nvSpPr>
          <p:spPr>
            <a:xfrm>
              <a:off x="1" y="236416"/>
              <a:ext cx="963291" cy="646332"/>
            </a:xfrm>
            <a:custGeom>
              <a:avLst/>
              <a:gdLst>
                <a:gd name="connsiteX0" fmla="*/ 0 w 963291"/>
                <a:gd name="connsiteY0" fmla="*/ 0 h 646332"/>
                <a:gd name="connsiteX1" fmla="*/ 640125 w 963291"/>
                <a:gd name="connsiteY1" fmla="*/ 0 h 646332"/>
                <a:gd name="connsiteX2" fmla="*/ 963291 w 963291"/>
                <a:gd name="connsiteY2" fmla="*/ 323166 h 646332"/>
                <a:gd name="connsiteX3" fmla="*/ 963290 w 963291"/>
                <a:gd name="connsiteY3" fmla="*/ 323166 h 646332"/>
                <a:gd name="connsiteX4" fmla="*/ 640124 w 963291"/>
                <a:gd name="connsiteY4" fmla="*/ 646332 h 646332"/>
                <a:gd name="connsiteX5" fmla="*/ 0 w 963291"/>
                <a:gd name="connsiteY5" fmla="*/ 646332 h 6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291" h="646332">
                  <a:moveTo>
                    <a:pt x="0" y="0"/>
                  </a:moveTo>
                  <a:lnTo>
                    <a:pt x="640125" y="0"/>
                  </a:lnTo>
                  <a:cubicBezTo>
                    <a:pt x="818605" y="0"/>
                    <a:pt x="963291" y="144686"/>
                    <a:pt x="963291" y="323166"/>
                  </a:cubicBezTo>
                  <a:lnTo>
                    <a:pt x="963290" y="323166"/>
                  </a:lnTo>
                  <a:cubicBezTo>
                    <a:pt x="963290" y="501646"/>
                    <a:pt x="818604" y="646332"/>
                    <a:pt x="640124" y="646332"/>
                  </a:cubicBezTo>
                  <a:lnTo>
                    <a:pt x="0" y="64633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78225" y="236417"/>
              <a:ext cx="777240" cy="645160"/>
            </a:xfrm>
            <a:prstGeom prst="rect">
              <a:avLst/>
            </a:prstGeom>
            <a:noFill/>
          </p:spPr>
          <p:txBody>
            <a:bodyPr wrap="none" rtlCol="0">
              <a:spAutoFit/>
            </a:bodyPr>
            <a:lstStyle>
              <a:defPPr>
                <a:defRPr lang="zh-CN"/>
              </a:defPPr>
              <a:lvl1pPr algn="ctr">
                <a:defRPr sz="3600" spc="200">
                  <a:ln w="38100">
                    <a:solidFill>
                      <a:schemeClr val="bg1"/>
                    </a:solidFill>
                  </a:ln>
                  <a:noFill/>
                  <a:latin typeface="+mj-ea"/>
                  <a:ea typeface="+mj-ea"/>
                </a:defRPr>
              </a:lvl1pPr>
            </a:lstStyle>
            <a:p>
              <a:r>
                <a:rPr lang="en-US" altLang="zh-CN" spc="150" dirty="0"/>
                <a:t>03</a:t>
              </a:r>
              <a:endParaRPr lang="zh-CN" altLang="en-US" spc="150" dirty="0"/>
            </a:p>
          </p:txBody>
        </p:sp>
      </p:grpSp>
      <p:sp>
        <p:nvSpPr>
          <p:cNvPr id="22" name="椭圆 21"/>
          <p:cNvSpPr/>
          <p:nvPr/>
        </p:nvSpPr>
        <p:spPr>
          <a:xfrm>
            <a:off x="4372241" y="4934557"/>
            <a:ext cx="1086709" cy="10867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0" name="组合 29"/>
          <p:cNvGrpSpPr/>
          <p:nvPr/>
        </p:nvGrpSpPr>
        <p:grpSpPr>
          <a:xfrm>
            <a:off x="1737500" y="1638432"/>
            <a:ext cx="5196699" cy="1506318"/>
            <a:chOff x="708800" y="4254983"/>
            <a:chExt cx="5196699" cy="1506318"/>
          </a:xfrm>
        </p:grpSpPr>
        <p:sp>
          <p:nvSpPr>
            <p:cNvPr id="34" name="文本框 33"/>
            <p:cNvSpPr txBox="1"/>
            <p:nvPr/>
          </p:nvSpPr>
          <p:spPr>
            <a:xfrm>
              <a:off x="708800" y="4254983"/>
              <a:ext cx="1939150" cy="398780"/>
            </a:xfrm>
            <a:prstGeom prst="rect">
              <a:avLst/>
            </a:prstGeom>
            <a:noFill/>
          </p:spPr>
          <p:txBody>
            <a:bodyPr wrap="square" rtlCol="0">
              <a:spAutoFit/>
            </a:bodyPr>
            <a:lstStyle/>
            <a:p>
              <a:r>
                <a:rPr lang="zh-CN" altLang="en-US" sz="2000" spc="300" dirty="0">
                  <a:solidFill>
                    <a:srgbClr val="FFC000"/>
                  </a:solidFill>
                  <a:latin typeface="+mj-ea"/>
                  <a:ea typeface="+mj-ea"/>
                </a:rPr>
                <a:t>建立理財思維</a:t>
              </a:r>
              <a:endParaRPr lang="zh-CN" altLang="en-US" sz="2000" spc="300" dirty="0">
                <a:solidFill>
                  <a:srgbClr val="FFC000"/>
                </a:solidFill>
                <a:latin typeface="+mj-ea"/>
                <a:ea typeface="+mj-ea"/>
              </a:endParaRPr>
            </a:p>
          </p:txBody>
        </p:sp>
        <p:sp>
          <p:nvSpPr>
            <p:cNvPr id="35" name="文本框 34"/>
            <p:cNvSpPr txBox="1"/>
            <p:nvPr/>
          </p:nvSpPr>
          <p:spPr>
            <a:xfrm>
              <a:off x="708800" y="4636716"/>
              <a:ext cx="5196699" cy="1124585"/>
            </a:xfrm>
            <a:prstGeom prst="rect">
              <a:avLst/>
            </a:prstGeom>
            <a:noFill/>
          </p:spPr>
          <p:txBody>
            <a:bodyPr wrap="square" rtlCol="0">
              <a:spAutoFit/>
            </a:bodyPr>
            <a:lstStyle/>
            <a:p>
              <a:pPr>
                <a:lnSpc>
                  <a:spcPct val="120000"/>
                </a:lnSpc>
              </a:pPr>
              <a:r>
                <a:rPr lang="zh-CN" altLang="en-US" sz="1400" spc="150" dirty="0">
                  <a:solidFill>
                    <a:schemeClr val="tx1">
                      <a:lumMod val="50000"/>
                      <a:lumOff val="50000"/>
                    </a:schemeClr>
                  </a:solidFill>
                </a:rPr>
                <a:t>學習理財能讓我們更清晰的瞭解自己的財務狀況，對自己的經濟實力有一定的認識。通過接觸，瞭解更多投資理財的知識，越能糾正你的知識和觀念。一旦，這種思維方式建立，你看很多問題角度又不一樣，會出現很多新視角。</a:t>
              </a:r>
              <a:endParaRPr lang="zh-CN" altLang="en-US" sz="1400" spc="150" dirty="0">
                <a:solidFill>
                  <a:schemeClr val="tx1">
                    <a:lumMod val="50000"/>
                    <a:lumOff val="50000"/>
                  </a:schemeClr>
                </a:solidFill>
              </a:endParaRPr>
            </a:p>
          </p:txBody>
        </p:sp>
      </p:grpSp>
      <p:sp>
        <p:nvSpPr>
          <p:cNvPr id="32" name="椭圆 31"/>
          <p:cNvSpPr/>
          <p:nvPr/>
        </p:nvSpPr>
        <p:spPr>
          <a:xfrm rot="2700000">
            <a:off x="711999" y="1732260"/>
            <a:ext cx="900000" cy="90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6" name="组合 35"/>
          <p:cNvGrpSpPr/>
          <p:nvPr/>
        </p:nvGrpSpPr>
        <p:grpSpPr>
          <a:xfrm>
            <a:off x="1737500" y="3352932"/>
            <a:ext cx="5196699" cy="1764763"/>
            <a:chOff x="708800" y="4254983"/>
            <a:chExt cx="5196699" cy="1764763"/>
          </a:xfrm>
        </p:grpSpPr>
        <p:sp>
          <p:nvSpPr>
            <p:cNvPr id="37" name="文本框 36"/>
            <p:cNvSpPr txBox="1"/>
            <p:nvPr/>
          </p:nvSpPr>
          <p:spPr>
            <a:xfrm>
              <a:off x="708800" y="4254983"/>
              <a:ext cx="1638300" cy="398780"/>
            </a:xfrm>
            <a:prstGeom prst="rect">
              <a:avLst/>
            </a:prstGeom>
            <a:noFill/>
          </p:spPr>
          <p:txBody>
            <a:bodyPr wrap="square" rtlCol="0">
              <a:spAutoFit/>
            </a:bodyPr>
            <a:lstStyle>
              <a:defPPr>
                <a:defRPr lang="zh-CN"/>
              </a:defPPr>
              <a:lvl1pPr>
                <a:defRPr sz="2000" spc="300">
                  <a:solidFill>
                    <a:srgbClr val="FFC000"/>
                  </a:solidFill>
                  <a:latin typeface="+mj-ea"/>
                  <a:ea typeface="+mj-ea"/>
                </a:defRPr>
              </a:lvl1pPr>
            </a:lstStyle>
            <a:p>
              <a:r>
                <a:rPr lang="zh-CN" altLang="en-US" dirty="0"/>
                <a:t>累積財富</a:t>
              </a:r>
              <a:endParaRPr lang="zh-CN" altLang="en-US" dirty="0"/>
            </a:p>
          </p:txBody>
        </p:sp>
        <p:sp>
          <p:nvSpPr>
            <p:cNvPr id="38" name="文本框 37"/>
            <p:cNvSpPr txBox="1"/>
            <p:nvPr/>
          </p:nvSpPr>
          <p:spPr>
            <a:xfrm>
              <a:off x="708800" y="4636716"/>
              <a:ext cx="5196699" cy="1383030"/>
            </a:xfrm>
            <a:prstGeom prst="rect">
              <a:avLst/>
            </a:prstGeom>
            <a:noFill/>
          </p:spPr>
          <p:txBody>
            <a:bodyPr wrap="square" rtlCol="0">
              <a:spAutoFit/>
            </a:bodyPr>
            <a:lstStyle>
              <a:defPPr>
                <a:defRPr lang="zh-CN"/>
              </a:defPPr>
              <a:lvl1pPr>
                <a:lnSpc>
                  <a:spcPct val="120000"/>
                </a:lnSpc>
                <a:defRPr sz="1400" spc="150">
                  <a:solidFill>
                    <a:schemeClr val="tx1">
                      <a:lumMod val="50000"/>
                      <a:lumOff val="50000"/>
                    </a:schemeClr>
                  </a:solidFill>
                </a:defRPr>
              </a:lvl1pPr>
            </a:lstStyle>
            <a:p>
              <a:r>
                <a:rPr lang="zh-CN" altLang="en-US" dirty="0"/>
                <a:t>理財的作用就是幫助我們將小財產進行規劃</a:t>
              </a:r>
              <a:r>
                <a:rPr lang="en-US" altLang="zh-CN" dirty="0"/>
                <a:t>,</a:t>
              </a:r>
              <a:r>
                <a:rPr lang="zh-CN" altLang="en-US" dirty="0"/>
                <a:t>最後積少成多，變成一筆不小的財富。想要讓財富越積越多，有兩種方式：一是節省開支，通過對收入和支出進行規劃，減少不必要的開支；二是增加收入，通過各種各樣的投資理財方式讓自己獲得收益，實現財富的增值</a:t>
              </a:r>
              <a:endParaRPr lang="zh-CN" altLang="en-US" dirty="0"/>
            </a:p>
          </p:txBody>
        </p:sp>
      </p:grpSp>
      <p:sp>
        <p:nvSpPr>
          <p:cNvPr id="39" name="椭圆 38"/>
          <p:cNvSpPr/>
          <p:nvPr/>
        </p:nvSpPr>
        <p:spPr>
          <a:xfrm rot="2700000">
            <a:off x="711999" y="3446760"/>
            <a:ext cx="900000" cy="900000"/>
          </a:xfrm>
          <a:prstGeom prst="ellipse">
            <a:avLst/>
          </a:prstGeom>
          <a:solidFill>
            <a:srgbClr val="FFD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1" name="组合 40"/>
          <p:cNvGrpSpPr/>
          <p:nvPr/>
        </p:nvGrpSpPr>
        <p:grpSpPr>
          <a:xfrm>
            <a:off x="1737500" y="5124582"/>
            <a:ext cx="5196699" cy="1254223"/>
            <a:chOff x="708800" y="4312133"/>
            <a:chExt cx="5196699" cy="1254223"/>
          </a:xfrm>
        </p:grpSpPr>
        <p:sp>
          <p:nvSpPr>
            <p:cNvPr id="45" name="文本框 44"/>
            <p:cNvSpPr txBox="1"/>
            <p:nvPr/>
          </p:nvSpPr>
          <p:spPr>
            <a:xfrm>
              <a:off x="708800" y="4312133"/>
              <a:ext cx="2313206" cy="398780"/>
            </a:xfrm>
            <a:prstGeom prst="rect">
              <a:avLst/>
            </a:prstGeom>
            <a:noFill/>
          </p:spPr>
          <p:txBody>
            <a:bodyPr wrap="square" rtlCol="0">
              <a:spAutoFit/>
            </a:bodyPr>
            <a:lstStyle>
              <a:defPPr>
                <a:defRPr lang="zh-CN"/>
              </a:defPPr>
              <a:lvl1pPr>
                <a:defRPr sz="2000" spc="300">
                  <a:solidFill>
                    <a:srgbClr val="FFC000"/>
                  </a:solidFill>
                  <a:latin typeface="+mj-ea"/>
                  <a:ea typeface="+mj-ea"/>
                </a:defRPr>
              </a:lvl1pPr>
            </a:lstStyle>
            <a:p>
              <a:r>
                <a:rPr lang="zh-CN" altLang="en-US" dirty="0"/>
                <a:t>資產保值與升值</a:t>
              </a:r>
              <a:endParaRPr lang="zh-CN" altLang="en-US" dirty="0"/>
            </a:p>
          </p:txBody>
        </p:sp>
        <p:sp>
          <p:nvSpPr>
            <p:cNvPr id="46" name="文本框 45"/>
            <p:cNvSpPr txBox="1"/>
            <p:nvPr/>
          </p:nvSpPr>
          <p:spPr>
            <a:xfrm>
              <a:off x="708800" y="4636716"/>
              <a:ext cx="5196699" cy="929640"/>
            </a:xfrm>
            <a:prstGeom prst="rect">
              <a:avLst/>
            </a:prstGeom>
            <a:noFill/>
          </p:spPr>
          <p:txBody>
            <a:bodyPr wrap="square" rtlCol="0">
              <a:spAutoFit/>
            </a:bodyPr>
            <a:lstStyle/>
            <a:p>
              <a:pPr>
                <a:lnSpc>
                  <a:spcPct val="130000"/>
                </a:lnSpc>
              </a:pPr>
              <a:r>
                <a:rPr lang="zh-CN" altLang="en-US" sz="1400" spc="150" dirty="0">
                  <a:solidFill>
                    <a:schemeClr val="tx1">
                      <a:lumMod val="50000"/>
                      <a:lumOff val="50000"/>
                    </a:schemeClr>
                  </a:solidFill>
                </a:rPr>
                <a:t>理財的一大作用也是為了資產保值與升值，從自己的資產中拿出一部分錢進行投資，比如投資股票、基金</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多方位的投資，分散風險的同時，得到不錯的收益。</a:t>
              </a:r>
              <a:endParaRPr lang="zh-CN" altLang="en-US" sz="1400" spc="150" dirty="0">
                <a:solidFill>
                  <a:schemeClr val="tx1">
                    <a:lumMod val="50000"/>
                    <a:lumOff val="50000"/>
                  </a:schemeClr>
                </a:solidFill>
              </a:endParaRPr>
            </a:p>
          </p:txBody>
        </p:sp>
      </p:grpSp>
      <p:sp>
        <p:nvSpPr>
          <p:cNvPr id="43" name="椭圆 42"/>
          <p:cNvSpPr/>
          <p:nvPr/>
        </p:nvSpPr>
        <p:spPr>
          <a:xfrm rot="2700000">
            <a:off x="711999" y="5161260"/>
            <a:ext cx="900000" cy="90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p:cNvSpPr/>
          <p:nvPr/>
        </p:nvSpPr>
        <p:spPr>
          <a:xfrm>
            <a:off x="7211100" y="1371599"/>
            <a:ext cx="3600000" cy="4896000"/>
          </a:xfrm>
          <a:prstGeom prst="rect">
            <a:avLst/>
          </a:prstGeom>
          <a:solidFill>
            <a:schemeClr val="bg1"/>
          </a:solidFill>
          <a:ln>
            <a:noFill/>
          </a:ln>
          <a:effectLst>
            <a:outerShdw blurRad="127000" dist="63500" dir="15600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文本框 48"/>
          <p:cNvSpPr txBox="1"/>
          <p:nvPr/>
        </p:nvSpPr>
        <p:spPr>
          <a:xfrm>
            <a:off x="7478007" y="2395827"/>
            <a:ext cx="3066186" cy="1209675"/>
          </a:xfrm>
          <a:prstGeom prst="rect">
            <a:avLst/>
          </a:prstGeom>
          <a:noFill/>
        </p:spPr>
        <p:txBody>
          <a:bodyPr wrap="square" rtlCol="0">
            <a:spAutoFit/>
          </a:bodyPr>
          <a:lstStyle/>
          <a:p>
            <a:pPr algn="ctr">
              <a:lnSpc>
                <a:spcPct val="130000"/>
              </a:lnSpc>
            </a:pPr>
            <a:r>
              <a:rPr lang="zh-CN" altLang="en-US" sz="1400" spc="150" dirty="0">
                <a:solidFill>
                  <a:schemeClr val="tx1">
                    <a:lumMod val="50000"/>
                    <a:lumOff val="50000"/>
                  </a:schemeClr>
                </a:solidFill>
              </a:rPr>
              <a:t>任何家庭都會有意外的支出</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失業導致收入中斷</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意外傷害事故導致受傷等</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這時候需要一筆錢來應對這些意外，應急金要準備</a:t>
            </a:r>
            <a:r>
              <a:rPr lang="en-US" altLang="zh-CN" sz="1400" spc="150" dirty="0">
                <a:solidFill>
                  <a:schemeClr val="tx1">
                    <a:lumMod val="50000"/>
                    <a:lumOff val="50000"/>
                  </a:schemeClr>
                </a:solidFill>
              </a:rPr>
              <a:t>.</a:t>
            </a:r>
            <a:endParaRPr lang="zh-CN" altLang="en-US" sz="1400" spc="150" dirty="0">
              <a:solidFill>
                <a:schemeClr val="tx1">
                  <a:lumMod val="50000"/>
                  <a:lumOff val="50000"/>
                </a:schemeClr>
              </a:solidFill>
            </a:endParaRPr>
          </a:p>
        </p:txBody>
      </p:sp>
      <p:sp>
        <p:nvSpPr>
          <p:cNvPr id="50" name="矩形 49"/>
          <p:cNvSpPr/>
          <p:nvPr/>
        </p:nvSpPr>
        <p:spPr>
          <a:xfrm flipH="1">
            <a:off x="7211100" y="3799657"/>
            <a:ext cx="3600000" cy="2448000"/>
          </a:xfrm>
          <a:prstGeom prst="rect">
            <a:avLst/>
          </a:prstGeom>
          <a:blipFill dpi="0" rotWithShape="1">
            <a:blip r:embed="rId1"/>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矩形: 圆角 51"/>
          <p:cNvSpPr/>
          <p:nvPr/>
        </p:nvSpPr>
        <p:spPr>
          <a:xfrm>
            <a:off x="8111100" y="1700699"/>
            <a:ext cx="1800000" cy="504000"/>
          </a:xfrm>
          <a:prstGeom prst="roundRect">
            <a:avLst>
              <a:gd name="adj"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文本框 52"/>
          <p:cNvSpPr txBox="1"/>
          <p:nvPr/>
        </p:nvSpPr>
        <p:spPr>
          <a:xfrm>
            <a:off x="8191950" y="1752644"/>
            <a:ext cx="1638300" cy="398780"/>
          </a:xfrm>
          <a:prstGeom prst="rect">
            <a:avLst/>
          </a:prstGeom>
          <a:noFill/>
        </p:spPr>
        <p:txBody>
          <a:bodyPr wrap="square" rtlCol="0">
            <a:spAutoFit/>
          </a:bodyPr>
          <a:lstStyle/>
          <a:p>
            <a:pPr algn="ctr"/>
            <a:r>
              <a:rPr lang="zh-CN" altLang="en-US" sz="2000" spc="300" dirty="0">
                <a:solidFill>
                  <a:schemeClr val="bg1"/>
                </a:solidFill>
                <a:latin typeface="+mj-ea"/>
                <a:ea typeface="+mj-ea"/>
              </a:rPr>
              <a:t>應對意外</a:t>
            </a:r>
            <a:endParaRPr lang="zh-CN" altLang="en-US" sz="2000" spc="300" dirty="0">
              <a:solidFill>
                <a:schemeClr val="bg1"/>
              </a:solidFill>
              <a:latin typeface="+mj-ea"/>
              <a:ea typeface="+mj-ea"/>
            </a:endParaRPr>
          </a:p>
        </p:txBody>
      </p:sp>
      <p:pic>
        <p:nvPicPr>
          <p:cNvPr id="54" name="图形 5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1999" y="3626760"/>
            <a:ext cx="540000" cy="540000"/>
          </a:xfrm>
          <a:prstGeom prst="rect">
            <a:avLst/>
          </a:prstGeom>
        </p:spPr>
      </p:pic>
      <p:pic>
        <p:nvPicPr>
          <p:cNvPr id="51" name="图形 50"/>
          <p:cNvPicPr>
            <a:picLocks noChangeAspect="1"/>
          </p:cNvPicPr>
          <p:nvPr/>
        </p:nvPicPr>
        <p:blipFill>
          <a:blip r:embed="rId4" cstate="screen">
            <a:extLst>
              <a:ext uri="{96DAC541-7B7A-43D3-8B79-37D633B846F1}">
                <asvg:svgBlip xmlns:asvg="http://schemas.microsoft.com/office/drawing/2016/SVG/main" r:embed="rId5"/>
              </a:ext>
            </a:extLst>
          </a:blip>
          <a:stretch>
            <a:fillRect/>
          </a:stretch>
        </p:blipFill>
        <p:spPr>
          <a:xfrm>
            <a:off x="847137" y="1867398"/>
            <a:ext cx="629724" cy="629724"/>
          </a:xfrm>
          <a:prstGeom prst="rect">
            <a:avLst/>
          </a:prstGeom>
        </p:spPr>
      </p:pic>
      <p:pic>
        <p:nvPicPr>
          <p:cNvPr id="55" name="图形 54"/>
          <p:cNvPicPr>
            <a:picLocks noChangeAspect="1"/>
          </p:cNvPicPr>
          <p:nvPr/>
        </p:nvPicPr>
        <p:blipFill>
          <a:blip r:embed="rId4" cstate="screen">
            <a:extLst>
              <a:ext uri="{96DAC541-7B7A-43D3-8B79-37D633B846F1}">
                <asvg:svgBlip xmlns:asvg="http://schemas.microsoft.com/office/drawing/2016/SVG/main" r:embed="rId5"/>
              </a:ext>
            </a:extLst>
          </a:blip>
          <a:stretch>
            <a:fillRect/>
          </a:stretch>
        </p:blipFill>
        <p:spPr>
          <a:xfrm>
            <a:off x="847137" y="5296398"/>
            <a:ext cx="629724" cy="62972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椭圆 27"/>
          <p:cNvSpPr/>
          <p:nvPr/>
        </p:nvSpPr>
        <p:spPr>
          <a:xfrm>
            <a:off x="9296400" y="-871662"/>
            <a:ext cx="414462" cy="414462"/>
          </a:xfrm>
          <a:prstGeom prst="ellipse">
            <a:avLst/>
          </a:prstGeom>
          <a:solidFill>
            <a:srgbClr val="78B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任意多边形: 形状 45"/>
          <p:cNvSpPr/>
          <p:nvPr/>
        </p:nvSpPr>
        <p:spPr>
          <a:xfrm>
            <a:off x="1596000" y="3258000"/>
            <a:ext cx="9000000" cy="3600000"/>
          </a:xfrm>
          <a:custGeom>
            <a:avLst/>
            <a:gdLst>
              <a:gd name="connsiteX0" fmla="*/ 4193382 w 8386764"/>
              <a:gd name="connsiteY0" fmla="*/ 0 h 3516797"/>
              <a:gd name="connsiteX1" fmla="*/ 8386764 w 8386764"/>
              <a:gd name="connsiteY1" fmla="*/ 3505689 h 3516797"/>
              <a:gd name="connsiteX2" fmla="*/ 8386093 w 8386764"/>
              <a:gd name="connsiteY2" fmla="*/ 3516797 h 3516797"/>
              <a:gd name="connsiteX3" fmla="*/ 671 w 8386764"/>
              <a:gd name="connsiteY3" fmla="*/ 3516797 h 3516797"/>
              <a:gd name="connsiteX4" fmla="*/ 0 w 8386764"/>
              <a:gd name="connsiteY4" fmla="*/ 3505689 h 3516797"/>
              <a:gd name="connsiteX5" fmla="*/ 4193382 w 8386764"/>
              <a:gd name="connsiteY5" fmla="*/ 0 h 351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6764" h="3516797">
                <a:moveTo>
                  <a:pt x="4193382" y="0"/>
                </a:moveTo>
                <a:cubicBezTo>
                  <a:pt x="6509323" y="0"/>
                  <a:pt x="8386764" y="1569550"/>
                  <a:pt x="8386764" y="3505689"/>
                </a:cubicBezTo>
                <a:lnTo>
                  <a:pt x="8386093" y="3516797"/>
                </a:lnTo>
                <a:lnTo>
                  <a:pt x="671" y="3516797"/>
                </a:lnTo>
                <a:lnTo>
                  <a:pt x="0" y="3505689"/>
                </a:lnTo>
                <a:cubicBezTo>
                  <a:pt x="0" y="1569550"/>
                  <a:pt x="1877441" y="0"/>
                  <a:pt x="4193382" y="0"/>
                </a:cubicBezTo>
                <a:close/>
              </a:path>
            </a:pathLst>
          </a:custGeom>
          <a:solidFill>
            <a:srgbClr val="FFD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725589" y="3121709"/>
            <a:ext cx="2509519" cy="2509519"/>
          </a:xfrm>
          <a:prstGeom prst="ellipse">
            <a:avLst/>
          </a:prstGeom>
          <a:blipFill dpi="0" rotWithShape="1">
            <a:blip r:embed="rId1"/>
            <a:srcRect/>
            <a:tile tx="-355600" ty="0" sx="100000" sy="100000" flip="none" algn="ctr"/>
          </a:blip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8994992" y="3121709"/>
            <a:ext cx="2509519" cy="2509519"/>
          </a:xfrm>
          <a:prstGeom prst="ellipse">
            <a:avLst/>
          </a:prstGeom>
          <a:blipFill dpi="0" rotWithShape="1">
            <a:blip r:embed="rId2"/>
            <a:srcRect/>
            <a:tile tx="-609600" ty="0" sx="100000" sy="100000" flip="none" algn="ctr"/>
          </a:blip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3829975" y="1393630"/>
            <a:ext cx="4500000" cy="4500000"/>
          </a:xfrm>
          <a:prstGeom prst="ellipse">
            <a:avLst/>
          </a:prstGeom>
          <a:solidFill>
            <a:schemeClr val="bg1"/>
          </a:solidFill>
          <a:ln w="1270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4196001" y="2100406"/>
            <a:ext cx="4021293" cy="829945"/>
          </a:xfrm>
          <a:prstGeom prst="rect">
            <a:avLst/>
          </a:prstGeom>
          <a:noFill/>
        </p:spPr>
        <p:txBody>
          <a:bodyPr wrap="square" rtlCol="0">
            <a:spAutoFit/>
          </a:bodyPr>
          <a:lstStyle/>
          <a:p>
            <a:pPr algn="ctr"/>
            <a:endParaRPr lang="zh-CN" altLang="en-US" sz="2400" spc="300" dirty="0">
              <a:solidFill>
                <a:srgbClr val="FFC000"/>
              </a:solidFill>
              <a:latin typeface="+mj-ea"/>
              <a:ea typeface="+mj-ea"/>
            </a:endParaRPr>
          </a:p>
          <a:p>
            <a:pPr algn="ctr"/>
            <a:r>
              <a:rPr lang="zh-CN" altLang="en-US" sz="2400" spc="300" dirty="0">
                <a:solidFill>
                  <a:srgbClr val="FFC000"/>
                </a:solidFill>
                <a:latin typeface="+mj-ea"/>
                <a:ea typeface="+mj-ea"/>
              </a:rPr>
              <a:t>應對家庭需求</a:t>
            </a:r>
            <a:endParaRPr lang="zh-CN" altLang="en-US" sz="2400" spc="300" dirty="0">
              <a:solidFill>
                <a:srgbClr val="FFC000"/>
              </a:solidFill>
              <a:latin typeface="+mj-ea"/>
              <a:ea typeface="+mj-ea"/>
            </a:endParaRPr>
          </a:p>
        </p:txBody>
      </p:sp>
      <p:sp>
        <p:nvSpPr>
          <p:cNvPr id="31" name="文本框 30"/>
          <p:cNvSpPr txBox="1"/>
          <p:nvPr/>
        </p:nvSpPr>
        <p:spPr>
          <a:xfrm>
            <a:off x="4212026" y="2939339"/>
            <a:ext cx="3767949" cy="1706880"/>
          </a:xfrm>
          <a:prstGeom prst="rect">
            <a:avLst/>
          </a:prstGeom>
          <a:noFill/>
        </p:spPr>
        <p:txBody>
          <a:bodyPr wrap="square" rtlCol="0">
            <a:spAutoFit/>
          </a:bodyPr>
          <a:lstStyle/>
          <a:p>
            <a:pPr algn="ctr">
              <a:lnSpc>
                <a:spcPct val="150000"/>
              </a:lnSpc>
            </a:pPr>
            <a:r>
              <a:rPr lang="zh-CN" altLang="en-US" sz="1400" spc="150" dirty="0">
                <a:solidFill>
                  <a:schemeClr val="tx1">
                    <a:lumMod val="50000"/>
                    <a:lumOff val="50000"/>
                  </a:schemeClr>
                </a:solidFill>
              </a:rPr>
              <a:t>應對家庭各種需求需要我們理財。對於很多成年人來說，作為家裏的頂樑柱都是上有老下有小，理財的主要目的是為了儲蓄養老金、支付子女教育費用，贍養夫妻雙方的父母，這些都是不小的花費。</a:t>
            </a:r>
            <a:endParaRPr lang="zh-CN" altLang="en-US" sz="1400" spc="150" dirty="0">
              <a:solidFill>
                <a:schemeClr val="tx1">
                  <a:lumMod val="50000"/>
                  <a:lumOff val="50000"/>
                </a:schemeClr>
              </a:solidFill>
            </a:endParaRPr>
          </a:p>
        </p:txBody>
      </p:sp>
      <p:sp>
        <p:nvSpPr>
          <p:cNvPr id="35" name="椭圆 34"/>
          <p:cNvSpPr/>
          <p:nvPr/>
        </p:nvSpPr>
        <p:spPr>
          <a:xfrm>
            <a:off x="3160803" y="1833740"/>
            <a:ext cx="720000" cy="7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8311197" y="1833740"/>
            <a:ext cx="720000" cy="7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1" name="图形 40"/>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04803" y="1977740"/>
            <a:ext cx="432000" cy="432000"/>
          </a:xfrm>
          <a:prstGeom prst="rect">
            <a:avLst/>
          </a:prstGeom>
        </p:spPr>
      </p:pic>
      <p:pic>
        <p:nvPicPr>
          <p:cNvPr id="43" name="图形 4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23877" y="1977740"/>
            <a:ext cx="494640" cy="432000"/>
          </a:xfrm>
          <a:prstGeom prst="rect">
            <a:avLst/>
          </a:prstGeom>
        </p:spPr>
      </p:pic>
      <p:grpSp>
        <p:nvGrpSpPr>
          <p:cNvPr id="22" name="组合 21"/>
          <p:cNvGrpSpPr/>
          <p:nvPr/>
        </p:nvGrpSpPr>
        <p:grpSpPr>
          <a:xfrm>
            <a:off x="1" y="182489"/>
            <a:ext cx="5295899" cy="752817"/>
            <a:chOff x="1" y="182489"/>
            <a:chExt cx="5295899" cy="752817"/>
          </a:xfrm>
        </p:grpSpPr>
        <p:grpSp>
          <p:nvGrpSpPr>
            <p:cNvPr id="23" name="组合 22"/>
            <p:cNvGrpSpPr/>
            <p:nvPr/>
          </p:nvGrpSpPr>
          <p:grpSpPr>
            <a:xfrm>
              <a:off x="925065" y="182489"/>
              <a:ext cx="4370835" cy="752817"/>
              <a:chOff x="2144265" y="184882"/>
              <a:chExt cx="4370835" cy="752817"/>
            </a:xfrm>
          </p:grpSpPr>
          <p:sp>
            <p:nvSpPr>
              <p:cNvPr id="26" name="文本框 25"/>
              <p:cNvSpPr txBox="1"/>
              <p:nvPr/>
            </p:nvSpPr>
            <p:spPr>
              <a:xfrm>
                <a:off x="2144265" y="184882"/>
                <a:ext cx="2751585" cy="521970"/>
              </a:xfrm>
              <a:prstGeom prst="rect">
                <a:avLst/>
              </a:prstGeom>
              <a:noFill/>
            </p:spPr>
            <p:txBody>
              <a:bodyPr wrap="square" rtlCol="0">
                <a:spAutoFit/>
              </a:bodyPr>
              <a:lstStyle/>
              <a:p>
                <a:r>
                  <a:rPr lang="zh-CN" altLang="en-US" sz="2800" spc="300" dirty="0">
                    <a:solidFill>
                      <a:srgbClr val="FFC000"/>
                    </a:solidFill>
                    <a:latin typeface="+mj-ea"/>
                    <a:ea typeface="+mj-ea"/>
                  </a:rPr>
                  <a:t>理財的必要性</a:t>
                </a:r>
                <a:endParaRPr lang="zh-CN" altLang="en-US" sz="2800" spc="300" dirty="0">
                  <a:solidFill>
                    <a:srgbClr val="FFC000"/>
                  </a:solidFill>
                  <a:latin typeface="+mj-ea"/>
                  <a:ea typeface="+mj-ea"/>
                </a:endParaRPr>
              </a:p>
            </p:txBody>
          </p:sp>
          <p:sp>
            <p:nvSpPr>
              <p:cNvPr id="27" name="文本框 26"/>
              <p:cNvSpPr txBox="1"/>
              <p:nvPr/>
            </p:nvSpPr>
            <p:spPr>
              <a:xfrm>
                <a:off x="2144265" y="600514"/>
                <a:ext cx="4370835" cy="337185"/>
              </a:xfrm>
              <a:prstGeom prst="rect">
                <a:avLst/>
              </a:prstGeom>
              <a:noFill/>
            </p:spPr>
            <p:txBody>
              <a:bodyPr wrap="square" rtlCol="0">
                <a:spAutoFit/>
              </a:bodyPr>
              <a:lstStyle/>
              <a:p>
                <a:r>
                  <a:rPr lang="en-US" altLang="zh-CN" sz="1600" spc="150" dirty="0">
                    <a:solidFill>
                      <a:schemeClr val="bg1">
                        <a:lumMod val="50000"/>
                      </a:schemeClr>
                    </a:solidFill>
                  </a:rPr>
                  <a:t>The Necessity of managing Money</a:t>
                </a:r>
                <a:endParaRPr lang="en-US" altLang="zh-CN" sz="1600" spc="150" dirty="0">
                  <a:solidFill>
                    <a:schemeClr val="bg1">
                      <a:lumMod val="50000"/>
                    </a:schemeClr>
                  </a:solidFill>
                </a:endParaRPr>
              </a:p>
            </p:txBody>
          </p:sp>
        </p:grpSp>
        <p:sp>
          <p:nvSpPr>
            <p:cNvPr id="24" name="任意多边形: 形状 23"/>
            <p:cNvSpPr/>
            <p:nvPr/>
          </p:nvSpPr>
          <p:spPr>
            <a:xfrm>
              <a:off x="1" y="236416"/>
              <a:ext cx="963291" cy="646332"/>
            </a:xfrm>
            <a:custGeom>
              <a:avLst/>
              <a:gdLst>
                <a:gd name="connsiteX0" fmla="*/ 0 w 963291"/>
                <a:gd name="connsiteY0" fmla="*/ 0 h 646332"/>
                <a:gd name="connsiteX1" fmla="*/ 640125 w 963291"/>
                <a:gd name="connsiteY1" fmla="*/ 0 h 646332"/>
                <a:gd name="connsiteX2" fmla="*/ 963291 w 963291"/>
                <a:gd name="connsiteY2" fmla="*/ 323166 h 646332"/>
                <a:gd name="connsiteX3" fmla="*/ 963290 w 963291"/>
                <a:gd name="connsiteY3" fmla="*/ 323166 h 646332"/>
                <a:gd name="connsiteX4" fmla="*/ 640124 w 963291"/>
                <a:gd name="connsiteY4" fmla="*/ 646332 h 646332"/>
                <a:gd name="connsiteX5" fmla="*/ 0 w 963291"/>
                <a:gd name="connsiteY5" fmla="*/ 646332 h 6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291" h="646332">
                  <a:moveTo>
                    <a:pt x="0" y="0"/>
                  </a:moveTo>
                  <a:lnTo>
                    <a:pt x="640125" y="0"/>
                  </a:lnTo>
                  <a:cubicBezTo>
                    <a:pt x="818605" y="0"/>
                    <a:pt x="963291" y="144686"/>
                    <a:pt x="963291" y="323166"/>
                  </a:cubicBezTo>
                  <a:lnTo>
                    <a:pt x="963290" y="323166"/>
                  </a:lnTo>
                  <a:cubicBezTo>
                    <a:pt x="963290" y="501646"/>
                    <a:pt x="818604" y="646332"/>
                    <a:pt x="640124" y="646332"/>
                  </a:cubicBezTo>
                  <a:lnTo>
                    <a:pt x="0" y="64633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p:cNvSpPr txBox="1"/>
            <p:nvPr/>
          </p:nvSpPr>
          <p:spPr>
            <a:xfrm>
              <a:off x="78225" y="236417"/>
              <a:ext cx="777240" cy="645160"/>
            </a:xfrm>
            <a:prstGeom prst="rect">
              <a:avLst/>
            </a:prstGeom>
            <a:noFill/>
          </p:spPr>
          <p:txBody>
            <a:bodyPr wrap="none" rtlCol="0">
              <a:spAutoFit/>
            </a:bodyPr>
            <a:lstStyle>
              <a:defPPr>
                <a:defRPr lang="zh-CN"/>
              </a:defPPr>
              <a:lvl1pPr algn="ctr">
                <a:defRPr sz="3600" spc="200">
                  <a:ln w="38100">
                    <a:solidFill>
                      <a:schemeClr val="bg1"/>
                    </a:solidFill>
                  </a:ln>
                  <a:noFill/>
                  <a:latin typeface="+mj-ea"/>
                  <a:ea typeface="+mj-ea"/>
                </a:defRPr>
              </a:lvl1pPr>
            </a:lstStyle>
            <a:p>
              <a:r>
                <a:rPr lang="en-US" altLang="zh-CN" spc="150" dirty="0"/>
                <a:t>03</a:t>
              </a:r>
              <a:endParaRPr lang="zh-CN" altLang="en-US" spc="15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椭圆 27"/>
          <p:cNvSpPr/>
          <p:nvPr/>
        </p:nvSpPr>
        <p:spPr>
          <a:xfrm>
            <a:off x="9296400" y="-871662"/>
            <a:ext cx="414462" cy="414462"/>
          </a:xfrm>
          <a:prstGeom prst="ellipse">
            <a:avLst/>
          </a:prstGeom>
          <a:solidFill>
            <a:srgbClr val="78B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4372241" y="4934557"/>
            <a:ext cx="1086709" cy="10867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4510088" y="2310848"/>
            <a:ext cx="3171825" cy="3171825"/>
          </a:xfrm>
          <a:prstGeom prst="ellipse">
            <a:avLst/>
          </a:prstGeom>
          <a:blipFill dpi="0" rotWithShape="1">
            <a:blip r:embed="rId1"/>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7945824" y="4165895"/>
            <a:ext cx="2645975" cy="398780"/>
          </a:xfrm>
          <a:prstGeom prst="rect">
            <a:avLst/>
          </a:prstGeom>
          <a:noFill/>
        </p:spPr>
        <p:txBody>
          <a:bodyPr wrap="square" rtlCol="0">
            <a:spAutoFit/>
          </a:bodyPr>
          <a:lstStyle>
            <a:defPPr>
              <a:defRPr lang="zh-CN"/>
            </a:defPPr>
            <a:lvl1pPr>
              <a:defRPr sz="2000" spc="300">
                <a:solidFill>
                  <a:srgbClr val="FFC000"/>
                </a:solidFill>
                <a:latin typeface="+mj-ea"/>
                <a:ea typeface="+mj-ea"/>
              </a:defRPr>
            </a:lvl1pPr>
          </a:lstStyle>
          <a:p>
            <a:r>
              <a:rPr lang="zh-CN" altLang="en-US" dirty="0"/>
              <a:t>提高生活水準需要</a:t>
            </a:r>
            <a:endParaRPr lang="zh-CN" altLang="en-US" dirty="0"/>
          </a:p>
        </p:txBody>
      </p:sp>
      <p:sp>
        <p:nvSpPr>
          <p:cNvPr id="32" name="文本框 31"/>
          <p:cNvSpPr txBox="1"/>
          <p:nvPr/>
        </p:nvSpPr>
        <p:spPr>
          <a:xfrm>
            <a:off x="7945825" y="4490478"/>
            <a:ext cx="3329800" cy="929640"/>
          </a:xfrm>
          <a:prstGeom prst="rect">
            <a:avLst/>
          </a:prstGeom>
          <a:noFill/>
        </p:spPr>
        <p:txBody>
          <a:bodyPr wrap="square" rtlCol="0">
            <a:spAutoFit/>
          </a:bodyPr>
          <a:lstStyle/>
          <a:p>
            <a:pPr>
              <a:lnSpc>
                <a:spcPct val="130000"/>
              </a:lnSpc>
            </a:pPr>
            <a:r>
              <a:rPr lang="zh-CN" altLang="en-US" sz="1400" spc="150" dirty="0">
                <a:solidFill>
                  <a:schemeClr val="tx1">
                    <a:lumMod val="50000"/>
                    <a:lumOff val="50000"/>
                  </a:schemeClr>
                </a:solidFill>
              </a:rPr>
              <a:t>每個人都希望過上越來越好的生活，需要提高生活水準，就需要金錢的支持。</a:t>
            </a:r>
            <a:endParaRPr lang="zh-CN" altLang="en-US" sz="1400" spc="150" dirty="0">
              <a:solidFill>
                <a:schemeClr val="tx1">
                  <a:lumMod val="50000"/>
                  <a:lumOff val="50000"/>
                </a:schemeClr>
              </a:solidFill>
            </a:endParaRPr>
          </a:p>
        </p:txBody>
      </p:sp>
      <p:sp>
        <p:nvSpPr>
          <p:cNvPr id="34" name="平行四边形 33"/>
          <p:cNvSpPr/>
          <p:nvPr/>
        </p:nvSpPr>
        <p:spPr>
          <a:xfrm>
            <a:off x="7945825" y="5493129"/>
            <a:ext cx="1440000" cy="576000"/>
          </a:xfrm>
          <a:prstGeom prst="parallelogram">
            <a:avLst>
              <a:gd name="adj" fmla="val 2711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1981200" y="4165895"/>
            <a:ext cx="2264976" cy="398780"/>
          </a:xfrm>
          <a:prstGeom prst="rect">
            <a:avLst/>
          </a:prstGeom>
          <a:noFill/>
        </p:spPr>
        <p:txBody>
          <a:bodyPr wrap="square" rtlCol="0">
            <a:spAutoFit/>
          </a:bodyPr>
          <a:lstStyle>
            <a:defPPr>
              <a:defRPr lang="zh-CN"/>
            </a:defPPr>
            <a:lvl1pPr algn="r">
              <a:defRPr sz="2000" spc="300">
                <a:solidFill>
                  <a:srgbClr val="FFC000"/>
                </a:solidFill>
                <a:latin typeface="+mj-ea"/>
                <a:ea typeface="+mj-ea"/>
              </a:defRPr>
            </a:lvl1pPr>
          </a:lstStyle>
          <a:p>
            <a:r>
              <a:rPr lang="zh-CN" altLang="en-US" dirty="0"/>
              <a:t>贍養父母的需要</a:t>
            </a:r>
            <a:endParaRPr lang="zh-CN" altLang="en-US" dirty="0"/>
          </a:p>
        </p:txBody>
      </p:sp>
      <p:sp>
        <p:nvSpPr>
          <p:cNvPr id="37" name="文本框 36"/>
          <p:cNvSpPr txBox="1"/>
          <p:nvPr/>
        </p:nvSpPr>
        <p:spPr>
          <a:xfrm>
            <a:off x="916376" y="4490478"/>
            <a:ext cx="3329800" cy="929640"/>
          </a:xfrm>
          <a:prstGeom prst="rect">
            <a:avLst/>
          </a:prstGeom>
          <a:noFill/>
        </p:spPr>
        <p:txBody>
          <a:bodyPr wrap="square" rtlCol="0">
            <a:spAutoFit/>
          </a:bodyPr>
          <a:lstStyle/>
          <a:p>
            <a:pPr algn="r">
              <a:lnSpc>
                <a:spcPct val="130000"/>
              </a:lnSpc>
            </a:pPr>
            <a:r>
              <a:rPr lang="zh-CN" altLang="en-US" sz="1400" spc="150" dirty="0">
                <a:solidFill>
                  <a:schemeClr val="tx1">
                    <a:lumMod val="50000"/>
                    <a:lumOff val="50000"/>
                  </a:schemeClr>
                </a:solidFill>
              </a:rPr>
              <a:t>贍養父母是每個人應盡的義務。很多中年人每月都要有固定的錢供給父母養老</a:t>
            </a:r>
            <a:endParaRPr lang="zh-CN" altLang="en-US" sz="1400" spc="150" dirty="0">
              <a:solidFill>
                <a:schemeClr val="tx1">
                  <a:lumMod val="50000"/>
                  <a:lumOff val="50000"/>
                </a:schemeClr>
              </a:solidFill>
            </a:endParaRPr>
          </a:p>
        </p:txBody>
      </p:sp>
      <p:sp>
        <p:nvSpPr>
          <p:cNvPr id="38" name="平行四边形 37"/>
          <p:cNvSpPr/>
          <p:nvPr/>
        </p:nvSpPr>
        <p:spPr>
          <a:xfrm flipH="1">
            <a:off x="2806176" y="5493129"/>
            <a:ext cx="1440000" cy="576000"/>
          </a:xfrm>
          <a:prstGeom prst="parallelogram">
            <a:avLst>
              <a:gd name="adj" fmla="val 2711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文本框 39"/>
          <p:cNvSpPr txBox="1"/>
          <p:nvPr/>
        </p:nvSpPr>
        <p:spPr>
          <a:xfrm>
            <a:off x="1981200" y="2356145"/>
            <a:ext cx="2264976" cy="398780"/>
          </a:xfrm>
          <a:prstGeom prst="rect">
            <a:avLst/>
          </a:prstGeom>
          <a:noFill/>
        </p:spPr>
        <p:txBody>
          <a:bodyPr wrap="square" rtlCol="0">
            <a:spAutoFit/>
          </a:bodyPr>
          <a:lstStyle/>
          <a:p>
            <a:pPr algn="r"/>
            <a:r>
              <a:rPr lang="zh-CN" altLang="en-US" sz="2000" spc="300" dirty="0">
                <a:solidFill>
                  <a:srgbClr val="FFC000"/>
                </a:solidFill>
                <a:latin typeface="+mj-ea"/>
                <a:ea typeface="+mj-ea"/>
              </a:rPr>
              <a:t>撫養子女需要</a:t>
            </a:r>
            <a:endParaRPr lang="zh-CN" altLang="en-US" sz="2000" spc="300" dirty="0">
              <a:solidFill>
                <a:srgbClr val="FFC000"/>
              </a:solidFill>
              <a:latin typeface="+mj-ea"/>
              <a:ea typeface="+mj-ea"/>
            </a:endParaRPr>
          </a:p>
        </p:txBody>
      </p:sp>
      <p:sp>
        <p:nvSpPr>
          <p:cNvPr id="41" name="文本框 40"/>
          <p:cNvSpPr txBox="1"/>
          <p:nvPr/>
        </p:nvSpPr>
        <p:spPr>
          <a:xfrm>
            <a:off x="916376" y="2680728"/>
            <a:ext cx="3329800" cy="929640"/>
          </a:xfrm>
          <a:prstGeom prst="rect">
            <a:avLst/>
          </a:prstGeom>
          <a:noFill/>
        </p:spPr>
        <p:txBody>
          <a:bodyPr wrap="square" rtlCol="0">
            <a:spAutoFit/>
          </a:bodyPr>
          <a:lstStyle>
            <a:defPPr>
              <a:defRPr lang="zh-CN"/>
            </a:defPPr>
            <a:lvl1pPr algn="r">
              <a:lnSpc>
                <a:spcPct val="130000"/>
              </a:lnSpc>
              <a:defRPr sz="1400" spc="150">
                <a:solidFill>
                  <a:schemeClr val="tx1">
                    <a:lumMod val="50000"/>
                    <a:lumOff val="50000"/>
                  </a:schemeClr>
                </a:solidFill>
              </a:defRPr>
            </a:lvl1pPr>
          </a:lstStyle>
          <a:p>
            <a:r>
              <a:rPr lang="zh-CN" altLang="en-US" dirty="0"/>
              <a:t>從孩子出生，到孩子上學，每個時期都需要用錢。因此，撫養子女也是理財中一個很重要的問題。</a:t>
            </a:r>
            <a:endParaRPr lang="zh-CN" altLang="en-US" dirty="0"/>
          </a:p>
        </p:txBody>
      </p:sp>
      <p:sp>
        <p:nvSpPr>
          <p:cNvPr id="43" name="平行四边形 42"/>
          <p:cNvSpPr/>
          <p:nvPr/>
        </p:nvSpPr>
        <p:spPr>
          <a:xfrm>
            <a:off x="2806176" y="1724391"/>
            <a:ext cx="1440000" cy="576000"/>
          </a:xfrm>
          <a:prstGeom prst="parallelogram">
            <a:avLst>
              <a:gd name="adj" fmla="val 2711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a:off x="7945824" y="2340257"/>
            <a:ext cx="3329800" cy="398780"/>
          </a:xfrm>
          <a:prstGeom prst="rect">
            <a:avLst/>
          </a:prstGeom>
          <a:noFill/>
        </p:spPr>
        <p:txBody>
          <a:bodyPr wrap="square" rtlCol="0">
            <a:spAutoFit/>
          </a:bodyPr>
          <a:lstStyle>
            <a:defPPr>
              <a:defRPr lang="zh-CN"/>
            </a:defPPr>
            <a:lvl1pPr>
              <a:defRPr sz="2000" spc="300">
                <a:solidFill>
                  <a:srgbClr val="FFC000"/>
                </a:solidFill>
                <a:latin typeface="+mj-ea"/>
                <a:ea typeface="+mj-ea"/>
              </a:defRPr>
            </a:lvl1pPr>
          </a:lstStyle>
          <a:p>
            <a:r>
              <a:rPr lang="zh-CN" altLang="en-US" dirty="0"/>
              <a:t>應對戀愛和結婚的需要</a:t>
            </a:r>
            <a:endParaRPr lang="zh-CN" altLang="en-US" dirty="0"/>
          </a:p>
        </p:txBody>
      </p:sp>
      <p:sp>
        <p:nvSpPr>
          <p:cNvPr id="46" name="文本框 45"/>
          <p:cNvSpPr txBox="1"/>
          <p:nvPr/>
        </p:nvSpPr>
        <p:spPr>
          <a:xfrm>
            <a:off x="7945825" y="2664840"/>
            <a:ext cx="3329800" cy="1209675"/>
          </a:xfrm>
          <a:prstGeom prst="rect">
            <a:avLst/>
          </a:prstGeom>
          <a:noFill/>
        </p:spPr>
        <p:txBody>
          <a:bodyPr wrap="square" rtlCol="0">
            <a:spAutoFit/>
          </a:bodyPr>
          <a:lstStyle/>
          <a:p>
            <a:pPr>
              <a:lnSpc>
                <a:spcPct val="130000"/>
              </a:lnSpc>
            </a:pPr>
            <a:r>
              <a:rPr lang="zh-CN" altLang="en-US" sz="1400" spc="150" dirty="0">
                <a:solidFill>
                  <a:schemeClr val="tx1">
                    <a:lumMod val="50000"/>
                    <a:lumOff val="50000"/>
                  </a:schemeClr>
                </a:solidFill>
              </a:rPr>
              <a:t>步入成年獨立生活之後，首先要面對的就是戀愛和結婚。對絕大多數人來講，戀愛和結婚是人生必經的過程。戀愛需要錢，結婚也需要錢。</a:t>
            </a:r>
            <a:endParaRPr lang="zh-CN" altLang="en-US" sz="1400" spc="150" dirty="0">
              <a:solidFill>
                <a:schemeClr val="tx1">
                  <a:lumMod val="50000"/>
                  <a:lumOff val="50000"/>
                </a:schemeClr>
              </a:solidFill>
            </a:endParaRPr>
          </a:p>
        </p:txBody>
      </p:sp>
      <p:sp>
        <p:nvSpPr>
          <p:cNvPr id="48" name="平行四边形 47"/>
          <p:cNvSpPr/>
          <p:nvPr/>
        </p:nvSpPr>
        <p:spPr>
          <a:xfrm flipH="1">
            <a:off x="7945825" y="1724391"/>
            <a:ext cx="1440000" cy="576000"/>
          </a:xfrm>
          <a:prstGeom prst="parallelogram">
            <a:avLst>
              <a:gd name="adj" fmla="val 2711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9" name="图形 4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10176" y="5565129"/>
            <a:ext cx="432000" cy="432000"/>
          </a:xfrm>
          <a:prstGeom prst="rect">
            <a:avLst/>
          </a:prstGeom>
        </p:spPr>
      </p:pic>
      <p:pic>
        <p:nvPicPr>
          <p:cNvPr id="50" name="图形 4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49825" y="1796391"/>
            <a:ext cx="432000" cy="432000"/>
          </a:xfrm>
          <a:prstGeom prst="rect">
            <a:avLst/>
          </a:prstGeom>
        </p:spPr>
      </p:pic>
      <p:pic>
        <p:nvPicPr>
          <p:cNvPr id="9" name="图形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56176" y="1742391"/>
            <a:ext cx="540000" cy="540000"/>
          </a:xfrm>
          <a:prstGeom prst="rect">
            <a:avLst/>
          </a:prstGeom>
        </p:spPr>
      </p:pic>
      <p:pic>
        <p:nvPicPr>
          <p:cNvPr id="51" name="图形 5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95825" y="5511129"/>
            <a:ext cx="540000" cy="540000"/>
          </a:xfrm>
          <a:prstGeom prst="rect">
            <a:avLst/>
          </a:prstGeom>
        </p:spPr>
      </p:pic>
      <p:grpSp>
        <p:nvGrpSpPr>
          <p:cNvPr id="26" name="组合 25"/>
          <p:cNvGrpSpPr/>
          <p:nvPr/>
        </p:nvGrpSpPr>
        <p:grpSpPr>
          <a:xfrm>
            <a:off x="1" y="182489"/>
            <a:ext cx="5295899" cy="752817"/>
            <a:chOff x="1" y="182489"/>
            <a:chExt cx="5295899" cy="752817"/>
          </a:xfrm>
        </p:grpSpPr>
        <p:grpSp>
          <p:nvGrpSpPr>
            <p:cNvPr id="27" name="组合 26"/>
            <p:cNvGrpSpPr/>
            <p:nvPr/>
          </p:nvGrpSpPr>
          <p:grpSpPr>
            <a:xfrm>
              <a:off x="925065" y="182489"/>
              <a:ext cx="4370835" cy="752817"/>
              <a:chOff x="2144265" y="184882"/>
              <a:chExt cx="4370835" cy="752817"/>
            </a:xfrm>
          </p:grpSpPr>
          <p:sp>
            <p:nvSpPr>
              <p:cNvPr id="35" name="文本框 34"/>
              <p:cNvSpPr txBox="1"/>
              <p:nvPr/>
            </p:nvSpPr>
            <p:spPr>
              <a:xfrm>
                <a:off x="2144265" y="184882"/>
                <a:ext cx="2751585" cy="521970"/>
              </a:xfrm>
              <a:prstGeom prst="rect">
                <a:avLst/>
              </a:prstGeom>
              <a:noFill/>
            </p:spPr>
            <p:txBody>
              <a:bodyPr wrap="square" rtlCol="0">
                <a:spAutoFit/>
              </a:bodyPr>
              <a:lstStyle/>
              <a:p>
                <a:r>
                  <a:rPr lang="zh-CN" altLang="en-US" sz="2800" spc="300" dirty="0">
                    <a:solidFill>
                      <a:srgbClr val="FFC000"/>
                    </a:solidFill>
                    <a:latin typeface="+mj-ea"/>
                    <a:ea typeface="+mj-ea"/>
                  </a:rPr>
                  <a:t>理財的必要性</a:t>
                </a:r>
                <a:endParaRPr lang="zh-CN" altLang="en-US" sz="2800" spc="300" dirty="0">
                  <a:solidFill>
                    <a:srgbClr val="FFC000"/>
                  </a:solidFill>
                  <a:latin typeface="+mj-ea"/>
                  <a:ea typeface="+mj-ea"/>
                </a:endParaRPr>
              </a:p>
            </p:txBody>
          </p:sp>
          <p:sp>
            <p:nvSpPr>
              <p:cNvPr id="39" name="文本框 38"/>
              <p:cNvSpPr txBox="1"/>
              <p:nvPr/>
            </p:nvSpPr>
            <p:spPr>
              <a:xfrm>
                <a:off x="2144265" y="600514"/>
                <a:ext cx="4370835" cy="337185"/>
              </a:xfrm>
              <a:prstGeom prst="rect">
                <a:avLst/>
              </a:prstGeom>
              <a:noFill/>
            </p:spPr>
            <p:txBody>
              <a:bodyPr wrap="square" rtlCol="0">
                <a:spAutoFit/>
              </a:bodyPr>
              <a:lstStyle/>
              <a:p>
                <a:r>
                  <a:rPr lang="en-US" altLang="zh-CN" sz="1600" spc="150" dirty="0">
                    <a:solidFill>
                      <a:schemeClr val="bg1">
                        <a:lumMod val="50000"/>
                      </a:schemeClr>
                    </a:solidFill>
                  </a:rPr>
                  <a:t>The Necessity of managing Money</a:t>
                </a:r>
                <a:endParaRPr lang="en-US" altLang="zh-CN" sz="1600" spc="150" dirty="0">
                  <a:solidFill>
                    <a:schemeClr val="bg1">
                      <a:lumMod val="50000"/>
                    </a:schemeClr>
                  </a:solidFill>
                </a:endParaRPr>
              </a:p>
            </p:txBody>
          </p:sp>
        </p:grpSp>
        <p:sp>
          <p:nvSpPr>
            <p:cNvPr id="30" name="任意多边形: 形状 29"/>
            <p:cNvSpPr/>
            <p:nvPr/>
          </p:nvSpPr>
          <p:spPr>
            <a:xfrm>
              <a:off x="1" y="236416"/>
              <a:ext cx="963291" cy="646332"/>
            </a:xfrm>
            <a:custGeom>
              <a:avLst/>
              <a:gdLst>
                <a:gd name="connsiteX0" fmla="*/ 0 w 963291"/>
                <a:gd name="connsiteY0" fmla="*/ 0 h 646332"/>
                <a:gd name="connsiteX1" fmla="*/ 640125 w 963291"/>
                <a:gd name="connsiteY1" fmla="*/ 0 h 646332"/>
                <a:gd name="connsiteX2" fmla="*/ 963291 w 963291"/>
                <a:gd name="connsiteY2" fmla="*/ 323166 h 646332"/>
                <a:gd name="connsiteX3" fmla="*/ 963290 w 963291"/>
                <a:gd name="connsiteY3" fmla="*/ 323166 h 646332"/>
                <a:gd name="connsiteX4" fmla="*/ 640124 w 963291"/>
                <a:gd name="connsiteY4" fmla="*/ 646332 h 646332"/>
                <a:gd name="connsiteX5" fmla="*/ 0 w 963291"/>
                <a:gd name="connsiteY5" fmla="*/ 646332 h 6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291" h="646332">
                  <a:moveTo>
                    <a:pt x="0" y="0"/>
                  </a:moveTo>
                  <a:lnTo>
                    <a:pt x="640125" y="0"/>
                  </a:lnTo>
                  <a:cubicBezTo>
                    <a:pt x="818605" y="0"/>
                    <a:pt x="963291" y="144686"/>
                    <a:pt x="963291" y="323166"/>
                  </a:cubicBezTo>
                  <a:lnTo>
                    <a:pt x="963290" y="323166"/>
                  </a:lnTo>
                  <a:cubicBezTo>
                    <a:pt x="963290" y="501646"/>
                    <a:pt x="818604" y="646332"/>
                    <a:pt x="640124" y="646332"/>
                  </a:cubicBezTo>
                  <a:lnTo>
                    <a:pt x="0" y="64633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78225" y="236417"/>
              <a:ext cx="777240" cy="645160"/>
            </a:xfrm>
            <a:prstGeom prst="rect">
              <a:avLst/>
            </a:prstGeom>
            <a:noFill/>
          </p:spPr>
          <p:txBody>
            <a:bodyPr wrap="none" rtlCol="0">
              <a:spAutoFit/>
            </a:bodyPr>
            <a:lstStyle>
              <a:defPPr>
                <a:defRPr lang="zh-CN"/>
              </a:defPPr>
              <a:lvl1pPr algn="ctr">
                <a:defRPr sz="3600" spc="200">
                  <a:ln w="38100">
                    <a:solidFill>
                      <a:schemeClr val="bg1"/>
                    </a:solidFill>
                  </a:ln>
                  <a:noFill/>
                  <a:latin typeface="+mj-ea"/>
                  <a:ea typeface="+mj-ea"/>
                </a:defRPr>
              </a:lvl1pPr>
            </a:lstStyle>
            <a:p>
              <a:r>
                <a:rPr lang="en-US" altLang="zh-CN" spc="150" dirty="0"/>
                <a:t>03</a:t>
              </a:r>
              <a:endParaRPr lang="zh-CN" altLang="en-US" spc="15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200400" y="3632200"/>
            <a:ext cx="5791200" cy="1107996"/>
          </a:xfrm>
          <a:prstGeom prst="rect">
            <a:avLst/>
          </a:prstGeom>
          <a:noFill/>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6600" b="1" dirty="0">
                <a:solidFill>
                  <a:srgbClr val="FFC000"/>
                </a:solidFill>
                <a:effectLst>
                  <a:outerShdw blurRad="228600" dist="139700" dir="2700000" algn="ctr" rotWithShape="0">
                    <a:srgbClr val="000000">
                      <a:alpha val="10000"/>
                    </a:srgbClr>
                  </a:outerShdw>
                </a:effectLst>
                <a:latin typeface="+mj-ea"/>
                <a:ea typeface="+mj-ea"/>
              </a:rPr>
              <a:t>理財的回報率</a:t>
            </a:r>
            <a:endParaRPr lang="zh-CN" altLang="en-US" sz="6600" b="1" dirty="0">
              <a:solidFill>
                <a:srgbClr val="FFC000"/>
              </a:solidFill>
              <a:effectLst>
                <a:outerShdw blurRad="228600" dist="139700" dir="2700000" algn="ctr" rotWithShape="0">
                  <a:srgbClr val="000000">
                    <a:alpha val="10000"/>
                  </a:srgbClr>
                </a:outerShdw>
              </a:effectLst>
              <a:latin typeface="+mj-ea"/>
              <a:ea typeface="+mj-ea"/>
            </a:endParaRPr>
          </a:p>
        </p:txBody>
      </p:sp>
      <p:sp>
        <p:nvSpPr>
          <p:cNvPr id="8" name="矩形 7"/>
          <p:cNvSpPr/>
          <p:nvPr/>
        </p:nvSpPr>
        <p:spPr>
          <a:xfrm>
            <a:off x="3299208" y="1879761"/>
            <a:ext cx="5593584" cy="1862048"/>
          </a:xfrm>
          <a:prstGeom prst="rect">
            <a:avLst/>
          </a:prstGeom>
        </p:spPr>
        <p:txBody>
          <a:bodyPr vert="horz"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1500" dirty="0">
                <a:ln>
                  <a:solidFill>
                    <a:schemeClr val="bg1">
                      <a:alpha val="47000"/>
                    </a:schemeClr>
                  </a:solidFill>
                </a:ln>
                <a:solidFill>
                  <a:srgbClr val="FFC000"/>
                </a:solidFill>
                <a:latin typeface="+mj-ea"/>
                <a:ea typeface="+mj-ea"/>
              </a:rPr>
              <a:t>04</a:t>
            </a:r>
            <a:endParaRPr lang="zh-CN" altLang="en-US" sz="11500" dirty="0">
              <a:ln>
                <a:solidFill>
                  <a:schemeClr val="bg1">
                    <a:alpha val="47000"/>
                  </a:schemeClr>
                </a:solidFill>
              </a:ln>
              <a:solidFill>
                <a:srgbClr val="FFC000"/>
              </a:solidFill>
              <a:latin typeface="+mj-ea"/>
              <a:ea typeface="+mj-ea"/>
            </a:endParaRPr>
          </a:p>
        </p:txBody>
      </p:sp>
      <p:sp>
        <p:nvSpPr>
          <p:cNvPr id="21" name="文本框 92"/>
          <p:cNvSpPr txBox="1"/>
          <p:nvPr/>
        </p:nvSpPr>
        <p:spPr>
          <a:xfrm>
            <a:off x="3599262" y="4661098"/>
            <a:ext cx="4993477" cy="368102"/>
          </a:xfrm>
          <a:prstGeom prst="rect">
            <a:avLst/>
          </a:prstGeom>
          <a:noFill/>
        </p:spPr>
        <p:txBody>
          <a:bodyPr wrap="square" rtlCol="0">
            <a:noAutofit/>
          </a:bodyPr>
          <a:lstStyle>
            <a:defPPr>
              <a:defRPr lang="zh-CN"/>
            </a:defPPr>
          </a:lstStyle>
          <a:p>
            <a:pPr algn="dist"/>
            <a:r>
              <a:rPr lang="en-US" altLang="zh-CN" sz="1600" spc="150" dirty="0">
                <a:solidFill>
                  <a:schemeClr val="bg1">
                    <a:lumMod val="50000"/>
                  </a:schemeClr>
                </a:solidFill>
              </a:rPr>
              <a:t>Return on Financial management</a:t>
            </a:r>
            <a:endParaRPr lang="en-US" altLang="zh-CN" sz="1600" spc="150" dirty="0">
              <a:solidFill>
                <a:schemeClr val="bg1">
                  <a:lumMod val="50000"/>
                </a:schemeClr>
              </a:solidFill>
            </a:endParaRPr>
          </a:p>
          <a:p>
            <a:pPr algn="dist"/>
            <a:endParaRPr lang="en-US" altLang="zh-CN" sz="1600" spc="150" dirty="0">
              <a:solidFill>
                <a:schemeClr val="bg1">
                  <a:lumMod val="50000"/>
                </a:schemeClr>
              </a:solidFill>
              <a:ea typeface="+mj-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925065" y="182489"/>
            <a:ext cx="2751585" cy="752817"/>
            <a:chOff x="2144265" y="184882"/>
            <a:chExt cx="2751585" cy="752817"/>
          </a:xfrm>
        </p:grpSpPr>
        <p:sp>
          <p:nvSpPr>
            <p:cNvPr id="7" name="文本框 6"/>
            <p:cNvSpPr txBox="1"/>
            <p:nvPr/>
          </p:nvSpPr>
          <p:spPr>
            <a:xfrm>
              <a:off x="2144265" y="184882"/>
              <a:ext cx="2751585" cy="521970"/>
            </a:xfrm>
            <a:prstGeom prst="rect">
              <a:avLst/>
            </a:prstGeom>
            <a:noFill/>
          </p:spPr>
          <p:txBody>
            <a:bodyPr wrap="square" rtlCol="0">
              <a:spAutoFit/>
            </a:bodyPr>
            <a:lstStyle/>
            <a:p>
              <a:r>
                <a:rPr lang="zh-CN" altLang="en-US" sz="2800" spc="300" dirty="0">
                  <a:solidFill>
                    <a:srgbClr val="FFC000"/>
                  </a:solidFill>
                  <a:latin typeface="+mj-ea"/>
                  <a:ea typeface="+mj-ea"/>
                </a:rPr>
                <a:t>理財的回報率</a:t>
              </a:r>
              <a:endParaRPr lang="zh-CN" altLang="en-US" sz="2800" spc="300" dirty="0">
                <a:solidFill>
                  <a:srgbClr val="FFC000"/>
                </a:solidFill>
                <a:latin typeface="+mj-ea"/>
                <a:ea typeface="+mj-ea"/>
              </a:endParaRPr>
            </a:p>
          </p:txBody>
        </p:sp>
        <p:sp>
          <p:nvSpPr>
            <p:cNvPr id="8" name="文本框 7"/>
            <p:cNvSpPr txBox="1"/>
            <p:nvPr/>
          </p:nvSpPr>
          <p:spPr>
            <a:xfrm>
              <a:off x="2144265" y="600514"/>
              <a:ext cx="2465835" cy="337185"/>
            </a:xfrm>
            <a:prstGeom prst="rect">
              <a:avLst/>
            </a:prstGeom>
            <a:noFill/>
          </p:spPr>
          <p:txBody>
            <a:bodyPr wrap="square" rtlCol="0">
              <a:spAutoFit/>
            </a:bodyPr>
            <a:lstStyle/>
            <a:p>
              <a:r>
                <a:rPr lang="en-US" altLang="zh-CN" sz="1600" dirty="0">
                  <a:solidFill>
                    <a:srgbClr val="493D6F"/>
                  </a:solidFill>
                </a:rPr>
                <a:t>Sales Negotiation Rules</a:t>
              </a:r>
              <a:endParaRPr lang="zh-CN" altLang="en-US" sz="1600" dirty="0">
                <a:solidFill>
                  <a:srgbClr val="493D6F"/>
                </a:solidFill>
              </a:endParaRPr>
            </a:p>
          </p:txBody>
        </p:sp>
      </p:grpSp>
      <p:sp>
        <p:nvSpPr>
          <p:cNvPr id="47" name="任意多边形: 形状 46"/>
          <p:cNvSpPr/>
          <p:nvPr/>
        </p:nvSpPr>
        <p:spPr>
          <a:xfrm>
            <a:off x="1" y="236416"/>
            <a:ext cx="963291" cy="646332"/>
          </a:xfrm>
          <a:custGeom>
            <a:avLst/>
            <a:gdLst>
              <a:gd name="connsiteX0" fmla="*/ 0 w 963291"/>
              <a:gd name="connsiteY0" fmla="*/ 0 h 646332"/>
              <a:gd name="connsiteX1" fmla="*/ 640125 w 963291"/>
              <a:gd name="connsiteY1" fmla="*/ 0 h 646332"/>
              <a:gd name="connsiteX2" fmla="*/ 963291 w 963291"/>
              <a:gd name="connsiteY2" fmla="*/ 323166 h 646332"/>
              <a:gd name="connsiteX3" fmla="*/ 963290 w 963291"/>
              <a:gd name="connsiteY3" fmla="*/ 323166 h 646332"/>
              <a:gd name="connsiteX4" fmla="*/ 640124 w 963291"/>
              <a:gd name="connsiteY4" fmla="*/ 646332 h 646332"/>
              <a:gd name="connsiteX5" fmla="*/ 0 w 963291"/>
              <a:gd name="connsiteY5" fmla="*/ 646332 h 6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291" h="646332">
                <a:moveTo>
                  <a:pt x="0" y="0"/>
                </a:moveTo>
                <a:lnTo>
                  <a:pt x="640125" y="0"/>
                </a:lnTo>
                <a:cubicBezTo>
                  <a:pt x="818605" y="0"/>
                  <a:pt x="963291" y="144686"/>
                  <a:pt x="963291" y="323166"/>
                </a:cubicBezTo>
                <a:lnTo>
                  <a:pt x="963290" y="323166"/>
                </a:lnTo>
                <a:cubicBezTo>
                  <a:pt x="963290" y="501646"/>
                  <a:pt x="818604" y="646332"/>
                  <a:pt x="640124" y="646332"/>
                </a:cubicBezTo>
                <a:lnTo>
                  <a:pt x="0" y="64633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78224" y="236417"/>
            <a:ext cx="777240" cy="645160"/>
          </a:xfrm>
          <a:prstGeom prst="rect">
            <a:avLst/>
          </a:prstGeom>
          <a:noFill/>
        </p:spPr>
        <p:txBody>
          <a:bodyPr wrap="none" rtlCol="0">
            <a:spAutoFit/>
          </a:bodyPr>
          <a:lstStyle>
            <a:defPPr>
              <a:defRPr lang="zh-CN"/>
            </a:defPPr>
            <a:lvl1pPr algn="ctr">
              <a:defRPr sz="3600" spc="200">
                <a:ln w="38100">
                  <a:solidFill>
                    <a:schemeClr val="bg1"/>
                  </a:solidFill>
                </a:ln>
                <a:noFill/>
                <a:latin typeface="+mj-ea"/>
                <a:ea typeface="+mj-ea"/>
              </a:defRPr>
            </a:lvl1pPr>
          </a:lstStyle>
          <a:p>
            <a:r>
              <a:rPr lang="en-US" altLang="zh-CN" spc="150" dirty="0"/>
              <a:t>04</a:t>
            </a:r>
            <a:endParaRPr lang="zh-CN" altLang="en-US" spc="150" dirty="0"/>
          </a:p>
        </p:txBody>
      </p:sp>
      <p:sp>
        <p:nvSpPr>
          <p:cNvPr id="28" name="椭圆 27"/>
          <p:cNvSpPr/>
          <p:nvPr/>
        </p:nvSpPr>
        <p:spPr>
          <a:xfrm>
            <a:off x="9296400" y="-871662"/>
            <a:ext cx="414462" cy="414462"/>
          </a:xfrm>
          <a:prstGeom prst="ellipse">
            <a:avLst/>
          </a:prstGeom>
          <a:solidFill>
            <a:srgbClr val="78B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924318" y="1443859"/>
            <a:ext cx="4503400" cy="4589911"/>
          </a:xfrm>
          <a:prstGeom prst="rect">
            <a:avLst/>
          </a:prstGeom>
          <a:solidFill>
            <a:srgbClr val="FFC000"/>
          </a:solidFill>
          <a:ln>
            <a:noFill/>
          </a:ln>
          <a:effectLst>
            <a:outerShdw blurRad="279400" dist="317500" dir="3000000" sx="88000" sy="88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a:solidFill>
                <a:schemeClr val="bg1"/>
              </a:solidFill>
              <a:latin typeface="+mn-ea"/>
            </a:endParaRPr>
          </a:p>
        </p:txBody>
      </p:sp>
      <p:sp>
        <p:nvSpPr>
          <p:cNvPr id="12" name="Rectangle 6"/>
          <p:cNvSpPr/>
          <p:nvPr/>
        </p:nvSpPr>
        <p:spPr>
          <a:xfrm>
            <a:off x="1227984" y="4209238"/>
            <a:ext cx="2052846" cy="353198"/>
          </a:xfrm>
          <a:prstGeom prst="rect">
            <a:avLst/>
          </a:prstGeom>
        </p:spPr>
        <p:txBody>
          <a:bodyPr wrap="square">
            <a:no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FFC000"/>
                </a:solidFill>
                <a:effectLst/>
                <a:uLnTx/>
                <a:uFillTx/>
                <a:latin typeface="+mj-ea"/>
                <a:ea typeface="+mj-ea"/>
                <a:cs typeface="+mn-cs"/>
              </a:rPr>
              <a:t>添加關鍵字內容</a:t>
            </a:r>
            <a:endParaRPr kumimoji="0" lang="en-US" sz="1800" b="0" i="0" u="none" strike="noStrike" kern="1200" cap="none" spc="0" normalizeH="0" baseline="0" noProof="0" dirty="0">
              <a:ln>
                <a:noFill/>
              </a:ln>
              <a:solidFill>
                <a:srgbClr val="FFC000"/>
              </a:solidFill>
              <a:effectLst/>
              <a:uLnTx/>
              <a:uFillTx/>
              <a:latin typeface="+mj-ea"/>
              <a:ea typeface="+mj-ea"/>
              <a:cs typeface="+mn-cs"/>
            </a:endParaRPr>
          </a:p>
        </p:txBody>
      </p:sp>
      <p:sp>
        <p:nvSpPr>
          <p:cNvPr id="13" name="Rectangle 8"/>
          <p:cNvSpPr/>
          <p:nvPr/>
        </p:nvSpPr>
        <p:spPr>
          <a:xfrm>
            <a:off x="3989834" y="4209238"/>
            <a:ext cx="1891200" cy="353198"/>
          </a:xfrm>
          <a:prstGeom prst="rect">
            <a:avLst/>
          </a:prstGeom>
        </p:spPr>
        <p:txBody>
          <a:bodyPr wrap="square">
            <a:no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FFC000"/>
                </a:solidFill>
                <a:effectLst/>
                <a:uLnTx/>
                <a:uFillTx/>
                <a:latin typeface="+mj-ea"/>
                <a:ea typeface="+mj-ea"/>
                <a:cs typeface="+mn-cs"/>
              </a:rPr>
              <a:t>添加關鍵字內容</a:t>
            </a:r>
            <a:endParaRPr kumimoji="0" lang="zh-CN" altLang="en-US" sz="1800" b="0" i="0" u="none" strike="noStrike" kern="1200" cap="none" spc="0" normalizeH="0" baseline="0" noProof="0" dirty="0">
              <a:ln>
                <a:noFill/>
              </a:ln>
              <a:solidFill>
                <a:srgbClr val="FFC000"/>
              </a:solidFill>
              <a:effectLst/>
              <a:uLnTx/>
              <a:uFillTx/>
              <a:latin typeface="+mj-ea"/>
              <a:ea typeface="+mj-ea"/>
              <a:cs typeface="+mn-cs"/>
            </a:endParaRPr>
          </a:p>
        </p:txBody>
      </p:sp>
      <p:sp>
        <p:nvSpPr>
          <p:cNvPr id="14" name="Oval 10"/>
          <p:cNvSpPr/>
          <p:nvPr/>
        </p:nvSpPr>
        <p:spPr>
          <a:xfrm>
            <a:off x="3418334" y="4152118"/>
            <a:ext cx="514350" cy="514350"/>
          </a:xfrm>
          <a:prstGeom prst="ellipse">
            <a:avLst/>
          </a:prstGeom>
          <a:solidFill>
            <a:srgbClr val="FFC000"/>
          </a:solidFill>
          <a:ln w="12700" cap="flat" cmpd="sng" algn="ctr">
            <a:noFill/>
            <a:prstDash val="solid"/>
            <a:miter lim="800000"/>
          </a:ln>
          <a:effectLst/>
        </p:spPr>
        <p:txBody>
          <a:bodyPr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kern="0" dirty="0">
              <a:solidFill>
                <a:prstClr val="white"/>
              </a:solidFill>
            </a:endParaRPr>
          </a:p>
        </p:txBody>
      </p:sp>
      <p:sp>
        <p:nvSpPr>
          <p:cNvPr id="15" name="Oval 16"/>
          <p:cNvSpPr/>
          <p:nvPr/>
        </p:nvSpPr>
        <p:spPr>
          <a:xfrm>
            <a:off x="656483" y="4152118"/>
            <a:ext cx="514350" cy="514350"/>
          </a:xfrm>
          <a:prstGeom prst="ellipse">
            <a:avLst/>
          </a:prstGeom>
          <a:solidFill>
            <a:srgbClr val="FFC000"/>
          </a:solidFill>
          <a:ln w="12700" cap="flat" cmpd="sng" algn="ctr">
            <a:noFill/>
            <a:prstDash val="solid"/>
            <a:miter lim="800000"/>
          </a:ln>
          <a:effectLst/>
        </p:spPr>
        <p:txBody>
          <a:bodyPr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kern="0" dirty="0">
              <a:solidFill>
                <a:prstClr val="white"/>
              </a:solidFill>
            </a:endParaRPr>
          </a:p>
        </p:txBody>
      </p:sp>
      <p:sp>
        <p:nvSpPr>
          <p:cNvPr id="16" name="文本框 68"/>
          <p:cNvSpPr txBox="1"/>
          <p:nvPr/>
        </p:nvSpPr>
        <p:spPr>
          <a:xfrm>
            <a:off x="656483" y="1713993"/>
            <a:ext cx="1415772" cy="461665"/>
          </a:xfrm>
          <a:prstGeom prst="rect">
            <a:avLst/>
          </a:prstGeom>
          <a:noFill/>
        </p:spPr>
        <p:txBody>
          <a:bodyPr wrap="square" lIns="0" tIns="0" rIns="0" bIns="0" rtlCol="0">
            <a:noAutofit/>
          </a:bodyPr>
          <a:lstStyle>
            <a:defPPr>
              <a:defRPr lang="zh-CN"/>
            </a:defPPr>
            <a:lvl1pPr algn="ctr">
              <a:defRPr sz="2400" b="1">
                <a:gradFill>
                  <a:gsLst>
                    <a:gs pos="0">
                      <a:schemeClr val="accent1"/>
                    </a:gs>
                    <a:gs pos="100000">
                      <a:schemeClr val="accent3"/>
                    </a:gs>
                  </a:gsLst>
                  <a:lin ang="2700000" scaled="1"/>
                </a:gradFill>
                <a:latin typeface="思源黑体 CN Bold" panose="020B0800000000000000" pitchFamily="34" charset="-122"/>
                <a:ea typeface="思源黑体 CN Bold" panose="020B0800000000000000" pitchFamily="34" charset="-122"/>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b="0" dirty="0">
                <a:solidFill>
                  <a:srgbClr val="FFC000"/>
                </a:solidFill>
                <a:latin typeface="思源黑体 CN Heavy" panose="020B0A00000000000000" pitchFamily="34" charset="-122"/>
                <a:ea typeface="思源黑体 CN Heavy" panose="020B0A00000000000000" pitchFamily="34" charset="-122"/>
              </a:rPr>
              <a:t>理財回報</a:t>
            </a:r>
            <a:endParaRPr lang="en-US" altLang="zh-CN" b="0" dirty="0">
              <a:solidFill>
                <a:srgbClr val="FFC000"/>
              </a:solidFill>
              <a:latin typeface="思源黑体 CN Heavy" panose="020B0A00000000000000" pitchFamily="34" charset="-122"/>
              <a:ea typeface="思源黑体 CN Heavy" panose="020B0A00000000000000" pitchFamily="34" charset="-122"/>
            </a:endParaRPr>
          </a:p>
        </p:txBody>
      </p:sp>
      <p:sp>
        <p:nvSpPr>
          <p:cNvPr id="17" name="PA_Rectangle: Rounded Corners 17"/>
          <p:cNvSpPr/>
          <p:nvPr/>
        </p:nvSpPr>
        <p:spPr>
          <a:xfrm>
            <a:off x="760365" y="2181065"/>
            <a:ext cx="1228348" cy="51185"/>
          </a:xfrm>
          <a:prstGeom prst="roundRect">
            <a:avLst>
              <a:gd name="adj" fmla="val 50000"/>
            </a:avLst>
          </a:prstGeom>
          <a:solidFill>
            <a:srgbClr val="FFC000"/>
          </a:solidFill>
          <a:ln w="12700" cap="flat" cmpd="sng" algn="ctr">
            <a:noFill/>
            <a:prstDash val="solid"/>
            <a:miter lim="800000"/>
          </a:ln>
          <a:effectLst/>
        </p:spPr>
        <p:txBody>
          <a:bodyPr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dirty="0">
              <a:ln>
                <a:noFill/>
              </a:ln>
              <a:solidFill>
                <a:prstClr val="white"/>
              </a:solidFill>
              <a:effectLst/>
              <a:uLnTx/>
              <a:uFillTx/>
              <a:latin typeface="思源黑体 CN Regular" panose="020B0500000000000000" pitchFamily="34" charset="-122"/>
              <a:cs typeface="+mn-cs"/>
            </a:endParaRPr>
          </a:p>
        </p:txBody>
      </p:sp>
      <p:sp>
        <p:nvSpPr>
          <p:cNvPr id="18" name="Text Placeholder 32"/>
          <p:cNvSpPr txBox="1"/>
          <p:nvPr/>
        </p:nvSpPr>
        <p:spPr>
          <a:xfrm>
            <a:off x="656483" y="2399303"/>
            <a:ext cx="5439517" cy="1130911"/>
          </a:xfrm>
          <a:prstGeom prst="rect">
            <a:avLst/>
          </a:prstGeom>
          <a:noFill/>
        </p:spPr>
        <p:txBody>
          <a:bodyPr wrap="square" rtlCol="0">
            <a:noAutofit/>
          </a:bodyPr>
          <a:lstStyle>
            <a:defPPr>
              <a:defRPr lang="zh-CN"/>
            </a:defPPr>
            <a:lvl1pPr algn="just">
              <a:lnSpc>
                <a:spcPct val="130000"/>
              </a:lnSpc>
              <a:defRPr sz="1600" spc="150">
                <a:solidFill>
                  <a:schemeClr val="tx2"/>
                </a:solidFill>
                <a:latin typeface="+mn-ea"/>
                <a:cs typeface="Open Sans Light" panose="020B0306030504020204"/>
              </a:defRPr>
            </a:lvl1p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從年度看，債券型基金的收益率變化是比較大的，自</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2012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年以來收益率最大年度是</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2014</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年，收益率為</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18.88%</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，是收益率最小年度</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2017</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0.77%</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的</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24.52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倍</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pic>
        <p:nvPicPr>
          <p:cNvPr id="19" name="图形 18"/>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06233" y="4240017"/>
            <a:ext cx="338554" cy="338554"/>
          </a:xfrm>
          <a:prstGeom prst="rect">
            <a:avLst/>
          </a:prstGeom>
        </p:spPr>
      </p:pic>
      <p:pic>
        <p:nvPicPr>
          <p:cNvPr id="20" name="图形 19"/>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0515" y="4256150"/>
            <a:ext cx="306286" cy="306286"/>
          </a:xfrm>
          <a:prstGeom prst="rect">
            <a:avLst/>
          </a:prstGeom>
        </p:spPr>
      </p:pic>
      <p:sp>
        <p:nvSpPr>
          <p:cNvPr id="21" name="Rectangle 6"/>
          <p:cNvSpPr/>
          <p:nvPr/>
        </p:nvSpPr>
        <p:spPr>
          <a:xfrm>
            <a:off x="1227983" y="4933114"/>
            <a:ext cx="1964947" cy="380055"/>
          </a:xfrm>
          <a:prstGeom prst="rect">
            <a:avLst/>
          </a:prstGeom>
        </p:spPr>
        <p:txBody>
          <a:bodyPr wrap="square">
            <a:no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FFC000"/>
                </a:solidFill>
                <a:effectLst/>
                <a:uLnTx/>
                <a:uFillTx/>
                <a:latin typeface="+mj-ea"/>
                <a:ea typeface="+mj-ea"/>
                <a:cs typeface="+mn-cs"/>
              </a:rPr>
              <a:t>添加關鍵字內容</a:t>
            </a:r>
            <a:endParaRPr kumimoji="0" lang="en-US" sz="1800" b="0" i="0" u="none" strike="noStrike" kern="1200" cap="none" spc="0" normalizeH="0" baseline="0" noProof="0" dirty="0">
              <a:ln>
                <a:noFill/>
              </a:ln>
              <a:solidFill>
                <a:srgbClr val="FFC000"/>
              </a:solidFill>
              <a:effectLst/>
              <a:uLnTx/>
              <a:uFillTx/>
              <a:latin typeface="+mj-ea"/>
              <a:ea typeface="+mj-ea"/>
              <a:cs typeface="+mn-cs"/>
            </a:endParaRPr>
          </a:p>
        </p:txBody>
      </p:sp>
      <p:sp>
        <p:nvSpPr>
          <p:cNvPr id="22" name="Rectangle 8"/>
          <p:cNvSpPr/>
          <p:nvPr/>
        </p:nvSpPr>
        <p:spPr>
          <a:xfrm>
            <a:off x="3989834" y="4933115"/>
            <a:ext cx="2348333" cy="457230"/>
          </a:xfrm>
          <a:prstGeom prst="rect">
            <a:avLst/>
          </a:prstGeom>
        </p:spPr>
        <p:txBody>
          <a:bodyPr wrap="square">
            <a:no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FFC000"/>
                </a:solidFill>
                <a:effectLst/>
                <a:uLnTx/>
                <a:uFillTx/>
                <a:latin typeface="+mj-ea"/>
                <a:ea typeface="+mj-ea"/>
                <a:cs typeface="+mn-cs"/>
              </a:rPr>
              <a:t>添加關鍵字內容</a:t>
            </a:r>
            <a:endParaRPr kumimoji="0" lang="zh-CN" altLang="en-US" sz="1800" b="0" i="0" u="none" strike="noStrike" kern="1200" cap="none" spc="0" normalizeH="0" baseline="0" noProof="0" dirty="0">
              <a:ln>
                <a:noFill/>
              </a:ln>
              <a:solidFill>
                <a:srgbClr val="FFC000"/>
              </a:solidFill>
              <a:effectLst/>
              <a:uLnTx/>
              <a:uFillTx/>
              <a:latin typeface="+mj-ea"/>
              <a:ea typeface="+mj-ea"/>
              <a:cs typeface="+mn-cs"/>
            </a:endParaRPr>
          </a:p>
        </p:txBody>
      </p:sp>
      <p:sp>
        <p:nvSpPr>
          <p:cNvPr id="23" name="Oval 10"/>
          <p:cNvSpPr/>
          <p:nvPr/>
        </p:nvSpPr>
        <p:spPr>
          <a:xfrm>
            <a:off x="3418334" y="4875995"/>
            <a:ext cx="514350" cy="514350"/>
          </a:xfrm>
          <a:prstGeom prst="ellipse">
            <a:avLst/>
          </a:prstGeom>
          <a:solidFill>
            <a:srgbClr val="FDCA61"/>
          </a:solidFill>
          <a:ln w="12700" cap="flat" cmpd="sng" algn="ctr">
            <a:noFill/>
            <a:prstDash val="solid"/>
            <a:miter lim="800000"/>
          </a:ln>
          <a:effectLst/>
        </p:spPr>
        <p:txBody>
          <a:bodyPr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思源黑体 CN Regular" panose="020B0500000000000000" pitchFamily="34" charset="-122"/>
              <a:cs typeface="+mn-cs"/>
            </a:endParaRPr>
          </a:p>
        </p:txBody>
      </p:sp>
      <p:sp>
        <p:nvSpPr>
          <p:cNvPr id="24" name="Oval 16"/>
          <p:cNvSpPr/>
          <p:nvPr/>
        </p:nvSpPr>
        <p:spPr>
          <a:xfrm>
            <a:off x="656483" y="4875995"/>
            <a:ext cx="514350" cy="514350"/>
          </a:xfrm>
          <a:prstGeom prst="ellipse">
            <a:avLst/>
          </a:prstGeom>
          <a:solidFill>
            <a:srgbClr val="FCC65C"/>
          </a:solidFill>
          <a:ln w="12700" cap="flat" cmpd="sng" algn="ctr">
            <a:noFill/>
            <a:prstDash val="solid"/>
            <a:miter lim="800000"/>
          </a:ln>
          <a:effectLst/>
        </p:spPr>
        <p:txBody>
          <a:bodyPr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kern="0" dirty="0">
              <a:solidFill>
                <a:prstClr val="white"/>
              </a:solidFill>
            </a:endParaRPr>
          </a:p>
        </p:txBody>
      </p:sp>
      <p:pic>
        <p:nvPicPr>
          <p:cNvPr id="25" name="图形 24"/>
          <p:cNvPicPr>
            <a:picLocks noChangeAspect="1"/>
          </p:cNvPicPr>
          <p:nvPr/>
        </p:nvPicPr>
        <p:blipFill>
          <a:blip r:embed="rId5" cstate="screen">
            <a:extLst>
              <a:ext uri="{96DAC541-7B7A-43D3-8B79-37D633B846F1}">
                <asvg:svgBlip xmlns:asvg="http://schemas.microsoft.com/office/drawing/2016/SVG/main" r:embed="rId6"/>
              </a:ext>
            </a:extLst>
          </a:blip>
          <a:stretch>
            <a:fillRect/>
          </a:stretch>
        </p:blipFill>
        <p:spPr>
          <a:xfrm>
            <a:off x="733658" y="4953170"/>
            <a:ext cx="360000" cy="360000"/>
          </a:xfrm>
          <a:prstGeom prst="rect">
            <a:avLst/>
          </a:prstGeom>
        </p:spPr>
      </p:pic>
      <p:sp>
        <p:nvSpPr>
          <p:cNvPr id="27" name="矩形 26"/>
          <p:cNvSpPr/>
          <p:nvPr/>
        </p:nvSpPr>
        <p:spPr>
          <a:xfrm>
            <a:off x="6698914" y="1230630"/>
            <a:ext cx="4503400" cy="4589911"/>
          </a:xfrm>
          <a:prstGeom prst="rect">
            <a:avLst/>
          </a:prstGeom>
          <a:blipFill dpi="0" rotWithShape="1">
            <a:blip r:embed="rId7"/>
            <a:srcRect/>
            <a:tile tx="-1270000" ty="6350" sx="100000" sy="100000" flip="none" algn="ctr"/>
          </a:blipFill>
          <a:ln>
            <a:noFill/>
          </a:ln>
          <a:effectLst>
            <a:outerShdw blurRad="279400" dist="317500" dir="3000000" sx="88000" sy="88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a:solidFill>
                <a:schemeClr val="bg1"/>
              </a:solidFill>
              <a:latin typeface="+mn-ea"/>
            </a:endParaRPr>
          </a:p>
        </p:txBody>
      </p:sp>
      <p:pic>
        <p:nvPicPr>
          <p:cNvPr id="29" name="图形 2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95509" y="4975965"/>
            <a:ext cx="360000" cy="31441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矩形 43"/>
          <p:cNvSpPr/>
          <p:nvPr/>
        </p:nvSpPr>
        <p:spPr>
          <a:xfrm>
            <a:off x="8341039" y="0"/>
            <a:ext cx="385096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a:p>
        </p:txBody>
      </p:sp>
      <p:grpSp>
        <p:nvGrpSpPr>
          <p:cNvPr id="6" name="组合 5"/>
          <p:cNvGrpSpPr/>
          <p:nvPr/>
        </p:nvGrpSpPr>
        <p:grpSpPr>
          <a:xfrm>
            <a:off x="925065" y="182489"/>
            <a:ext cx="2751585" cy="752817"/>
            <a:chOff x="2144265" y="184882"/>
            <a:chExt cx="2751585" cy="752817"/>
          </a:xfrm>
        </p:grpSpPr>
        <p:sp>
          <p:nvSpPr>
            <p:cNvPr id="7" name="文本框 6"/>
            <p:cNvSpPr txBox="1"/>
            <p:nvPr/>
          </p:nvSpPr>
          <p:spPr>
            <a:xfrm>
              <a:off x="2144265" y="184882"/>
              <a:ext cx="2751585" cy="521970"/>
            </a:xfrm>
            <a:prstGeom prst="rect">
              <a:avLst/>
            </a:prstGeom>
            <a:noFill/>
          </p:spPr>
          <p:txBody>
            <a:bodyPr wrap="square" rtlCol="0">
              <a:spAutoFit/>
            </a:bodyPr>
            <a:lstStyle/>
            <a:p>
              <a:r>
                <a:rPr lang="zh-CN" altLang="en-US" sz="2800" spc="300" dirty="0">
                  <a:solidFill>
                    <a:srgbClr val="FFC000"/>
                  </a:solidFill>
                  <a:latin typeface="+mj-ea"/>
                  <a:ea typeface="+mj-ea"/>
                </a:rPr>
                <a:t>理財的回報率</a:t>
              </a:r>
              <a:endParaRPr lang="zh-CN" altLang="en-US" sz="2800" spc="300" dirty="0">
                <a:solidFill>
                  <a:srgbClr val="FFC000"/>
                </a:solidFill>
                <a:latin typeface="+mj-ea"/>
                <a:ea typeface="+mj-ea"/>
              </a:endParaRPr>
            </a:p>
          </p:txBody>
        </p:sp>
        <p:sp>
          <p:nvSpPr>
            <p:cNvPr id="8" name="文本框 7"/>
            <p:cNvSpPr txBox="1"/>
            <p:nvPr/>
          </p:nvSpPr>
          <p:spPr>
            <a:xfrm>
              <a:off x="2144265" y="600514"/>
              <a:ext cx="2465835" cy="337185"/>
            </a:xfrm>
            <a:prstGeom prst="rect">
              <a:avLst/>
            </a:prstGeom>
            <a:noFill/>
          </p:spPr>
          <p:txBody>
            <a:bodyPr wrap="square" rtlCol="0">
              <a:spAutoFit/>
            </a:bodyPr>
            <a:lstStyle/>
            <a:p>
              <a:r>
                <a:rPr lang="en-US" altLang="zh-CN" sz="1600" dirty="0">
                  <a:solidFill>
                    <a:srgbClr val="493D6F"/>
                  </a:solidFill>
                </a:rPr>
                <a:t>Sales Negotiation Rules</a:t>
              </a:r>
              <a:endParaRPr lang="zh-CN" altLang="en-US" sz="1600" dirty="0">
                <a:solidFill>
                  <a:srgbClr val="493D6F"/>
                </a:solidFill>
              </a:endParaRPr>
            </a:p>
          </p:txBody>
        </p:sp>
      </p:grpSp>
      <p:sp>
        <p:nvSpPr>
          <p:cNvPr id="47" name="任意多边形: 形状 46"/>
          <p:cNvSpPr/>
          <p:nvPr/>
        </p:nvSpPr>
        <p:spPr>
          <a:xfrm>
            <a:off x="1" y="236416"/>
            <a:ext cx="963291" cy="646332"/>
          </a:xfrm>
          <a:custGeom>
            <a:avLst/>
            <a:gdLst>
              <a:gd name="connsiteX0" fmla="*/ 0 w 963291"/>
              <a:gd name="connsiteY0" fmla="*/ 0 h 646332"/>
              <a:gd name="connsiteX1" fmla="*/ 640125 w 963291"/>
              <a:gd name="connsiteY1" fmla="*/ 0 h 646332"/>
              <a:gd name="connsiteX2" fmla="*/ 963291 w 963291"/>
              <a:gd name="connsiteY2" fmla="*/ 323166 h 646332"/>
              <a:gd name="connsiteX3" fmla="*/ 963290 w 963291"/>
              <a:gd name="connsiteY3" fmla="*/ 323166 h 646332"/>
              <a:gd name="connsiteX4" fmla="*/ 640124 w 963291"/>
              <a:gd name="connsiteY4" fmla="*/ 646332 h 646332"/>
              <a:gd name="connsiteX5" fmla="*/ 0 w 963291"/>
              <a:gd name="connsiteY5" fmla="*/ 646332 h 6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291" h="646332">
                <a:moveTo>
                  <a:pt x="0" y="0"/>
                </a:moveTo>
                <a:lnTo>
                  <a:pt x="640125" y="0"/>
                </a:lnTo>
                <a:cubicBezTo>
                  <a:pt x="818605" y="0"/>
                  <a:pt x="963291" y="144686"/>
                  <a:pt x="963291" y="323166"/>
                </a:cubicBezTo>
                <a:lnTo>
                  <a:pt x="963290" y="323166"/>
                </a:lnTo>
                <a:cubicBezTo>
                  <a:pt x="963290" y="501646"/>
                  <a:pt x="818604" y="646332"/>
                  <a:pt x="640124" y="646332"/>
                </a:cubicBezTo>
                <a:lnTo>
                  <a:pt x="0" y="64633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78224" y="236417"/>
            <a:ext cx="777240" cy="645160"/>
          </a:xfrm>
          <a:prstGeom prst="rect">
            <a:avLst/>
          </a:prstGeom>
          <a:noFill/>
        </p:spPr>
        <p:txBody>
          <a:bodyPr wrap="none" rtlCol="0">
            <a:spAutoFit/>
          </a:bodyPr>
          <a:lstStyle>
            <a:defPPr>
              <a:defRPr lang="zh-CN"/>
            </a:defPPr>
            <a:lvl1pPr algn="ctr">
              <a:defRPr sz="3600" spc="200">
                <a:ln w="38100">
                  <a:solidFill>
                    <a:schemeClr val="bg1"/>
                  </a:solidFill>
                </a:ln>
                <a:noFill/>
                <a:latin typeface="+mj-ea"/>
                <a:ea typeface="+mj-ea"/>
              </a:defRPr>
            </a:lvl1pPr>
          </a:lstStyle>
          <a:p>
            <a:r>
              <a:rPr lang="en-US" altLang="zh-CN" spc="150" dirty="0"/>
              <a:t>04</a:t>
            </a:r>
            <a:endParaRPr lang="zh-CN" altLang="en-US" spc="150" dirty="0"/>
          </a:p>
        </p:txBody>
      </p:sp>
      <p:sp>
        <p:nvSpPr>
          <p:cNvPr id="28" name="椭圆 27"/>
          <p:cNvSpPr/>
          <p:nvPr/>
        </p:nvSpPr>
        <p:spPr>
          <a:xfrm>
            <a:off x="9296400" y="-871662"/>
            <a:ext cx="414462" cy="414462"/>
          </a:xfrm>
          <a:prstGeom prst="ellipse">
            <a:avLst/>
          </a:prstGeom>
          <a:solidFill>
            <a:srgbClr val="78B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874713" y="1287420"/>
            <a:ext cx="5133535" cy="1582243"/>
          </a:xfrm>
          <a:prstGeom prst="rect">
            <a:avLst/>
          </a:prstGeom>
          <a:solidFill>
            <a:schemeClr val="bg1"/>
          </a:solidFill>
          <a:ln>
            <a:noFill/>
          </a:ln>
          <a:effectLst>
            <a:outerShdw blurRad="279400" dist="63500" sx="110000" sy="110000" algn="ctr" rotWithShape="0">
              <a:schemeClr val="bg2">
                <a:lumMod val="75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a:solidFill>
                <a:schemeClr val="bg1"/>
              </a:solidFill>
              <a:latin typeface="+mn-ea"/>
            </a:endParaRPr>
          </a:p>
        </p:txBody>
      </p:sp>
      <p:sp>
        <p:nvSpPr>
          <p:cNvPr id="10" name="矩形 9"/>
          <p:cNvSpPr/>
          <p:nvPr/>
        </p:nvSpPr>
        <p:spPr>
          <a:xfrm>
            <a:off x="874713" y="2952976"/>
            <a:ext cx="5133535" cy="1582243"/>
          </a:xfrm>
          <a:prstGeom prst="rect">
            <a:avLst/>
          </a:prstGeom>
          <a:solidFill>
            <a:schemeClr val="bg1"/>
          </a:solidFill>
          <a:ln>
            <a:noFill/>
          </a:ln>
          <a:effectLst>
            <a:outerShdw blurRad="279400" dist="63500" sx="110000" sy="110000" algn="ctr" rotWithShape="0">
              <a:schemeClr val="bg2">
                <a:lumMod val="75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a:solidFill>
                <a:schemeClr val="bg1"/>
              </a:solidFill>
              <a:latin typeface="+mn-ea"/>
            </a:endParaRPr>
          </a:p>
        </p:txBody>
      </p:sp>
      <p:sp>
        <p:nvSpPr>
          <p:cNvPr id="11" name="矩形 10"/>
          <p:cNvSpPr/>
          <p:nvPr/>
        </p:nvSpPr>
        <p:spPr>
          <a:xfrm>
            <a:off x="874713" y="4618531"/>
            <a:ext cx="5133535" cy="1582243"/>
          </a:xfrm>
          <a:prstGeom prst="rect">
            <a:avLst/>
          </a:prstGeom>
          <a:solidFill>
            <a:schemeClr val="bg1"/>
          </a:solidFill>
          <a:ln>
            <a:noFill/>
          </a:ln>
          <a:effectLst>
            <a:outerShdw blurRad="279400" dist="63500" sx="110000" sy="110000" algn="ctr" rotWithShape="0">
              <a:schemeClr val="bg2">
                <a:lumMod val="75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a:solidFill>
                <a:schemeClr val="bg1"/>
              </a:solidFill>
              <a:latin typeface="+mn-ea"/>
            </a:endParaRPr>
          </a:p>
        </p:txBody>
      </p:sp>
      <p:sp>
        <p:nvSpPr>
          <p:cNvPr id="12" name="矩形: 圆角 11"/>
          <p:cNvSpPr/>
          <p:nvPr/>
        </p:nvSpPr>
        <p:spPr>
          <a:xfrm>
            <a:off x="5638804" y="1287420"/>
            <a:ext cx="5713410" cy="4913356"/>
          </a:xfrm>
          <a:prstGeom prst="roundRect">
            <a:avLst>
              <a:gd name="adj" fmla="val 1985"/>
            </a:avLst>
          </a:prstGeom>
          <a:solidFill>
            <a:schemeClr val="bg1"/>
          </a:solidFill>
          <a:ln>
            <a:noFill/>
          </a:ln>
          <a:effectLst>
            <a:outerShdw blurRad="431800" dist="177800" dir="5400000" sx="98000" sy="98000" algn="t" rotWithShape="0">
              <a:schemeClr val="accent1">
                <a:lumMod val="50000"/>
                <a:alpha val="2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a:p>
        </p:txBody>
      </p:sp>
      <p:cxnSp>
        <p:nvCxnSpPr>
          <p:cNvPr id="32" name="直接连接符 31"/>
          <p:cNvCxnSpPr/>
          <p:nvPr/>
        </p:nvCxnSpPr>
        <p:spPr>
          <a:xfrm>
            <a:off x="874713" y="1287420"/>
            <a:ext cx="0" cy="1582243"/>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874713" y="2952976"/>
            <a:ext cx="0" cy="1582243"/>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874713" y="4618531"/>
            <a:ext cx="0" cy="1582243"/>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36" name="矩形 35"/>
          <p:cNvSpPr/>
          <p:nvPr/>
        </p:nvSpPr>
        <p:spPr>
          <a:xfrm>
            <a:off x="1154988" y="1435153"/>
            <a:ext cx="2646878" cy="369332"/>
          </a:xfrm>
          <a:prstGeom prst="rect">
            <a:avLst/>
          </a:prstGeom>
          <a:noFill/>
        </p:spPr>
        <p:txBody>
          <a:bodyPr wrap="square" lIns="0" tIns="0" rIns="0" bIns="0" rtlCol="0">
            <a:noAutofit/>
          </a:bodyPr>
          <a:lstStyle/>
          <a:p>
            <a:r>
              <a:rPr lang="zh-CN" altLang="en-US" sz="2400" b="1" dirty="0">
                <a:solidFill>
                  <a:srgbClr val="FFC000"/>
                </a:solidFill>
                <a:latin typeface="+mj-ea"/>
                <a:ea typeface="+mj-ea"/>
              </a:rPr>
              <a:t>理財回報</a:t>
            </a:r>
            <a:endParaRPr lang="zh-CN" altLang="en-US" sz="2400" b="1" dirty="0">
              <a:solidFill>
                <a:srgbClr val="FFC000"/>
              </a:solidFill>
              <a:latin typeface="+mj-ea"/>
              <a:ea typeface="+mj-ea"/>
            </a:endParaRPr>
          </a:p>
        </p:txBody>
      </p:sp>
      <p:sp>
        <p:nvSpPr>
          <p:cNvPr id="37" name="文本框 36"/>
          <p:cNvSpPr txBox="1"/>
          <p:nvPr/>
        </p:nvSpPr>
        <p:spPr>
          <a:xfrm>
            <a:off x="1154988" y="1763078"/>
            <a:ext cx="3978472" cy="958852"/>
          </a:xfrm>
          <a:prstGeom prst="rect">
            <a:avLst/>
          </a:prstGeom>
          <a:noFill/>
        </p:spPr>
        <p:txBody>
          <a:bodyPr wrap="square" rtlCol="0">
            <a:noAutofit/>
          </a:bodyPr>
          <a:lstStyle/>
          <a:p>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從年度看，債券型基金的收益率變化是比較大的，自</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2012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年以來收益率最大年度是</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2014</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年，收益率為</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18.88%</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，是收益率最小年度</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2017</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0.77%</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的</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24.52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倍</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39" name="矩形 38"/>
          <p:cNvSpPr/>
          <p:nvPr/>
        </p:nvSpPr>
        <p:spPr>
          <a:xfrm>
            <a:off x="1154988" y="3100708"/>
            <a:ext cx="2646878" cy="369332"/>
          </a:xfrm>
          <a:prstGeom prst="rect">
            <a:avLst/>
          </a:prstGeom>
          <a:noFill/>
        </p:spPr>
        <p:txBody>
          <a:bodyPr wrap="square" lIns="0" tIns="0" rIns="0" bIns="0" rtlCol="0">
            <a:noAutofit/>
          </a:bodyPr>
          <a:lstStyle/>
          <a:p>
            <a:r>
              <a:rPr lang="zh-CN" altLang="en-US" sz="2400" b="1" dirty="0">
                <a:solidFill>
                  <a:srgbClr val="FFC000"/>
                </a:solidFill>
                <a:latin typeface="+mj-ea"/>
                <a:ea typeface="+mj-ea"/>
              </a:rPr>
              <a:t>理財回報</a:t>
            </a:r>
            <a:endParaRPr lang="zh-CN" altLang="en-US" sz="2400" b="1" dirty="0">
              <a:solidFill>
                <a:srgbClr val="FFC000"/>
              </a:solidFill>
              <a:latin typeface="+mj-ea"/>
              <a:ea typeface="+mj-ea"/>
            </a:endParaRPr>
          </a:p>
        </p:txBody>
      </p:sp>
      <p:sp>
        <p:nvSpPr>
          <p:cNvPr id="40" name="文本框 39"/>
          <p:cNvSpPr txBox="1"/>
          <p:nvPr/>
        </p:nvSpPr>
        <p:spPr>
          <a:xfrm>
            <a:off x="1154988" y="3428633"/>
            <a:ext cx="3978472" cy="958852"/>
          </a:xfrm>
          <a:prstGeom prst="rect">
            <a:avLst/>
          </a:prstGeom>
          <a:noFill/>
        </p:spPr>
        <p:txBody>
          <a:bodyPr wrap="square" rtlCol="0">
            <a:noAutofit/>
          </a:bodyPr>
          <a:lstStyle>
            <a:defPPr>
              <a:defRPr lang="zh-CN"/>
            </a:defPPr>
            <a:lvl1pPr algn="just">
              <a:lnSpc>
                <a:spcPct val="150000"/>
              </a:lnSpc>
              <a:defRPr sz="1400">
                <a:solidFill>
                  <a:schemeClr val="tx1">
                    <a:lumMod val="75000"/>
                    <a:lumOff val="25000"/>
                  </a:schemeClr>
                </a:solidFill>
                <a:latin typeface="+mn-ea"/>
                <a:cs typeface="字魂58号-创中黑" panose="00000500000000000000" charset="-122"/>
              </a:defRPr>
            </a:lvl1pPr>
          </a:lstStyle>
          <a:p>
            <a:pPr algn="l">
              <a:lnSpc>
                <a:spcPct val="130000"/>
              </a:lnSpc>
            </a:pPr>
            <a:r>
              <a:rPr lang="zh-CN" altLang="en-US" dirty="0">
                <a:solidFill>
                  <a:schemeClr val="tx1">
                    <a:lumMod val="50000"/>
                    <a:lumOff val="50000"/>
                  </a:schemeClr>
                </a:solidFill>
                <a:latin typeface="思源黑体 CN Light" panose="020B0300000000000000" pitchFamily="34" charset="-122"/>
                <a:ea typeface="思源黑体 CN Light" panose="020B0300000000000000" pitchFamily="34" charset="-122"/>
              </a:rPr>
              <a:t>近十年來，債券型基金指數均獲得了正回報。該指數</a:t>
            </a:r>
            <a:r>
              <a:rPr lang="en-US" altLang="zh-CN" dirty="0">
                <a:solidFill>
                  <a:schemeClr val="tx1">
                    <a:lumMod val="50000"/>
                    <a:lumOff val="50000"/>
                  </a:schemeClr>
                </a:solidFill>
                <a:latin typeface="思源黑体 CN Light" panose="020B0300000000000000" pitchFamily="34" charset="-122"/>
                <a:ea typeface="思源黑体 CN Light" panose="020B0300000000000000" pitchFamily="34" charset="-122"/>
              </a:rPr>
              <a:t>2004</a:t>
            </a:r>
            <a:r>
              <a:rPr lang="zh-CN" altLang="en-US"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dirty="0">
                <a:solidFill>
                  <a:schemeClr val="tx1">
                    <a:lumMod val="50000"/>
                    <a:lumOff val="50000"/>
                  </a:schemeClr>
                </a:solidFill>
                <a:latin typeface="思源黑体 CN Light" panose="020B0300000000000000" pitchFamily="34" charset="-122"/>
                <a:ea typeface="思源黑体 CN Light" panose="020B0300000000000000" pitchFamily="34" charset="-122"/>
              </a:rPr>
              <a:t>12</a:t>
            </a:r>
            <a:r>
              <a:rPr lang="zh-CN" altLang="en-US" dirty="0">
                <a:solidFill>
                  <a:schemeClr val="tx1">
                    <a:lumMod val="50000"/>
                    <a:lumOff val="50000"/>
                  </a:schemeClr>
                </a:solidFill>
                <a:latin typeface="思源黑体 CN Light" panose="020B0300000000000000" pitchFamily="34" charset="-122"/>
                <a:ea typeface="思源黑体 CN Light" panose="020B0300000000000000" pitchFamily="34" charset="-122"/>
              </a:rPr>
              <a:t>月</a:t>
            </a:r>
            <a:r>
              <a:rPr lang="en-US" altLang="zh-CN" dirty="0">
                <a:solidFill>
                  <a:schemeClr val="tx1">
                    <a:lumMod val="50000"/>
                    <a:lumOff val="50000"/>
                  </a:schemeClr>
                </a:solidFill>
                <a:latin typeface="思源黑体 CN Light" panose="020B0300000000000000" pitchFamily="34" charset="-122"/>
                <a:ea typeface="思源黑体 CN Light" panose="020B0300000000000000" pitchFamily="34" charset="-122"/>
              </a:rPr>
              <a:t>31</a:t>
            </a:r>
            <a:r>
              <a:rPr lang="zh-CN" altLang="en-US" dirty="0">
                <a:solidFill>
                  <a:schemeClr val="tx1">
                    <a:lumMod val="50000"/>
                    <a:lumOff val="50000"/>
                  </a:schemeClr>
                </a:solidFill>
                <a:latin typeface="思源黑体 CN Light" panose="020B0300000000000000" pitchFamily="34" charset="-122"/>
                <a:ea typeface="思源黑体 CN Light" panose="020B0300000000000000" pitchFamily="34" charset="-122"/>
              </a:rPr>
              <a:t>日基數為</a:t>
            </a:r>
            <a:r>
              <a:rPr lang="en-US" altLang="zh-CN" dirty="0">
                <a:solidFill>
                  <a:schemeClr val="tx1">
                    <a:lumMod val="50000"/>
                    <a:lumOff val="50000"/>
                  </a:schemeClr>
                </a:solidFill>
                <a:latin typeface="思源黑体 CN Light" panose="020B0300000000000000" pitchFamily="34" charset="-122"/>
                <a:ea typeface="思源黑体 CN Light" panose="020B0300000000000000" pitchFamily="34" charset="-122"/>
              </a:rPr>
              <a:t>1000,2021</a:t>
            </a:r>
            <a:r>
              <a:rPr lang="zh-CN" altLang="en-US"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dirty="0">
                <a:solidFill>
                  <a:schemeClr val="tx1">
                    <a:lumMod val="50000"/>
                    <a:lumOff val="50000"/>
                  </a:schemeClr>
                </a:solidFill>
                <a:latin typeface="思源黑体 CN Light" panose="020B0300000000000000" pitchFamily="34" charset="-122"/>
                <a:ea typeface="思源黑体 CN Light" panose="020B0300000000000000" pitchFamily="34" charset="-122"/>
              </a:rPr>
              <a:t>12</a:t>
            </a:r>
            <a:r>
              <a:rPr lang="zh-CN" altLang="en-US" dirty="0">
                <a:solidFill>
                  <a:schemeClr val="tx1">
                    <a:lumMod val="50000"/>
                    <a:lumOff val="50000"/>
                  </a:schemeClr>
                </a:solidFill>
                <a:latin typeface="思源黑体 CN Light" panose="020B0300000000000000" pitchFamily="34" charset="-122"/>
                <a:ea typeface="思源黑体 CN Light" panose="020B0300000000000000" pitchFamily="34" charset="-122"/>
              </a:rPr>
              <a:t>月</a:t>
            </a:r>
            <a:r>
              <a:rPr lang="en-US" altLang="zh-CN" dirty="0">
                <a:solidFill>
                  <a:schemeClr val="tx1">
                    <a:lumMod val="50000"/>
                    <a:lumOff val="50000"/>
                  </a:schemeClr>
                </a:solidFill>
                <a:latin typeface="思源黑体 CN Light" panose="020B0300000000000000" pitchFamily="34" charset="-122"/>
                <a:ea typeface="思源黑体 CN Light" panose="020B0300000000000000" pitchFamily="34" charset="-122"/>
              </a:rPr>
              <a:t>31</a:t>
            </a:r>
            <a:r>
              <a:rPr lang="zh-CN" altLang="en-US" dirty="0">
                <a:solidFill>
                  <a:schemeClr val="tx1">
                    <a:lumMod val="50000"/>
                    <a:lumOff val="50000"/>
                  </a:schemeClr>
                </a:solidFill>
                <a:latin typeface="思源黑体 CN Light" panose="020B0300000000000000" pitchFamily="34" charset="-122"/>
                <a:ea typeface="思源黑体 CN Light" panose="020B0300000000000000" pitchFamily="34" charset="-122"/>
              </a:rPr>
              <a:t>日收於</a:t>
            </a:r>
            <a:r>
              <a:rPr lang="en-US" altLang="zh-CN" dirty="0">
                <a:solidFill>
                  <a:schemeClr val="tx1">
                    <a:lumMod val="50000"/>
                    <a:lumOff val="50000"/>
                  </a:schemeClr>
                </a:solidFill>
                <a:latin typeface="思源黑体 CN Light" panose="020B0300000000000000" pitchFamily="34" charset="-122"/>
                <a:ea typeface="思源黑体 CN Light" panose="020B0300000000000000" pitchFamily="34" charset="-122"/>
              </a:rPr>
              <a:t>2957.36,17</a:t>
            </a:r>
            <a:r>
              <a:rPr lang="zh-CN" altLang="en-US" dirty="0">
                <a:solidFill>
                  <a:schemeClr val="tx1">
                    <a:lumMod val="50000"/>
                    <a:lumOff val="50000"/>
                  </a:schemeClr>
                </a:solidFill>
                <a:latin typeface="思源黑体 CN Light" panose="020B0300000000000000" pitchFamily="34" charset="-122"/>
                <a:ea typeface="思源黑体 CN Light" panose="020B0300000000000000" pitchFamily="34" charset="-122"/>
              </a:rPr>
              <a:t>年間的年化回報率為</a:t>
            </a:r>
            <a:r>
              <a:rPr lang="en-US" altLang="zh-CN" dirty="0">
                <a:solidFill>
                  <a:schemeClr val="tx1">
                    <a:lumMod val="50000"/>
                    <a:lumOff val="50000"/>
                  </a:schemeClr>
                </a:solidFill>
                <a:latin typeface="思源黑体 CN Light" panose="020B0300000000000000" pitchFamily="34" charset="-122"/>
                <a:ea typeface="思源黑体 CN Light" panose="020B0300000000000000" pitchFamily="34" charset="-122"/>
              </a:rPr>
              <a:t>6.59%</a:t>
            </a:r>
            <a:endParaRPr lang="zh-CN" altLang="en-US"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42" name="矩形 41"/>
          <p:cNvSpPr/>
          <p:nvPr/>
        </p:nvSpPr>
        <p:spPr>
          <a:xfrm>
            <a:off x="1154988" y="4766264"/>
            <a:ext cx="2646878" cy="369332"/>
          </a:xfrm>
          <a:prstGeom prst="rect">
            <a:avLst/>
          </a:prstGeom>
          <a:noFill/>
        </p:spPr>
        <p:txBody>
          <a:bodyPr wrap="square" lIns="0" tIns="0" rIns="0" bIns="0" rtlCol="0">
            <a:noAutofit/>
          </a:bodyPr>
          <a:lstStyle/>
          <a:p>
            <a:r>
              <a:rPr lang="zh-CN" altLang="en-US" sz="2400" b="1" dirty="0">
                <a:solidFill>
                  <a:srgbClr val="FFC000"/>
                </a:solidFill>
                <a:latin typeface="+mj-ea"/>
                <a:ea typeface="+mj-ea"/>
              </a:rPr>
              <a:t>理財回報</a:t>
            </a:r>
            <a:endParaRPr lang="zh-CN" altLang="en-US" sz="2400" b="1" dirty="0">
              <a:solidFill>
                <a:srgbClr val="FFC000"/>
              </a:solidFill>
              <a:latin typeface="+mj-ea"/>
              <a:ea typeface="+mj-ea"/>
            </a:endParaRPr>
          </a:p>
        </p:txBody>
      </p:sp>
      <p:sp>
        <p:nvSpPr>
          <p:cNvPr id="43" name="文本框 42"/>
          <p:cNvSpPr txBox="1"/>
          <p:nvPr/>
        </p:nvSpPr>
        <p:spPr>
          <a:xfrm>
            <a:off x="1154988" y="5094189"/>
            <a:ext cx="3978472" cy="958852"/>
          </a:xfrm>
          <a:prstGeom prst="rect">
            <a:avLst/>
          </a:prstGeom>
          <a:noFill/>
        </p:spPr>
        <p:txBody>
          <a:bodyPr wrap="square" rtlCol="0">
            <a:noAutofit/>
          </a:bodyPr>
          <a:lstStyle>
            <a:defPPr>
              <a:defRPr lang="zh-CN"/>
            </a:defPPr>
            <a:lvl1pPr algn="just">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l"/>
            <a:r>
              <a:rPr lang="zh-CN" altLang="en-US" dirty="0"/>
              <a:t>此前十年</a:t>
            </a:r>
            <a:r>
              <a:rPr lang="en-US" altLang="zh-CN" dirty="0"/>
              <a:t>,</a:t>
            </a:r>
            <a:r>
              <a:rPr lang="zh-CN" altLang="en-US" dirty="0"/>
              <a:t>隨機選擇純債型基金和一級債基進行投資</a:t>
            </a:r>
            <a:r>
              <a:rPr lang="en-US" altLang="zh-CN" dirty="0"/>
              <a:t>,</a:t>
            </a:r>
            <a:r>
              <a:rPr lang="zh-CN" altLang="en-US" dirty="0"/>
              <a:t>持有到</a:t>
            </a:r>
            <a:r>
              <a:rPr lang="en-US" altLang="zh-CN" dirty="0"/>
              <a:t>2022</a:t>
            </a:r>
            <a:r>
              <a:rPr lang="zh-CN" altLang="en-US" dirty="0"/>
              <a:t>年</a:t>
            </a:r>
            <a:r>
              <a:rPr lang="en-US" altLang="zh-CN" dirty="0"/>
              <a:t>3</a:t>
            </a:r>
            <a:r>
              <a:rPr lang="zh-CN" altLang="en-US" dirty="0"/>
              <a:t>月</a:t>
            </a:r>
            <a:r>
              <a:rPr lang="en-US" altLang="zh-CN" dirty="0"/>
              <a:t>10</a:t>
            </a:r>
            <a:r>
              <a:rPr lang="zh-CN" altLang="en-US" dirty="0"/>
              <a:t>日</a:t>
            </a:r>
            <a:r>
              <a:rPr lang="en-US" altLang="zh-CN" dirty="0"/>
              <a:t>,</a:t>
            </a:r>
            <a:r>
              <a:rPr lang="zh-CN" altLang="en-US" dirty="0"/>
              <a:t>年化收益率達到</a:t>
            </a:r>
            <a:r>
              <a:rPr lang="en-US" altLang="zh-CN" dirty="0"/>
              <a:t>4%</a:t>
            </a:r>
            <a:r>
              <a:rPr lang="zh-CN" altLang="en-US" dirty="0"/>
              <a:t>的概率達到</a:t>
            </a:r>
            <a:r>
              <a:rPr lang="en-US" altLang="zh-CN" dirty="0"/>
              <a:t>55-91%,</a:t>
            </a:r>
            <a:r>
              <a:rPr lang="zh-CN" altLang="en-US" dirty="0"/>
              <a:t>年化收益率達到</a:t>
            </a:r>
            <a:r>
              <a:rPr lang="en-US" altLang="zh-CN" dirty="0"/>
              <a:t>3%</a:t>
            </a:r>
            <a:r>
              <a:rPr lang="zh-CN" altLang="en-US" dirty="0"/>
              <a:t>的概率則能達到</a:t>
            </a:r>
            <a:r>
              <a:rPr lang="en-US" altLang="zh-CN" dirty="0"/>
              <a:t>90-98%</a:t>
            </a:r>
            <a:endParaRPr lang="zh-CN" altLang="en-US" dirty="0"/>
          </a:p>
        </p:txBody>
      </p:sp>
      <p:sp>
        <p:nvSpPr>
          <p:cNvPr id="45" name="矩形 44"/>
          <p:cNvSpPr/>
          <p:nvPr/>
        </p:nvSpPr>
        <p:spPr>
          <a:xfrm>
            <a:off x="6214555" y="1449143"/>
            <a:ext cx="4503400" cy="4589911"/>
          </a:xfrm>
          <a:prstGeom prst="rect">
            <a:avLst/>
          </a:prstGeom>
          <a:blipFill dpi="0" rotWithShape="1">
            <a:blip r:embed="rId1"/>
            <a:srcRect/>
            <a:tile tx="-603250" ty="6350" sx="100000" sy="100000" flip="none" algn="ctr"/>
          </a:blipFill>
          <a:ln>
            <a:noFill/>
          </a:ln>
          <a:effectLst>
            <a:outerShdw blurRad="279400" dist="317500" dir="3000000" sx="88000" sy="88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a:solidFill>
                <a:schemeClr val="bg1"/>
              </a:solidFill>
              <a:latin typeface="+mn-e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925065" y="182489"/>
            <a:ext cx="2751585" cy="752817"/>
            <a:chOff x="2144265" y="184882"/>
            <a:chExt cx="2751585" cy="752817"/>
          </a:xfrm>
        </p:grpSpPr>
        <p:sp>
          <p:nvSpPr>
            <p:cNvPr id="7" name="文本框 6"/>
            <p:cNvSpPr txBox="1"/>
            <p:nvPr/>
          </p:nvSpPr>
          <p:spPr>
            <a:xfrm>
              <a:off x="2144265" y="184882"/>
              <a:ext cx="2751585" cy="521970"/>
            </a:xfrm>
            <a:prstGeom prst="rect">
              <a:avLst/>
            </a:prstGeom>
            <a:noFill/>
          </p:spPr>
          <p:txBody>
            <a:bodyPr wrap="square" rtlCol="0">
              <a:spAutoFit/>
            </a:bodyPr>
            <a:lstStyle/>
            <a:p>
              <a:r>
                <a:rPr lang="zh-CN" altLang="en-US" sz="2800" spc="300" dirty="0">
                  <a:solidFill>
                    <a:srgbClr val="FFC000"/>
                  </a:solidFill>
                  <a:latin typeface="+mj-ea"/>
                  <a:ea typeface="+mj-ea"/>
                </a:rPr>
                <a:t>理財的回報率</a:t>
              </a:r>
              <a:endParaRPr lang="zh-CN" altLang="en-US" sz="2800" spc="300" dirty="0">
                <a:solidFill>
                  <a:srgbClr val="FFC000"/>
                </a:solidFill>
                <a:latin typeface="+mj-ea"/>
                <a:ea typeface="+mj-ea"/>
              </a:endParaRPr>
            </a:p>
          </p:txBody>
        </p:sp>
        <p:sp>
          <p:nvSpPr>
            <p:cNvPr id="8" name="文本框 7"/>
            <p:cNvSpPr txBox="1"/>
            <p:nvPr/>
          </p:nvSpPr>
          <p:spPr>
            <a:xfrm>
              <a:off x="2144265" y="600514"/>
              <a:ext cx="2465835" cy="337185"/>
            </a:xfrm>
            <a:prstGeom prst="rect">
              <a:avLst/>
            </a:prstGeom>
            <a:noFill/>
          </p:spPr>
          <p:txBody>
            <a:bodyPr wrap="square" rtlCol="0">
              <a:spAutoFit/>
            </a:bodyPr>
            <a:lstStyle/>
            <a:p>
              <a:r>
                <a:rPr lang="en-US" altLang="zh-CN" sz="1600" dirty="0">
                  <a:solidFill>
                    <a:srgbClr val="493D6F"/>
                  </a:solidFill>
                </a:rPr>
                <a:t>Sales Negotiation Rules</a:t>
              </a:r>
              <a:endParaRPr lang="zh-CN" altLang="en-US" sz="1600" dirty="0">
                <a:solidFill>
                  <a:srgbClr val="493D6F"/>
                </a:solidFill>
              </a:endParaRPr>
            </a:p>
          </p:txBody>
        </p:sp>
      </p:grpSp>
      <p:sp>
        <p:nvSpPr>
          <p:cNvPr id="47" name="任意多边形: 形状 46"/>
          <p:cNvSpPr/>
          <p:nvPr/>
        </p:nvSpPr>
        <p:spPr>
          <a:xfrm>
            <a:off x="1" y="236416"/>
            <a:ext cx="963291" cy="646332"/>
          </a:xfrm>
          <a:custGeom>
            <a:avLst/>
            <a:gdLst>
              <a:gd name="connsiteX0" fmla="*/ 0 w 963291"/>
              <a:gd name="connsiteY0" fmla="*/ 0 h 646332"/>
              <a:gd name="connsiteX1" fmla="*/ 640125 w 963291"/>
              <a:gd name="connsiteY1" fmla="*/ 0 h 646332"/>
              <a:gd name="connsiteX2" fmla="*/ 963291 w 963291"/>
              <a:gd name="connsiteY2" fmla="*/ 323166 h 646332"/>
              <a:gd name="connsiteX3" fmla="*/ 963290 w 963291"/>
              <a:gd name="connsiteY3" fmla="*/ 323166 h 646332"/>
              <a:gd name="connsiteX4" fmla="*/ 640124 w 963291"/>
              <a:gd name="connsiteY4" fmla="*/ 646332 h 646332"/>
              <a:gd name="connsiteX5" fmla="*/ 0 w 963291"/>
              <a:gd name="connsiteY5" fmla="*/ 646332 h 6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291" h="646332">
                <a:moveTo>
                  <a:pt x="0" y="0"/>
                </a:moveTo>
                <a:lnTo>
                  <a:pt x="640125" y="0"/>
                </a:lnTo>
                <a:cubicBezTo>
                  <a:pt x="818605" y="0"/>
                  <a:pt x="963291" y="144686"/>
                  <a:pt x="963291" y="323166"/>
                </a:cubicBezTo>
                <a:lnTo>
                  <a:pt x="963290" y="323166"/>
                </a:lnTo>
                <a:cubicBezTo>
                  <a:pt x="963290" y="501646"/>
                  <a:pt x="818604" y="646332"/>
                  <a:pt x="640124" y="646332"/>
                </a:cubicBezTo>
                <a:lnTo>
                  <a:pt x="0" y="64633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78224" y="236417"/>
            <a:ext cx="777240" cy="645160"/>
          </a:xfrm>
          <a:prstGeom prst="rect">
            <a:avLst/>
          </a:prstGeom>
          <a:noFill/>
        </p:spPr>
        <p:txBody>
          <a:bodyPr wrap="none" rtlCol="0">
            <a:spAutoFit/>
          </a:bodyPr>
          <a:lstStyle>
            <a:defPPr>
              <a:defRPr lang="zh-CN"/>
            </a:defPPr>
            <a:lvl1pPr algn="ctr">
              <a:defRPr sz="3600" spc="200">
                <a:ln w="38100">
                  <a:solidFill>
                    <a:schemeClr val="bg1"/>
                  </a:solidFill>
                </a:ln>
                <a:noFill/>
                <a:latin typeface="+mj-ea"/>
                <a:ea typeface="+mj-ea"/>
              </a:defRPr>
            </a:lvl1pPr>
          </a:lstStyle>
          <a:p>
            <a:r>
              <a:rPr lang="en-US" altLang="zh-CN" spc="150" dirty="0"/>
              <a:t>04</a:t>
            </a:r>
            <a:endParaRPr lang="zh-CN" altLang="en-US" spc="150" dirty="0"/>
          </a:p>
        </p:txBody>
      </p:sp>
      <p:sp>
        <p:nvSpPr>
          <p:cNvPr id="26" name="任意多边形: 形状 25"/>
          <p:cNvSpPr/>
          <p:nvPr/>
        </p:nvSpPr>
        <p:spPr>
          <a:xfrm>
            <a:off x="0" y="4548833"/>
            <a:ext cx="12192000" cy="2309167"/>
          </a:xfrm>
          <a:custGeom>
            <a:avLst/>
            <a:gdLst>
              <a:gd name="connsiteX0" fmla="*/ 3401929 w 12192000"/>
              <a:gd name="connsiteY0" fmla="*/ 0 h 2309167"/>
              <a:gd name="connsiteX1" fmla="*/ 12192000 w 12192000"/>
              <a:gd name="connsiteY1" fmla="*/ 0 h 2309167"/>
              <a:gd name="connsiteX2" fmla="*/ 12192000 w 12192000"/>
              <a:gd name="connsiteY2" fmla="*/ 2309167 h 2309167"/>
              <a:gd name="connsiteX3" fmla="*/ 0 w 12192000"/>
              <a:gd name="connsiteY3" fmla="*/ 2309167 h 2309167"/>
              <a:gd name="connsiteX4" fmla="*/ 0 w 12192000"/>
              <a:gd name="connsiteY4" fmla="*/ 2025621 h 23091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2309167">
                <a:moveTo>
                  <a:pt x="3401929" y="0"/>
                </a:moveTo>
                <a:lnTo>
                  <a:pt x="12192000" y="0"/>
                </a:lnTo>
                <a:lnTo>
                  <a:pt x="12192000" y="2309167"/>
                </a:lnTo>
                <a:lnTo>
                  <a:pt x="0" y="2309167"/>
                </a:lnTo>
                <a:lnTo>
                  <a:pt x="0" y="2025621"/>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27" name="矩形: 圆角 26"/>
          <p:cNvSpPr/>
          <p:nvPr/>
        </p:nvSpPr>
        <p:spPr>
          <a:xfrm>
            <a:off x="904875" y="1973943"/>
            <a:ext cx="2947035" cy="4083957"/>
          </a:xfrm>
          <a:prstGeom prst="roundRect">
            <a:avLst>
              <a:gd name="adj" fmla="val 2098"/>
            </a:avLst>
          </a:prstGeom>
          <a:solidFill>
            <a:schemeClr val="bg1"/>
          </a:solidFill>
          <a:ln>
            <a:gradFill>
              <a:gsLst>
                <a:gs pos="0">
                  <a:srgbClr val="FFC000"/>
                </a:gs>
                <a:gs pos="100000">
                  <a:srgbClr val="FFC000"/>
                </a:gs>
              </a:gsLst>
              <a:lin ang="5400000" scaled="1"/>
            </a:gradFill>
          </a:ln>
          <a:effectLst>
            <a:outerShdw blurRad="292100" dir="18900000" sy="23000" kx="-1200000" algn="bl" rotWithShape="0">
              <a:schemeClr val="tx1">
                <a:alpha val="35000"/>
              </a:schemeClr>
            </a:outerShdw>
          </a:effectLst>
          <a:scene3d>
            <a:camera prst="orthographicFront"/>
            <a:lightRig rig="contrasting" dir="t"/>
          </a:scene3d>
          <a:sp3d>
            <a:bevelT w="254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a:p>
        </p:txBody>
      </p:sp>
      <p:sp>
        <p:nvSpPr>
          <p:cNvPr id="29" name="平行四边形 6"/>
          <p:cNvSpPr/>
          <p:nvPr/>
        </p:nvSpPr>
        <p:spPr>
          <a:xfrm>
            <a:off x="706754" y="1625549"/>
            <a:ext cx="1316354" cy="998896"/>
          </a:xfrm>
          <a:custGeom>
            <a:avLst/>
            <a:gdLst>
              <a:gd name="connsiteX0" fmla="*/ 107404 w 1316354"/>
              <a:gd name="connsiteY0" fmla="*/ 997167 h 998896"/>
              <a:gd name="connsiteX1" fmla="*/ 1243757 w 1316354"/>
              <a:gd name="connsiteY1" fmla="*/ 773200 h 998896"/>
              <a:gd name="connsiteX2" fmla="*/ 1316354 w 1316354"/>
              <a:gd name="connsiteY2" fmla="*/ 684899 h 998896"/>
              <a:gd name="connsiteX3" fmla="*/ 1316354 w 1316354"/>
              <a:gd name="connsiteY3" fmla="*/ 90032 h 998896"/>
              <a:gd name="connsiteX4" fmla="*/ 1208950 w 1316354"/>
              <a:gd name="connsiteY4" fmla="*/ 1730 h 998896"/>
              <a:gd name="connsiteX5" fmla="*/ 72596 w 1316354"/>
              <a:gd name="connsiteY5" fmla="*/ 225697 h 998896"/>
              <a:gd name="connsiteX6" fmla="*/ 0 w 1316354"/>
              <a:gd name="connsiteY6" fmla="*/ 313998 h 998896"/>
              <a:gd name="connsiteX7" fmla="*/ 0 w 1316354"/>
              <a:gd name="connsiteY7" fmla="*/ 908866 h 998896"/>
              <a:gd name="connsiteX8" fmla="*/ 107404 w 1316354"/>
              <a:gd name="connsiteY8" fmla="*/ 997167 h 99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6354" h="998896">
                <a:moveTo>
                  <a:pt x="107404" y="997167"/>
                </a:moveTo>
                <a:lnTo>
                  <a:pt x="1243757" y="773200"/>
                </a:lnTo>
                <a:cubicBezTo>
                  <a:pt x="1285936" y="764887"/>
                  <a:pt x="1316354" y="727889"/>
                  <a:pt x="1316354" y="684899"/>
                </a:cubicBezTo>
                <a:lnTo>
                  <a:pt x="1316354" y="90032"/>
                </a:lnTo>
                <a:cubicBezTo>
                  <a:pt x="1316354" y="33326"/>
                  <a:pt x="1264585" y="-9235"/>
                  <a:pt x="1208950" y="1730"/>
                </a:cubicBezTo>
                <a:lnTo>
                  <a:pt x="72596" y="225697"/>
                </a:lnTo>
                <a:cubicBezTo>
                  <a:pt x="30418" y="234010"/>
                  <a:pt x="0" y="271008"/>
                  <a:pt x="0" y="313998"/>
                </a:cubicBezTo>
                <a:lnTo>
                  <a:pt x="0" y="908866"/>
                </a:lnTo>
                <a:cubicBezTo>
                  <a:pt x="0" y="965572"/>
                  <a:pt x="51768" y="1008133"/>
                  <a:pt x="107404" y="997167"/>
                </a:cubicBezTo>
              </a:path>
            </a:pathLst>
          </a:custGeom>
          <a:gradFill flip="none" rotWithShape="1">
            <a:gsLst>
              <a:gs pos="0">
                <a:srgbClr val="FFC000"/>
              </a:gs>
              <a:gs pos="37000">
                <a:srgbClr val="FFC000"/>
              </a:gs>
              <a:gs pos="95000">
                <a:srgbClr val="FFC000">
                  <a:lumMod val="70000"/>
                  <a:lumOff val="30000"/>
                </a:srgbClr>
              </a:gs>
            </a:gsLst>
            <a:lin ang="18900000" scaled="1"/>
            <a:tileRect/>
          </a:gradFill>
          <a:ln>
            <a:noFill/>
          </a:ln>
          <a:effectLst>
            <a:outerShdw blurRad="190500" dist="38100" dir="5400000" algn="t" rotWithShape="0">
              <a:schemeClr val="accent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a:solidFill>
                <a:schemeClr val="lt1"/>
              </a:solidFill>
            </a:endParaRPr>
          </a:p>
        </p:txBody>
      </p:sp>
      <p:sp>
        <p:nvSpPr>
          <p:cNvPr id="30" name="矩形: 圆角 29"/>
          <p:cNvSpPr/>
          <p:nvPr/>
        </p:nvSpPr>
        <p:spPr>
          <a:xfrm>
            <a:off x="4721543" y="1973943"/>
            <a:ext cx="2947035" cy="4083957"/>
          </a:xfrm>
          <a:prstGeom prst="roundRect">
            <a:avLst>
              <a:gd name="adj" fmla="val 2098"/>
            </a:avLst>
          </a:prstGeom>
          <a:solidFill>
            <a:schemeClr val="bg1"/>
          </a:solidFill>
          <a:ln>
            <a:gradFill>
              <a:gsLst>
                <a:gs pos="0">
                  <a:srgbClr val="FFC000"/>
                </a:gs>
                <a:gs pos="100000">
                  <a:srgbClr val="FFC000"/>
                </a:gs>
              </a:gsLst>
              <a:lin ang="5400000" scaled="1"/>
            </a:gradFill>
          </a:ln>
          <a:effectLst>
            <a:outerShdw blurRad="292100" dir="18900000" sy="23000" kx="-1200000" algn="bl" rotWithShape="0">
              <a:schemeClr val="tx1">
                <a:alpha val="35000"/>
              </a:schemeClr>
            </a:outerShdw>
          </a:effectLst>
          <a:scene3d>
            <a:camera prst="orthographicFront"/>
            <a:lightRig rig="contrasting" dir="t"/>
          </a:scene3d>
          <a:sp3d>
            <a:bevelT w="254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p>
        </p:txBody>
      </p:sp>
      <p:sp>
        <p:nvSpPr>
          <p:cNvPr id="31" name="平行四边形 6"/>
          <p:cNvSpPr/>
          <p:nvPr/>
        </p:nvSpPr>
        <p:spPr>
          <a:xfrm>
            <a:off x="4523422" y="1625549"/>
            <a:ext cx="1316354" cy="998896"/>
          </a:xfrm>
          <a:custGeom>
            <a:avLst/>
            <a:gdLst>
              <a:gd name="connsiteX0" fmla="*/ 107404 w 1316354"/>
              <a:gd name="connsiteY0" fmla="*/ 997167 h 998896"/>
              <a:gd name="connsiteX1" fmla="*/ 1243757 w 1316354"/>
              <a:gd name="connsiteY1" fmla="*/ 773200 h 998896"/>
              <a:gd name="connsiteX2" fmla="*/ 1316354 w 1316354"/>
              <a:gd name="connsiteY2" fmla="*/ 684899 h 998896"/>
              <a:gd name="connsiteX3" fmla="*/ 1316354 w 1316354"/>
              <a:gd name="connsiteY3" fmla="*/ 90032 h 998896"/>
              <a:gd name="connsiteX4" fmla="*/ 1208950 w 1316354"/>
              <a:gd name="connsiteY4" fmla="*/ 1730 h 998896"/>
              <a:gd name="connsiteX5" fmla="*/ 72596 w 1316354"/>
              <a:gd name="connsiteY5" fmla="*/ 225697 h 998896"/>
              <a:gd name="connsiteX6" fmla="*/ 0 w 1316354"/>
              <a:gd name="connsiteY6" fmla="*/ 313998 h 998896"/>
              <a:gd name="connsiteX7" fmla="*/ 0 w 1316354"/>
              <a:gd name="connsiteY7" fmla="*/ 908866 h 998896"/>
              <a:gd name="connsiteX8" fmla="*/ 107404 w 1316354"/>
              <a:gd name="connsiteY8" fmla="*/ 997167 h 99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6354" h="998896">
                <a:moveTo>
                  <a:pt x="107404" y="997167"/>
                </a:moveTo>
                <a:lnTo>
                  <a:pt x="1243757" y="773200"/>
                </a:lnTo>
                <a:cubicBezTo>
                  <a:pt x="1285936" y="764887"/>
                  <a:pt x="1316354" y="727889"/>
                  <a:pt x="1316354" y="684899"/>
                </a:cubicBezTo>
                <a:lnTo>
                  <a:pt x="1316354" y="90032"/>
                </a:lnTo>
                <a:cubicBezTo>
                  <a:pt x="1316354" y="33326"/>
                  <a:pt x="1264585" y="-9235"/>
                  <a:pt x="1208950" y="1730"/>
                </a:cubicBezTo>
                <a:lnTo>
                  <a:pt x="72596" y="225697"/>
                </a:lnTo>
                <a:cubicBezTo>
                  <a:pt x="30418" y="234010"/>
                  <a:pt x="0" y="271008"/>
                  <a:pt x="0" y="313998"/>
                </a:cubicBezTo>
                <a:lnTo>
                  <a:pt x="0" y="908866"/>
                </a:lnTo>
                <a:cubicBezTo>
                  <a:pt x="0" y="965572"/>
                  <a:pt x="51768" y="1008133"/>
                  <a:pt x="107404" y="997167"/>
                </a:cubicBezTo>
              </a:path>
            </a:pathLst>
          </a:custGeom>
          <a:gradFill flip="none" rotWithShape="1">
            <a:gsLst>
              <a:gs pos="0">
                <a:srgbClr val="FFC000"/>
              </a:gs>
              <a:gs pos="37000">
                <a:srgbClr val="FFC000"/>
              </a:gs>
              <a:gs pos="95000">
                <a:srgbClr val="FFC000">
                  <a:lumMod val="70000"/>
                  <a:lumOff val="30000"/>
                </a:srgbClr>
              </a:gs>
            </a:gsLst>
            <a:lin ang="18900000" scaled="1"/>
            <a:tileRect/>
          </a:gradFill>
          <a:ln>
            <a:noFill/>
          </a:ln>
          <a:effectLst>
            <a:outerShdw blurRad="190500" dist="38100" dir="5400000" algn="t" rotWithShape="0">
              <a:schemeClr val="accent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a:solidFill>
                <a:schemeClr val="lt1"/>
              </a:solidFill>
            </a:endParaRPr>
          </a:p>
        </p:txBody>
      </p:sp>
      <p:sp>
        <p:nvSpPr>
          <p:cNvPr id="46" name="任意多边形: 形状 45"/>
          <p:cNvSpPr/>
          <p:nvPr/>
        </p:nvSpPr>
        <p:spPr>
          <a:xfrm>
            <a:off x="8538211" y="1973943"/>
            <a:ext cx="2947035" cy="4083957"/>
          </a:xfrm>
          <a:custGeom>
            <a:avLst/>
            <a:gdLst>
              <a:gd name="connsiteX0" fmla="*/ 61829 w 2947035"/>
              <a:gd name="connsiteY0" fmla="*/ 0 h 4083957"/>
              <a:gd name="connsiteX1" fmla="*/ 2885206 w 2947035"/>
              <a:gd name="connsiteY1" fmla="*/ 0 h 4083957"/>
              <a:gd name="connsiteX2" fmla="*/ 2947035 w 2947035"/>
              <a:gd name="connsiteY2" fmla="*/ 61829 h 4083957"/>
              <a:gd name="connsiteX3" fmla="*/ 2947035 w 2947035"/>
              <a:gd name="connsiteY3" fmla="*/ 4022128 h 4083957"/>
              <a:gd name="connsiteX4" fmla="*/ 2885206 w 2947035"/>
              <a:gd name="connsiteY4" fmla="*/ 4083957 h 4083957"/>
              <a:gd name="connsiteX5" fmla="*/ 61829 w 2947035"/>
              <a:gd name="connsiteY5" fmla="*/ 4083957 h 4083957"/>
              <a:gd name="connsiteX6" fmla="*/ 0 w 2947035"/>
              <a:gd name="connsiteY6" fmla="*/ 4022128 h 4083957"/>
              <a:gd name="connsiteX7" fmla="*/ 0 w 2947035"/>
              <a:gd name="connsiteY7" fmla="*/ 61829 h 4083957"/>
              <a:gd name="connsiteX8" fmla="*/ 61829 w 2947035"/>
              <a:gd name="connsiteY8" fmla="*/ 0 h 408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7035" h="4083957">
                <a:moveTo>
                  <a:pt x="61829" y="0"/>
                </a:moveTo>
                <a:lnTo>
                  <a:pt x="2885206" y="0"/>
                </a:lnTo>
                <a:cubicBezTo>
                  <a:pt x="2919353" y="0"/>
                  <a:pt x="2947035" y="27682"/>
                  <a:pt x="2947035" y="61829"/>
                </a:cubicBezTo>
                <a:lnTo>
                  <a:pt x="2947035" y="4022128"/>
                </a:lnTo>
                <a:cubicBezTo>
                  <a:pt x="2947035" y="4056275"/>
                  <a:pt x="2919353" y="4083957"/>
                  <a:pt x="2885206" y="4083957"/>
                </a:cubicBezTo>
                <a:lnTo>
                  <a:pt x="61829" y="4083957"/>
                </a:lnTo>
                <a:cubicBezTo>
                  <a:pt x="27682" y="4083957"/>
                  <a:pt x="0" y="4056275"/>
                  <a:pt x="0" y="4022128"/>
                </a:cubicBezTo>
                <a:lnTo>
                  <a:pt x="0" y="61829"/>
                </a:lnTo>
                <a:cubicBezTo>
                  <a:pt x="0" y="27682"/>
                  <a:pt x="27682" y="0"/>
                  <a:pt x="61829" y="0"/>
                </a:cubicBezTo>
                <a:close/>
              </a:path>
            </a:pathLst>
          </a:custGeom>
          <a:solidFill>
            <a:schemeClr val="bg1"/>
          </a:solidFill>
          <a:ln>
            <a:gradFill>
              <a:gsLst>
                <a:gs pos="0">
                  <a:srgbClr val="FFC000"/>
                </a:gs>
                <a:gs pos="100000">
                  <a:srgbClr val="FFC000"/>
                </a:gs>
              </a:gsLst>
              <a:lin ang="5400000" scaled="1"/>
            </a:gradFill>
          </a:ln>
          <a:effectLst>
            <a:outerShdw blurRad="292100" dir="18900000" sy="23000" kx="-1200000" algn="bl" rotWithShape="0">
              <a:schemeClr val="tx1">
                <a:alpha val="35000"/>
              </a:schemeClr>
            </a:outerShdw>
          </a:effectLst>
          <a:scene3d>
            <a:camera prst="orthographicFront"/>
            <a:lightRig rig="contrasting" dir="t"/>
          </a:scene3d>
          <a:sp3d>
            <a:bevelT w="254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a:p>
        </p:txBody>
      </p:sp>
      <p:sp>
        <p:nvSpPr>
          <p:cNvPr id="48" name="平行四边形 6"/>
          <p:cNvSpPr/>
          <p:nvPr/>
        </p:nvSpPr>
        <p:spPr>
          <a:xfrm>
            <a:off x="8340090" y="1625549"/>
            <a:ext cx="1316354" cy="998896"/>
          </a:xfrm>
          <a:custGeom>
            <a:avLst/>
            <a:gdLst>
              <a:gd name="connsiteX0" fmla="*/ 107404 w 1316354"/>
              <a:gd name="connsiteY0" fmla="*/ 997167 h 998896"/>
              <a:gd name="connsiteX1" fmla="*/ 1243757 w 1316354"/>
              <a:gd name="connsiteY1" fmla="*/ 773200 h 998896"/>
              <a:gd name="connsiteX2" fmla="*/ 1316354 w 1316354"/>
              <a:gd name="connsiteY2" fmla="*/ 684899 h 998896"/>
              <a:gd name="connsiteX3" fmla="*/ 1316354 w 1316354"/>
              <a:gd name="connsiteY3" fmla="*/ 90032 h 998896"/>
              <a:gd name="connsiteX4" fmla="*/ 1208950 w 1316354"/>
              <a:gd name="connsiteY4" fmla="*/ 1730 h 998896"/>
              <a:gd name="connsiteX5" fmla="*/ 72596 w 1316354"/>
              <a:gd name="connsiteY5" fmla="*/ 225697 h 998896"/>
              <a:gd name="connsiteX6" fmla="*/ 0 w 1316354"/>
              <a:gd name="connsiteY6" fmla="*/ 313998 h 998896"/>
              <a:gd name="connsiteX7" fmla="*/ 0 w 1316354"/>
              <a:gd name="connsiteY7" fmla="*/ 908866 h 998896"/>
              <a:gd name="connsiteX8" fmla="*/ 107404 w 1316354"/>
              <a:gd name="connsiteY8" fmla="*/ 997167 h 99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6354" h="998896">
                <a:moveTo>
                  <a:pt x="107404" y="997167"/>
                </a:moveTo>
                <a:lnTo>
                  <a:pt x="1243757" y="773200"/>
                </a:lnTo>
                <a:cubicBezTo>
                  <a:pt x="1285936" y="764887"/>
                  <a:pt x="1316354" y="727889"/>
                  <a:pt x="1316354" y="684899"/>
                </a:cubicBezTo>
                <a:lnTo>
                  <a:pt x="1316354" y="90032"/>
                </a:lnTo>
                <a:cubicBezTo>
                  <a:pt x="1316354" y="33326"/>
                  <a:pt x="1264585" y="-9235"/>
                  <a:pt x="1208950" y="1730"/>
                </a:cubicBezTo>
                <a:lnTo>
                  <a:pt x="72596" y="225697"/>
                </a:lnTo>
                <a:cubicBezTo>
                  <a:pt x="30418" y="234010"/>
                  <a:pt x="0" y="271008"/>
                  <a:pt x="0" y="313998"/>
                </a:cubicBezTo>
                <a:lnTo>
                  <a:pt x="0" y="908866"/>
                </a:lnTo>
                <a:cubicBezTo>
                  <a:pt x="0" y="965572"/>
                  <a:pt x="51768" y="1008133"/>
                  <a:pt x="107404" y="997167"/>
                </a:cubicBezTo>
              </a:path>
            </a:pathLst>
          </a:custGeom>
          <a:gradFill flip="none" rotWithShape="1">
            <a:gsLst>
              <a:gs pos="0">
                <a:srgbClr val="FFC000"/>
              </a:gs>
              <a:gs pos="37000">
                <a:srgbClr val="FFC000"/>
              </a:gs>
              <a:gs pos="95000">
                <a:srgbClr val="FFC000">
                  <a:lumMod val="70000"/>
                  <a:lumOff val="30000"/>
                </a:srgbClr>
              </a:gs>
            </a:gsLst>
            <a:lin ang="18900000" scaled="1"/>
            <a:tileRect/>
          </a:gradFill>
          <a:ln>
            <a:noFill/>
          </a:ln>
          <a:effectLst>
            <a:outerShdw blurRad="190500" dist="38100" dir="5400000" algn="t" rotWithShape="0">
              <a:schemeClr val="accent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a:solidFill>
                <a:schemeClr val="lt1"/>
              </a:solidFill>
            </a:endParaRPr>
          </a:p>
        </p:txBody>
      </p:sp>
      <p:sp>
        <p:nvSpPr>
          <p:cNvPr id="49" name="文本框 48"/>
          <p:cNvSpPr txBox="1"/>
          <p:nvPr/>
        </p:nvSpPr>
        <p:spPr>
          <a:xfrm>
            <a:off x="1169198" y="3128004"/>
            <a:ext cx="1497802" cy="409561"/>
          </a:xfrm>
          <a:prstGeom prst="rect">
            <a:avLst/>
          </a:prstGeom>
          <a:noFill/>
        </p:spPr>
        <p:txBody>
          <a:bodyPr wrap="square" lIns="0" tIns="0" rIns="0" bIns="0" rtlCol="0">
            <a:noAutofit/>
          </a:bodyPr>
          <a:lstStyle>
            <a:defPPr>
              <a:defRPr lang="zh-CN"/>
            </a:defPPr>
            <a:lvl1pPr algn="ctr">
              <a:defRPr sz="2400" b="1">
                <a:gradFill>
                  <a:gsLst>
                    <a:gs pos="0">
                      <a:schemeClr val="accent1"/>
                    </a:gs>
                    <a:gs pos="100000">
                      <a:schemeClr val="accent3"/>
                    </a:gs>
                  </a:gsLst>
                  <a:lin ang="2700000" scaled="1"/>
                </a:gradFill>
                <a:latin typeface="+mj-ea"/>
                <a:ea typeface="+mj-ea"/>
              </a:defRPr>
            </a:lvl1pPr>
          </a:lstStyle>
          <a:p>
            <a:pPr algn="l"/>
            <a:r>
              <a:rPr lang="zh-CN" altLang="en-US" dirty="0">
                <a:solidFill>
                  <a:srgbClr val="FFC000"/>
                </a:solidFill>
              </a:rPr>
              <a:t>投資回報</a:t>
            </a:r>
            <a:endParaRPr lang="zh-CN" altLang="en-US" dirty="0">
              <a:solidFill>
                <a:srgbClr val="FFC000"/>
              </a:solidFill>
            </a:endParaRPr>
          </a:p>
        </p:txBody>
      </p:sp>
      <p:sp>
        <p:nvSpPr>
          <p:cNvPr id="50" name="文本框 49"/>
          <p:cNvSpPr txBox="1"/>
          <p:nvPr/>
        </p:nvSpPr>
        <p:spPr>
          <a:xfrm>
            <a:off x="1081390" y="3741184"/>
            <a:ext cx="2594004" cy="2050015"/>
          </a:xfrm>
          <a:prstGeom prst="rect">
            <a:avLst/>
          </a:prstGeom>
          <a:noFill/>
        </p:spPr>
        <p:txBody>
          <a:bodyPr wrap="square" rtlCol="0">
            <a:noAutofit/>
          </a:bodyPr>
          <a:lstStyle/>
          <a:p>
            <a:pPr>
              <a:lnSpc>
                <a:spcPct val="13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基金回報指基金投資者在開展一段時間的基金投資活動後，所取得的因基金價值變動產生的基金增值或基金虧損額</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基金回報是用於評價基金績效的一個較全面的指標，同時也可以最直接地反映基金增長的情況</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a:p>
            <a:pPr>
              <a:lnSpc>
                <a:spcPct val="130000"/>
              </a:lnSpc>
            </a:pPr>
            <a:endParaRPr lang="en-US" altLang="zh-CN" sz="1400" dirty="0">
              <a:solidFill>
                <a:schemeClr val="tx1">
                  <a:lumMod val="65000"/>
                  <a:lumOff val="35000"/>
                </a:schemeClr>
              </a:solidFill>
              <a:sym typeface="+mn-ea"/>
            </a:endParaRPr>
          </a:p>
        </p:txBody>
      </p:sp>
      <p:cxnSp>
        <p:nvCxnSpPr>
          <p:cNvPr id="51" name="直接连接符 50"/>
          <p:cNvCxnSpPr/>
          <p:nvPr/>
        </p:nvCxnSpPr>
        <p:spPr>
          <a:xfrm>
            <a:off x="1225512" y="3537585"/>
            <a:ext cx="180581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a:off x="5149235" y="3537585"/>
            <a:ext cx="180581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53" name="文本框 52"/>
          <p:cNvSpPr txBox="1"/>
          <p:nvPr/>
        </p:nvSpPr>
        <p:spPr>
          <a:xfrm>
            <a:off x="5092920" y="3128005"/>
            <a:ext cx="1316353" cy="369327"/>
          </a:xfrm>
          <a:prstGeom prst="rect">
            <a:avLst/>
          </a:prstGeom>
          <a:noFill/>
        </p:spPr>
        <p:txBody>
          <a:bodyPr wrap="square" lIns="0" tIns="0" rIns="0" bIns="0" rtlCol="0">
            <a:noAutofit/>
          </a:bodyPr>
          <a:lstStyle>
            <a:defPPr>
              <a:defRPr lang="zh-CN"/>
            </a:defPPr>
            <a:lvl1pPr>
              <a:defRPr sz="2400" b="1">
                <a:solidFill>
                  <a:srgbClr val="FFC000"/>
                </a:solidFill>
                <a:latin typeface="+mj-ea"/>
                <a:ea typeface="+mj-ea"/>
              </a:defRPr>
            </a:lvl1pPr>
          </a:lstStyle>
          <a:p>
            <a:r>
              <a:rPr lang="zh-CN" altLang="en-US" dirty="0"/>
              <a:t>投資回報</a:t>
            </a:r>
            <a:endParaRPr lang="zh-CN" altLang="en-US" dirty="0"/>
          </a:p>
        </p:txBody>
      </p:sp>
      <p:cxnSp>
        <p:nvCxnSpPr>
          <p:cNvPr id="55" name="直接连接符 54"/>
          <p:cNvCxnSpPr/>
          <p:nvPr/>
        </p:nvCxnSpPr>
        <p:spPr>
          <a:xfrm>
            <a:off x="8980140" y="3537585"/>
            <a:ext cx="180581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56" name="文本框 55"/>
          <p:cNvSpPr txBox="1"/>
          <p:nvPr/>
        </p:nvSpPr>
        <p:spPr>
          <a:xfrm>
            <a:off x="8923826" y="3128005"/>
            <a:ext cx="1316354" cy="300995"/>
          </a:xfrm>
          <a:prstGeom prst="rect">
            <a:avLst/>
          </a:prstGeom>
          <a:noFill/>
        </p:spPr>
        <p:txBody>
          <a:bodyPr wrap="square" lIns="0" tIns="0" rIns="0" bIns="0" rtlCol="0">
            <a:noAutofit/>
          </a:bodyPr>
          <a:lstStyle>
            <a:defPPr>
              <a:defRPr lang="zh-CN"/>
            </a:defPPr>
            <a:lvl1pPr>
              <a:defRPr sz="2400" b="1">
                <a:solidFill>
                  <a:srgbClr val="FFC000"/>
                </a:solidFill>
                <a:latin typeface="+mj-ea"/>
                <a:ea typeface="+mj-ea"/>
              </a:defRPr>
            </a:lvl1pPr>
          </a:lstStyle>
          <a:p>
            <a:r>
              <a:rPr lang="zh-CN" altLang="en-US" dirty="0"/>
              <a:t>投資回報</a:t>
            </a:r>
            <a:endParaRPr lang="zh-CN" altLang="en-US" dirty="0"/>
          </a:p>
        </p:txBody>
      </p:sp>
      <p:pic>
        <p:nvPicPr>
          <p:cNvPr id="58" name="图形 57"/>
          <p:cNvPicPr>
            <a:picLocks noChangeAspect="1"/>
          </p:cNvPicPr>
          <p:nvPr/>
        </p:nvPicPr>
        <p:blipFill>
          <a:blip r:embed="rId1" cstate="screen">
            <a:extLst>
              <a:ext uri="{96DAC541-7B7A-43D3-8B79-37D633B846F1}">
                <asvg:svgBlip xmlns:asvg="http://schemas.microsoft.com/office/drawing/2016/SVG/main" r:embed="rId2"/>
              </a:ext>
            </a:extLst>
          </a:blip>
          <a:stretch>
            <a:fillRect/>
          </a:stretch>
        </p:blipFill>
        <p:spPr>
          <a:xfrm>
            <a:off x="1108707" y="1868773"/>
            <a:ext cx="512448" cy="512448"/>
          </a:xfrm>
          <a:prstGeom prst="rect">
            <a:avLst/>
          </a:prstGeom>
        </p:spPr>
      </p:pic>
      <p:pic>
        <p:nvPicPr>
          <p:cNvPr id="59" name="图形 58"/>
          <p:cNvPicPr>
            <a:picLocks noChangeAspect="1"/>
          </p:cNvPicPr>
          <p:nvPr/>
        </p:nvPicPr>
        <p:blipFill>
          <a:blip r:embed="rId3" cstate="screen">
            <a:extLst>
              <a:ext uri="{96DAC541-7B7A-43D3-8B79-37D633B846F1}">
                <asvg:svgBlip xmlns:asvg="http://schemas.microsoft.com/office/drawing/2016/SVG/main" r:embed="rId4"/>
              </a:ext>
            </a:extLst>
          </a:blip>
          <a:stretch>
            <a:fillRect/>
          </a:stretch>
        </p:blipFill>
        <p:spPr>
          <a:xfrm>
            <a:off x="4925999" y="1869397"/>
            <a:ext cx="511200" cy="511200"/>
          </a:xfrm>
          <a:prstGeom prst="rect">
            <a:avLst/>
          </a:prstGeom>
        </p:spPr>
      </p:pic>
      <p:sp>
        <p:nvSpPr>
          <p:cNvPr id="61" name="文本框 60"/>
          <p:cNvSpPr txBox="1"/>
          <p:nvPr/>
        </p:nvSpPr>
        <p:spPr>
          <a:xfrm>
            <a:off x="4898058" y="3741185"/>
            <a:ext cx="2594004" cy="1720768"/>
          </a:xfrm>
          <a:prstGeom prst="rect">
            <a:avLst/>
          </a:prstGeom>
          <a:noFill/>
        </p:spPr>
        <p:txBody>
          <a:bodyPr wrap="square" rtlCol="0">
            <a:no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依據數據</a:t>
            </a:r>
            <a:r>
              <a:rPr lang="en-US" altLang="zh-CN" dirty="0"/>
              <a:t>,</a:t>
            </a:r>
            <a:r>
              <a:rPr lang="zh-CN" altLang="en-US" dirty="0"/>
              <a:t>一般混合基金為</a:t>
            </a:r>
            <a:r>
              <a:rPr lang="en-US" altLang="zh-CN" dirty="0"/>
              <a:t>10%</a:t>
            </a:r>
            <a:r>
              <a:rPr lang="zh-CN" altLang="en-US" dirty="0"/>
              <a:t>左右，股票型的基金與混合型基金平均回報率基本相同，指數型回報率為</a:t>
            </a:r>
            <a:r>
              <a:rPr lang="en-US" altLang="zh-CN" dirty="0"/>
              <a:t>-7%</a:t>
            </a:r>
            <a:r>
              <a:rPr lang="zh-CN" altLang="en-US" dirty="0"/>
              <a:t>，債券型平均回報率為</a:t>
            </a:r>
            <a:r>
              <a:rPr lang="en-US" altLang="zh-CN" dirty="0"/>
              <a:t>9%</a:t>
            </a:r>
            <a:endParaRPr lang="zh-CN" altLang="en-US" dirty="0"/>
          </a:p>
        </p:txBody>
      </p:sp>
      <p:sp>
        <p:nvSpPr>
          <p:cNvPr id="62" name="文本框 61"/>
          <p:cNvSpPr txBox="1"/>
          <p:nvPr/>
        </p:nvSpPr>
        <p:spPr>
          <a:xfrm>
            <a:off x="8714726" y="3741184"/>
            <a:ext cx="2594004" cy="2262697"/>
          </a:xfrm>
          <a:prstGeom prst="rect">
            <a:avLst/>
          </a:prstGeom>
          <a:noFill/>
        </p:spPr>
        <p:txBody>
          <a:bodyPr wrap="square" rtlCol="0">
            <a:no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nSpc>
                <a:spcPct val="120000"/>
              </a:lnSpc>
            </a:pPr>
            <a:r>
              <a:rPr lang="zh-CN" altLang="en-US" dirty="0"/>
              <a:t>大量研究表明，長期投資中，股權投資是收益率最高的。西格爾教授的</a:t>
            </a:r>
            <a:r>
              <a:rPr lang="en-US" altLang="zh-CN" dirty="0"/>
              <a:t>《</a:t>
            </a:r>
            <a:r>
              <a:rPr lang="zh-CN" altLang="en-US" dirty="0"/>
              <a:t>股市長線法寶</a:t>
            </a:r>
            <a:r>
              <a:rPr lang="en-US" altLang="zh-CN" dirty="0"/>
              <a:t>》</a:t>
            </a:r>
            <a:r>
              <a:rPr lang="zh-CN" altLang="en-US" dirty="0"/>
              <a:t>一書中匯總了</a:t>
            </a:r>
            <a:r>
              <a:rPr lang="en-US" altLang="zh-CN" dirty="0"/>
              <a:t>1802</a:t>
            </a:r>
            <a:r>
              <a:rPr lang="zh-CN" altLang="en-US" dirty="0"/>
              <a:t>年至</a:t>
            </a:r>
            <a:r>
              <a:rPr lang="en-US" altLang="zh-CN" dirty="0"/>
              <a:t>2006</a:t>
            </a:r>
            <a:r>
              <a:rPr lang="zh-CN" altLang="en-US" dirty="0"/>
              <a:t>年股票、債券、黃金的收益對比扣除通貨膨脹的影響後，</a:t>
            </a:r>
            <a:r>
              <a:rPr lang="en-US" altLang="zh-CN" dirty="0"/>
              <a:t>1802</a:t>
            </a:r>
            <a:r>
              <a:rPr lang="zh-CN" altLang="en-US" dirty="0"/>
              <a:t>年投資，至</a:t>
            </a:r>
            <a:r>
              <a:rPr lang="en-US" altLang="zh-CN" dirty="0"/>
              <a:t>2006</a:t>
            </a:r>
            <a:r>
              <a:rPr lang="zh-CN" altLang="en-US" dirty="0"/>
              <a:t>年：</a:t>
            </a:r>
            <a:r>
              <a:rPr lang="en-US" altLang="zh-CN" dirty="0"/>
              <a:t>1</a:t>
            </a:r>
            <a:r>
              <a:rPr lang="zh-CN" altLang="en-US" dirty="0"/>
              <a:t>美元的黃金價值</a:t>
            </a:r>
            <a:r>
              <a:rPr lang="en-US" altLang="zh-CN" dirty="0"/>
              <a:t>1.95</a:t>
            </a:r>
            <a:r>
              <a:rPr lang="zh-CN" altLang="en-US" dirty="0"/>
              <a:t>美元</a:t>
            </a:r>
            <a:r>
              <a:rPr lang="en-US" altLang="zh-CN" dirty="0"/>
              <a:t>;</a:t>
            </a:r>
            <a:endParaRPr lang="zh-CN" altLang="en-US" dirty="0"/>
          </a:p>
          <a:p>
            <a:pPr>
              <a:lnSpc>
                <a:spcPct val="120000"/>
              </a:lnSpc>
            </a:pPr>
            <a:endParaRPr lang="zh-CN" altLang="en-US" dirty="0"/>
          </a:p>
        </p:txBody>
      </p:sp>
      <p:pic>
        <p:nvPicPr>
          <p:cNvPr id="32" name="图形 31"/>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728267" y="1889189"/>
            <a:ext cx="540000" cy="47161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925065" y="182489"/>
            <a:ext cx="2751585" cy="752817"/>
            <a:chOff x="2144265" y="184882"/>
            <a:chExt cx="2751585" cy="752817"/>
          </a:xfrm>
        </p:grpSpPr>
        <p:sp>
          <p:nvSpPr>
            <p:cNvPr id="7" name="文本框 6"/>
            <p:cNvSpPr txBox="1"/>
            <p:nvPr/>
          </p:nvSpPr>
          <p:spPr>
            <a:xfrm>
              <a:off x="2144265" y="184882"/>
              <a:ext cx="2751585" cy="521970"/>
            </a:xfrm>
            <a:prstGeom prst="rect">
              <a:avLst/>
            </a:prstGeom>
            <a:noFill/>
          </p:spPr>
          <p:txBody>
            <a:bodyPr wrap="square" rtlCol="0">
              <a:spAutoFit/>
            </a:bodyPr>
            <a:lstStyle/>
            <a:p>
              <a:r>
                <a:rPr lang="zh-CN" altLang="en-US" sz="2800" spc="300" dirty="0">
                  <a:solidFill>
                    <a:srgbClr val="FFC000"/>
                  </a:solidFill>
                  <a:latin typeface="+mj-ea"/>
                  <a:ea typeface="+mj-ea"/>
                </a:rPr>
                <a:t>理財的回報率</a:t>
              </a:r>
              <a:endParaRPr lang="zh-CN" altLang="en-US" sz="2800" spc="300" dirty="0">
                <a:solidFill>
                  <a:srgbClr val="FFC000"/>
                </a:solidFill>
                <a:latin typeface="+mj-ea"/>
                <a:ea typeface="+mj-ea"/>
              </a:endParaRPr>
            </a:p>
          </p:txBody>
        </p:sp>
        <p:sp>
          <p:nvSpPr>
            <p:cNvPr id="8" name="文本框 7"/>
            <p:cNvSpPr txBox="1"/>
            <p:nvPr/>
          </p:nvSpPr>
          <p:spPr>
            <a:xfrm>
              <a:off x="2144265" y="600514"/>
              <a:ext cx="2465835" cy="337185"/>
            </a:xfrm>
            <a:prstGeom prst="rect">
              <a:avLst/>
            </a:prstGeom>
            <a:noFill/>
          </p:spPr>
          <p:txBody>
            <a:bodyPr wrap="square" rtlCol="0">
              <a:spAutoFit/>
            </a:bodyPr>
            <a:lstStyle/>
            <a:p>
              <a:r>
                <a:rPr lang="en-US" altLang="zh-CN" sz="1600" dirty="0">
                  <a:solidFill>
                    <a:srgbClr val="493D6F"/>
                  </a:solidFill>
                </a:rPr>
                <a:t>Sales Negotiation Rules</a:t>
              </a:r>
              <a:endParaRPr lang="zh-CN" altLang="en-US" sz="1600" dirty="0">
                <a:solidFill>
                  <a:srgbClr val="493D6F"/>
                </a:solidFill>
              </a:endParaRPr>
            </a:p>
          </p:txBody>
        </p:sp>
      </p:grpSp>
      <p:sp>
        <p:nvSpPr>
          <p:cNvPr id="47" name="任意多边形: 形状 46"/>
          <p:cNvSpPr/>
          <p:nvPr/>
        </p:nvSpPr>
        <p:spPr>
          <a:xfrm>
            <a:off x="1" y="236416"/>
            <a:ext cx="963291" cy="646332"/>
          </a:xfrm>
          <a:custGeom>
            <a:avLst/>
            <a:gdLst>
              <a:gd name="connsiteX0" fmla="*/ 0 w 963291"/>
              <a:gd name="connsiteY0" fmla="*/ 0 h 646332"/>
              <a:gd name="connsiteX1" fmla="*/ 640125 w 963291"/>
              <a:gd name="connsiteY1" fmla="*/ 0 h 646332"/>
              <a:gd name="connsiteX2" fmla="*/ 963291 w 963291"/>
              <a:gd name="connsiteY2" fmla="*/ 323166 h 646332"/>
              <a:gd name="connsiteX3" fmla="*/ 963290 w 963291"/>
              <a:gd name="connsiteY3" fmla="*/ 323166 h 646332"/>
              <a:gd name="connsiteX4" fmla="*/ 640124 w 963291"/>
              <a:gd name="connsiteY4" fmla="*/ 646332 h 646332"/>
              <a:gd name="connsiteX5" fmla="*/ 0 w 963291"/>
              <a:gd name="connsiteY5" fmla="*/ 646332 h 6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291" h="646332">
                <a:moveTo>
                  <a:pt x="0" y="0"/>
                </a:moveTo>
                <a:lnTo>
                  <a:pt x="640125" y="0"/>
                </a:lnTo>
                <a:cubicBezTo>
                  <a:pt x="818605" y="0"/>
                  <a:pt x="963291" y="144686"/>
                  <a:pt x="963291" y="323166"/>
                </a:cubicBezTo>
                <a:lnTo>
                  <a:pt x="963290" y="323166"/>
                </a:lnTo>
                <a:cubicBezTo>
                  <a:pt x="963290" y="501646"/>
                  <a:pt x="818604" y="646332"/>
                  <a:pt x="640124" y="646332"/>
                </a:cubicBezTo>
                <a:lnTo>
                  <a:pt x="0" y="64633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78224" y="236417"/>
            <a:ext cx="777240" cy="645160"/>
          </a:xfrm>
          <a:prstGeom prst="rect">
            <a:avLst/>
          </a:prstGeom>
          <a:noFill/>
        </p:spPr>
        <p:txBody>
          <a:bodyPr wrap="none" rtlCol="0">
            <a:spAutoFit/>
          </a:bodyPr>
          <a:lstStyle>
            <a:defPPr>
              <a:defRPr lang="zh-CN"/>
            </a:defPPr>
            <a:lvl1pPr algn="ctr">
              <a:defRPr sz="3600" spc="200">
                <a:ln w="38100">
                  <a:solidFill>
                    <a:schemeClr val="bg1"/>
                  </a:solidFill>
                </a:ln>
                <a:noFill/>
                <a:latin typeface="+mj-ea"/>
                <a:ea typeface="+mj-ea"/>
              </a:defRPr>
            </a:lvl1pPr>
          </a:lstStyle>
          <a:p>
            <a:r>
              <a:rPr lang="en-US" altLang="zh-CN" spc="150" dirty="0"/>
              <a:t>04</a:t>
            </a:r>
            <a:endParaRPr lang="zh-CN" altLang="en-US" spc="150" dirty="0"/>
          </a:p>
        </p:txBody>
      </p:sp>
      <p:sp>
        <p:nvSpPr>
          <p:cNvPr id="28" name="椭圆 27"/>
          <p:cNvSpPr/>
          <p:nvPr/>
        </p:nvSpPr>
        <p:spPr>
          <a:xfrm>
            <a:off x="9296400" y="-871662"/>
            <a:ext cx="414462" cy="414462"/>
          </a:xfrm>
          <a:prstGeom prst="ellipse">
            <a:avLst/>
          </a:prstGeom>
          <a:solidFill>
            <a:srgbClr val="78B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4372241" y="4934557"/>
            <a:ext cx="1086709" cy="10867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2607876" y="4165895"/>
            <a:ext cx="1638300" cy="398780"/>
          </a:xfrm>
          <a:prstGeom prst="rect">
            <a:avLst/>
          </a:prstGeom>
          <a:noFill/>
        </p:spPr>
        <p:txBody>
          <a:bodyPr wrap="square" rtlCol="0">
            <a:spAutoFit/>
          </a:bodyPr>
          <a:lstStyle/>
          <a:p>
            <a:pPr algn="r"/>
            <a:r>
              <a:rPr lang="zh-CN" altLang="en-US" sz="2000" spc="300" dirty="0">
                <a:solidFill>
                  <a:schemeClr val="tx1">
                    <a:lumMod val="50000"/>
                    <a:lumOff val="50000"/>
                  </a:schemeClr>
                </a:solidFill>
                <a:latin typeface="+mj-ea"/>
                <a:ea typeface="+mj-ea"/>
              </a:rPr>
              <a:t>必要分析</a:t>
            </a:r>
            <a:endParaRPr lang="zh-CN" altLang="en-US" sz="2000" spc="300" dirty="0">
              <a:solidFill>
                <a:schemeClr val="tx1">
                  <a:lumMod val="50000"/>
                  <a:lumOff val="50000"/>
                </a:schemeClr>
              </a:solidFill>
              <a:latin typeface="+mj-ea"/>
              <a:ea typeface="+mj-ea"/>
            </a:endParaRPr>
          </a:p>
        </p:txBody>
      </p:sp>
      <p:sp>
        <p:nvSpPr>
          <p:cNvPr id="37" name="文本框 36"/>
          <p:cNvSpPr txBox="1"/>
          <p:nvPr/>
        </p:nvSpPr>
        <p:spPr>
          <a:xfrm>
            <a:off x="916376" y="4490478"/>
            <a:ext cx="3329800" cy="929640"/>
          </a:xfrm>
          <a:prstGeom prst="rect">
            <a:avLst/>
          </a:prstGeom>
          <a:noFill/>
        </p:spPr>
        <p:txBody>
          <a:bodyPr wrap="square" rtlCol="0">
            <a:spAutoFit/>
          </a:bodyPr>
          <a:lstStyle/>
          <a:p>
            <a:pPr algn="r">
              <a:lnSpc>
                <a:spcPct val="130000"/>
              </a:lnSpc>
            </a:pPr>
            <a:r>
              <a:rPr lang="zh-CN" altLang="en-US" sz="1400" spc="150" dirty="0">
                <a:solidFill>
                  <a:schemeClr val="tx1">
                    <a:lumMod val="50000"/>
                    <a:lumOff val="50000"/>
                  </a:schemeClr>
                </a:solidFill>
              </a:rPr>
              <a:t>單擊此處輸入你的正文</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文字是您思想的提煉</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為了最終演示發佈的良好效果</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請儘量言簡意賅的闡述觀點</a:t>
            </a:r>
            <a:endParaRPr lang="zh-CN" altLang="en-US" sz="1400" spc="150" dirty="0">
              <a:solidFill>
                <a:schemeClr val="tx1">
                  <a:lumMod val="50000"/>
                  <a:lumOff val="50000"/>
                </a:schemeClr>
              </a:solidFill>
            </a:endParaRPr>
          </a:p>
        </p:txBody>
      </p:sp>
      <p:sp>
        <p:nvSpPr>
          <p:cNvPr id="52" name="矩形: 圆角 51"/>
          <p:cNvSpPr/>
          <p:nvPr/>
        </p:nvSpPr>
        <p:spPr>
          <a:xfrm>
            <a:off x="720701" y="4181452"/>
            <a:ext cx="3420000" cy="1962150"/>
          </a:xfrm>
          <a:prstGeom prst="roundRect">
            <a:avLst>
              <a:gd name="adj" fmla="val 1375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圆角 52"/>
          <p:cNvSpPr/>
          <p:nvPr/>
        </p:nvSpPr>
        <p:spPr>
          <a:xfrm>
            <a:off x="809771" y="4099663"/>
            <a:ext cx="3420000" cy="1962150"/>
          </a:xfrm>
          <a:prstGeom prst="roundRect">
            <a:avLst>
              <a:gd name="adj" fmla="val 13754"/>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1700621" y="4394495"/>
            <a:ext cx="1638300" cy="398780"/>
          </a:xfrm>
          <a:prstGeom prst="rect">
            <a:avLst/>
          </a:prstGeom>
          <a:noFill/>
        </p:spPr>
        <p:txBody>
          <a:bodyPr wrap="square" rtlCol="0">
            <a:spAutoFit/>
          </a:bodyPr>
          <a:lstStyle/>
          <a:p>
            <a:pPr algn="ctr"/>
            <a:r>
              <a:rPr lang="zh-CN" altLang="en-US" sz="2000" spc="300" dirty="0">
                <a:solidFill>
                  <a:srgbClr val="FFC000"/>
                </a:solidFill>
                <a:latin typeface="+mj-ea"/>
                <a:ea typeface="+mj-ea"/>
              </a:rPr>
              <a:t>理財回報</a:t>
            </a:r>
            <a:endParaRPr lang="zh-CN" altLang="en-US" sz="2000" spc="300" dirty="0">
              <a:solidFill>
                <a:srgbClr val="FFC000"/>
              </a:solidFill>
              <a:latin typeface="+mj-ea"/>
              <a:ea typeface="+mj-ea"/>
            </a:endParaRPr>
          </a:p>
        </p:txBody>
      </p:sp>
      <p:sp>
        <p:nvSpPr>
          <p:cNvPr id="32" name="文本框 31"/>
          <p:cNvSpPr txBox="1"/>
          <p:nvPr/>
        </p:nvSpPr>
        <p:spPr>
          <a:xfrm>
            <a:off x="923288" y="4814328"/>
            <a:ext cx="3192966" cy="1209675"/>
          </a:xfrm>
          <a:prstGeom prst="rect">
            <a:avLst/>
          </a:prstGeom>
          <a:noFill/>
        </p:spPr>
        <p:txBody>
          <a:bodyPr wrap="square" rtlCol="0">
            <a:spAutoFit/>
          </a:bodyPr>
          <a:lstStyle/>
          <a:p>
            <a:pPr algn="ctr">
              <a:lnSpc>
                <a:spcPct val="13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大量研究表明，長期投資中，股權投資是收益率最高的。西格爾教授的</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股市長線法寶</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一書中匯總了</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1802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年至</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2006</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年股票</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55" name="文本框 54"/>
          <p:cNvSpPr txBox="1"/>
          <p:nvPr/>
        </p:nvSpPr>
        <p:spPr>
          <a:xfrm>
            <a:off x="9865926" y="4165895"/>
            <a:ext cx="1638300" cy="398780"/>
          </a:xfrm>
          <a:prstGeom prst="rect">
            <a:avLst/>
          </a:prstGeom>
          <a:noFill/>
        </p:spPr>
        <p:txBody>
          <a:bodyPr wrap="square" rtlCol="0">
            <a:spAutoFit/>
          </a:bodyPr>
          <a:lstStyle/>
          <a:p>
            <a:pPr algn="r"/>
            <a:r>
              <a:rPr lang="zh-CN" altLang="en-US" sz="2000" spc="300" dirty="0">
                <a:solidFill>
                  <a:schemeClr val="tx1">
                    <a:lumMod val="50000"/>
                    <a:lumOff val="50000"/>
                  </a:schemeClr>
                </a:solidFill>
                <a:latin typeface="+mj-ea"/>
                <a:ea typeface="+mj-ea"/>
              </a:rPr>
              <a:t>必要分析</a:t>
            </a:r>
            <a:endParaRPr lang="zh-CN" altLang="en-US" sz="2000" spc="300" dirty="0">
              <a:solidFill>
                <a:schemeClr val="tx1">
                  <a:lumMod val="50000"/>
                  <a:lumOff val="50000"/>
                </a:schemeClr>
              </a:solidFill>
              <a:latin typeface="+mj-ea"/>
              <a:ea typeface="+mj-ea"/>
            </a:endParaRPr>
          </a:p>
        </p:txBody>
      </p:sp>
      <p:sp>
        <p:nvSpPr>
          <p:cNvPr id="56" name="文本框 55"/>
          <p:cNvSpPr txBox="1"/>
          <p:nvPr/>
        </p:nvSpPr>
        <p:spPr>
          <a:xfrm>
            <a:off x="8174426" y="4490478"/>
            <a:ext cx="3329800" cy="929640"/>
          </a:xfrm>
          <a:prstGeom prst="rect">
            <a:avLst/>
          </a:prstGeom>
          <a:noFill/>
        </p:spPr>
        <p:txBody>
          <a:bodyPr wrap="square" rtlCol="0">
            <a:spAutoFit/>
          </a:bodyPr>
          <a:lstStyle/>
          <a:p>
            <a:pPr algn="r">
              <a:lnSpc>
                <a:spcPct val="130000"/>
              </a:lnSpc>
            </a:pPr>
            <a:r>
              <a:rPr lang="zh-CN" altLang="en-US" sz="1400" spc="150" dirty="0">
                <a:solidFill>
                  <a:schemeClr val="tx1">
                    <a:lumMod val="50000"/>
                    <a:lumOff val="50000"/>
                  </a:schemeClr>
                </a:solidFill>
              </a:rPr>
              <a:t>單擊此處輸入你的正文</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文字是您思想的提煉</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為了最終演示發佈的良好效果</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請儘量言簡意賅的闡述觀點</a:t>
            </a:r>
            <a:endParaRPr lang="zh-CN" altLang="en-US" sz="1400" spc="150" dirty="0">
              <a:solidFill>
                <a:schemeClr val="tx1">
                  <a:lumMod val="50000"/>
                  <a:lumOff val="50000"/>
                </a:schemeClr>
              </a:solidFill>
            </a:endParaRPr>
          </a:p>
        </p:txBody>
      </p:sp>
      <p:sp>
        <p:nvSpPr>
          <p:cNvPr id="57" name="矩形: 圆角 56"/>
          <p:cNvSpPr/>
          <p:nvPr/>
        </p:nvSpPr>
        <p:spPr>
          <a:xfrm>
            <a:off x="7978751" y="4181452"/>
            <a:ext cx="3420000" cy="1962150"/>
          </a:xfrm>
          <a:prstGeom prst="roundRect">
            <a:avLst>
              <a:gd name="adj" fmla="val 1375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矩形: 圆角 57"/>
          <p:cNvSpPr/>
          <p:nvPr/>
        </p:nvSpPr>
        <p:spPr>
          <a:xfrm>
            <a:off x="8067821" y="4099663"/>
            <a:ext cx="3420000" cy="1962150"/>
          </a:xfrm>
          <a:prstGeom prst="roundRect">
            <a:avLst>
              <a:gd name="adj" fmla="val 13754"/>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文本框 58"/>
          <p:cNvSpPr txBox="1"/>
          <p:nvPr/>
        </p:nvSpPr>
        <p:spPr>
          <a:xfrm>
            <a:off x="8958671" y="4394495"/>
            <a:ext cx="1638300" cy="398780"/>
          </a:xfrm>
          <a:prstGeom prst="rect">
            <a:avLst/>
          </a:prstGeom>
          <a:noFill/>
        </p:spPr>
        <p:txBody>
          <a:bodyPr wrap="square" rtlCol="0">
            <a:spAutoFit/>
          </a:bodyPr>
          <a:lstStyle>
            <a:defPPr>
              <a:defRPr lang="zh-CN"/>
            </a:defPPr>
            <a:lvl1pPr algn="ctr">
              <a:defRPr sz="2000" spc="300">
                <a:solidFill>
                  <a:srgbClr val="FFC000"/>
                </a:solidFill>
                <a:latin typeface="+mj-ea"/>
                <a:ea typeface="+mj-ea"/>
              </a:defRPr>
            </a:lvl1pPr>
          </a:lstStyle>
          <a:p>
            <a:r>
              <a:rPr lang="zh-CN" altLang="en-US" dirty="0"/>
              <a:t>理財回報</a:t>
            </a:r>
            <a:endParaRPr lang="zh-CN" altLang="en-US" dirty="0"/>
          </a:p>
        </p:txBody>
      </p:sp>
      <p:sp>
        <p:nvSpPr>
          <p:cNvPr id="60" name="文本框 59"/>
          <p:cNvSpPr txBox="1"/>
          <p:nvPr/>
        </p:nvSpPr>
        <p:spPr>
          <a:xfrm>
            <a:off x="8285851" y="4814328"/>
            <a:ext cx="2983941" cy="929640"/>
          </a:xfrm>
          <a:prstGeom prst="rect">
            <a:avLst/>
          </a:prstGeom>
          <a:noFill/>
        </p:spPr>
        <p:txBody>
          <a:bodyPr wrap="square" rtlCol="0">
            <a:spAutoFit/>
          </a:bodyPr>
          <a:lstStyle/>
          <a:p>
            <a:pPr algn="ctr">
              <a:lnSpc>
                <a:spcPct val="130000"/>
              </a:lnSpc>
            </a:pP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美元的債券價值：</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1083</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,1083</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美元的股票價值：</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755163</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股票年化收益率約</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6.86%</a:t>
            </a:r>
            <a:r>
              <a:rPr lang="en-US" altLang="zh-CN" sz="1400"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62" name="文本框 61"/>
          <p:cNvSpPr txBox="1"/>
          <p:nvPr/>
        </p:nvSpPr>
        <p:spPr>
          <a:xfrm>
            <a:off x="6236901" y="4165895"/>
            <a:ext cx="1638300" cy="398780"/>
          </a:xfrm>
          <a:prstGeom prst="rect">
            <a:avLst/>
          </a:prstGeom>
          <a:noFill/>
        </p:spPr>
        <p:txBody>
          <a:bodyPr wrap="square" rtlCol="0">
            <a:spAutoFit/>
          </a:bodyPr>
          <a:lstStyle/>
          <a:p>
            <a:pPr algn="r"/>
            <a:r>
              <a:rPr lang="zh-CN" altLang="en-US" sz="2000" spc="300" dirty="0">
                <a:solidFill>
                  <a:schemeClr val="tx1">
                    <a:lumMod val="50000"/>
                    <a:lumOff val="50000"/>
                  </a:schemeClr>
                </a:solidFill>
                <a:latin typeface="+mj-ea"/>
                <a:ea typeface="+mj-ea"/>
              </a:rPr>
              <a:t>必要分析</a:t>
            </a:r>
            <a:endParaRPr lang="zh-CN" altLang="en-US" sz="2000" spc="300" dirty="0">
              <a:solidFill>
                <a:schemeClr val="tx1">
                  <a:lumMod val="50000"/>
                  <a:lumOff val="50000"/>
                </a:schemeClr>
              </a:solidFill>
              <a:latin typeface="+mj-ea"/>
              <a:ea typeface="+mj-ea"/>
            </a:endParaRPr>
          </a:p>
        </p:txBody>
      </p:sp>
      <p:sp>
        <p:nvSpPr>
          <p:cNvPr id="63" name="文本框 62"/>
          <p:cNvSpPr txBox="1"/>
          <p:nvPr/>
        </p:nvSpPr>
        <p:spPr>
          <a:xfrm>
            <a:off x="4545401" y="4490478"/>
            <a:ext cx="3329800" cy="929640"/>
          </a:xfrm>
          <a:prstGeom prst="rect">
            <a:avLst/>
          </a:prstGeom>
          <a:noFill/>
        </p:spPr>
        <p:txBody>
          <a:bodyPr wrap="square" rtlCol="0">
            <a:spAutoFit/>
          </a:bodyPr>
          <a:lstStyle/>
          <a:p>
            <a:pPr algn="r">
              <a:lnSpc>
                <a:spcPct val="130000"/>
              </a:lnSpc>
            </a:pPr>
            <a:r>
              <a:rPr lang="zh-CN" altLang="en-US" sz="1400" spc="150" dirty="0">
                <a:solidFill>
                  <a:schemeClr val="tx1">
                    <a:lumMod val="50000"/>
                    <a:lumOff val="50000"/>
                  </a:schemeClr>
                </a:solidFill>
              </a:rPr>
              <a:t>單擊此處輸入你的正文</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文字是您思想的提煉</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為了最終演示發佈的良好效果</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請儘量言簡意賅的闡述觀點</a:t>
            </a:r>
            <a:endParaRPr lang="zh-CN" altLang="en-US" sz="1400" spc="150" dirty="0">
              <a:solidFill>
                <a:schemeClr val="tx1">
                  <a:lumMod val="50000"/>
                  <a:lumOff val="50000"/>
                </a:schemeClr>
              </a:solidFill>
            </a:endParaRPr>
          </a:p>
        </p:txBody>
      </p:sp>
      <p:sp>
        <p:nvSpPr>
          <p:cNvPr id="64" name="矩形: 圆角 63"/>
          <p:cNvSpPr/>
          <p:nvPr/>
        </p:nvSpPr>
        <p:spPr>
          <a:xfrm>
            <a:off x="4349726" y="4181452"/>
            <a:ext cx="3420000" cy="1962150"/>
          </a:xfrm>
          <a:prstGeom prst="roundRect">
            <a:avLst>
              <a:gd name="adj" fmla="val 13754"/>
            </a:avLst>
          </a:prstGeom>
          <a:solidFill>
            <a:srgbClr val="FCC6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圆角 64"/>
          <p:cNvSpPr/>
          <p:nvPr/>
        </p:nvSpPr>
        <p:spPr>
          <a:xfrm>
            <a:off x="4438796" y="4099663"/>
            <a:ext cx="3420000" cy="1962150"/>
          </a:xfrm>
          <a:prstGeom prst="roundRect">
            <a:avLst>
              <a:gd name="adj" fmla="val 13754"/>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6" name="文本框 65"/>
          <p:cNvSpPr txBox="1"/>
          <p:nvPr/>
        </p:nvSpPr>
        <p:spPr>
          <a:xfrm>
            <a:off x="5329646" y="4394495"/>
            <a:ext cx="1638300" cy="398780"/>
          </a:xfrm>
          <a:prstGeom prst="rect">
            <a:avLst/>
          </a:prstGeom>
          <a:noFill/>
        </p:spPr>
        <p:txBody>
          <a:bodyPr wrap="square" rtlCol="0">
            <a:spAutoFit/>
          </a:bodyPr>
          <a:lstStyle>
            <a:defPPr>
              <a:defRPr lang="zh-CN"/>
            </a:defPPr>
            <a:lvl1pPr algn="ctr">
              <a:defRPr sz="2000" spc="300">
                <a:solidFill>
                  <a:srgbClr val="FFC000"/>
                </a:solidFill>
                <a:latin typeface="+mj-ea"/>
                <a:ea typeface="+mj-ea"/>
              </a:defRPr>
            </a:lvl1pPr>
          </a:lstStyle>
          <a:p>
            <a:r>
              <a:rPr lang="zh-CN" altLang="en-US" dirty="0"/>
              <a:t>理財回報</a:t>
            </a:r>
            <a:endParaRPr lang="zh-CN" altLang="en-US" dirty="0"/>
          </a:p>
        </p:txBody>
      </p:sp>
      <p:sp>
        <p:nvSpPr>
          <p:cNvPr id="67" name="文本框 66"/>
          <p:cNvSpPr txBox="1"/>
          <p:nvPr/>
        </p:nvSpPr>
        <p:spPr>
          <a:xfrm>
            <a:off x="4552313" y="4814328"/>
            <a:ext cx="3192966" cy="929640"/>
          </a:xfrm>
          <a:prstGeom prst="rect">
            <a:avLst/>
          </a:prstGeom>
          <a:noFill/>
        </p:spPr>
        <p:txBody>
          <a:bodyPr wrap="square" rtlCol="0">
            <a:spAutoFit/>
          </a:bodyPr>
          <a:lstStyle/>
          <a:p>
            <a:pPr algn="ctr">
              <a:lnSpc>
                <a:spcPct val="13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債券、黃金的收益對比扣除通貨膨脹的影響後，</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1802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年投資，至</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2006</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美元的黃金價值</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1.95</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68" name="椭圆 67"/>
          <p:cNvSpPr/>
          <p:nvPr/>
        </p:nvSpPr>
        <p:spPr>
          <a:xfrm>
            <a:off x="1097438" y="1093014"/>
            <a:ext cx="2772000" cy="2772000"/>
          </a:xfrm>
          <a:prstGeom prst="ellipse">
            <a:avLst/>
          </a:prstGeom>
          <a:blipFill dpi="0" rotWithShape="1">
            <a:blip r:embed="rId1"/>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椭圆 70"/>
          <p:cNvSpPr/>
          <p:nvPr/>
        </p:nvSpPr>
        <p:spPr>
          <a:xfrm>
            <a:off x="4824301" y="1093014"/>
            <a:ext cx="2772000" cy="2772000"/>
          </a:xfrm>
          <a:prstGeom prst="ellipse">
            <a:avLst/>
          </a:prstGeom>
          <a:blipFill dpi="0" rotWithShape="1">
            <a:blip r:embed="rId2"/>
            <a:srcRect/>
            <a:tile tx="-55880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椭圆 71"/>
          <p:cNvSpPr/>
          <p:nvPr/>
        </p:nvSpPr>
        <p:spPr>
          <a:xfrm>
            <a:off x="8324862" y="1093014"/>
            <a:ext cx="2772000" cy="2772000"/>
          </a:xfrm>
          <a:prstGeom prst="ellipse">
            <a:avLst/>
          </a:prstGeom>
          <a:blipFill dpi="0" rotWithShape="1">
            <a:blip r:embed="rId3"/>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72"/>
          <p:cNvSpPr txBox="1"/>
          <p:nvPr/>
        </p:nvSpPr>
        <p:spPr>
          <a:xfrm>
            <a:off x="7184181" y="2619118"/>
            <a:ext cx="2914502" cy="646331"/>
          </a:xfrm>
          <a:prstGeom prst="rect">
            <a:avLst/>
          </a:prstGeom>
          <a:noFill/>
        </p:spPr>
        <p:txBody>
          <a:bodyPr wrap="none" rtlCol="0" anchor="ctr">
            <a:noAutofit/>
          </a:bodyPr>
          <a:lstStyle>
            <a:defPPr>
              <a:defRPr lang="zh-CN"/>
            </a:defPPr>
            <a:lvl1pPr>
              <a:defRPr sz="3600" spc="100">
                <a:solidFill>
                  <a:srgbClr val="FFC000"/>
                </a:solidFill>
                <a:effectLst>
                  <a:outerShdw blurRad="127000" dist="63500" dir="2700000" algn="tl" rotWithShape="0">
                    <a:schemeClr val="accent1">
                      <a:alpha val="20000"/>
                    </a:schemeClr>
                  </a:outerShdw>
                </a:effectLst>
                <a:latin typeface="+mj-ea"/>
                <a:ea typeface="+mj-ea"/>
              </a:defRPr>
            </a:lvl1pPr>
          </a:lstStyle>
          <a:p>
            <a:r>
              <a:rPr lang="zh-CN" altLang="en-US" dirty="0">
                <a:sym typeface="+mn-ea"/>
              </a:rPr>
              <a:t>理財產品講解</a:t>
            </a:r>
            <a:endParaRPr lang="zh-CN" altLang="en-US" dirty="0">
              <a:sym typeface="+mn-ea"/>
            </a:endParaRPr>
          </a:p>
        </p:txBody>
      </p:sp>
      <p:sp>
        <p:nvSpPr>
          <p:cNvPr id="16" name="文本框 76"/>
          <p:cNvSpPr txBox="1"/>
          <p:nvPr/>
        </p:nvSpPr>
        <p:spPr>
          <a:xfrm>
            <a:off x="7184181" y="3793329"/>
            <a:ext cx="2904877" cy="646331"/>
          </a:xfrm>
          <a:prstGeom prst="rect">
            <a:avLst/>
          </a:prstGeom>
          <a:noFill/>
        </p:spPr>
        <p:txBody>
          <a:bodyPr wrap="none" rtlCol="0" anchor="ctr">
            <a:noAutofit/>
          </a:bodyPr>
          <a:lstStyle>
            <a:defPPr>
              <a:defRPr lang="zh-CN"/>
            </a:defPPr>
            <a:lvl1pPr>
              <a:defRPr sz="3600" spc="100">
                <a:solidFill>
                  <a:srgbClr val="FFC000"/>
                </a:solidFill>
                <a:effectLst>
                  <a:outerShdw blurRad="127000" dist="63500" dir="2700000" algn="tl" rotWithShape="0">
                    <a:schemeClr val="accent1">
                      <a:alpha val="20000"/>
                    </a:schemeClr>
                  </a:outerShdw>
                </a:effectLst>
                <a:latin typeface="+mj-ea"/>
                <a:ea typeface="+mj-ea"/>
              </a:defRPr>
            </a:lvl1pPr>
          </a:lstStyle>
          <a:p>
            <a:r>
              <a:rPr lang="zh-CN" altLang="en-US" dirty="0">
                <a:sym typeface="+mn-ea"/>
              </a:rPr>
              <a:t>理財的必要性</a:t>
            </a:r>
            <a:endParaRPr lang="zh-CN" altLang="en-US" dirty="0"/>
          </a:p>
        </p:txBody>
      </p:sp>
      <p:sp>
        <p:nvSpPr>
          <p:cNvPr id="17" name="文本框 77"/>
          <p:cNvSpPr txBox="1"/>
          <p:nvPr/>
        </p:nvSpPr>
        <p:spPr>
          <a:xfrm>
            <a:off x="7184181" y="4967541"/>
            <a:ext cx="2914502" cy="646331"/>
          </a:xfrm>
          <a:prstGeom prst="rect">
            <a:avLst/>
          </a:prstGeom>
          <a:noFill/>
        </p:spPr>
        <p:txBody>
          <a:bodyPr wrap="none" rtlCol="0" anchor="ctr">
            <a:noAutofit/>
          </a:bodyPr>
          <a:lstStyle>
            <a:defPPr>
              <a:defRPr lang="zh-CN"/>
            </a:defPPr>
            <a:lvl1pPr>
              <a:defRPr sz="3600" spc="100">
                <a:solidFill>
                  <a:srgbClr val="FFC000"/>
                </a:solidFill>
                <a:effectLst>
                  <a:outerShdw blurRad="127000" dist="63500" dir="2700000" algn="tl" rotWithShape="0">
                    <a:schemeClr val="accent1">
                      <a:alpha val="20000"/>
                    </a:schemeClr>
                  </a:outerShdw>
                </a:effectLst>
                <a:latin typeface="+mj-ea"/>
                <a:ea typeface="+mj-ea"/>
              </a:defRPr>
            </a:lvl1pPr>
          </a:lstStyle>
          <a:p>
            <a:r>
              <a:rPr lang="zh-CN" altLang="en-US" dirty="0">
                <a:sym typeface="+mn-ea"/>
              </a:rPr>
              <a:t>理財的回報率</a:t>
            </a:r>
            <a:endParaRPr lang="zh-CN" altLang="en-US" dirty="0"/>
          </a:p>
        </p:txBody>
      </p:sp>
      <p:sp>
        <p:nvSpPr>
          <p:cNvPr id="18" name="椭圆 17"/>
          <p:cNvSpPr/>
          <p:nvPr/>
        </p:nvSpPr>
        <p:spPr>
          <a:xfrm>
            <a:off x="6296092" y="1439168"/>
            <a:ext cx="657810" cy="657810"/>
          </a:xfrm>
          <a:prstGeom prst="ellipse">
            <a:avLst/>
          </a:prstGeom>
          <a:gradFill>
            <a:gsLst>
              <a:gs pos="0">
                <a:srgbClr val="FFC000"/>
              </a:gs>
              <a:gs pos="100000">
                <a:schemeClr val="accent2"/>
              </a:gs>
            </a:gsLst>
            <a:lin ang="0" scaled="0"/>
          </a:gradFill>
          <a:ln>
            <a:noFill/>
          </a:ln>
          <a:effectLst>
            <a:outerShdw blurRad="254000" dist="88900" dir="2700000" algn="tl" rotWithShape="0">
              <a:schemeClr val="accent2">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2800" b="1" i="1" dirty="0">
                <a:ln w="12700">
                  <a:noFill/>
                </a:ln>
                <a:solidFill>
                  <a:schemeClr val="bg1"/>
                </a:solidFill>
                <a:latin typeface="+mj-lt"/>
              </a:rPr>
              <a:t>01</a:t>
            </a:r>
            <a:endParaRPr lang="zh-CN" altLang="en-US" sz="2800" b="1" i="1" dirty="0">
              <a:ln w="12700">
                <a:noFill/>
              </a:ln>
              <a:solidFill>
                <a:schemeClr val="bg1"/>
              </a:solidFill>
              <a:latin typeface="+mj-lt"/>
            </a:endParaRPr>
          </a:p>
        </p:txBody>
      </p:sp>
      <p:sp>
        <p:nvSpPr>
          <p:cNvPr id="19" name="椭圆 18"/>
          <p:cNvSpPr/>
          <p:nvPr/>
        </p:nvSpPr>
        <p:spPr>
          <a:xfrm>
            <a:off x="6296092" y="2613379"/>
            <a:ext cx="657810" cy="657810"/>
          </a:xfrm>
          <a:prstGeom prst="ellipse">
            <a:avLst/>
          </a:prstGeom>
          <a:gradFill>
            <a:gsLst>
              <a:gs pos="0">
                <a:srgbClr val="FFC000"/>
              </a:gs>
              <a:gs pos="100000">
                <a:schemeClr val="accent2"/>
              </a:gs>
            </a:gsLst>
            <a:lin ang="0" scaled="0"/>
          </a:gradFill>
          <a:ln>
            <a:noFill/>
          </a:ln>
          <a:effectLst>
            <a:outerShdw blurRad="254000" dist="88900" dir="2700000" algn="tl" rotWithShape="0">
              <a:schemeClr val="accent2">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2800" b="1" i="1">
                <a:ln w="12700">
                  <a:noFill/>
                </a:ln>
                <a:solidFill>
                  <a:schemeClr val="bg1"/>
                </a:solidFill>
                <a:latin typeface="+mj-lt"/>
              </a:rPr>
              <a:t>02</a:t>
            </a:r>
            <a:endParaRPr lang="zh-CN" altLang="en-US" sz="2800" b="1" i="1" dirty="0">
              <a:ln w="12700">
                <a:noFill/>
              </a:ln>
              <a:solidFill>
                <a:schemeClr val="bg1"/>
              </a:solidFill>
              <a:latin typeface="+mj-lt"/>
            </a:endParaRPr>
          </a:p>
        </p:txBody>
      </p:sp>
      <p:sp>
        <p:nvSpPr>
          <p:cNvPr id="21" name="椭圆 20"/>
          <p:cNvSpPr/>
          <p:nvPr/>
        </p:nvSpPr>
        <p:spPr>
          <a:xfrm>
            <a:off x="6296092" y="3787590"/>
            <a:ext cx="657810" cy="657810"/>
          </a:xfrm>
          <a:prstGeom prst="ellipse">
            <a:avLst/>
          </a:prstGeom>
          <a:gradFill>
            <a:gsLst>
              <a:gs pos="0">
                <a:srgbClr val="FFC000"/>
              </a:gs>
              <a:gs pos="100000">
                <a:schemeClr val="accent2"/>
              </a:gs>
            </a:gsLst>
            <a:lin ang="0" scaled="0"/>
          </a:gradFill>
          <a:ln>
            <a:noFill/>
          </a:ln>
          <a:effectLst>
            <a:outerShdw blurRad="254000" dist="88900" dir="2700000" algn="tl" rotWithShape="0">
              <a:schemeClr val="accent2">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2800" b="1" i="1" dirty="0">
                <a:ln w="12700">
                  <a:noFill/>
                </a:ln>
                <a:solidFill>
                  <a:schemeClr val="bg1"/>
                </a:solidFill>
                <a:latin typeface="+mj-lt"/>
              </a:rPr>
              <a:t>03</a:t>
            </a:r>
            <a:endParaRPr lang="zh-CN" altLang="en-US" sz="2800" b="1" i="1" dirty="0">
              <a:ln w="12700">
                <a:noFill/>
              </a:ln>
              <a:solidFill>
                <a:schemeClr val="bg1"/>
              </a:solidFill>
              <a:latin typeface="+mj-lt"/>
            </a:endParaRPr>
          </a:p>
        </p:txBody>
      </p:sp>
      <p:sp>
        <p:nvSpPr>
          <p:cNvPr id="22" name="椭圆 21"/>
          <p:cNvSpPr/>
          <p:nvPr/>
        </p:nvSpPr>
        <p:spPr>
          <a:xfrm>
            <a:off x="6296092" y="4961801"/>
            <a:ext cx="657810" cy="657810"/>
          </a:xfrm>
          <a:prstGeom prst="ellipse">
            <a:avLst/>
          </a:prstGeom>
          <a:gradFill>
            <a:gsLst>
              <a:gs pos="0">
                <a:srgbClr val="FFC000"/>
              </a:gs>
              <a:gs pos="100000">
                <a:schemeClr val="accent2"/>
              </a:gs>
            </a:gsLst>
            <a:lin ang="0" scaled="0"/>
          </a:gradFill>
          <a:ln>
            <a:noFill/>
          </a:ln>
          <a:effectLst>
            <a:outerShdw blurRad="254000" dist="88900" dir="2700000" algn="tl" rotWithShape="0">
              <a:schemeClr val="accent2">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2800" b="1" i="1" dirty="0">
                <a:ln w="12700">
                  <a:noFill/>
                </a:ln>
                <a:solidFill>
                  <a:schemeClr val="bg1"/>
                </a:solidFill>
                <a:latin typeface="+mj-lt"/>
              </a:rPr>
              <a:t>04</a:t>
            </a:r>
            <a:endParaRPr lang="zh-CN" altLang="en-US" sz="2800" b="1" i="1" dirty="0">
              <a:ln w="12700">
                <a:noFill/>
              </a:ln>
              <a:solidFill>
                <a:schemeClr val="bg1"/>
              </a:solidFill>
              <a:latin typeface="+mj-lt"/>
            </a:endParaRPr>
          </a:p>
        </p:txBody>
      </p:sp>
      <p:sp>
        <p:nvSpPr>
          <p:cNvPr id="23" name="文本框 82"/>
          <p:cNvSpPr txBox="1"/>
          <p:nvPr/>
        </p:nvSpPr>
        <p:spPr>
          <a:xfrm>
            <a:off x="7184181" y="1444907"/>
            <a:ext cx="2914502" cy="646331"/>
          </a:xfrm>
          <a:prstGeom prst="rect">
            <a:avLst/>
          </a:prstGeom>
          <a:noFill/>
        </p:spPr>
        <p:txBody>
          <a:bodyPr wrap="none" rtlCol="0" anchor="ctr">
            <a:noAutofit/>
          </a:bodyPr>
          <a:lstStyle>
            <a:defPPr>
              <a:defRPr lang="zh-CN"/>
            </a:defPPr>
            <a:lvl1pPr>
              <a:defRPr sz="4800" spc="600">
                <a:solidFill>
                  <a:srgbClr val="245188"/>
                </a:solidFill>
                <a:effectLst>
                  <a:outerShdw blurRad="127000" dist="63500" dir="2700000" algn="tl" rotWithShape="0">
                    <a:schemeClr val="accent1">
                      <a:alpha val="40000"/>
                    </a:schemeClr>
                  </a:outerShdw>
                </a:effectLst>
                <a:latin typeface="+mj-ea"/>
                <a:ea typeface="+mj-ea"/>
              </a:defRPr>
            </a:lvl1pPr>
          </a:lstStyle>
          <a:p>
            <a:r>
              <a:rPr lang="zh-CN" altLang="en-US" sz="3600" spc="100" dirty="0">
                <a:solidFill>
                  <a:srgbClr val="FFC000"/>
                </a:solidFill>
                <a:effectLst>
                  <a:outerShdw blurRad="127000" dist="63500" dir="2700000" algn="tl" rotWithShape="0">
                    <a:schemeClr val="accent1">
                      <a:alpha val="20000"/>
                    </a:schemeClr>
                  </a:outerShdw>
                </a:effectLst>
              </a:rPr>
              <a:t>公司經營內容</a:t>
            </a:r>
            <a:endParaRPr lang="zh-CN" altLang="en-US" sz="3600" spc="100" dirty="0">
              <a:solidFill>
                <a:srgbClr val="FFC000"/>
              </a:solidFill>
              <a:effectLst>
                <a:outerShdw blurRad="127000" dist="63500" dir="2700000" algn="tl" rotWithShape="0">
                  <a:schemeClr val="accent1">
                    <a:alpha val="20000"/>
                  </a:schemeClr>
                </a:outerShdw>
              </a:effectLst>
            </a:endParaRPr>
          </a:p>
        </p:txBody>
      </p:sp>
      <p:sp>
        <p:nvSpPr>
          <p:cNvPr id="25" name="文本框 91"/>
          <p:cNvSpPr txBox="1"/>
          <p:nvPr/>
        </p:nvSpPr>
        <p:spPr>
          <a:xfrm>
            <a:off x="7184181" y="3188710"/>
            <a:ext cx="4188669" cy="240290"/>
          </a:xfrm>
          <a:prstGeom prst="rect">
            <a:avLst/>
          </a:prstGeom>
          <a:noFill/>
        </p:spPr>
        <p:txBody>
          <a:bodyPr wrap="square" rtlCol="0">
            <a:noAutofit/>
          </a:bodyPr>
          <a:lstStyle>
            <a:defPPr>
              <a:defRPr lang="zh-CN"/>
            </a:defPPr>
          </a:lstStyle>
          <a:p>
            <a:r>
              <a:rPr lang="en-US" altLang="zh-CN" sz="1400" spc="150" dirty="0">
                <a:solidFill>
                  <a:schemeClr val="bg1">
                    <a:lumMod val="50000"/>
                  </a:schemeClr>
                </a:solidFill>
                <a:ea typeface="+mj-ea"/>
              </a:rPr>
              <a:t>Introduction of financial Products</a:t>
            </a:r>
            <a:endParaRPr lang="en-US" altLang="zh-CN" sz="1400" spc="150" dirty="0">
              <a:solidFill>
                <a:schemeClr val="bg1">
                  <a:lumMod val="50000"/>
                </a:schemeClr>
              </a:solidFill>
              <a:ea typeface="+mj-ea"/>
            </a:endParaRPr>
          </a:p>
        </p:txBody>
      </p:sp>
      <p:sp>
        <p:nvSpPr>
          <p:cNvPr id="28" name="文本框 92"/>
          <p:cNvSpPr txBox="1"/>
          <p:nvPr/>
        </p:nvSpPr>
        <p:spPr>
          <a:xfrm>
            <a:off x="7184181" y="2015877"/>
            <a:ext cx="4360119" cy="337176"/>
          </a:xfrm>
          <a:prstGeom prst="rect">
            <a:avLst/>
          </a:prstGeom>
          <a:noFill/>
        </p:spPr>
        <p:txBody>
          <a:bodyPr wrap="square" rtlCol="0">
            <a:noAutofit/>
          </a:bodyPr>
          <a:lstStyle>
            <a:defPPr>
              <a:defRPr lang="zh-CN"/>
            </a:defPPr>
          </a:lstStyle>
          <a:p>
            <a:r>
              <a:rPr lang="en-US" altLang="zh-CN" sz="1400" spc="150" dirty="0">
                <a:solidFill>
                  <a:schemeClr val="bg1">
                    <a:lumMod val="50000"/>
                  </a:schemeClr>
                </a:solidFill>
                <a:ea typeface="+mj-ea"/>
              </a:rPr>
              <a:t>Business Contents of the Company</a:t>
            </a:r>
            <a:endParaRPr lang="en-US" altLang="zh-CN" sz="1400" spc="150" dirty="0">
              <a:solidFill>
                <a:schemeClr val="bg1">
                  <a:lumMod val="50000"/>
                </a:schemeClr>
              </a:solidFill>
              <a:ea typeface="+mj-ea"/>
            </a:endParaRPr>
          </a:p>
        </p:txBody>
      </p:sp>
      <p:sp>
        <p:nvSpPr>
          <p:cNvPr id="29" name="文本框 93"/>
          <p:cNvSpPr txBox="1"/>
          <p:nvPr/>
        </p:nvSpPr>
        <p:spPr>
          <a:xfrm>
            <a:off x="7184180" y="5538963"/>
            <a:ext cx="4036269" cy="337176"/>
          </a:xfrm>
          <a:prstGeom prst="rect">
            <a:avLst/>
          </a:prstGeom>
          <a:noFill/>
        </p:spPr>
        <p:txBody>
          <a:bodyPr wrap="square" rtlCol="0">
            <a:noAutofit/>
          </a:bodyPr>
          <a:lstStyle>
            <a:defPPr>
              <a:defRPr lang="zh-CN"/>
            </a:defPPr>
          </a:lstStyle>
          <a:p>
            <a:r>
              <a:rPr lang="en-US" altLang="zh-CN" sz="1400" spc="150" dirty="0">
                <a:solidFill>
                  <a:schemeClr val="bg1">
                    <a:lumMod val="50000"/>
                  </a:schemeClr>
                </a:solidFill>
                <a:ea typeface="+mj-ea"/>
              </a:rPr>
              <a:t>Return on Financial management</a:t>
            </a:r>
            <a:endParaRPr lang="en-US" altLang="zh-CN" sz="1400" spc="150" dirty="0">
              <a:solidFill>
                <a:schemeClr val="bg1">
                  <a:lumMod val="50000"/>
                </a:schemeClr>
              </a:solidFill>
              <a:ea typeface="+mj-ea"/>
            </a:endParaRPr>
          </a:p>
        </p:txBody>
      </p:sp>
      <p:sp>
        <p:nvSpPr>
          <p:cNvPr id="30" name="文本框 94"/>
          <p:cNvSpPr txBox="1"/>
          <p:nvPr/>
        </p:nvSpPr>
        <p:spPr>
          <a:xfrm>
            <a:off x="7184181" y="4366130"/>
            <a:ext cx="4188668" cy="240290"/>
          </a:xfrm>
          <a:prstGeom prst="rect">
            <a:avLst/>
          </a:prstGeom>
          <a:noFill/>
        </p:spPr>
        <p:txBody>
          <a:bodyPr wrap="square" rtlCol="0">
            <a:noAutofit/>
          </a:bodyPr>
          <a:lstStyle>
            <a:defPPr>
              <a:defRPr lang="zh-CN"/>
            </a:defPPr>
          </a:lstStyle>
          <a:p>
            <a:r>
              <a:rPr lang="en-US" altLang="zh-CN" sz="1600" spc="150" dirty="0">
                <a:solidFill>
                  <a:schemeClr val="bg1">
                    <a:lumMod val="50000"/>
                  </a:schemeClr>
                </a:solidFill>
                <a:ea typeface="+mj-ea"/>
              </a:rPr>
              <a:t>The Necessity of managing Money</a:t>
            </a:r>
            <a:endParaRPr lang="en-US" altLang="zh-CN" sz="1600" spc="150" dirty="0">
              <a:solidFill>
                <a:schemeClr val="bg1">
                  <a:lumMod val="50000"/>
                </a:schemeClr>
              </a:solidFill>
              <a:ea typeface="+mj-ea"/>
            </a:endParaRPr>
          </a:p>
        </p:txBody>
      </p:sp>
      <p:sp>
        <p:nvSpPr>
          <p:cNvPr id="104" name="矩形 103"/>
          <p:cNvSpPr/>
          <p:nvPr/>
        </p:nvSpPr>
        <p:spPr>
          <a:xfrm>
            <a:off x="2102942" y="3188710"/>
            <a:ext cx="2305438" cy="1107996"/>
          </a:xfrm>
          <a:prstGeom prst="rect">
            <a:avLst/>
          </a:prstGeom>
          <a:noFill/>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6600" b="1" dirty="0">
                <a:solidFill>
                  <a:srgbClr val="FFC000"/>
                </a:solidFill>
                <a:effectLst>
                  <a:outerShdw blurRad="228600" dist="139700" dir="2700000" algn="ctr" rotWithShape="0">
                    <a:srgbClr val="000000">
                      <a:alpha val="10000"/>
                    </a:srgbClr>
                  </a:outerShdw>
                </a:effectLst>
                <a:latin typeface="+mj-ea"/>
                <a:ea typeface="+mj-ea"/>
              </a:rPr>
              <a:t>目錄</a:t>
            </a:r>
            <a:endParaRPr lang="zh-CN" altLang="en-US" sz="6600" b="1" dirty="0">
              <a:solidFill>
                <a:srgbClr val="FFC000"/>
              </a:solidFill>
              <a:effectLst>
                <a:outerShdw blurRad="228600" dist="139700" dir="2700000" algn="ctr" rotWithShape="0">
                  <a:srgbClr val="000000">
                    <a:alpha val="10000"/>
                  </a:srgbClr>
                </a:outerShdw>
              </a:effectLst>
              <a:latin typeface="+mj-ea"/>
              <a:ea typeface="+mj-ea"/>
            </a:endParaRPr>
          </a:p>
        </p:txBody>
      </p:sp>
      <p:sp>
        <p:nvSpPr>
          <p:cNvPr id="110" name="文本框 92"/>
          <p:cNvSpPr txBox="1"/>
          <p:nvPr/>
        </p:nvSpPr>
        <p:spPr>
          <a:xfrm>
            <a:off x="2102942" y="3950631"/>
            <a:ext cx="2305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defPPr>
              <a:defRPr lang="zh-CN"/>
            </a:defPPr>
            <a:lvl1pPr algn="ctr">
              <a:defRPr sz="4800" b="1" i="1">
                <a:solidFill>
                  <a:schemeClr val="accent1"/>
                </a:solidFill>
                <a:latin typeface="+mj-lt"/>
                <a:cs typeface="+mn-ea"/>
              </a:defRPr>
            </a:lvl1pPr>
            <a:lvl2pPr marL="742950" indent="-285750">
              <a:defRPr sz="1300">
                <a:latin typeface="Calibri" panose="020F0502020204030204" pitchFamily="34" charset="0"/>
                <a:ea typeface="SimSun" panose="02010600030101010101" pitchFamily="2" charset="-122"/>
              </a:defRPr>
            </a:lvl2pPr>
            <a:lvl3pPr marL="1143000" indent="-228600">
              <a:defRPr sz="1300">
                <a:latin typeface="Calibri" panose="020F0502020204030204" pitchFamily="34" charset="0"/>
                <a:ea typeface="SimSun" panose="02010600030101010101" pitchFamily="2" charset="-122"/>
              </a:defRPr>
            </a:lvl3pPr>
            <a:lvl4pPr marL="1600200" indent="-228600">
              <a:defRPr sz="1300">
                <a:latin typeface="Calibri" panose="020F0502020204030204" pitchFamily="34" charset="0"/>
                <a:ea typeface="SimSun" panose="02010600030101010101" pitchFamily="2" charset="-122"/>
              </a:defRPr>
            </a:lvl4pPr>
            <a:lvl5pPr marL="2057400" indent="-228600">
              <a:defRPr sz="1300">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defRPr sz="1300">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defRPr sz="1300">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defRPr sz="1300">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defRPr sz="1300">
                <a:latin typeface="Calibri" panose="020F0502020204030204" pitchFamily="34" charset="0"/>
                <a:ea typeface="SimSun" panose="02010600030101010101" pitchFamily="2" charset="-122"/>
              </a:defRPr>
            </a:lvl9pPr>
          </a:lstStyle>
          <a:p>
            <a:r>
              <a:rPr lang="en-US" altLang="zh-CN" b="0" i="0" dirty="0">
                <a:solidFill>
                  <a:srgbClr val="FFC000"/>
                </a:solidFill>
              </a:rPr>
              <a:t>Contents</a:t>
            </a:r>
            <a:endParaRPr lang="en-US" altLang="zh-CN" b="0" i="0" dirty="0">
              <a:solidFill>
                <a:srgbClr val="FFC000"/>
              </a:solidFill>
            </a:endParaRPr>
          </a:p>
        </p:txBody>
      </p:sp>
      <p:grpSp>
        <p:nvGrpSpPr>
          <p:cNvPr id="35" name="组合 34"/>
          <p:cNvGrpSpPr/>
          <p:nvPr/>
        </p:nvGrpSpPr>
        <p:grpSpPr>
          <a:xfrm>
            <a:off x="500750" y="4487158"/>
            <a:ext cx="319300" cy="304698"/>
            <a:chOff x="8842417" y="3950351"/>
            <a:chExt cx="668954" cy="638362"/>
          </a:xfrm>
        </p:grpSpPr>
        <p:sp>
          <p:nvSpPr>
            <p:cNvPr id="36" name="椭圆 35"/>
            <p:cNvSpPr/>
            <p:nvPr/>
          </p:nvSpPr>
          <p:spPr>
            <a:xfrm rot="12771694"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37" name="椭圆 36"/>
            <p:cNvSpPr/>
            <p:nvPr/>
          </p:nvSpPr>
          <p:spPr>
            <a:xfrm rot="20596161"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grpSp>
        <p:nvGrpSpPr>
          <p:cNvPr id="38" name="组合 37"/>
          <p:cNvGrpSpPr/>
          <p:nvPr/>
        </p:nvGrpSpPr>
        <p:grpSpPr>
          <a:xfrm>
            <a:off x="2893362" y="1012613"/>
            <a:ext cx="319300" cy="304698"/>
            <a:chOff x="8842417" y="3950351"/>
            <a:chExt cx="668954" cy="638362"/>
          </a:xfrm>
        </p:grpSpPr>
        <p:sp>
          <p:nvSpPr>
            <p:cNvPr id="39" name="椭圆 38"/>
            <p:cNvSpPr/>
            <p:nvPr/>
          </p:nvSpPr>
          <p:spPr>
            <a:xfrm rot="12771694"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40" name="椭圆 39"/>
            <p:cNvSpPr/>
            <p:nvPr/>
          </p:nvSpPr>
          <p:spPr>
            <a:xfrm rot="20596161"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grpSp>
        <p:nvGrpSpPr>
          <p:cNvPr id="41" name="组合 40"/>
          <p:cNvGrpSpPr/>
          <p:nvPr/>
        </p:nvGrpSpPr>
        <p:grpSpPr>
          <a:xfrm>
            <a:off x="11016673" y="5351752"/>
            <a:ext cx="1075042" cy="1025878"/>
            <a:chOff x="8842417" y="3950351"/>
            <a:chExt cx="668954" cy="638362"/>
          </a:xfrm>
        </p:grpSpPr>
        <p:sp>
          <p:nvSpPr>
            <p:cNvPr id="42" name="椭圆 41"/>
            <p:cNvSpPr/>
            <p:nvPr/>
          </p:nvSpPr>
          <p:spPr>
            <a:xfrm rot="12771694" flipH="1" flipV="1">
              <a:off x="8842417" y="3950351"/>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43" name="椭圆 42"/>
            <p:cNvSpPr/>
            <p:nvPr/>
          </p:nvSpPr>
          <p:spPr>
            <a:xfrm rot="20596161" flipH="1" flipV="1">
              <a:off x="8842417" y="3950351"/>
              <a:ext cx="668954" cy="638362"/>
            </a:xfrm>
            <a:prstGeom prst="ellipse">
              <a:avLst/>
            </a:prstGeom>
            <a:gradFill>
              <a:gsLst>
                <a:gs pos="100000">
                  <a:schemeClr val="accent1">
                    <a:lumMod val="5000"/>
                    <a:lumOff val="95000"/>
                    <a:alpha val="0"/>
                  </a:schemeClr>
                </a:gs>
                <a:gs pos="0">
                  <a:srgbClr val="FFC000">
                    <a:alpha val="56000"/>
                  </a:srgb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grpSp>
        <p:nvGrpSpPr>
          <p:cNvPr id="44" name="组合 43"/>
          <p:cNvGrpSpPr/>
          <p:nvPr/>
        </p:nvGrpSpPr>
        <p:grpSpPr>
          <a:xfrm>
            <a:off x="2767225" y="4950771"/>
            <a:ext cx="976872" cy="196178"/>
            <a:chOff x="4532073" y="5409387"/>
            <a:chExt cx="1148033" cy="230551"/>
          </a:xfrm>
        </p:grpSpPr>
        <p:sp>
          <p:nvSpPr>
            <p:cNvPr id="45" name="Oval 11"/>
            <p:cNvSpPr>
              <a:spLocks noChangeArrowheads="1"/>
            </p:cNvSpPr>
            <p:nvPr/>
          </p:nvSpPr>
          <p:spPr bwMode="auto">
            <a:xfrm>
              <a:off x="4532073" y="5409387"/>
              <a:ext cx="230427" cy="230551"/>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6" name="Oval 11"/>
            <p:cNvSpPr>
              <a:spLocks noChangeArrowheads="1"/>
            </p:cNvSpPr>
            <p:nvPr/>
          </p:nvSpPr>
          <p:spPr bwMode="auto">
            <a:xfrm>
              <a:off x="4990876" y="5409387"/>
              <a:ext cx="230427" cy="230551"/>
            </a:xfrm>
            <a:prstGeom prst="ellipse">
              <a:avLst/>
            </a:prstGeom>
            <a:solidFill>
              <a:schemeClr val="accent2"/>
            </a:solidFill>
            <a:ln>
              <a:noFill/>
            </a:ln>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7" name="Oval 11"/>
            <p:cNvSpPr>
              <a:spLocks noChangeArrowheads="1"/>
            </p:cNvSpPr>
            <p:nvPr/>
          </p:nvSpPr>
          <p:spPr bwMode="auto">
            <a:xfrm>
              <a:off x="5449679" y="5409387"/>
              <a:ext cx="230427" cy="230551"/>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椭圆 38"/>
          <p:cNvSpPr/>
          <p:nvPr/>
        </p:nvSpPr>
        <p:spPr>
          <a:xfrm rot="18579525" flipH="1" flipV="1">
            <a:off x="10786947" y="5466921"/>
            <a:ext cx="668954" cy="638362"/>
          </a:xfrm>
          <a:prstGeom prst="ellipse">
            <a:avLst/>
          </a:prstGeom>
          <a:gradFill>
            <a:gsLst>
              <a:gs pos="100000">
                <a:schemeClr val="accent1">
                  <a:lumMod val="5000"/>
                  <a:lumOff val="95000"/>
                  <a:alpha val="0"/>
                </a:schemeClr>
              </a:gs>
              <a:gs pos="0">
                <a:srgbClr val="FFC000"/>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nvGrpSpPr>
          <p:cNvPr id="3" name="组合 2"/>
          <p:cNvGrpSpPr/>
          <p:nvPr/>
        </p:nvGrpSpPr>
        <p:grpSpPr>
          <a:xfrm>
            <a:off x="825979" y="729000"/>
            <a:ext cx="10540043" cy="5400000"/>
            <a:chOff x="946045" y="729000"/>
            <a:chExt cx="10540043" cy="5400000"/>
          </a:xfrm>
        </p:grpSpPr>
        <p:grpSp>
          <p:nvGrpSpPr>
            <p:cNvPr id="16" name="组合 15"/>
            <p:cNvGrpSpPr/>
            <p:nvPr/>
          </p:nvGrpSpPr>
          <p:grpSpPr>
            <a:xfrm>
              <a:off x="946045" y="729000"/>
              <a:ext cx="5040000" cy="5400000"/>
              <a:chOff x="695325" y="729000"/>
              <a:chExt cx="5040000" cy="5400000"/>
            </a:xfrm>
          </p:grpSpPr>
          <p:grpSp>
            <p:nvGrpSpPr>
              <p:cNvPr id="31" name="组合 30"/>
              <p:cNvGrpSpPr/>
              <p:nvPr/>
            </p:nvGrpSpPr>
            <p:grpSpPr>
              <a:xfrm>
                <a:off x="1263838" y="2581568"/>
                <a:ext cx="756184" cy="653931"/>
                <a:chOff x="2066984" y="2569971"/>
                <a:chExt cx="756184" cy="653931"/>
              </a:xfrm>
            </p:grpSpPr>
            <p:sp>
              <p:nvSpPr>
                <p:cNvPr id="20" name="椭圆 19"/>
                <p:cNvSpPr/>
                <p:nvPr/>
              </p:nvSpPr>
              <p:spPr>
                <a:xfrm rot="8828306" flipV="1">
                  <a:off x="2154214" y="2585540"/>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34" name="椭圆 33"/>
                <p:cNvSpPr/>
                <p:nvPr/>
              </p:nvSpPr>
              <p:spPr>
                <a:xfrm rot="8828306" flipH="1" flipV="1">
                  <a:off x="2066984" y="2569971"/>
                  <a:ext cx="181344" cy="173050"/>
                </a:xfrm>
                <a:prstGeom prst="ellipse">
                  <a:avLst/>
                </a:prstGeom>
                <a:solidFill>
                  <a:schemeClr val="accent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grpSp>
          <p:sp>
            <p:nvSpPr>
              <p:cNvPr id="2" name="矩形 1"/>
              <p:cNvSpPr/>
              <p:nvPr/>
            </p:nvSpPr>
            <p:spPr>
              <a:xfrm>
                <a:off x="695325" y="729000"/>
                <a:ext cx="5040000" cy="5400000"/>
              </a:xfrm>
              <a:prstGeom prst="rect">
                <a:avLst/>
              </a:prstGeom>
              <a:solidFill>
                <a:srgbClr val="FCC6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875325" y="909000"/>
                <a:ext cx="4680000" cy="50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5"/>
              <p:cNvSpPr txBox="1">
                <a:spLocks noChangeArrowheads="1"/>
              </p:cNvSpPr>
              <p:nvPr/>
            </p:nvSpPr>
            <p:spPr bwMode="auto">
              <a:xfrm>
                <a:off x="1843475" y="1775345"/>
                <a:ext cx="272224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4800" b="1" i="1">
                    <a:solidFill>
                      <a:srgbClr val="FFC000"/>
                    </a:solidFill>
                    <a:latin typeface="+mj-lt"/>
                    <a:cs typeface="+mn-ea"/>
                  </a:defRPr>
                </a:lvl1pPr>
                <a:lvl2pPr marL="742950" indent="-285750">
                  <a:defRPr sz="1300">
                    <a:latin typeface="Calibri" panose="020F0502020204030204" pitchFamily="34" charset="0"/>
                    <a:ea typeface="SimSun" panose="02010600030101010101" pitchFamily="2" charset="-122"/>
                  </a:defRPr>
                </a:lvl2pPr>
                <a:lvl3pPr marL="1143000" indent="-228600">
                  <a:defRPr sz="1300">
                    <a:latin typeface="Calibri" panose="020F0502020204030204" pitchFamily="34" charset="0"/>
                    <a:ea typeface="SimSun" panose="02010600030101010101" pitchFamily="2" charset="-122"/>
                  </a:defRPr>
                </a:lvl3pPr>
                <a:lvl4pPr marL="1600200" indent="-228600">
                  <a:defRPr sz="1300">
                    <a:latin typeface="Calibri" panose="020F0502020204030204" pitchFamily="34" charset="0"/>
                    <a:ea typeface="SimSun" panose="02010600030101010101" pitchFamily="2" charset="-122"/>
                  </a:defRPr>
                </a:lvl4pPr>
                <a:lvl5pPr marL="2057400" indent="-228600">
                  <a:defRPr sz="1300">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defRPr sz="1300">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defRPr sz="1300">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defRPr sz="1300">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defRPr sz="1300">
                    <a:latin typeface="Calibri" panose="020F0502020204030204" pitchFamily="34" charset="0"/>
                    <a:ea typeface="SimSun" panose="02010600030101010101" pitchFamily="2" charset="-122"/>
                  </a:defRPr>
                </a:lvl9pPr>
              </a:lstStyle>
              <a:p>
                <a:r>
                  <a:rPr lang="en-US" altLang="zh-CN" dirty="0">
                    <a:sym typeface="inpin heiti" panose="00000500000000000000" pitchFamily="2" charset="-122"/>
                  </a:rPr>
                  <a:t>THANKS</a:t>
                </a:r>
                <a:endParaRPr lang="en-US" altLang="zh-CN" dirty="0">
                  <a:sym typeface="inpin heiti" panose="00000500000000000000" pitchFamily="2" charset="-122"/>
                </a:endParaRPr>
              </a:p>
            </p:txBody>
          </p:sp>
          <p:sp>
            <p:nvSpPr>
              <p:cNvPr id="9" name="文本框 8"/>
              <p:cNvSpPr txBox="1"/>
              <p:nvPr/>
            </p:nvSpPr>
            <p:spPr>
              <a:xfrm>
                <a:off x="1062676" y="2615003"/>
                <a:ext cx="4305300" cy="922020"/>
              </a:xfrm>
              <a:prstGeom prst="rect">
                <a:avLst/>
              </a:prstGeom>
              <a:noFill/>
            </p:spPr>
            <p:txBody>
              <a:bodyPr wrap="none">
                <a:spAutoFit/>
              </a:bodyPr>
              <a:lstStyle>
                <a:defPPr>
                  <a:defRPr lang="zh-CN"/>
                </a:defPPr>
                <a:lvl1pPr algn="ctr">
                  <a:defRPr sz="5400" b="1">
                    <a:solidFill>
                      <a:srgbClr val="FFC000"/>
                    </a:solidFill>
                    <a:effectLst>
                      <a:outerShdw blurRad="228600" dist="139700" dir="2700000" algn="ctr" rotWithShape="0">
                        <a:srgbClr val="000000">
                          <a:alpha val="10000"/>
                        </a:srgbClr>
                      </a:outerShdw>
                    </a:effectLst>
                    <a:latin typeface="思源黑体 CN Heavy" panose="020B0A00000000000000" pitchFamily="34" charset="-122"/>
                    <a:ea typeface="思源黑体 CN Heavy" panose="020B0A00000000000000" pitchFamily="34" charset="-122"/>
                  </a:defRPr>
                </a:lvl1pPr>
              </a:lstStyle>
              <a:p>
                <a:r>
                  <a:rPr lang="zh-CN" altLang="en-US" dirty="0">
                    <a:sym typeface="+mn-lt"/>
                  </a:rPr>
                  <a:t>感謝您的觀看</a:t>
                </a:r>
                <a:endParaRPr lang="zh-CN" altLang="en-US" dirty="0"/>
              </a:p>
            </p:txBody>
          </p:sp>
          <p:sp>
            <p:nvSpPr>
              <p:cNvPr id="14" name="文本框 25"/>
              <p:cNvSpPr txBox="1">
                <a:spLocks noChangeArrowheads="1"/>
              </p:cNvSpPr>
              <p:nvPr/>
            </p:nvSpPr>
            <p:spPr bwMode="auto">
              <a:xfrm>
                <a:off x="1729277" y="3546995"/>
                <a:ext cx="29400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9pPr>
              </a:lstStyle>
              <a:p>
                <a:r>
                  <a:rPr lang="en-US" altLang="zh-CN" sz="1800" dirty="0">
                    <a:solidFill>
                      <a:srgbClr val="FDCA61"/>
                    </a:solidFill>
                    <a:latin typeface="+mn-ea"/>
                    <a:ea typeface="+mn-ea"/>
                    <a:cs typeface="+mn-ea"/>
                    <a:sym typeface="inpin heiti" panose="00000500000000000000" pitchFamily="2" charset="-122"/>
                  </a:rPr>
                  <a:t>Thanks  For Your  Watching</a:t>
                </a:r>
                <a:endParaRPr lang="en-US" altLang="zh-CN" sz="1800" dirty="0">
                  <a:solidFill>
                    <a:srgbClr val="FDCA61"/>
                  </a:solidFill>
                  <a:latin typeface="+mn-ea"/>
                  <a:ea typeface="+mn-ea"/>
                  <a:cs typeface="+mn-ea"/>
                  <a:sym typeface="inpin heiti" panose="00000500000000000000" pitchFamily="2" charset="-122"/>
                </a:endParaRPr>
              </a:p>
            </p:txBody>
          </p:sp>
          <p:grpSp>
            <p:nvGrpSpPr>
              <p:cNvPr id="4" name="组合 3"/>
              <p:cNvGrpSpPr/>
              <p:nvPr/>
            </p:nvGrpSpPr>
            <p:grpSpPr>
              <a:xfrm>
                <a:off x="1180638" y="4614655"/>
                <a:ext cx="4069375" cy="468000"/>
                <a:chOff x="998218" y="4271156"/>
                <a:chExt cx="4069375" cy="468000"/>
              </a:xfrm>
            </p:grpSpPr>
            <p:sp>
              <p:nvSpPr>
                <p:cNvPr id="11" name="矩形: 圆角 10"/>
                <p:cNvSpPr/>
                <p:nvPr/>
              </p:nvSpPr>
              <p:spPr>
                <a:xfrm>
                  <a:off x="998218" y="4271156"/>
                  <a:ext cx="1800000" cy="468000"/>
                </a:xfrm>
                <a:prstGeom prst="roundRect">
                  <a:avLst>
                    <a:gd name="adj" fmla="val 50000"/>
                  </a:avLst>
                </a:prstGeom>
                <a:solidFill>
                  <a:srgbClr val="FFC000"/>
                </a:solidFill>
                <a:ln>
                  <a:noFill/>
                </a:ln>
                <a:effectLst>
                  <a:outerShdw blurRad="279400" dist="317500" dir="3000000" sx="88000" sy="88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zh-CN" altLang="en-US" sz="1800" dirty="0">
                      <a:solidFill>
                        <a:schemeClr val="bg1"/>
                      </a:solidFill>
                      <a:effectLst/>
                      <a:latin typeface="+mn-ea"/>
                    </a:rPr>
                    <a:t>彙報人：</a:t>
                  </a:r>
                  <a:r>
                    <a:rPr lang="en-US" altLang="zh-CN" sz="1800" dirty="0">
                      <a:solidFill>
                        <a:schemeClr val="bg1"/>
                      </a:solidFill>
                      <a:effectLst/>
                      <a:latin typeface="+mn-ea"/>
                    </a:rPr>
                    <a:t>XXX</a:t>
                  </a:r>
                  <a:endParaRPr lang="en-US" altLang="zh-CN" sz="1800" dirty="0">
                    <a:solidFill>
                      <a:schemeClr val="bg1"/>
                    </a:solidFill>
                    <a:effectLst/>
                    <a:latin typeface="+mn-ea"/>
                  </a:endParaRPr>
                </a:p>
              </p:txBody>
            </p:sp>
            <p:sp>
              <p:nvSpPr>
                <p:cNvPr id="12" name="矩形: 圆角 11"/>
                <p:cNvSpPr/>
                <p:nvPr/>
              </p:nvSpPr>
              <p:spPr>
                <a:xfrm>
                  <a:off x="2907593" y="4271156"/>
                  <a:ext cx="2160000" cy="468000"/>
                </a:xfrm>
                <a:prstGeom prst="roundRect">
                  <a:avLst>
                    <a:gd name="adj" fmla="val 50000"/>
                  </a:avLst>
                </a:prstGeom>
                <a:solidFill>
                  <a:srgbClr val="FFDA65"/>
                </a:solidFill>
                <a:ln>
                  <a:noFill/>
                </a:ln>
                <a:effectLst>
                  <a:outerShdw blurRad="279400" dist="317500" dir="3000000" sx="88000" sy="88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zh-CN" altLang="en-US" sz="1800" dirty="0">
                      <a:solidFill>
                        <a:schemeClr val="bg1"/>
                      </a:solidFill>
                      <a:effectLst/>
                      <a:latin typeface="+mn-ea"/>
                    </a:rPr>
                    <a:t>時間：</a:t>
                  </a:r>
                  <a:r>
                    <a:rPr lang="en-US" altLang="zh-CN" sz="1800" dirty="0">
                      <a:solidFill>
                        <a:schemeClr val="bg1"/>
                      </a:solidFill>
                      <a:effectLst/>
                      <a:latin typeface="+mn-ea"/>
                    </a:rPr>
                    <a:t>20XX.XX.XX</a:t>
                  </a:r>
                  <a:endParaRPr lang="en-US" altLang="zh-CN" sz="1800" dirty="0">
                    <a:solidFill>
                      <a:schemeClr val="bg1"/>
                    </a:solidFill>
                    <a:effectLst/>
                    <a:latin typeface="+mn-ea"/>
                  </a:endParaRPr>
                </a:p>
              </p:txBody>
            </p:sp>
          </p:grpSp>
        </p:grpSp>
        <p:sp>
          <p:nvSpPr>
            <p:cNvPr id="18" name="矩形 17"/>
            <p:cNvSpPr/>
            <p:nvPr/>
          </p:nvSpPr>
          <p:spPr>
            <a:xfrm>
              <a:off x="6446088" y="729000"/>
              <a:ext cx="5040000" cy="5400000"/>
            </a:xfrm>
            <a:prstGeom prst="rect">
              <a:avLst/>
            </a:prstGeom>
            <a:blipFill dpi="0" rotWithShape="1">
              <a:blip r:embed="rId1"/>
              <a:srcRect/>
              <a:tile tx="-228600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椭圆 20"/>
          <p:cNvSpPr/>
          <p:nvPr/>
        </p:nvSpPr>
        <p:spPr>
          <a:xfrm rot="8647266" flipH="1" flipV="1">
            <a:off x="466698" y="349591"/>
            <a:ext cx="668954" cy="638362"/>
          </a:xfrm>
          <a:prstGeom prst="ellipse">
            <a:avLst/>
          </a:prstGeom>
          <a:gradFill>
            <a:gsLst>
              <a:gs pos="100000">
                <a:schemeClr val="accent1">
                  <a:lumMod val="5000"/>
                  <a:lumOff val="95000"/>
                  <a:alpha val="0"/>
                </a:schemeClr>
              </a:gs>
              <a:gs pos="0">
                <a:srgbClr val="FFC000"/>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22" name="椭圆 21"/>
          <p:cNvSpPr/>
          <p:nvPr/>
        </p:nvSpPr>
        <p:spPr>
          <a:xfrm rot="18579525" flipH="1" flipV="1">
            <a:off x="11214652" y="5938869"/>
            <a:ext cx="668954" cy="638362"/>
          </a:xfrm>
          <a:prstGeom prst="ellipse">
            <a:avLst/>
          </a:prstGeom>
          <a:gradFill>
            <a:gsLst>
              <a:gs pos="100000">
                <a:schemeClr val="accent1">
                  <a:lumMod val="5000"/>
                  <a:lumOff val="95000"/>
                  <a:alpha val="0"/>
                </a:schemeClr>
              </a:gs>
              <a:gs pos="0">
                <a:srgbClr val="FFC000"/>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倍增學院黃俊元"/>
          <p:cNvPicPr>
            <a:picLocks noChangeAspect="1"/>
          </p:cNvPicPr>
          <p:nvPr>
            <p:custDataLst>
              <p:tags r:id="rId1"/>
            </p:custDataLst>
          </p:nvPr>
        </p:nvPicPr>
        <p:blipFill>
          <a:blip r:embed="rId2"/>
          <a:stretch>
            <a:fillRect/>
          </a:stretch>
        </p:blipFill>
        <p:spPr>
          <a:xfrm>
            <a:off x="0" y="0"/>
            <a:ext cx="12105640" cy="6809740"/>
          </a:xfrm>
          <a:prstGeom prst="rect">
            <a:avLst/>
          </a:prstGeom>
        </p:spPr>
      </p:pic>
      <p:pic>
        <p:nvPicPr>
          <p:cNvPr id="5" name="图片 4" descr="www.uugai.com-833136"/>
          <p:cNvPicPr>
            <a:picLocks noChangeAspect="1"/>
          </p:cNvPicPr>
          <p:nvPr/>
        </p:nvPicPr>
        <p:blipFill>
          <a:blip r:embed="rId3"/>
          <a:stretch>
            <a:fillRect/>
          </a:stretch>
        </p:blipFill>
        <p:spPr>
          <a:xfrm>
            <a:off x="838200" y="4057650"/>
            <a:ext cx="1608455" cy="1608455"/>
          </a:xfrm>
          <a:prstGeom prst="rect">
            <a:avLst/>
          </a:prstGeom>
        </p:spPr>
      </p:pic>
      <p:pic>
        <p:nvPicPr>
          <p:cNvPr id="8" name="內容版面配置區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3193" y="5521208"/>
            <a:ext cx="1285653" cy="1285653"/>
          </a:xfrm>
          <a:prstGeom prst="rect">
            <a:avLst/>
          </a:prstGeom>
        </p:spPr>
      </p:pic>
      <p:sp>
        <p:nvSpPr>
          <p:cNvPr id="9" name="文字方塊 8"/>
          <p:cNvSpPr txBox="1"/>
          <p:nvPr/>
        </p:nvSpPr>
        <p:spPr>
          <a:xfrm>
            <a:off x="838008" y="6393714"/>
            <a:ext cx="2541208" cy="369332"/>
          </a:xfrm>
          <a:prstGeom prst="rect">
            <a:avLst/>
          </a:prstGeom>
          <a:noFill/>
        </p:spPr>
        <p:txBody>
          <a:bodyPr wrap="none" rtlCol="0">
            <a:spAutoFit/>
          </a:bodyPr>
          <a:p>
            <a:r>
              <a:rPr lang="en-US" altLang="zh-TW" dirty="0">
                <a:hlinkClick r:id="rId5"/>
              </a:rPr>
              <a:t>https://lin.ee/7sUARXb</a:t>
            </a:r>
            <a:endParaRPr lang="zh-TW" altLang="en-US" dirty="0"/>
          </a:p>
        </p:txBody>
      </p:sp>
      <p:sp>
        <p:nvSpPr>
          <p:cNvPr id="10" name="文字方塊 9"/>
          <p:cNvSpPr txBox="1"/>
          <p:nvPr/>
        </p:nvSpPr>
        <p:spPr>
          <a:xfrm>
            <a:off x="838200" y="6043194"/>
            <a:ext cx="5435600" cy="368300"/>
          </a:xfrm>
          <a:prstGeom prst="rect">
            <a:avLst/>
          </a:prstGeom>
          <a:noFill/>
        </p:spPr>
        <p:txBody>
          <a:bodyPr wrap="none" rtlCol="0">
            <a:spAutoFit/>
          </a:bodyPr>
          <a:p>
            <a:r>
              <a:rPr lang="zh-TW" altLang="en-US" dirty="0"/>
              <a:t>掃碼或點擊加入官方</a:t>
            </a:r>
            <a:r>
              <a:rPr lang="en-US" altLang="zh-TW" dirty="0"/>
              <a:t>Line@ </a:t>
            </a:r>
            <a:r>
              <a:rPr lang="zh-TW" altLang="en-US" dirty="0"/>
              <a:t>獲取更多免費課程及模板</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200400" y="3632200"/>
            <a:ext cx="5791200" cy="1107996"/>
          </a:xfrm>
          <a:prstGeom prst="rect">
            <a:avLst/>
          </a:prstGeom>
          <a:noFill/>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6600" b="1" dirty="0">
                <a:solidFill>
                  <a:srgbClr val="FFC000"/>
                </a:solidFill>
                <a:effectLst>
                  <a:outerShdw blurRad="228600" dist="139700" dir="2700000" algn="ctr" rotWithShape="0">
                    <a:srgbClr val="000000">
                      <a:alpha val="10000"/>
                    </a:srgbClr>
                  </a:outerShdw>
                </a:effectLst>
                <a:latin typeface="+mj-ea"/>
                <a:ea typeface="+mj-ea"/>
              </a:rPr>
              <a:t>公司經營內容</a:t>
            </a:r>
            <a:endParaRPr lang="zh-CN" altLang="en-US" sz="6600" b="1" dirty="0">
              <a:solidFill>
                <a:srgbClr val="FFC000"/>
              </a:solidFill>
              <a:effectLst>
                <a:outerShdw blurRad="228600" dist="139700" dir="2700000" algn="ctr" rotWithShape="0">
                  <a:srgbClr val="000000">
                    <a:alpha val="10000"/>
                  </a:srgbClr>
                </a:outerShdw>
              </a:effectLst>
              <a:latin typeface="+mj-ea"/>
              <a:ea typeface="+mj-ea"/>
            </a:endParaRPr>
          </a:p>
        </p:txBody>
      </p:sp>
      <p:sp>
        <p:nvSpPr>
          <p:cNvPr id="8" name="矩形 7"/>
          <p:cNvSpPr/>
          <p:nvPr/>
        </p:nvSpPr>
        <p:spPr>
          <a:xfrm>
            <a:off x="3299208" y="1879761"/>
            <a:ext cx="5593584" cy="1862048"/>
          </a:xfrm>
          <a:prstGeom prst="rect">
            <a:avLst/>
          </a:prstGeom>
        </p:spPr>
        <p:txBody>
          <a:bodyPr vert="horz"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1500" dirty="0">
                <a:ln>
                  <a:solidFill>
                    <a:schemeClr val="bg1">
                      <a:alpha val="47000"/>
                    </a:schemeClr>
                  </a:solidFill>
                </a:ln>
                <a:solidFill>
                  <a:srgbClr val="FFC000"/>
                </a:solidFill>
                <a:latin typeface="+mj-ea"/>
                <a:ea typeface="+mj-ea"/>
              </a:rPr>
              <a:t>01</a:t>
            </a:r>
            <a:endParaRPr lang="zh-CN" altLang="en-US" sz="11500" dirty="0">
              <a:ln>
                <a:solidFill>
                  <a:schemeClr val="bg1">
                    <a:alpha val="47000"/>
                  </a:schemeClr>
                </a:solidFill>
              </a:ln>
              <a:solidFill>
                <a:srgbClr val="FFC000"/>
              </a:solidFill>
              <a:latin typeface="+mj-ea"/>
              <a:ea typeface="+mj-ea"/>
            </a:endParaRPr>
          </a:p>
        </p:txBody>
      </p:sp>
      <p:sp>
        <p:nvSpPr>
          <p:cNvPr id="21" name="文本框 92"/>
          <p:cNvSpPr txBox="1"/>
          <p:nvPr/>
        </p:nvSpPr>
        <p:spPr>
          <a:xfrm>
            <a:off x="3751662" y="4661098"/>
            <a:ext cx="4688677" cy="330002"/>
          </a:xfrm>
          <a:prstGeom prst="rect">
            <a:avLst/>
          </a:prstGeom>
          <a:noFill/>
        </p:spPr>
        <p:txBody>
          <a:bodyPr wrap="square" rtlCol="0">
            <a:noAutofit/>
          </a:bodyPr>
          <a:lstStyle>
            <a:defPPr>
              <a:defRPr lang="zh-CN"/>
            </a:defPPr>
          </a:lstStyle>
          <a:p>
            <a:pPr algn="dist"/>
            <a:r>
              <a:rPr lang="en-US" altLang="zh-CN" sz="1600" spc="150" dirty="0">
                <a:solidFill>
                  <a:schemeClr val="bg1">
                    <a:lumMod val="50000"/>
                  </a:schemeClr>
                </a:solidFill>
              </a:rPr>
              <a:t>Business Contents of the Company</a:t>
            </a:r>
            <a:endParaRPr lang="en-US" altLang="zh-CN" sz="1600" spc="150" dirty="0">
              <a:solidFill>
                <a:schemeClr val="bg1">
                  <a:lumMod val="50000"/>
                </a:schemeClr>
              </a:solidFill>
            </a:endParaRPr>
          </a:p>
          <a:p>
            <a:pPr algn="dist"/>
            <a:endParaRPr lang="en-US" altLang="zh-CN" sz="1600" spc="150" dirty="0">
              <a:solidFill>
                <a:schemeClr val="bg1">
                  <a:lumMod val="50000"/>
                </a:schemeClr>
              </a:solidFill>
              <a:ea typeface="+mj-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9601" y="182489"/>
            <a:ext cx="5211201" cy="700259"/>
            <a:chOff x="-29601" y="182489"/>
            <a:chExt cx="5211201" cy="700259"/>
          </a:xfrm>
        </p:grpSpPr>
        <p:grpSp>
          <p:nvGrpSpPr>
            <p:cNvPr id="6" name="组合 5"/>
            <p:cNvGrpSpPr/>
            <p:nvPr/>
          </p:nvGrpSpPr>
          <p:grpSpPr>
            <a:xfrm>
              <a:off x="925065" y="182489"/>
              <a:ext cx="4256535" cy="691222"/>
              <a:chOff x="2144265" y="184882"/>
              <a:chExt cx="4256535" cy="691222"/>
            </a:xfrm>
          </p:grpSpPr>
          <p:sp>
            <p:nvSpPr>
              <p:cNvPr id="7" name="文本框 6"/>
              <p:cNvSpPr txBox="1"/>
              <p:nvPr/>
            </p:nvSpPr>
            <p:spPr>
              <a:xfrm>
                <a:off x="2144265" y="184882"/>
                <a:ext cx="2751585" cy="521970"/>
              </a:xfrm>
              <a:prstGeom prst="rect">
                <a:avLst/>
              </a:prstGeom>
              <a:noFill/>
            </p:spPr>
            <p:txBody>
              <a:bodyPr wrap="square" rtlCol="0">
                <a:spAutoFit/>
              </a:bodyPr>
              <a:lstStyle/>
              <a:p>
                <a:r>
                  <a:rPr lang="zh-CN" altLang="en-US" sz="2800" spc="300" dirty="0">
                    <a:solidFill>
                      <a:srgbClr val="FFC000"/>
                    </a:solidFill>
                    <a:latin typeface="+mj-ea"/>
                    <a:ea typeface="+mj-ea"/>
                  </a:rPr>
                  <a:t>公司經營內容</a:t>
                </a:r>
                <a:endParaRPr lang="zh-CN" altLang="en-US" sz="2800" spc="300" dirty="0">
                  <a:solidFill>
                    <a:srgbClr val="FFC000"/>
                  </a:solidFill>
                  <a:latin typeface="+mj-ea"/>
                  <a:ea typeface="+mj-ea"/>
                </a:endParaRPr>
              </a:p>
            </p:txBody>
          </p:sp>
          <p:sp>
            <p:nvSpPr>
              <p:cNvPr id="8" name="文本框 7"/>
              <p:cNvSpPr txBox="1"/>
              <p:nvPr/>
            </p:nvSpPr>
            <p:spPr>
              <a:xfrm>
                <a:off x="2144265" y="600514"/>
                <a:ext cx="4256535" cy="275590"/>
              </a:xfrm>
              <a:prstGeom prst="rect">
                <a:avLst/>
              </a:prstGeom>
              <a:noFill/>
            </p:spPr>
            <p:txBody>
              <a:bodyPr wrap="square" rtlCol="0">
                <a:spAutoFit/>
              </a:bodyPr>
              <a:lstStyle/>
              <a:p>
                <a:r>
                  <a:rPr lang="en-US" altLang="zh-CN" sz="1200" spc="150" dirty="0">
                    <a:solidFill>
                      <a:schemeClr val="bg1">
                        <a:lumMod val="50000"/>
                      </a:schemeClr>
                    </a:solidFill>
                  </a:rPr>
                  <a:t>Business Contents of the Company</a:t>
                </a:r>
                <a:endParaRPr lang="en-US" altLang="zh-CN" sz="1200" spc="150" dirty="0">
                  <a:solidFill>
                    <a:schemeClr val="bg1">
                      <a:lumMod val="50000"/>
                    </a:schemeClr>
                  </a:solidFill>
                </a:endParaRPr>
              </a:p>
            </p:txBody>
          </p:sp>
        </p:grpSp>
        <p:sp>
          <p:nvSpPr>
            <p:cNvPr id="25" name="任意多边形: 形状 24"/>
            <p:cNvSpPr/>
            <p:nvPr/>
          </p:nvSpPr>
          <p:spPr>
            <a:xfrm>
              <a:off x="-29601" y="236416"/>
              <a:ext cx="992893" cy="646332"/>
            </a:xfrm>
            <a:custGeom>
              <a:avLst/>
              <a:gdLst>
                <a:gd name="connsiteX0" fmla="*/ 0 w 992893"/>
                <a:gd name="connsiteY0" fmla="*/ 0 h 646332"/>
                <a:gd name="connsiteX1" fmla="*/ 669727 w 992893"/>
                <a:gd name="connsiteY1" fmla="*/ 0 h 646332"/>
                <a:gd name="connsiteX2" fmla="*/ 992893 w 992893"/>
                <a:gd name="connsiteY2" fmla="*/ 323166 h 646332"/>
                <a:gd name="connsiteX3" fmla="*/ 992892 w 992893"/>
                <a:gd name="connsiteY3" fmla="*/ 323166 h 646332"/>
                <a:gd name="connsiteX4" fmla="*/ 669726 w 992893"/>
                <a:gd name="connsiteY4" fmla="*/ 646332 h 646332"/>
                <a:gd name="connsiteX5" fmla="*/ 0 w 992893"/>
                <a:gd name="connsiteY5" fmla="*/ 646332 h 6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893" h="646332">
                  <a:moveTo>
                    <a:pt x="0" y="0"/>
                  </a:moveTo>
                  <a:lnTo>
                    <a:pt x="669727" y="0"/>
                  </a:lnTo>
                  <a:cubicBezTo>
                    <a:pt x="848207" y="0"/>
                    <a:pt x="992893" y="144686"/>
                    <a:pt x="992893" y="323166"/>
                  </a:cubicBezTo>
                  <a:lnTo>
                    <a:pt x="992892" y="323166"/>
                  </a:lnTo>
                  <a:cubicBezTo>
                    <a:pt x="992892" y="501646"/>
                    <a:pt x="848206" y="646332"/>
                    <a:pt x="669726" y="646332"/>
                  </a:cubicBezTo>
                  <a:lnTo>
                    <a:pt x="0" y="64633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 name="文本框 4"/>
            <p:cNvSpPr txBox="1"/>
            <p:nvPr/>
          </p:nvSpPr>
          <p:spPr>
            <a:xfrm>
              <a:off x="78224" y="236417"/>
              <a:ext cx="777240" cy="645160"/>
            </a:xfrm>
            <a:prstGeom prst="rect">
              <a:avLst/>
            </a:prstGeom>
            <a:noFill/>
          </p:spPr>
          <p:txBody>
            <a:bodyPr wrap="none" rtlCol="0">
              <a:spAutoFit/>
            </a:bodyPr>
            <a:lstStyle>
              <a:defPPr>
                <a:defRPr lang="zh-CN"/>
              </a:defPPr>
              <a:lvl1pPr algn="ctr">
                <a:defRPr sz="3600" spc="200">
                  <a:ln w="38100">
                    <a:solidFill>
                      <a:schemeClr val="bg1"/>
                    </a:solidFill>
                  </a:ln>
                  <a:noFill/>
                  <a:latin typeface="+mj-ea"/>
                  <a:ea typeface="+mj-ea"/>
                </a:defRPr>
              </a:lvl1pPr>
            </a:lstStyle>
            <a:p>
              <a:r>
                <a:rPr lang="en-US" altLang="zh-CN" spc="150" dirty="0"/>
                <a:t>01</a:t>
              </a:r>
              <a:endParaRPr lang="zh-CN" altLang="en-US" spc="150" dirty="0"/>
            </a:p>
          </p:txBody>
        </p:sp>
      </p:grpSp>
      <p:sp>
        <p:nvSpPr>
          <p:cNvPr id="11" name="矩形: 单圆角 10"/>
          <p:cNvSpPr/>
          <p:nvPr/>
        </p:nvSpPr>
        <p:spPr>
          <a:xfrm flipH="1" flipV="1">
            <a:off x="695324" y="1087661"/>
            <a:ext cx="3952875" cy="3105150"/>
          </a:xfrm>
          <a:prstGeom prst="round1Rect">
            <a:avLst>
              <a:gd name="adj" fmla="val 9305"/>
            </a:avLst>
          </a:prstGeom>
          <a:blipFill dpi="0" rotWithShape="0">
            <a:blip r:embed="rId1"/>
            <a:srcRect/>
            <a:tile tx="-49530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矩形: 单圆角 11"/>
          <p:cNvSpPr/>
          <p:nvPr/>
        </p:nvSpPr>
        <p:spPr>
          <a:xfrm flipV="1">
            <a:off x="7470864" y="1087661"/>
            <a:ext cx="3952875" cy="3105150"/>
          </a:xfrm>
          <a:prstGeom prst="round1Rect">
            <a:avLst>
              <a:gd name="adj" fmla="val 11759"/>
            </a:avLst>
          </a:prstGeom>
          <a:blipFill dpi="0" rotWithShape="0">
            <a:blip r:embed="rId2"/>
            <a:srcRect/>
            <a:tile tx="40005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单圆角 12"/>
          <p:cNvSpPr/>
          <p:nvPr/>
        </p:nvSpPr>
        <p:spPr>
          <a:xfrm flipH="1" flipV="1">
            <a:off x="4089048" y="1087661"/>
            <a:ext cx="3952875" cy="4686300"/>
          </a:xfrm>
          <a:prstGeom prst="round1Rect">
            <a:avLst>
              <a:gd name="adj"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文本框 13"/>
          <p:cNvSpPr txBox="1"/>
          <p:nvPr/>
        </p:nvSpPr>
        <p:spPr>
          <a:xfrm>
            <a:off x="692736" y="4974839"/>
            <a:ext cx="3006811" cy="1209675"/>
          </a:xfrm>
          <a:prstGeom prst="rect">
            <a:avLst/>
          </a:prstGeom>
          <a:noFill/>
        </p:spPr>
        <p:txBody>
          <a:bodyPr wrap="square" rtlCol="0">
            <a:spAutoFit/>
          </a:bodyPr>
          <a:lstStyle/>
          <a:p>
            <a:pPr>
              <a:lnSpc>
                <a:spcPct val="130000"/>
              </a:lnSpc>
              <a:defRPr/>
            </a:pPr>
            <a:r>
              <a:rPr lang="zh-CN" altLang="en-US" sz="1400" dirty="0">
                <a:solidFill>
                  <a:schemeClr val="tx1">
                    <a:lumMod val="65000"/>
                    <a:lumOff val="35000"/>
                  </a:schemeClr>
                </a:solidFill>
              </a:rPr>
              <a:t>以提高資產可利用率、降低企業運行維護成本為目標</a:t>
            </a:r>
            <a:r>
              <a:rPr lang="en-US" altLang="zh-CN" sz="1400" dirty="0">
                <a:solidFill>
                  <a:schemeClr val="tx1">
                    <a:lumMod val="65000"/>
                    <a:lumOff val="35000"/>
                  </a:schemeClr>
                </a:solidFill>
              </a:rPr>
              <a:t>,</a:t>
            </a:r>
            <a:r>
              <a:rPr lang="zh-CN" altLang="en-US" sz="1400" dirty="0">
                <a:solidFill>
                  <a:schemeClr val="tx1">
                    <a:lumMod val="65000"/>
                    <a:lumOff val="35000"/>
                  </a:schemeClr>
                </a:solidFill>
              </a:rPr>
              <a:t>以優化企業維修資源為核心，通過資訊化手段，合理安排維修計畫及相關資源與活動</a:t>
            </a:r>
            <a:endParaRPr lang="zh-CN" altLang="en-US" sz="1100" spc="150" dirty="0">
              <a:solidFill>
                <a:schemeClr val="tx1">
                  <a:lumMod val="65000"/>
                  <a:lumOff val="35000"/>
                </a:schemeClr>
              </a:solidFill>
            </a:endParaRPr>
          </a:p>
        </p:txBody>
      </p:sp>
      <p:grpSp>
        <p:nvGrpSpPr>
          <p:cNvPr id="15" name="组合 14"/>
          <p:cNvGrpSpPr/>
          <p:nvPr/>
        </p:nvGrpSpPr>
        <p:grpSpPr>
          <a:xfrm>
            <a:off x="692736" y="4430354"/>
            <a:ext cx="2456203" cy="474770"/>
            <a:chOff x="708119" y="3167392"/>
            <a:chExt cx="2456203" cy="474770"/>
          </a:xfrm>
        </p:grpSpPr>
        <p:sp>
          <p:nvSpPr>
            <p:cNvPr id="16" name="文本框 15"/>
            <p:cNvSpPr txBox="1"/>
            <p:nvPr/>
          </p:nvSpPr>
          <p:spPr>
            <a:xfrm>
              <a:off x="708119" y="3167392"/>
              <a:ext cx="2240280" cy="460375"/>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defRPr/>
              </a:pPr>
              <a:r>
                <a:rPr lang="zh-CN" altLang="en-US" sz="2400" spc="300" dirty="0">
                  <a:solidFill>
                    <a:srgbClr val="FFC000"/>
                  </a:solidFill>
                  <a:latin typeface="思源黑体 CN Heavy" panose="020B0A00000000000000" pitchFamily="34" charset="-122"/>
                  <a:ea typeface="思源黑体 CN Heavy" panose="020B0A00000000000000" pitchFamily="34" charset="-122"/>
                </a:rPr>
                <a:t>企業資產管理</a:t>
              </a:r>
              <a:endParaRPr kumimoji="0" lang="zh-CN" altLang="en-US" sz="2400" b="0" i="0" u="none" strike="noStrike" kern="1200" cap="none" spc="300" normalizeH="0" noProof="0" dirty="0">
                <a:ln>
                  <a:noFill/>
                </a:ln>
                <a:solidFill>
                  <a:srgbClr val="FFC000"/>
                </a:solidFill>
                <a:effectLst/>
                <a:uLnTx/>
                <a:uFillTx/>
                <a:latin typeface="思源黑体 CN Heavy" panose="020B0A00000000000000" pitchFamily="34" charset="-122"/>
                <a:ea typeface="思源黑体 CN Heavy" panose="020B0A00000000000000" pitchFamily="34" charset="-122"/>
              </a:endParaRPr>
            </a:p>
          </p:txBody>
        </p:sp>
        <p:cxnSp>
          <p:nvCxnSpPr>
            <p:cNvPr id="17" name="直接连接符 16"/>
            <p:cNvCxnSpPr/>
            <p:nvPr/>
          </p:nvCxnSpPr>
          <p:spPr>
            <a:xfrm>
              <a:off x="860322" y="3642162"/>
              <a:ext cx="2304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18" name="文本框 17"/>
          <p:cNvSpPr txBox="1"/>
          <p:nvPr/>
        </p:nvSpPr>
        <p:spPr>
          <a:xfrm>
            <a:off x="8598486" y="4974839"/>
            <a:ext cx="3006811" cy="929640"/>
          </a:xfrm>
          <a:prstGeom prst="rect">
            <a:avLst/>
          </a:prstGeom>
          <a:noFill/>
        </p:spPr>
        <p:txBody>
          <a:bodyPr wrap="square" rtlCol="0">
            <a:sp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r"/>
            <a:r>
              <a:rPr lang="zh-CN" altLang="en-US" dirty="0"/>
              <a:t>是幫助企業發現生產經營管理上的主要問題，找出原因，制定切實可行的改善方案</a:t>
            </a:r>
            <a:r>
              <a:rPr lang="en-US" altLang="zh-CN" dirty="0"/>
              <a:t>.</a:t>
            </a:r>
            <a:endParaRPr lang="zh-CN" altLang="en-US" dirty="0"/>
          </a:p>
        </p:txBody>
      </p:sp>
      <p:grpSp>
        <p:nvGrpSpPr>
          <p:cNvPr id="19" name="组合 18"/>
          <p:cNvGrpSpPr/>
          <p:nvPr/>
        </p:nvGrpSpPr>
        <p:grpSpPr>
          <a:xfrm>
            <a:off x="9149094" y="4430354"/>
            <a:ext cx="2380026" cy="474770"/>
            <a:chOff x="1258727" y="3167392"/>
            <a:chExt cx="2380026" cy="474770"/>
          </a:xfrm>
        </p:grpSpPr>
        <p:sp>
          <p:nvSpPr>
            <p:cNvPr id="20" name="文本框 19"/>
            <p:cNvSpPr txBox="1"/>
            <p:nvPr/>
          </p:nvSpPr>
          <p:spPr>
            <a:xfrm>
              <a:off x="1398473" y="3167392"/>
              <a:ext cx="2240280" cy="460375"/>
            </a:xfrm>
            <a:prstGeom prst="rect">
              <a:avLst/>
            </a:prstGeom>
            <a:noFill/>
          </p:spPr>
          <p:txBody>
            <a:bodyPr wrap="none" rtlCol="0">
              <a:spAutoFit/>
            </a:bodyPr>
            <a:lstStyle>
              <a:defPPr>
                <a:defRPr lang="zh-CN"/>
              </a:defPPr>
              <a:lvl1pPr marR="0" lvl="0" indent="0" fontAlgn="auto">
                <a:lnSpc>
                  <a:spcPct val="100000"/>
                </a:lnSpc>
                <a:spcBef>
                  <a:spcPts val="0"/>
                </a:spcBef>
                <a:spcAft>
                  <a:spcPts val="0"/>
                </a:spcAft>
                <a:buClrTx/>
                <a:buSzTx/>
                <a:buFontTx/>
                <a:buNone/>
                <a:defRPr kumimoji="0" sz="2400" b="0" i="0" u="none" strike="noStrike" cap="none" spc="300" normalizeH="0">
                  <a:ln>
                    <a:noFill/>
                  </a:ln>
                  <a:solidFill>
                    <a:srgbClr val="FEBE4A"/>
                  </a:solidFill>
                  <a:effectLst/>
                  <a:uLnTx/>
                  <a:uFillTx/>
                  <a:latin typeface="思源黑体 CN Heavy" panose="020B0A00000000000000" pitchFamily="34" charset="-122"/>
                  <a:ea typeface="思源黑体 CN Heavy" panose="020B0A00000000000000" pitchFamily="34" charset="-122"/>
                </a:defRPr>
              </a:lvl1pPr>
            </a:lstStyle>
            <a:p>
              <a:r>
                <a:rPr lang="zh-CN" altLang="en-US" dirty="0">
                  <a:solidFill>
                    <a:srgbClr val="FFC000"/>
                  </a:solidFill>
                </a:rPr>
                <a:t>企業管理諮詢</a:t>
              </a:r>
              <a:endParaRPr lang="zh-CN" altLang="en-US" dirty="0">
                <a:solidFill>
                  <a:srgbClr val="FFC000"/>
                </a:solidFill>
              </a:endParaRPr>
            </a:p>
          </p:txBody>
        </p:sp>
        <p:cxnSp>
          <p:nvCxnSpPr>
            <p:cNvPr id="21" name="直接连接符 20"/>
            <p:cNvCxnSpPr/>
            <p:nvPr/>
          </p:nvCxnSpPr>
          <p:spPr>
            <a:xfrm>
              <a:off x="1258727" y="3642162"/>
              <a:ext cx="2304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22" name="文本框 21"/>
          <p:cNvSpPr txBox="1"/>
          <p:nvPr/>
        </p:nvSpPr>
        <p:spPr>
          <a:xfrm>
            <a:off x="4169089" y="3639167"/>
            <a:ext cx="3792792" cy="929640"/>
          </a:xfrm>
          <a:prstGeom prst="rect">
            <a:avLst/>
          </a:prstGeom>
          <a:noFill/>
        </p:spPr>
        <p:txBody>
          <a:bodyPr wrap="square" rtlCol="0">
            <a:spAutoFit/>
          </a:bodyPr>
          <a:lstStyle>
            <a:defPPr>
              <a:defRPr lang="zh-CN"/>
            </a:defPPr>
            <a:lvl1pPr>
              <a:lnSpc>
                <a:spcPct val="130000"/>
              </a:lnSpc>
              <a:defRPr sz="1400">
                <a:solidFill>
                  <a:schemeClr val="tx1">
                    <a:lumMod val="65000"/>
                    <a:lumOff val="35000"/>
                  </a:schemeClr>
                </a:solidFill>
              </a:defRPr>
            </a:lvl1pPr>
          </a:lstStyle>
          <a:p>
            <a:pPr algn="ctr"/>
            <a:r>
              <a:rPr lang="zh-CN" altLang="en-US" spc="150" dirty="0">
                <a:solidFill>
                  <a:schemeClr val="bg1"/>
                </a:solidFill>
              </a:rPr>
              <a:t>投資理財諮詢是指向顧客提供參考性的證券市場統計分析資料，對證券買賣提出建議，代擬某種形式的證券投資計畫</a:t>
            </a:r>
            <a:endParaRPr lang="zh-CN" altLang="en-US" spc="150" dirty="0">
              <a:solidFill>
                <a:schemeClr val="bg1"/>
              </a:solidFill>
            </a:endParaRPr>
          </a:p>
        </p:txBody>
      </p:sp>
      <p:sp>
        <p:nvSpPr>
          <p:cNvPr id="23" name="文本框 22"/>
          <p:cNvSpPr txBox="1"/>
          <p:nvPr/>
        </p:nvSpPr>
        <p:spPr>
          <a:xfrm>
            <a:off x="4975858" y="2961332"/>
            <a:ext cx="22402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spc="300" dirty="0">
                <a:solidFill>
                  <a:schemeClr val="bg1"/>
                </a:solidFill>
                <a:latin typeface="思源黑体 CN Heavy" panose="020B0A00000000000000" pitchFamily="34" charset="-122"/>
                <a:ea typeface="思源黑体 CN Heavy" panose="020B0A00000000000000" pitchFamily="34" charset="-122"/>
              </a:rPr>
              <a:t>投資理財諮詢</a:t>
            </a:r>
            <a:endParaRPr kumimoji="0" lang="zh-CN" altLang="en-US" sz="2400" b="0" i="0" u="none" strike="noStrike" kern="1200" cap="none" spc="300" normalizeH="0" noProof="0" dirty="0">
              <a:ln>
                <a:noFill/>
              </a:ln>
              <a:solidFill>
                <a:schemeClr val="bg1"/>
              </a:solidFill>
              <a:effectLst/>
              <a:uLnTx/>
              <a:uFillTx/>
              <a:latin typeface="思源黑体 CN Heavy" panose="020B0A00000000000000" pitchFamily="34" charset="-122"/>
              <a:ea typeface="思源黑体 CN Heavy" panose="020B0A00000000000000" pitchFamily="34" charset="-122"/>
            </a:endParaRPr>
          </a:p>
        </p:txBody>
      </p:sp>
      <p:cxnSp>
        <p:nvCxnSpPr>
          <p:cNvPr id="24" name="直接连接符 23"/>
          <p:cNvCxnSpPr/>
          <p:nvPr/>
        </p:nvCxnSpPr>
        <p:spPr>
          <a:xfrm>
            <a:off x="4989587" y="3436102"/>
            <a:ext cx="2304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29" name="图形 2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25485" y="1653368"/>
            <a:ext cx="1080000" cy="1080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组合 55"/>
          <p:cNvGrpSpPr/>
          <p:nvPr/>
        </p:nvGrpSpPr>
        <p:grpSpPr>
          <a:xfrm>
            <a:off x="723900" y="1314700"/>
            <a:ext cx="4680000" cy="4859999"/>
            <a:chOff x="6096000" y="1314700"/>
            <a:chExt cx="4680000" cy="4859999"/>
          </a:xfrm>
        </p:grpSpPr>
        <p:sp>
          <p:nvSpPr>
            <p:cNvPr id="26" name="矩形: 对角圆角 25"/>
            <p:cNvSpPr/>
            <p:nvPr/>
          </p:nvSpPr>
          <p:spPr>
            <a:xfrm rot="16200000" flipH="1">
              <a:off x="7251081" y="159619"/>
              <a:ext cx="2369837" cy="4680000"/>
            </a:xfrm>
            <a:prstGeom prst="round2DiagRect">
              <a:avLst>
                <a:gd name="adj1" fmla="val 15083"/>
                <a:gd name="adj2" fmla="val 0"/>
              </a:avLst>
            </a:prstGeom>
            <a:solidFill>
              <a:schemeClr val="bg1"/>
            </a:solidFill>
            <a:ln w="3810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矩形: 对角圆角 26"/>
            <p:cNvSpPr/>
            <p:nvPr/>
          </p:nvSpPr>
          <p:spPr>
            <a:xfrm rot="16200000" flipH="1">
              <a:off x="7251081" y="2649781"/>
              <a:ext cx="2369837" cy="4680000"/>
            </a:xfrm>
            <a:prstGeom prst="round2DiagRect">
              <a:avLst>
                <a:gd name="adj1" fmla="val 15083"/>
                <a:gd name="adj2" fmla="val 0"/>
              </a:avLst>
            </a:prstGeom>
            <a:solidFill>
              <a:schemeClr val="bg1"/>
            </a:solidFill>
            <a:ln w="3810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 name="矩形: 对角圆角 27"/>
            <p:cNvSpPr/>
            <p:nvPr/>
          </p:nvSpPr>
          <p:spPr>
            <a:xfrm rot="16200000" flipH="1">
              <a:off x="7394182" y="2932382"/>
              <a:ext cx="2083634" cy="4114800"/>
            </a:xfrm>
            <a:prstGeom prst="round2DiagRect">
              <a:avLst>
                <a:gd name="adj1" fmla="val 15083"/>
                <a:gd name="adj2" fmla="val 0"/>
              </a:avLst>
            </a:prstGeom>
            <a:blipFill dpi="0" rotWithShape="0">
              <a:blip r:embed="rId1"/>
              <a:srcRect/>
              <a:tile tx="-647700" ty="19050" sx="100000" sy="100000" flip="none" algn="ctr"/>
            </a:bli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矩形: 对角圆角 28"/>
            <p:cNvSpPr/>
            <p:nvPr/>
          </p:nvSpPr>
          <p:spPr>
            <a:xfrm rot="16200000" flipH="1">
              <a:off x="7394182" y="442219"/>
              <a:ext cx="2083634" cy="4114800"/>
            </a:xfrm>
            <a:prstGeom prst="round2DiagRect">
              <a:avLst>
                <a:gd name="adj1" fmla="val 15083"/>
                <a:gd name="adj2" fmla="val 0"/>
              </a:avLst>
            </a:prstGeom>
            <a:blipFill dpi="0" rotWithShape="0">
              <a:blip r:embed="rId2"/>
              <a:srcRect/>
              <a:tile tx="0" ty="0" sx="100000" sy="100000" flip="none" algn="ctr"/>
            </a:bli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8" name="文本框 37"/>
          <p:cNvSpPr txBox="1"/>
          <p:nvPr/>
        </p:nvSpPr>
        <p:spPr>
          <a:xfrm>
            <a:off x="6116249" y="2338734"/>
            <a:ext cx="5069253" cy="929640"/>
          </a:xfrm>
          <a:prstGeom prst="rect">
            <a:avLst/>
          </a:prstGeom>
          <a:noFill/>
        </p:spPr>
        <p:txBody>
          <a:bodyPr wrap="square" rtlCol="0">
            <a:spAutoFit/>
          </a:bodyPr>
          <a:lstStyle/>
          <a:p>
            <a:pPr lvl="0">
              <a:lnSpc>
                <a:spcPct val="130000"/>
              </a:lnSpc>
              <a:defRPr/>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指的是在客戶委託的基礎上</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取得期貨投資諮詢業務的期貨公司可以向客戶提供風險管理顧問服務、資訊研究分析服務、交易諮詢服務等配套資訊服務</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並收取一定諮詢費用的一項業務</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39" name="文本框 38"/>
          <p:cNvSpPr txBox="1"/>
          <p:nvPr/>
        </p:nvSpPr>
        <p:spPr>
          <a:xfrm>
            <a:off x="6116250" y="1800870"/>
            <a:ext cx="3611880" cy="460375"/>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defRPr/>
            </a:pPr>
            <a:r>
              <a:rPr lang="zh-CN" altLang="en-US" sz="2400" spc="300" dirty="0">
                <a:solidFill>
                  <a:srgbClr val="FEBE4A"/>
                </a:solidFill>
                <a:latin typeface="思源黑体 CN Heavy" panose="020B0A00000000000000" pitchFamily="34" charset="-122"/>
                <a:ea typeface="思源黑体 CN Heavy" panose="020B0A00000000000000" pitchFamily="34" charset="-122"/>
              </a:rPr>
              <a:t>投資理財資訊諮詢服務</a:t>
            </a:r>
            <a:endParaRPr kumimoji="0" lang="zh-CN" altLang="en-US" sz="2400" b="0" i="0" u="none" strike="noStrike" kern="1200" cap="none" spc="300" normalizeH="0" noProof="0" dirty="0">
              <a:ln>
                <a:noFill/>
              </a:ln>
              <a:solidFill>
                <a:srgbClr val="FEBE4A"/>
              </a:solidFill>
              <a:effectLst/>
              <a:uLnTx/>
              <a:uFillTx/>
              <a:latin typeface="思源黑体 CN Heavy" panose="020B0A00000000000000" pitchFamily="34" charset="-122"/>
              <a:ea typeface="思源黑体 CN Heavy" panose="020B0A00000000000000" pitchFamily="34" charset="-122"/>
            </a:endParaRPr>
          </a:p>
        </p:txBody>
      </p:sp>
      <p:cxnSp>
        <p:nvCxnSpPr>
          <p:cNvPr id="40" name="直接连接符 39"/>
          <p:cNvCxnSpPr/>
          <p:nvPr/>
        </p:nvCxnSpPr>
        <p:spPr>
          <a:xfrm>
            <a:off x="6230550" y="2256590"/>
            <a:ext cx="1080000"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grpSp>
        <p:nvGrpSpPr>
          <p:cNvPr id="41" name="组合 40"/>
          <p:cNvGrpSpPr/>
          <p:nvPr/>
        </p:nvGrpSpPr>
        <p:grpSpPr>
          <a:xfrm>
            <a:off x="6959308" y="3513664"/>
            <a:ext cx="4397878" cy="992733"/>
            <a:chOff x="1146088" y="3794562"/>
            <a:chExt cx="4397878" cy="992733"/>
          </a:xfrm>
        </p:grpSpPr>
        <p:sp>
          <p:nvSpPr>
            <p:cNvPr id="42" name="文本框 41"/>
            <p:cNvSpPr txBox="1"/>
            <p:nvPr/>
          </p:nvSpPr>
          <p:spPr>
            <a:xfrm>
              <a:off x="1146088" y="3857655"/>
              <a:ext cx="4397878" cy="929640"/>
            </a:xfrm>
            <a:prstGeom prst="rect">
              <a:avLst/>
            </a:prstGeom>
            <a:noFill/>
          </p:spPr>
          <p:txBody>
            <a:bodyPr wrap="square" rtlCol="0">
              <a:spAutoFit/>
            </a:bodyPr>
            <a:lstStyle>
              <a:defPPr>
                <a:defRPr lang="zh-CN"/>
              </a:defPPr>
              <a:lvl1pPr lvl="0">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專業理財機構向客戶提供財務分析與規劃、投資建議、個人投資產品推薦等專業化服務。專業理財機構包括，銀行、證券、保險、第三方理財機構等。</a:t>
              </a:r>
              <a:endParaRPr lang="zh-CN" altLang="en-US" dirty="0"/>
            </a:p>
          </p:txBody>
        </p:sp>
        <p:cxnSp>
          <p:nvCxnSpPr>
            <p:cNvPr id="43" name="直接连接符 42"/>
            <p:cNvCxnSpPr/>
            <p:nvPr/>
          </p:nvCxnSpPr>
          <p:spPr>
            <a:xfrm>
              <a:off x="1266403" y="3794562"/>
              <a:ext cx="1314484"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grpSp>
      <p:sp>
        <p:nvSpPr>
          <p:cNvPr id="44" name="椭圆 43"/>
          <p:cNvSpPr/>
          <p:nvPr/>
        </p:nvSpPr>
        <p:spPr>
          <a:xfrm>
            <a:off x="6116249" y="3500072"/>
            <a:ext cx="720000" cy="7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5" name="组合 44"/>
          <p:cNvGrpSpPr/>
          <p:nvPr/>
        </p:nvGrpSpPr>
        <p:grpSpPr>
          <a:xfrm>
            <a:off x="6959308" y="4784327"/>
            <a:ext cx="4397878" cy="675233"/>
            <a:chOff x="1146088" y="3832662"/>
            <a:chExt cx="4397878" cy="675233"/>
          </a:xfrm>
        </p:grpSpPr>
        <p:sp>
          <p:nvSpPr>
            <p:cNvPr id="46" name="文本框 45"/>
            <p:cNvSpPr txBox="1"/>
            <p:nvPr/>
          </p:nvSpPr>
          <p:spPr>
            <a:xfrm>
              <a:off x="1146088" y="3857655"/>
              <a:ext cx="4397878" cy="650240"/>
            </a:xfrm>
            <a:prstGeom prst="rect">
              <a:avLst/>
            </a:prstGeom>
            <a:noFill/>
          </p:spPr>
          <p:txBody>
            <a:bodyPr wrap="square" rtlCol="0">
              <a:spAutoFit/>
            </a:bodyPr>
            <a:lstStyle>
              <a:defPPr>
                <a:defRPr lang="zh-CN"/>
              </a:defPPr>
              <a:lvl1pPr lvl="0">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客戶接受理財人員提供的理財顧問服務後，自行管理和運用資金，並獲取和承擔由此產生的收益和風險。</a:t>
              </a:r>
              <a:endParaRPr lang="zh-CN" altLang="en-US" dirty="0"/>
            </a:p>
          </p:txBody>
        </p:sp>
        <p:cxnSp>
          <p:nvCxnSpPr>
            <p:cNvPr id="47" name="直接连接符 46"/>
            <p:cNvCxnSpPr/>
            <p:nvPr/>
          </p:nvCxnSpPr>
          <p:spPr>
            <a:xfrm>
              <a:off x="1266403" y="3832662"/>
              <a:ext cx="1314484"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grpSp>
      <p:sp>
        <p:nvSpPr>
          <p:cNvPr id="48" name="椭圆 47"/>
          <p:cNvSpPr/>
          <p:nvPr/>
        </p:nvSpPr>
        <p:spPr>
          <a:xfrm>
            <a:off x="6116249" y="4751685"/>
            <a:ext cx="720000" cy="7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形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8249" y="4860156"/>
            <a:ext cx="576000" cy="503058"/>
          </a:xfrm>
          <a:prstGeom prst="rect">
            <a:avLst/>
          </a:prstGeom>
        </p:spPr>
      </p:pic>
      <p:pic>
        <p:nvPicPr>
          <p:cNvPr id="12" name="图形 11"/>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06249" y="3590072"/>
            <a:ext cx="540000" cy="540000"/>
          </a:xfrm>
          <a:prstGeom prst="rect">
            <a:avLst/>
          </a:prstGeom>
        </p:spPr>
      </p:pic>
      <p:grpSp>
        <p:nvGrpSpPr>
          <p:cNvPr id="30" name="组合 29"/>
          <p:cNvGrpSpPr/>
          <p:nvPr/>
        </p:nvGrpSpPr>
        <p:grpSpPr>
          <a:xfrm>
            <a:off x="-29601" y="182489"/>
            <a:ext cx="5211201" cy="700259"/>
            <a:chOff x="-29601" y="182489"/>
            <a:chExt cx="5211201" cy="700259"/>
          </a:xfrm>
        </p:grpSpPr>
        <p:grpSp>
          <p:nvGrpSpPr>
            <p:cNvPr id="31" name="组合 30"/>
            <p:cNvGrpSpPr/>
            <p:nvPr/>
          </p:nvGrpSpPr>
          <p:grpSpPr>
            <a:xfrm>
              <a:off x="925065" y="182489"/>
              <a:ext cx="4256535" cy="691222"/>
              <a:chOff x="2144265" y="184882"/>
              <a:chExt cx="4256535" cy="691222"/>
            </a:xfrm>
          </p:grpSpPr>
          <p:sp>
            <p:nvSpPr>
              <p:cNvPr id="34" name="文本框 33"/>
              <p:cNvSpPr txBox="1"/>
              <p:nvPr/>
            </p:nvSpPr>
            <p:spPr>
              <a:xfrm>
                <a:off x="2144265" y="184882"/>
                <a:ext cx="2751585" cy="521970"/>
              </a:xfrm>
              <a:prstGeom prst="rect">
                <a:avLst/>
              </a:prstGeom>
              <a:noFill/>
            </p:spPr>
            <p:txBody>
              <a:bodyPr wrap="square" rtlCol="0">
                <a:spAutoFit/>
              </a:bodyPr>
              <a:lstStyle/>
              <a:p>
                <a:r>
                  <a:rPr lang="zh-CN" altLang="en-US" sz="2800" spc="300" dirty="0">
                    <a:solidFill>
                      <a:srgbClr val="FFC000"/>
                    </a:solidFill>
                    <a:latin typeface="+mj-ea"/>
                    <a:ea typeface="+mj-ea"/>
                  </a:rPr>
                  <a:t>公司經營內容</a:t>
                </a:r>
                <a:endParaRPr lang="zh-CN" altLang="en-US" sz="2800" spc="300" dirty="0">
                  <a:solidFill>
                    <a:srgbClr val="FFC000"/>
                  </a:solidFill>
                  <a:latin typeface="+mj-ea"/>
                  <a:ea typeface="+mj-ea"/>
                </a:endParaRPr>
              </a:p>
            </p:txBody>
          </p:sp>
          <p:sp>
            <p:nvSpPr>
              <p:cNvPr id="35" name="文本框 34"/>
              <p:cNvSpPr txBox="1"/>
              <p:nvPr/>
            </p:nvSpPr>
            <p:spPr>
              <a:xfrm>
                <a:off x="2144265" y="600514"/>
                <a:ext cx="4256535" cy="275590"/>
              </a:xfrm>
              <a:prstGeom prst="rect">
                <a:avLst/>
              </a:prstGeom>
              <a:noFill/>
            </p:spPr>
            <p:txBody>
              <a:bodyPr wrap="square" rtlCol="0">
                <a:spAutoFit/>
              </a:bodyPr>
              <a:lstStyle/>
              <a:p>
                <a:r>
                  <a:rPr lang="en-US" altLang="zh-CN" sz="1200" spc="150" dirty="0">
                    <a:solidFill>
                      <a:schemeClr val="bg1">
                        <a:lumMod val="50000"/>
                      </a:schemeClr>
                    </a:solidFill>
                  </a:rPr>
                  <a:t>Business Contents of the Company</a:t>
                </a:r>
                <a:endParaRPr lang="en-US" altLang="zh-CN" sz="1200" spc="150" dirty="0">
                  <a:solidFill>
                    <a:schemeClr val="bg1">
                      <a:lumMod val="50000"/>
                    </a:schemeClr>
                  </a:solidFill>
                </a:endParaRPr>
              </a:p>
            </p:txBody>
          </p:sp>
        </p:grpSp>
        <p:sp>
          <p:nvSpPr>
            <p:cNvPr id="32" name="任意多边形: 形状 31"/>
            <p:cNvSpPr/>
            <p:nvPr/>
          </p:nvSpPr>
          <p:spPr>
            <a:xfrm>
              <a:off x="-29601" y="236416"/>
              <a:ext cx="992893" cy="646332"/>
            </a:xfrm>
            <a:custGeom>
              <a:avLst/>
              <a:gdLst>
                <a:gd name="connsiteX0" fmla="*/ 0 w 992893"/>
                <a:gd name="connsiteY0" fmla="*/ 0 h 646332"/>
                <a:gd name="connsiteX1" fmla="*/ 669727 w 992893"/>
                <a:gd name="connsiteY1" fmla="*/ 0 h 646332"/>
                <a:gd name="connsiteX2" fmla="*/ 992893 w 992893"/>
                <a:gd name="connsiteY2" fmla="*/ 323166 h 646332"/>
                <a:gd name="connsiteX3" fmla="*/ 992892 w 992893"/>
                <a:gd name="connsiteY3" fmla="*/ 323166 h 646332"/>
                <a:gd name="connsiteX4" fmla="*/ 669726 w 992893"/>
                <a:gd name="connsiteY4" fmla="*/ 646332 h 646332"/>
                <a:gd name="connsiteX5" fmla="*/ 0 w 992893"/>
                <a:gd name="connsiteY5" fmla="*/ 646332 h 6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893" h="646332">
                  <a:moveTo>
                    <a:pt x="0" y="0"/>
                  </a:moveTo>
                  <a:lnTo>
                    <a:pt x="669727" y="0"/>
                  </a:lnTo>
                  <a:cubicBezTo>
                    <a:pt x="848207" y="0"/>
                    <a:pt x="992893" y="144686"/>
                    <a:pt x="992893" y="323166"/>
                  </a:cubicBezTo>
                  <a:lnTo>
                    <a:pt x="992892" y="323166"/>
                  </a:lnTo>
                  <a:cubicBezTo>
                    <a:pt x="992892" y="501646"/>
                    <a:pt x="848206" y="646332"/>
                    <a:pt x="669726" y="646332"/>
                  </a:cubicBezTo>
                  <a:lnTo>
                    <a:pt x="0" y="64633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3" name="文本框 32"/>
            <p:cNvSpPr txBox="1"/>
            <p:nvPr/>
          </p:nvSpPr>
          <p:spPr>
            <a:xfrm>
              <a:off x="78224" y="236417"/>
              <a:ext cx="777240" cy="645160"/>
            </a:xfrm>
            <a:prstGeom prst="rect">
              <a:avLst/>
            </a:prstGeom>
            <a:noFill/>
          </p:spPr>
          <p:txBody>
            <a:bodyPr wrap="none" rtlCol="0">
              <a:spAutoFit/>
            </a:bodyPr>
            <a:lstStyle>
              <a:defPPr>
                <a:defRPr lang="zh-CN"/>
              </a:defPPr>
              <a:lvl1pPr algn="ctr">
                <a:defRPr sz="3600" spc="200">
                  <a:ln w="38100">
                    <a:solidFill>
                      <a:schemeClr val="bg1"/>
                    </a:solidFill>
                  </a:ln>
                  <a:noFill/>
                  <a:latin typeface="+mj-ea"/>
                  <a:ea typeface="+mj-ea"/>
                </a:defRPr>
              </a:lvl1pPr>
            </a:lstStyle>
            <a:p>
              <a:r>
                <a:rPr lang="en-US" altLang="zh-CN" spc="150" dirty="0"/>
                <a:t>01</a:t>
              </a:r>
              <a:endParaRPr lang="zh-CN" altLang="en-US" spc="150" dirty="0"/>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p:cNvSpPr/>
          <p:nvPr/>
        </p:nvSpPr>
        <p:spPr>
          <a:xfrm>
            <a:off x="696000" y="1371600"/>
            <a:ext cx="6840000" cy="3105150"/>
          </a:xfrm>
          <a:prstGeom prst="rect">
            <a:avLst/>
          </a:prstGeom>
          <a:solidFill>
            <a:schemeClr val="bg1">
              <a:lumMod val="95000"/>
            </a:schemeClr>
          </a:solidFill>
          <a:ln>
            <a:noFill/>
          </a:ln>
          <a:effectLst>
            <a:outerShdw blurRad="127000" dist="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864077" y="2510127"/>
            <a:ext cx="2103597" cy="1489075"/>
          </a:xfrm>
          <a:prstGeom prst="rect">
            <a:avLst/>
          </a:prstGeom>
          <a:noFill/>
        </p:spPr>
        <p:txBody>
          <a:bodyPr wrap="square" rtlCol="0">
            <a:spAutoFit/>
          </a:bodyPr>
          <a:lstStyle/>
          <a:p>
            <a:pPr algn="ctr">
              <a:lnSpc>
                <a:spcPct val="130000"/>
              </a:lnSpc>
            </a:pPr>
            <a:r>
              <a:rPr lang="zh-CN" altLang="en-US" sz="1400" spc="150" dirty="0">
                <a:solidFill>
                  <a:schemeClr val="tx1">
                    <a:lumMod val="50000"/>
                    <a:lumOff val="50000"/>
                  </a:schemeClr>
                </a:solidFill>
              </a:rPr>
              <a:t>指的是在客戶委託的基礎上</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取得期貨投資諮詢業務的期貨公司可以向客戶提供風險管理顧問服務，</a:t>
            </a:r>
            <a:endParaRPr lang="zh-CN" altLang="en-US" sz="1400" spc="150" dirty="0">
              <a:solidFill>
                <a:schemeClr val="tx1">
                  <a:lumMod val="50000"/>
                  <a:lumOff val="50000"/>
                </a:schemeClr>
              </a:solidFill>
            </a:endParaRPr>
          </a:p>
        </p:txBody>
      </p:sp>
      <p:grpSp>
        <p:nvGrpSpPr>
          <p:cNvPr id="33" name="组合 32"/>
          <p:cNvGrpSpPr/>
          <p:nvPr/>
        </p:nvGrpSpPr>
        <p:grpSpPr>
          <a:xfrm>
            <a:off x="1015875" y="1868269"/>
            <a:ext cx="1991326" cy="504000"/>
            <a:chOff x="921227" y="3649667"/>
            <a:chExt cx="1991326" cy="504000"/>
          </a:xfrm>
        </p:grpSpPr>
        <p:sp>
          <p:nvSpPr>
            <p:cNvPr id="34" name="矩形: 圆角 33"/>
            <p:cNvSpPr/>
            <p:nvPr/>
          </p:nvSpPr>
          <p:spPr>
            <a:xfrm>
              <a:off x="921227" y="3649667"/>
              <a:ext cx="1980000" cy="504000"/>
            </a:xfrm>
            <a:prstGeom prst="roundRect">
              <a:avLst>
                <a:gd name="adj"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944926" y="3701612"/>
              <a:ext cx="1967627" cy="398780"/>
            </a:xfrm>
            <a:prstGeom prst="rect">
              <a:avLst/>
            </a:prstGeom>
            <a:noFill/>
          </p:spPr>
          <p:txBody>
            <a:bodyPr wrap="square" rtlCol="0">
              <a:spAutoFit/>
            </a:bodyPr>
            <a:lstStyle/>
            <a:p>
              <a:pPr algn="ctr"/>
              <a:r>
                <a:rPr lang="zh-CN" altLang="en-US" sz="2000" spc="300" dirty="0">
                  <a:solidFill>
                    <a:schemeClr val="bg1"/>
                  </a:solidFill>
                  <a:latin typeface="+mj-ea"/>
                  <a:ea typeface="+mj-ea"/>
                </a:rPr>
                <a:t>投資諮詢業務</a:t>
              </a:r>
              <a:endParaRPr lang="zh-CN" altLang="en-US" sz="2000" spc="300" dirty="0">
                <a:solidFill>
                  <a:schemeClr val="bg1"/>
                </a:solidFill>
                <a:latin typeface="+mj-ea"/>
                <a:ea typeface="+mj-ea"/>
              </a:endParaRPr>
            </a:p>
          </p:txBody>
        </p:sp>
      </p:grpSp>
      <p:sp>
        <p:nvSpPr>
          <p:cNvPr id="37" name="文本框 36"/>
          <p:cNvSpPr txBox="1"/>
          <p:nvPr/>
        </p:nvSpPr>
        <p:spPr>
          <a:xfrm>
            <a:off x="3064352" y="2510127"/>
            <a:ext cx="2103597" cy="1209675"/>
          </a:xfrm>
          <a:prstGeom prst="rect">
            <a:avLst/>
          </a:prstGeom>
          <a:noFill/>
        </p:spPr>
        <p:txBody>
          <a:bodyPr wrap="square" rtlCol="0">
            <a:spAutoFit/>
          </a:bodyPr>
          <a:lstStyle/>
          <a:p>
            <a:pPr algn="ctr">
              <a:lnSpc>
                <a:spcPct val="130000"/>
              </a:lnSpc>
            </a:pPr>
            <a:r>
              <a:rPr lang="zh-CN" altLang="en-US" sz="1400" spc="150" dirty="0">
                <a:solidFill>
                  <a:schemeClr val="tx1">
                    <a:lumMod val="50000"/>
                    <a:lumOff val="50000"/>
                  </a:schemeClr>
                </a:solidFill>
              </a:rPr>
              <a:t>資訊研究分析服務、交易諮詢服務等配套資訊服務</a:t>
            </a:r>
            <a:r>
              <a:rPr lang="en-US" altLang="zh-CN" sz="1400" spc="150" dirty="0">
                <a:solidFill>
                  <a:schemeClr val="tx1">
                    <a:lumMod val="50000"/>
                    <a:lumOff val="50000"/>
                  </a:schemeClr>
                </a:solidFill>
              </a:rPr>
              <a:t>,</a:t>
            </a:r>
            <a:r>
              <a:rPr lang="zh-CN" altLang="en-US" sz="1400" spc="150" dirty="0">
                <a:solidFill>
                  <a:schemeClr val="tx1">
                    <a:lumMod val="50000"/>
                    <a:lumOff val="50000"/>
                  </a:schemeClr>
                </a:solidFill>
              </a:rPr>
              <a:t>並收取一定諮詢費用的一項業務。</a:t>
            </a:r>
            <a:endParaRPr lang="zh-CN" altLang="en-US" sz="1400" spc="150" dirty="0">
              <a:solidFill>
                <a:schemeClr val="tx1">
                  <a:lumMod val="50000"/>
                  <a:lumOff val="50000"/>
                </a:schemeClr>
              </a:solidFill>
            </a:endParaRPr>
          </a:p>
        </p:txBody>
      </p:sp>
      <p:grpSp>
        <p:nvGrpSpPr>
          <p:cNvPr id="3" name="组合 2"/>
          <p:cNvGrpSpPr/>
          <p:nvPr/>
        </p:nvGrpSpPr>
        <p:grpSpPr>
          <a:xfrm>
            <a:off x="3199424" y="1868269"/>
            <a:ext cx="1980000" cy="504000"/>
            <a:chOff x="3256574" y="1868269"/>
            <a:chExt cx="1980000" cy="504000"/>
          </a:xfrm>
        </p:grpSpPr>
        <p:sp>
          <p:nvSpPr>
            <p:cNvPr id="52" name="矩形: 圆角 51"/>
            <p:cNvSpPr/>
            <p:nvPr/>
          </p:nvSpPr>
          <p:spPr>
            <a:xfrm>
              <a:off x="3256574" y="1868269"/>
              <a:ext cx="1980000" cy="504000"/>
            </a:xfrm>
            <a:prstGeom prst="roundRect">
              <a:avLst>
                <a:gd name="adj"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文本框 52"/>
            <p:cNvSpPr txBox="1"/>
            <p:nvPr/>
          </p:nvSpPr>
          <p:spPr>
            <a:xfrm>
              <a:off x="3256575" y="1920214"/>
              <a:ext cx="1979999" cy="398780"/>
            </a:xfrm>
            <a:prstGeom prst="rect">
              <a:avLst/>
            </a:prstGeom>
            <a:noFill/>
          </p:spPr>
          <p:txBody>
            <a:bodyPr wrap="square" rtlCol="0">
              <a:spAutoFit/>
            </a:bodyPr>
            <a:lstStyle/>
            <a:p>
              <a:pPr algn="ctr"/>
              <a:r>
                <a:rPr lang="zh-CN" altLang="en-US" sz="2000" spc="150" dirty="0">
                  <a:solidFill>
                    <a:schemeClr val="bg1"/>
                  </a:solidFill>
                  <a:latin typeface="+mj-ea"/>
                  <a:ea typeface="+mj-ea"/>
                </a:rPr>
                <a:t>投資諮詢業務</a:t>
              </a:r>
              <a:endParaRPr lang="zh-CN" altLang="en-US" sz="2000" spc="150" dirty="0">
                <a:solidFill>
                  <a:schemeClr val="bg1"/>
                </a:solidFill>
                <a:latin typeface="+mj-ea"/>
                <a:ea typeface="+mj-ea"/>
              </a:endParaRPr>
            </a:p>
          </p:txBody>
        </p:sp>
      </p:grpSp>
      <p:grpSp>
        <p:nvGrpSpPr>
          <p:cNvPr id="54" name="组合 53"/>
          <p:cNvGrpSpPr/>
          <p:nvPr/>
        </p:nvGrpSpPr>
        <p:grpSpPr>
          <a:xfrm>
            <a:off x="5264627" y="1868269"/>
            <a:ext cx="2103597" cy="1851533"/>
            <a:chOff x="845027" y="3440117"/>
            <a:chExt cx="2103597" cy="1851533"/>
          </a:xfrm>
        </p:grpSpPr>
        <p:sp>
          <p:nvSpPr>
            <p:cNvPr id="55" name="文本框 54"/>
            <p:cNvSpPr txBox="1"/>
            <p:nvPr/>
          </p:nvSpPr>
          <p:spPr>
            <a:xfrm>
              <a:off x="845027" y="4081975"/>
              <a:ext cx="2103597" cy="1209675"/>
            </a:xfrm>
            <a:prstGeom prst="rect">
              <a:avLst/>
            </a:prstGeom>
            <a:noFill/>
          </p:spPr>
          <p:txBody>
            <a:bodyPr wrap="square" rtlCol="0">
              <a:spAutoFit/>
            </a:bodyPr>
            <a:lstStyle>
              <a:defPPr>
                <a:defRPr lang="zh-CN"/>
              </a:defPPr>
              <a:lvl1pPr algn="ctr">
                <a:lnSpc>
                  <a:spcPct val="130000"/>
                </a:lnSpc>
                <a:defRPr sz="1400" spc="150">
                  <a:solidFill>
                    <a:schemeClr val="tx1">
                      <a:lumMod val="50000"/>
                      <a:lumOff val="50000"/>
                    </a:schemeClr>
                  </a:solidFill>
                </a:defRPr>
              </a:lvl1pPr>
            </a:lstStyle>
            <a:p>
              <a:r>
                <a:rPr lang="zh-CN" altLang="en-US" dirty="0"/>
                <a:t>是幫助企業發現生產經營管理上的主要問題，找出原因，制定切實可行的改善方案</a:t>
              </a:r>
              <a:endParaRPr lang="zh-CN" altLang="en-US" dirty="0"/>
            </a:p>
          </p:txBody>
        </p:sp>
        <p:grpSp>
          <p:nvGrpSpPr>
            <p:cNvPr id="56" name="组合 55"/>
            <p:cNvGrpSpPr/>
            <p:nvPr/>
          </p:nvGrpSpPr>
          <p:grpSpPr>
            <a:xfrm>
              <a:off x="996825" y="3440117"/>
              <a:ext cx="1800000" cy="504000"/>
              <a:chOff x="921227" y="3649667"/>
              <a:chExt cx="1800000" cy="504000"/>
            </a:xfrm>
          </p:grpSpPr>
          <p:sp>
            <p:nvSpPr>
              <p:cNvPr id="57" name="矩形: 圆角 56"/>
              <p:cNvSpPr/>
              <p:nvPr/>
            </p:nvSpPr>
            <p:spPr>
              <a:xfrm>
                <a:off x="921227" y="3649667"/>
                <a:ext cx="1800000" cy="504000"/>
              </a:xfrm>
              <a:prstGeom prst="roundRect">
                <a:avLst>
                  <a:gd name="adj"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文本框 57"/>
              <p:cNvSpPr txBox="1"/>
              <p:nvPr/>
            </p:nvSpPr>
            <p:spPr>
              <a:xfrm>
                <a:off x="1002077" y="3701612"/>
                <a:ext cx="1638300" cy="398780"/>
              </a:xfrm>
              <a:prstGeom prst="rect">
                <a:avLst/>
              </a:prstGeom>
              <a:noFill/>
            </p:spPr>
            <p:txBody>
              <a:bodyPr wrap="square" rtlCol="0">
                <a:spAutoFit/>
              </a:bodyPr>
              <a:lstStyle/>
              <a:p>
                <a:pPr algn="ctr"/>
                <a:r>
                  <a:rPr lang="zh-CN" altLang="en-US" sz="2000" spc="300" dirty="0">
                    <a:solidFill>
                      <a:schemeClr val="bg1"/>
                    </a:solidFill>
                    <a:latin typeface="+mj-ea"/>
                    <a:ea typeface="+mj-ea"/>
                  </a:rPr>
                  <a:t>管理諮詢</a:t>
                </a:r>
                <a:endParaRPr lang="zh-CN" altLang="en-US" sz="2000" spc="300" dirty="0">
                  <a:solidFill>
                    <a:schemeClr val="bg1"/>
                  </a:solidFill>
                  <a:latin typeface="+mj-ea"/>
                  <a:ea typeface="+mj-ea"/>
                </a:endParaRPr>
              </a:p>
            </p:txBody>
          </p:sp>
        </p:grpSp>
      </p:grpSp>
      <p:sp>
        <p:nvSpPr>
          <p:cNvPr id="59" name="文本框 58"/>
          <p:cNvSpPr txBox="1"/>
          <p:nvPr/>
        </p:nvSpPr>
        <p:spPr>
          <a:xfrm>
            <a:off x="723900" y="5215227"/>
            <a:ext cx="6840000" cy="929640"/>
          </a:xfrm>
          <a:prstGeom prst="rect">
            <a:avLst/>
          </a:prstGeom>
          <a:noFill/>
        </p:spPr>
        <p:txBody>
          <a:bodyPr wrap="square" rtlCol="0">
            <a:spAutoFit/>
          </a:bodyPr>
          <a:lstStyle/>
          <a:p>
            <a:pPr>
              <a:lnSpc>
                <a:spcPct val="130000"/>
              </a:lnSpc>
            </a:pPr>
            <a:r>
              <a:rPr lang="zh-CN" altLang="en-US" sz="1400" spc="150" dirty="0">
                <a:solidFill>
                  <a:schemeClr val="tx1">
                    <a:lumMod val="50000"/>
                    <a:lumOff val="50000"/>
                  </a:schemeClr>
                </a:solidFill>
              </a:rPr>
              <a:t>理財顧問服務是指專業理財機構向客戶提供財務分析與規劃、投資建議、個人投資產品推薦等專業化服務。專業理財機構包括，銀行、證券、保險、第三方理財機構等</a:t>
            </a:r>
            <a:endParaRPr lang="zh-CN" altLang="en-US" sz="1400" spc="150" dirty="0">
              <a:solidFill>
                <a:schemeClr val="tx1">
                  <a:lumMod val="50000"/>
                  <a:lumOff val="50000"/>
                </a:schemeClr>
              </a:solidFill>
            </a:endParaRPr>
          </a:p>
        </p:txBody>
      </p:sp>
      <p:sp>
        <p:nvSpPr>
          <p:cNvPr id="60" name="文本框 59"/>
          <p:cNvSpPr txBox="1"/>
          <p:nvPr/>
        </p:nvSpPr>
        <p:spPr>
          <a:xfrm>
            <a:off x="723899" y="4872964"/>
            <a:ext cx="2091975" cy="398780"/>
          </a:xfrm>
          <a:prstGeom prst="rect">
            <a:avLst/>
          </a:prstGeom>
          <a:noFill/>
        </p:spPr>
        <p:txBody>
          <a:bodyPr wrap="square" rtlCol="0">
            <a:spAutoFit/>
          </a:bodyPr>
          <a:lstStyle/>
          <a:p>
            <a:r>
              <a:rPr lang="zh-CN" altLang="en-US" sz="2000" spc="300" dirty="0">
                <a:solidFill>
                  <a:srgbClr val="FFC000"/>
                </a:solidFill>
                <a:latin typeface="+mj-ea"/>
                <a:ea typeface="+mj-ea"/>
              </a:rPr>
              <a:t>理財顧問服務</a:t>
            </a:r>
            <a:endParaRPr lang="zh-CN" altLang="en-US" sz="2000" spc="300" dirty="0">
              <a:solidFill>
                <a:srgbClr val="FFC000"/>
              </a:solidFill>
              <a:latin typeface="+mj-ea"/>
              <a:ea typeface="+mj-ea"/>
            </a:endParaRPr>
          </a:p>
        </p:txBody>
      </p:sp>
      <p:sp>
        <p:nvSpPr>
          <p:cNvPr id="61" name="矩形 60"/>
          <p:cNvSpPr/>
          <p:nvPr/>
        </p:nvSpPr>
        <p:spPr>
          <a:xfrm>
            <a:off x="8217462" y="1371600"/>
            <a:ext cx="3284538" cy="4932000"/>
          </a:xfrm>
          <a:prstGeom prst="rect">
            <a:avLst/>
          </a:prstGeom>
          <a:blipFill dpi="0" rotWithShape="1">
            <a:blip r:embed="rId1"/>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7" name="组合 26"/>
          <p:cNvGrpSpPr/>
          <p:nvPr/>
        </p:nvGrpSpPr>
        <p:grpSpPr>
          <a:xfrm>
            <a:off x="-29601" y="182489"/>
            <a:ext cx="5211201" cy="700259"/>
            <a:chOff x="-29601" y="182489"/>
            <a:chExt cx="5211201" cy="700259"/>
          </a:xfrm>
        </p:grpSpPr>
        <p:grpSp>
          <p:nvGrpSpPr>
            <p:cNvPr id="28" name="组合 27"/>
            <p:cNvGrpSpPr/>
            <p:nvPr/>
          </p:nvGrpSpPr>
          <p:grpSpPr>
            <a:xfrm>
              <a:off x="925065" y="182489"/>
              <a:ext cx="4256535" cy="691222"/>
              <a:chOff x="2144265" y="184882"/>
              <a:chExt cx="4256535" cy="691222"/>
            </a:xfrm>
          </p:grpSpPr>
          <p:sp>
            <p:nvSpPr>
              <p:cNvPr id="38" name="文本框 37"/>
              <p:cNvSpPr txBox="1"/>
              <p:nvPr/>
            </p:nvSpPr>
            <p:spPr>
              <a:xfrm>
                <a:off x="2144265" y="184882"/>
                <a:ext cx="2751585" cy="521970"/>
              </a:xfrm>
              <a:prstGeom prst="rect">
                <a:avLst/>
              </a:prstGeom>
              <a:noFill/>
            </p:spPr>
            <p:txBody>
              <a:bodyPr wrap="square" rtlCol="0">
                <a:spAutoFit/>
              </a:bodyPr>
              <a:lstStyle/>
              <a:p>
                <a:r>
                  <a:rPr lang="zh-CN" altLang="en-US" sz="2800" spc="300" dirty="0">
                    <a:solidFill>
                      <a:srgbClr val="FFC000"/>
                    </a:solidFill>
                    <a:latin typeface="+mj-ea"/>
                    <a:ea typeface="+mj-ea"/>
                  </a:rPr>
                  <a:t>公司經營內容</a:t>
                </a:r>
                <a:endParaRPr lang="zh-CN" altLang="en-US" sz="2800" spc="300" dirty="0">
                  <a:solidFill>
                    <a:srgbClr val="FFC000"/>
                  </a:solidFill>
                  <a:latin typeface="+mj-ea"/>
                  <a:ea typeface="+mj-ea"/>
                </a:endParaRPr>
              </a:p>
            </p:txBody>
          </p:sp>
          <p:sp>
            <p:nvSpPr>
              <p:cNvPr id="39" name="文本框 38"/>
              <p:cNvSpPr txBox="1"/>
              <p:nvPr/>
            </p:nvSpPr>
            <p:spPr>
              <a:xfrm>
                <a:off x="2144265" y="600514"/>
                <a:ext cx="4256535" cy="275590"/>
              </a:xfrm>
              <a:prstGeom prst="rect">
                <a:avLst/>
              </a:prstGeom>
              <a:noFill/>
            </p:spPr>
            <p:txBody>
              <a:bodyPr wrap="square" rtlCol="0">
                <a:spAutoFit/>
              </a:bodyPr>
              <a:lstStyle/>
              <a:p>
                <a:r>
                  <a:rPr lang="en-US" altLang="zh-CN" sz="1200" spc="150" dirty="0">
                    <a:solidFill>
                      <a:schemeClr val="bg1">
                        <a:lumMod val="50000"/>
                      </a:schemeClr>
                    </a:solidFill>
                  </a:rPr>
                  <a:t>Business Contents of the Company</a:t>
                </a:r>
                <a:endParaRPr lang="en-US" altLang="zh-CN" sz="1200" spc="150" dirty="0">
                  <a:solidFill>
                    <a:schemeClr val="bg1">
                      <a:lumMod val="50000"/>
                    </a:schemeClr>
                  </a:solidFill>
                </a:endParaRPr>
              </a:p>
            </p:txBody>
          </p:sp>
        </p:grpSp>
        <p:sp>
          <p:nvSpPr>
            <p:cNvPr id="29" name="任意多边形: 形状 28"/>
            <p:cNvSpPr/>
            <p:nvPr/>
          </p:nvSpPr>
          <p:spPr>
            <a:xfrm>
              <a:off x="-29601" y="236416"/>
              <a:ext cx="992893" cy="646332"/>
            </a:xfrm>
            <a:custGeom>
              <a:avLst/>
              <a:gdLst>
                <a:gd name="connsiteX0" fmla="*/ 0 w 992893"/>
                <a:gd name="connsiteY0" fmla="*/ 0 h 646332"/>
                <a:gd name="connsiteX1" fmla="*/ 669727 w 992893"/>
                <a:gd name="connsiteY1" fmla="*/ 0 h 646332"/>
                <a:gd name="connsiteX2" fmla="*/ 992893 w 992893"/>
                <a:gd name="connsiteY2" fmla="*/ 323166 h 646332"/>
                <a:gd name="connsiteX3" fmla="*/ 992892 w 992893"/>
                <a:gd name="connsiteY3" fmla="*/ 323166 h 646332"/>
                <a:gd name="connsiteX4" fmla="*/ 669726 w 992893"/>
                <a:gd name="connsiteY4" fmla="*/ 646332 h 646332"/>
                <a:gd name="connsiteX5" fmla="*/ 0 w 992893"/>
                <a:gd name="connsiteY5" fmla="*/ 646332 h 6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893" h="646332">
                  <a:moveTo>
                    <a:pt x="0" y="0"/>
                  </a:moveTo>
                  <a:lnTo>
                    <a:pt x="669727" y="0"/>
                  </a:lnTo>
                  <a:cubicBezTo>
                    <a:pt x="848207" y="0"/>
                    <a:pt x="992893" y="144686"/>
                    <a:pt x="992893" y="323166"/>
                  </a:cubicBezTo>
                  <a:lnTo>
                    <a:pt x="992892" y="323166"/>
                  </a:lnTo>
                  <a:cubicBezTo>
                    <a:pt x="992892" y="501646"/>
                    <a:pt x="848206" y="646332"/>
                    <a:pt x="669726" y="646332"/>
                  </a:cubicBezTo>
                  <a:lnTo>
                    <a:pt x="0" y="64633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1" name="文本框 30"/>
            <p:cNvSpPr txBox="1"/>
            <p:nvPr/>
          </p:nvSpPr>
          <p:spPr>
            <a:xfrm>
              <a:off x="78224" y="236417"/>
              <a:ext cx="777240" cy="645160"/>
            </a:xfrm>
            <a:prstGeom prst="rect">
              <a:avLst/>
            </a:prstGeom>
            <a:noFill/>
          </p:spPr>
          <p:txBody>
            <a:bodyPr wrap="none" rtlCol="0">
              <a:spAutoFit/>
            </a:bodyPr>
            <a:lstStyle>
              <a:defPPr>
                <a:defRPr lang="zh-CN"/>
              </a:defPPr>
              <a:lvl1pPr algn="ctr">
                <a:defRPr sz="3600" spc="200">
                  <a:ln w="38100">
                    <a:solidFill>
                      <a:schemeClr val="bg1"/>
                    </a:solidFill>
                  </a:ln>
                  <a:noFill/>
                  <a:latin typeface="+mj-ea"/>
                  <a:ea typeface="+mj-ea"/>
                </a:defRPr>
              </a:lvl1pPr>
            </a:lstStyle>
            <a:p>
              <a:r>
                <a:rPr lang="en-US" altLang="zh-CN" spc="150" dirty="0"/>
                <a:t>01</a:t>
              </a:r>
              <a:endParaRPr lang="zh-CN" altLang="en-US" spc="150"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200400" y="3632200"/>
            <a:ext cx="5791200" cy="1107996"/>
          </a:xfrm>
          <a:prstGeom prst="rect">
            <a:avLst/>
          </a:prstGeom>
          <a:noFill/>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6600" b="1" dirty="0">
                <a:solidFill>
                  <a:srgbClr val="FFC000"/>
                </a:solidFill>
                <a:effectLst>
                  <a:outerShdw blurRad="228600" dist="139700" dir="2700000" algn="ctr" rotWithShape="0">
                    <a:srgbClr val="000000">
                      <a:alpha val="10000"/>
                    </a:srgbClr>
                  </a:outerShdw>
                </a:effectLst>
                <a:latin typeface="+mj-ea"/>
                <a:ea typeface="+mj-ea"/>
              </a:rPr>
              <a:t>理財產品講解</a:t>
            </a:r>
            <a:endParaRPr lang="zh-CN" altLang="en-US" sz="6600" b="1" dirty="0">
              <a:solidFill>
                <a:srgbClr val="FFC000"/>
              </a:solidFill>
              <a:effectLst>
                <a:outerShdw blurRad="228600" dist="139700" dir="2700000" algn="ctr" rotWithShape="0">
                  <a:srgbClr val="000000">
                    <a:alpha val="10000"/>
                  </a:srgbClr>
                </a:outerShdw>
              </a:effectLst>
              <a:latin typeface="+mj-ea"/>
              <a:ea typeface="+mj-ea"/>
            </a:endParaRPr>
          </a:p>
        </p:txBody>
      </p:sp>
      <p:sp>
        <p:nvSpPr>
          <p:cNvPr id="8" name="矩形 7"/>
          <p:cNvSpPr/>
          <p:nvPr/>
        </p:nvSpPr>
        <p:spPr>
          <a:xfrm>
            <a:off x="3299208" y="1879761"/>
            <a:ext cx="5593584" cy="1862048"/>
          </a:xfrm>
          <a:prstGeom prst="rect">
            <a:avLst/>
          </a:prstGeom>
        </p:spPr>
        <p:txBody>
          <a:bodyPr vert="horz"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1500" dirty="0">
                <a:ln>
                  <a:solidFill>
                    <a:schemeClr val="bg1">
                      <a:alpha val="47000"/>
                    </a:schemeClr>
                  </a:solidFill>
                </a:ln>
                <a:solidFill>
                  <a:srgbClr val="FFC000"/>
                </a:solidFill>
                <a:latin typeface="+mj-ea"/>
                <a:ea typeface="+mj-ea"/>
              </a:rPr>
              <a:t>02</a:t>
            </a:r>
            <a:endParaRPr lang="zh-CN" altLang="en-US" sz="11500" dirty="0">
              <a:ln>
                <a:solidFill>
                  <a:schemeClr val="bg1">
                    <a:alpha val="47000"/>
                  </a:schemeClr>
                </a:solidFill>
              </a:ln>
              <a:solidFill>
                <a:srgbClr val="FFC000"/>
              </a:solidFill>
              <a:latin typeface="+mj-ea"/>
              <a:ea typeface="+mj-ea"/>
            </a:endParaRPr>
          </a:p>
        </p:txBody>
      </p:sp>
      <p:sp>
        <p:nvSpPr>
          <p:cNvPr id="21" name="文本框 92"/>
          <p:cNvSpPr txBox="1"/>
          <p:nvPr/>
        </p:nvSpPr>
        <p:spPr>
          <a:xfrm>
            <a:off x="3723087" y="4661098"/>
            <a:ext cx="4745827" cy="291902"/>
          </a:xfrm>
          <a:prstGeom prst="rect">
            <a:avLst/>
          </a:prstGeom>
          <a:noFill/>
        </p:spPr>
        <p:txBody>
          <a:bodyPr wrap="square" rtlCol="0">
            <a:noAutofit/>
          </a:bodyPr>
          <a:lstStyle>
            <a:defPPr>
              <a:defRPr lang="zh-CN"/>
            </a:defPPr>
          </a:lstStyle>
          <a:p>
            <a:pPr algn="dist"/>
            <a:r>
              <a:rPr lang="en-US" altLang="zh-CN" sz="1600" spc="150" dirty="0">
                <a:solidFill>
                  <a:schemeClr val="bg1">
                    <a:lumMod val="50000"/>
                  </a:schemeClr>
                </a:solidFill>
              </a:rPr>
              <a:t>Introduction of financial Products</a:t>
            </a:r>
            <a:endParaRPr lang="en-US" altLang="zh-CN" sz="1600" spc="150" dirty="0">
              <a:solidFill>
                <a:schemeClr val="bg1">
                  <a:lumMod val="50000"/>
                </a:schemeClr>
              </a:solidFill>
            </a:endParaRPr>
          </a:p>
          <a:p>
            <a:pPr algn="dist"/>
            <a:endParaRPr lang="en-US" altLang="zh-CN" sz="1600" spc="150" dirty="0">
              <a:solidFill>
                <a:schemeClr val="bg1">
                  <a:lumMod val="50000"/>
                </a:schemeClr>
              </a:solidFill>
              <a:ea typeface="+mj-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6838950" y="3719381"/>
            <a:ext cx="4680000" cy="2160000"/>
            <a:chOff x="6838950" y="3866821"/>
            <a:chExt cx="4680000" cy="2160000"/>
          </a:xfrm>
        </p:grpSpPr>
        <p:sp>
          <p:nvSpPr>
            <p:cNvPr id="29" name="矩形: 圆角 28"/>
            <p:cNvSpPr/>
            <p:nvPr/>
          </p:nvSpPr>
          <p:spPr>
            <a:xfrm>
              <a:off x="6838950" y="3866821"/>
              <a:ext cx="4680000" cy="216000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40" name="组合 39"/>
            <p:cNvGrpSpPr/>
            <p:nvPr/>
          </p:nvGrpSpPr>
          <p:grpSpPr>
            <a:xfrm>
              <a:off x="8553450" y="4161701"/>
              <a:ext cx="2805600" cy="1440813"/>
              <a:chOff x="1276350" y="1958314"/>
              <a:chExt cx="2805600" cy="1440813"/>
            </a:xfrm>
          </p:grpSpPr>
          <p:sp>
            <p:nvSpPr>
              <p:cNvPr id="41" name="文本框 40"/>
              <p:cNvSpPr txBox="1"/>
              <p:nvPr/>
            </p:nvSpPr>
            <p:spPr>
              <a:xfrm>
                <a:off x="1276350" y="2338677"/>
                <a:ext cx="2805600" cy="1060450"/>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rPr>
                  <a:t>貨幣贏</a:t>
                </a:r>
                <a:r>
                  <a:rPr lang="en-US" altLang="zh-CN" sz="1400" dirty="0">
                    <a:solidFill>
                      <a:schemeClr val="tx1">
                        <a:lumMod val="50000"/>
                        <a:lumOff val="50000"/>
                      </a:schemeClr>
                    </a:solidFill>
                  </a:rPr>
                  <a:t>+</a:t>
                </a:r>
                <a:r>
                  <a:rPr lang="zh-CN" altLang="en-US" sz="1400" dirty="0">
                    <a:solidFill>
                      <a:schemeClr val="tx1">
                        <a:lumMod val="50000"/>
                        <a:lumOff val="50000"/>
                      </a:schemeClr>
                    </a:solidFill>
                  </a:rPr>
                  <a:t>產品，是好買研究中心開發的零錢管理好工具，預期收益長期跑贏</a:t>
                </a:r>
                <a:r>
                  <a:rPr lang="en-US" altLang="zh-CN" sz="1400" dirty="0">
                    <a:solidFill>
                      <a:schemeClr val="tx1">
                        <a:lumMod val="50000"/>
                        <a:lumOff val="50000"/>
                      </a:schemeClr>
                    </a:solidFill>
                  </a:rPr>
                  <a:t>90%</a:t>
                </a:r>
                <a:r>
                  <a:rPr lang="zh-CN" altLang="en-US" sz="1400" dirty="0">
                    <a:solidFill>
                      <a:schemeClr val="tx1">
                        <a:lumMod val="50000"/>
                        <a:lumOff val="50000"/>
                      </a:schemeClr>
                    </a:solidFill>
                  </a:rPr>
                  <a:t>貨幣基金</a:t>
                </a:r>
                <a:endParaRPr lang="en-US" altLang="zh-CN" sz="1400" dirty="0">
                  <a:solidFill>
                    <a:schemeClr val="tx1">
                      <a:lumMod val="50000"/>
                      <a:lumOff val="50000"/>
                    </a:schemeClr>
                  </a:solidFill>
                </a:endParaRPr>
              </a:p>
            </p:txBody>
          </p:sp>
          <p:sp>
            <p:nvSpPr>
              <p:cNvPr id="42" name="文本框 41"/>
              <p:cNvSpPr txBox="1"/>
              <p:nvPr/>
            </p:nvSpPr>
            <p:spPr>
              <a:xfrm>
                <a:off x="1276350" y="1958314"/>
                <a:ext cx="1638300" cy="407883"/>
              </a:xfrm>
              <a:prstGeom prst="rect">
                <a:avLst/>
              </a:prstGeom>
              <a:noFill/>
            </p:spPr>
            <p:txBody>
              <a:bodyPr wrap="square" rtlCol="0">
                <a:spAutoFit/>
              </a:bodyPr>
              <a:lstStyle>
                <a:defPPr>
                  <a:defRPr lang="zh-CN"/>
                </a:defPPr>
                <a:lvl1pPr>
                  <a:defRPr sz="2000" spc="300">
                    <a:solidFill>
                      <a:srgbClr val="FFC000"/>
                    </a:solidFill>
                    <a:latin typeface="+mj-ea"/>
                    <a:ea typeface="+mj-ea"/>
                  </a:defRPr>
                </a:lvl1pPr>
              </a:lstStyle>
              <a:p>
                <a:r>
                  <a:rPr lang="zh-CN" altLang="en-US"/>
                  <a:t>貨幣贏</a:t>
                </a:r>
                <a:r>
                  <a:rPr lang="en-US" altLang="zh-CN" dirty="0"/>
                  <a:t>+</a:t>
                </a:r>
                <a:endParaRPr lang="zh-CN" altLang="en-US" dirty="0"/>
              </a:p>
            </p:txBody>
          </p:sp>
        </p:grpSp>
      </p:grpSp>
      <p:grpSp>
        <p:nvGrpSpPr>
          <p:cNvPr id="6" name="组合 5"/>
          <p:cNvGrpSpPr/>
          <p:nvPr/>
        </p:nvGrpSpPr>
        <p:grpSpPr>
          <a:xfrm>
            <a:off x="925065" y="182489"/>
            <a:ext cx="3342135" cy="729323"/>
            <a:chOff x="2144265" y="184882"/>
            <a:chExt cx="3342135" cy="729323"/>
          </a:xfrm>
        </p:grpSpPr>
        <p:sp>
          <p:nvSpPr>
            <p:cNvPr id="7" name="文本框 6"/>
            <p:cNvSpPr txBox="1"/>
            <p:nvPr/>
          </p:nvSpPr>
          <p:spPr>
            <a:xfrm>
              <a:off x="2144265" y="184882"/>
              <a:ext cx="2751585" cy="521970"/>
            </a:xfrm>
            <a:prstGeom prst="rect">
              <a:avLst/>
            </a:prstGeom>
            <a:noFill/>
          </p:spPr>
          <p:txBody>
            <a:bodyPr wrap="square" rtlCol="0">
              <a:spAutoFit/>
            </a:bodyPr>
            <a:lstStyle/>
            <a:p>
              <a:r>
                <a:rPr lang="zh-CN" altLang="en-US" sz="2800" spc="300" dirty="0">
                  <a:solidFill>
                    <a:srgbClr val="FFC000"/>
                  </a:solidFill>
                  <a:latin typeface="+mj-ea"/>
                  <a:ea typeface="+mj-ea"/>
                </a:rPr>
                <a:t>理財產品講解</a:t>
              </a:r>
              <a:endParaRPr lang="zh-CN" altLang="en-US" sz="2800" spc="300" dirty="0">
                <a:solidFill>
                  <a:srgbClr val="FFC000"/>
                </a:solidFill>
                <a:latin typeface="+mj-ea"/>
                <a:ea typeface="+mj-ea"/>
              </a:endParaRPr>
            </a:p>
          </p:txBody>
        </p:sp>
        <p:sp>
          <p:nvSpPr>
            <p:cNvPr id="8" name="文本框 7"/>
            <p:cNvSpPr txBox="1"/>
            <p:nvPr/>
          </p:nvSpPr>
          <p:spPr>
            <a:xfrm>
              <a:off x="2144265" y="638615"/>
              <a:ext cx="3342135" cy="275590"/>
            </a:xfrm>
            <a:prstGeom prst="rect">
              <a:avLst/>
            </a:prstGeom>
            <a:noFill/>
          </p:spPr>
          <p:txBody>
            <a:bodyPr wrap="square" rtlCol="0">
              <a:spAutoFit/>
            </a:bodyPr>
            <a:lstStyle/>
            <a:p>
              <a:r>
                <a:rPr lang="en-US" altLang="zh-CN" sz="1200" spc="150" dirty="0">
                  <a:solidFill>
                    <a:schemeClr val="bg1">
                      <a:lumMod val="50000"/>
                    </a:schemeClr>
                  </a:solidFill>
                </a:rPr>
                <a:t>Introduction of financial Products</a:t>
              </a:r>
              <a:endParaRPr lang="en-US" altLang="zh-CN" sz="1200" spc="150" dirty="0">
                <a:solidFill>
                  <a:schemeClr val="bg1">
                    <a:lumMod val="50000"/>
                  </a:schemeClr>
                </a:solidFill>
              </a:endParaRPr>
            </a:p>
          </p:txBody>
        </p:sp>
      </p:grpSp>
      <p:sp>
        <p:nvSpPr>
          <p:cNvPr id="47" name="任意多边形: 形状 46"/>
          <p:cNvSpPr/>
          <p:nvPr/>
        </p:nvSpPr>
        <p:spPr>
          <a:xfrm>
            <a:off x="1" y="236416"/>
            <a:ext cx="963291" cy="646332"/>
          </a:xfrm>
          <a:custGeom>
            <a:avLst/>
            <a:gdLst>
              <a:gd name="connsiteX0" fmla="*/ 0 w 963291"/>
              <a:gd name="connsiteY0" fmla="*/ 0 h 646332"/>
              <a:gd name="connsiteX1" fmla="*/ 640125 w 963291"/>
              <a:gd name="connsiteY1" fmla="*/ 0 h 646332"/>
              <a:gd name="connsiteX2" fmla="*/ 963291 w 963291"/>
              <a:gd name="connsiteY2" fmla="*/ 323166 h 646332"/>
              <a:gd name="connsiteX3" fmla="*/ 963290 w 963291"/>
              <a:gd name="connsiteY3" fmla="*/ 323166 h 646332"/>
              <a:gd name="connsiteX4" fmla="*/ 640124 w 963291"/>
              <a:gd name="connsiteY4" fmla="*/ 646332 h 646332"/>
              <a:gd name="connsiteX5" fmla="*/ 0 w 963291"/>
              <a:gd name="connsiteY5" fmla="*/ 646332 h 6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291" h="646332">
                <a:moveTo>
                  <a:pt x="0" y="0"/>
                </a:moveTo>
                <a:lnTo>
                  <a:pt x="640125" y="0"/>
                </a:lnTo>
                <a:cubicBezTo>
                  <a:pt x="818605" y="0"/>
                  <a:pt x="963291" y="144686"/>
                  <a:pt x="963291" y="323166"/>
                </a:cubicBezTo>
                <a:lnTo>
                  <a:pt x="963290" y="323166"/>
                </a:lnTo>
                <a:cubicBezTo>
                  <a:pt x="963290" y="501646"/>
                  <a:pt x="818604" y="646332"/>
                  <a:pt x="640124" y="646332"/>
                </a:cubicBezTo>
                <a:lnTo>
                  <a:pt x="0" y="64633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78224" y="236417"/>
            <a:ext cx="777240" cy="645160"/>
          </a:xfrm>
          <a:prstGeom prst="rect">
            <a:avLst/>
          </a:prstGeom>
          <a:noFill/>
        </p:spPr>
        <p:txBody>
          <a:bodyPr wrap="none" rtlCol="0">
            <a:spAutoFit/>
          </a:bodyPr>
          <a:lstStyle>
            <a:defPPr>
              <a:defRPr lang="zh-CN"/>
            </a:defPPr>
            <a:lvl1pPr algn="ctr">
              <a:defRPr sz="3600" spc="200">
                <a:ln w="38100">
                  <a:solidFill>
                    <a:schemeClr val="bg1"/>
                  </a:solidFill>
                </a:ln>
                <a:noFill/>
                <a:latin typeface="+mj-ea"/>
                <a:ea typeface="+mj-ea"/>
              </a:defRPr>
            </a:lvl1pPr>
          </a:lstStyle>
          <a:p>
            <a:r>
              <a:rPr lang="en-US" altLang="zh-CN" spc="150" dirty="0"/>
              <a:t>02</a:t>
            </a:r>
            <a:endParaRPr lang="zh-CN" altLang="en-US" spc="150" dirty="0"/>
          </a:p>
        </p:txBody>
      </p:sp>
      <p:grpSp>
        <p:nvGrpSpPr>
          <p:cNvPr id="14" name="组合 13"/>
          <p:cNvGrpSpPr/>
          <p:nvPr/>
        </p:nvGrpSpPr>
        <p:grpSpPr>
          <a:xfrm>
            <a:off x="1200150" y="4244314"/>
            <a:ext cx="3067050" cy="1869438"/>
            <a:chOff x="723900" y="4872964"/>
            <a:chExt cx="3067050" cy="1869438"/>
          </a:xfrm>
        </p:grpSpPr>
        <p:sp>
          <p:nvSpPr>
            <p:cNvPr id="59" name="文本框 58"/>
            <p:cNvSpPr txBox="1"/>
            <p:nvPr/>
          </p:nvSpPr>
          <p:spPr>
            <a:xfrm>
              <a:off x="723900" y="5253327"/>
              <a:ext cx="3067050" cy="1489075"/>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rPr>
                <a:t>全球贏</a:t>
              </a:r>
              <a:r>
                <a:rPr lang="en-US" altLang="zh-CN" sz="1400" dirty="0">
                  <a:solidFill>
                    <a:schemeClr val="tx1">
                      <a:lumMod val="50000"/>
                      <a:lumOff val="50000"/>
                    </a:schemeClr>
                  </a:solidFill>
                </a:rPr>
                <a:t>+</a:t>
              </a:r>
              <a:r>
                <a:rPr lang="zh-CN" altLang="en-US" sz="1400" dirty="0">
                  <a:solidFill>
                    <a:schemeClr val="tx1">
                      <a:lumMod val="50000"/>
                      <a:lumOff val="50000"/>
                    </a:schemeClr>
                  </a:solidFill>
                </a:rPr>
                <a:t>基於多元科學維度，精准把握投資者風險偏好類型，生成與風險偏好相契合的個性化全球資產組合</a:t>
              </a:r>
              <a:r>
                <a:rPr lang="en-US" altLang="zh-CN" sz="1400" dirty="0">
                  <a:solidFill>
                    <a:schemeClr val="tx1">
                      <a:lumMod val="50000"/>
                      <a:lumOff val="50000"/>
                    </a:schemeClr>
                  </a:solidFill>
                </a:rPr>
                <a:t>.</a:t>
              </a:r>
              <a:r>
                <a:rPr lang="zh-CN" altLang="en-US" sz="1400" dirty="0">
                  <a:solidFill>
                    <a:schemeClr val="tx1">
                      <a:lumMod val="50000"/>
                      <a:lumOff val="50000"/>
                    </a:schemeClr>
                  </a:solidFill>
                </a:rPr>
                <a:t>依據用戶風險偏好，生成個性化資產組合</a:t>
              </a:r>
              <a:endParaRPr lang="en-US" altLang="zh-CN" sz="1400" dirty="0">
                <a:solidFill>
                  <a:schemeClr val="tx1">
                    <a:lumMod val="50000"/>
                    <a:lumOff val="50000"/>
                  </a:schemeClr>
                </a:solidFill>
              </a:endParaRPr>
            </a:p>
          </p:txBody>
        </p:sp>
        <p:sp>
          <p:nvSpPr>
            <p:cNvPr id="60" name="文本框 59"/>
            <p:cNvSpPr txBox="1"/>
            <p:nvPr/>
          </p:nvSpPr>
          <p:spPr>
            <a:xfrm>
              <a:off x="723900" y="4872964"/>
              <a:ext cx="1638300" cy="398780"/>
            </a:xfrm>
            <a:prstGeom prst="rect">
              <a:avLst/>
            </a:prstGeom>
            <a:noFill/>
          </p:spPr>
          <p:txBody>
            <a:bodyPr wrap="square" rtlCol="0">
              <a:spAutoFit/>
            </a:bodyPr>
            <a:lstStyle/>
            <a:p>
              <a:r>
                <a:rPr lang="zh-CN" altLang="en-US" sz="2000" spc="300" dirty="0">
                  <a:solidFill>
                    <a:srgbClr val="FFC000"/>
                  </a:solidFill>
                  <a:latin typeface="+mj-ea"/>
                  <a:ea typeface="+mj-ea"/>
                </a:rPr>
                <a:t>全球贏</a:t>
              </a:r>
              <a:r>
                <a:rPr lang="en-US" altLang="zh-CN" sz="2000" spc="300" dirty="0">
                  <a:solidFill>
                    <a:srgbClr val="FFC000"/>
                  </a:solidFill>
                  <a:latin typeface="+mj-ea"/>
                  <a:ea typeface="+mj-ea"/>
                </a:rPr>
                <a:t>+</a:t>
              </a:r>
              <a:endParaRPr lang="zh-CN" altLang="en-US" sz="2000" spc="300" dirty="0">
                <a:solidFill>
                  <a:srgbClr val="FFC000"/>
                </a:solidFill>
                <a:latin typeface="+mj-ea"/>
                <a:ea typeface="+mj-ea"/>
              </a:endParaRPr>
            </a:p>
          </p:txBody>
        </p:sp>
      </p:grpSp>
      <p:sp>
        <p:nvSpPr>
          <p:cNvPr id="3" name="矩形: 圆角 2"/>
          <p:cNvSpPr/>
          <p:nvPr/>
        </p:nvSpPr>
        <p:spPr>
          <a:xfrm>
            <a:off x="742950" y="1637728"/>
            <a:ext cx="4680000" cy="216000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3943107" y="1717481"/>
            <a:ext cx="4305786" cy="430578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 name="组合 12"/>
          <p:cNvGrpSpPr/>
          <p:nvPr/>
        </p:nvGrpSpPr>
        <p:grpSpPr>
          <a:xfrm>
            <a:off x="1200150" y="1932608"/>
            <a:ext cx="2805600" cy="1548763"/>
            <a:chOff x="1276350" y="1958314"/>
            <a:chExt cx="2805600" cy="1548763"/>
          </a:xfrm>
        </p:grpSpPr>
        <p:sp>
          <p:nvSpPr>
            <p:cNvPr id="38" name="文本框 37"/>
            <p:cNvSpPr txBox="1"/>
            <p:nvPr/>
          </p:nvSpPr>
          <p:spPr>
            <a:xfrm>
              <a:off x="1276350" y="2338677"/>
              <a:ext cx="2805600" cy="1168400"/>
            </a:xfrm>
            <a:prstGeom prst="rect">
              <a:avLst/>
            </a:prstGeom>
            <a:noFill/>
          </p:spPr>
          <p:txBody>
            <a:bodyPr wrap="square" rtlCol="0">
              <a:spAutoFit/>
            </a:bodyPr>
            <a:lstStyle/>
            <a:p>
              <a:r>
                <a:rPr lang="zh-CN" altLang="en-US" sz="1400" dirty="0">
                  <a:solidFill>
                    <a:schemeClr val="tx1">
                      <a:lumMod val="50000"/>
                      <a:lumOff val="50000"/>
                    </a:schemeClr>
                  </a:solidFill>
                </a:rPr>
                <a:t>智能生成個性化全球資產組合</a:t>
              </a:r>
              <a:endParaRPr lang="zh-CN" altLang="en-US" sz="1400" dirty="0">
                <a:solidFill>
                  <a:schemeClr val="tx1">
                    <a:lumMod val="50000"/>
                    <a:lumOff val="50000"/>
                  </a:schemeClr>
                </a:solidFill>
              </a:endParaRPr>
            </a:p>
            <a:p>
              <a:r>
                <a:rPr lang="zh-CN" altLang="en-US" sz="1400" dirty="0">
                  <a:solidFill>
                    <a:schemeClr val="tx1">
                      <a:lumMod val="50000"/>
                      <a:lumOff val="50000"/>
                    </a:schemeClr>
                  </a:solidFill>
                </a:rPr>
                <a:t>全球贏</a:t>
              </a:r>
              <a:r>
                <a:rPr lang="en-US" altLang="zh-CN" sz="1400" dirty="0">
                  <a:solidFill>
                    <a:schemeClr val="tx1">
                      <a:lumMod val="50000"/>
                      <a:lumOff val="50000"/>
                    </a:schemeClr>
                  </a:solidFill>
                </a:rPr>
                <a:t>+</a:t>
              </a:r>
              <a:r>
                <a:rPr lang="zh-CN" altLang="en-US" sz="1400" dirty="0">
                  <a:solidFill>
                    <a:schemeClr val="tx1">
                      <a:lumMod val="50000"/>
                      <a:lumOff val="50000"/>
                    </a:schemeClr>
                  </a:solidFill>
                </a:rPr>
                <a:t>定期從全球市場嚴選出優質資產（指數基金為主）。這類資產覆蓋全球主要市場，</a:t>
              </a:r>
              <a:endParaRPr lang="zh-CN" altLang="en-US" sz="1400" dirty="0">
                <a:solidFill>
                  <a:schemeClr val="tx1">
                    <a:lumMod val="50000"/>
                    <a:lumOff val="50000"/>
                  </a:schemeClr>
                </a:solidFill>
              </a:endParaRPr>
            </a:p>
            <a:p>
              <a:r>
                <a:rPr lang="zh-CN" altLang="en-US" sz="1400" dirty="0">
                  <a:solidFill>
                    <a:schemeClr val="tx1">
                      <a:lumMod val="50000"/>
                      <a:lumOff val="50000"/>
                    </a:schemeClr>
                  </a:solidFill>
                </a:rPr>
                <a:t>佈局世界經濟引擎</a:t>
              </a:r>
              <a:endParaRPr lang="en-US" altLang="zh-CN" sz="1400" dirty="0">
                <a:solidFill>
                  <a:schemeClr val="tx1">
                    <a:lumMod val="50000"/>
                    <a:lumOff val="50000"/>
                  </a:schemeClr>
                </a:solidFill>
              </a:endParaRPr>
            </a:p>
          </p:txBody>
        </p:sp>
        <p:sp>
          <p:nvSpPr>
            <p:cNvPr id="39" name="文本框 38"/>
            <p:cNvSpPr txBox="1"/>
            <p:nvPr/>
          </p:nvSpPr>
          <p:spPr>
            <a:xfrm>
              <a:off x="1276350" y="1958314"/>
              <a:ext cx="1638300" cy="398780"/>
            </a:xfrm>
            <a:prstGeom prst="rect">
              <a:avLst/>
            </a:prstGeom>
            <a:noFill/>
          </p:spPr>
          <p:txBody>
            <a:bodyPr wrap="square" rtlCol="0">
              <a:spAutoFit/>
            </a:bodyPr>
            <a:lstStyle/>
            <a:p>
              <a:r>
                <a:rPr lang="zh-CN" altLang="en-US" sz="2000" spc="300" dirty="0">
                  <a:solidFill>
                    <a:srgbClr val="FFC000"/>
                  </a:solidFill>
                  <a:latin typeface="+mj-ea"/>
                  <a:ea typeface="+mj-ea"/>
                </a:rPr>
                <a:t>全球贏</a:t>
              </a:r>
              <a:r>
                <a:rPr lang="en-US" altLang="zh-CN" sz="2000" spc="300" dirty="0">
                  <a:solidFill>
                    <a:srgbClr val="FFC000"/>
                  </a:solidFill>
                  <a:latin typeface="+mj-ea"/>
                  <a:ea typeface="+mj-ea"/>
                </a:rPr>
                <a:t>+</a:t>
              </a:r>
              <a:endParaRPr lang="zh-CN" altLang="en-US" sz="2000" spc="300" dirty="0">
                <a:solidFill>
                  <a:srgbClr val="FFC000"/>
                </a:solidFill>
                <a:latin typeface="+mj-ea"/>
                <a:ea typeface="+mj-ea"/>
              </a:endParaRPr>
            </a:p>
          </p:txBody>
        </p:sp>
      </p:grpSp>
      <p:grpSp>
        <p:nvGrpSpPr>
          <p:cNvPr id="43" name="组合 42"/>
          <p:cNvGrpSpPr/>
          <p:nvPr/>
        </p:nvGrpSpPr>
        <p:grpSpPr>
          <a:xfrm>
            <a:off x="8553450" y="1861368"/>
            <a:ext cx="3067050" cy="1869438"/>
            <a:chOff x="723900" y="4872964"/>
            <a:chExt cx="3067050" cy="1869438"/>
          </a:xfrm>
        </p:grpSpPr>
        <p:sp>
          <p:nvSpPr>
            <p:cNvPr id="44" name="文本框 43"/>
            <p:cNvSpPr txBox="1"/>
            <p:nvPr/>
          </p:nvSpPr>
          <p:spPr>
            <a:xfrm>
              <a:off x="723900" y="5253327"/>
              <a:ext cx="3067050" cy="1489075"/>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rPr>
                <a:t>全球贏</a:t>
              </a:r>
              <a:r>
                <a:rPr lang="en-US" altLang="zh-CN" sz="1400" dirty="0">
                  <a:solidFill>
                    <a:schemeClr val="tx1">
                      <a:lumMod val="50000"/>
                      <a:lumOff val="50000"/>
                    </a:schemeClr>
                  </a:solidFill>
                </a:rPr>
                <a:t>+</a:t>
              </a:r>
              <a:r>
                <a:rPr lang="zh-CN" altLang="en-US" sz="1400" dirty="0">
                  <a:solidFill>
                    <a:schemeClr val="tx1">
                      <a:lumMod val="50000"/>
                      <a:lumOff val="50000"/>
                    </a:schemeClr>
                  </a:solidFill>
                </a:rPr>
                <a:t>即時監控全球優質資產投資價值變化，形成好買全球觀點，確保全球配置策略緊跟市場變化，捕捉投資機會。及時把握市場機會，動態調整組合配比</a:t>
              </a:r>
              <a:endParaRPr lang="en-US" altLang="zh-CN" sz="1400" dirty="0">
                <a:solidFill>
                  <a:schemeClr val="tx1">
                    <a:lumMod val="50000"/>
                    <a:lumOff val="50000"/>
                  </a:schemeClr>
                </a:solidFill>
              </a:endParaRPr>
            </a:p>
          </p:txBody>
        </p:sp>
        <p:sp>
          <p:nvSpPr>
            <p:cNvPr id="45" name="文本框 44"/>
            <p:cNvSpPr txBox="1"/>
            <p:nvPr/>
          </p:nvSpPr>
          <p:spPr>
            <a:xfrm>
              <a:off x="723900" y="4872964"/>
              <a:ext cx="1638300" cy="398780"/>
            </a:xfrm>
            <a:prstGeom prst="rect">
              <a:avLst/>
            </a:prstGeom>
            <a:noFill/>
          </p:spPr>
          <p:txBody>
            <a:bodyPr wrap="square" rtlCol="0">
              <a:spAutoFit/>
            </a:bodyPr>
            <a:lstStyle/>
            <a:p>
              <a:r>
                <a:rPr lang="zh-CN" altLang="en-US" sz="2000" spc="300" dirty="0">
                  <a:solidFill>
                    <a:srgbClr val="FFC000"/>
                  </a:solidFill>
                  <a:latin typeface="+mj-ea"/>
                  <a:ea typeface="+mj-ea"/>
                </a:rPr>
                <a:t>全球贏</a:t>
              </a:r>
              <a:r>
                <a:rPr lang="en-US" altLang="zh-CN" sz="2000" spc="300" dirty="0">
                  <a:solidFill>
                    <a:srgbClr val="FFC000"/>
                  </a:solidFill>
                  <a:latin typeface="+mj-ea"/>
                  <a:ea typeface="+mj-ea"/>
                </a:rPr>
                <a:t>+</a:t>
              </a:r>
              <a:endParaRPr lang="zh-CN" altLang="en-US" sz="2000" spc="300" dirty="0">
                <a:solidFill>
                  <a:srgbClr val="FFC000"/>
                </a:solidFill>
                <a:latin typeface="+mj-ea"/>
                <a:ea typeface="+mj-ea"/>
              </a:endParaRPr>
            </a:p>
          </p:txBody>
        </p:sp>
      </p:grpSp>
      <p:sp>
        <p:nvSpPr>
          <p:cNvPr id="46" name="椭圆 45"/>
          <p:cNvSpPr/>
          <p:nvPr/>
        </p:nvSpPr>
        <p:spPr>
          <a:xfrm>
            <a:off x="4297875" y="2072249"/>
            <a:ext cx="3596250" cy="3596250"/>
          </a:xfrm>
          <a:prstGeom prst="ellipse">
            <a:avLst/>
          </a:prstGeom>
          <a:blipFill dpi="0" rotWithShape="1">
            <a:blip r:embed="rId1"/>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925065" y="182489"/>
            <a:ext cx="2751585" cy="752817"/>
            <a:chOff x="2144265" y="184882"/>
            <a:chExt cx="2751585" cy="752817"/>
          </a:xfrm>
        </p:grpSpPr>
        <p:sp>
          <p:nvSpPr>
            <p:cNvPr id="7" name="文本框 6"/>
            <p:cNvSpPr txBox="1"/>
            <p:nvPr/>
          </p:nvSpPr>
          <p:spPr>
            <a:xfrm>
              <a:off x="2144265" y="184882"/>
              <a:ext cx="2751585" cy="521970"/>
            </a:xfrm>
            <a:prstGeom prst="rect">
              <a:avLst/>
            </a:prstGeom>
            <a:noFill/>
          </p:spPr>
          <p:txBody>
            <a:bodyPr wrap="square" rtlCol="0">
              <a:spAutoFit/>
            </a:bodyPr>
            <a:lstStyle/>
            <a:p>
              <a:r>
                <a:rPr lang="zh-CN" altLang="en-US" sz="2800" spc="300" dirty="0">
                  <a:solidFill>
                    <a:srgbClr val="FFC000"/>
                  </a:solidFill>
                  <a:latin typeface="+mj-ea"/>
                  <a:ea typeface="+mj-ea"/>
                </a:rPr>
                <a:t>理財產品講解</a:t>
              </a:r>
              <a:endParaRPr lang="zh-CN" altLang="en-US" sz="2800" spc="300" dirty="0">
                <a:solidFill>
                  <a:srgbClr val="FFC000"/>
                </a:solidFill>
                <a:latin typeface="+mj-ea"/>
                <a:ea typeface="+mj-ea"/>
              </a:endParaRPr>
            </a:p>
          </p:txBody>
        </p:sp>
        <p:sp>
          <p:nvSpPr>
            <p:cNvPr id="8" name="文本框 7"/>
            <p:cNvSpPr txBox="1"/>
            <p:nvPr/>
          </p:nvSpPr>
          <p:spPr>
            <a:xfrm>
              <a:off x="2144265" y="600514"/>
              <a:ext cx="2465835" cy="337185"/>
            </a:xfrm>
            <a:prstGeom prst="rect">
              <a:avLst/>
            </a:prstGeom>
            <a:noFill/>
          </p:spPr>
          <p:txBody>
            <a:bodyPr wrap="square" rtlCol="0">
              <a:spAutoFit/>
            </a:bodyPr>
            <a:lstStyle/>
            <a:p>
              <a:r>
                <a:rPr lang="en-US" altLang="zh-CN" sz="1600" dirty="0">
                  <a:solidFill>
                    <a:srgbClr val="493D6F"/>
                  </a:solidFill>
                </a:rPr>
                <a:t>Sales Negotiation Rules</a:t>
              </a:r>
              <a:endParaRPr lang="zh-CN" altLang="en-US" sz="1600" dirty="0">
                <a:solidFill>
                  <a:srgbClr val="493D6F"/>
                </a:solidFill>
              </a:endParaRPr>
            </a:p>
          </p:txBody>
        </p:sp>
      </p:grpSp>
      <p:sp>
        <p:nvSpPr>
          <p:cNvPr id="47" name="任意多边形: 形状 46"/>
          <p:cNvSpPr/>
          <p:nvPr/>
        </p:nvSpPr>
        <p:spPr>
          <a:xfrm>
            <a:off x="1" y="236416"/>
            <a:ext cx="963291" cy="646332"/>
          </a:xfrm>
          <a:custGeom>
            <a:avLst/>
            <a:gdLst>
              <a:gd name="connsiteX0" fmla="*/ 0 w 963291"/>
              <a:gd name="connsiteY0" fmla="*/ 0 h 646332"/>
              <a:gd name="connsiteX1" fmla="*/ 640125 w 963291"/>
              <a:gd name="connsiteY1" fmla="*/ 0 h 646332"/>
              <a:gd name="connsiteX2" fmla="*/ 963291 w 963291"/>
              <a:gd name="connsiteY2" fmla="*/ 323166 h 646332"/>
              <a:gd name="connsiteX3" fmla="*/ 963290 w 963291"/>
              <a:gd name="connsiteY3" fmla="*/ 323166 h 646332"/>
              <a:gd name="connsiteX4" fmla="*/ 640124 w 963291"/>
              <a:gd name="connsiteY4" fmla="*/ 646332 h 646332"/>
              <a:gd name="connsiteX5" fmla="*/ 0 w 963291"/>
              <a:gd name="connsiteY5" fmla="*/ 646332 h 6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291" h="646332">
                <a:moveTo>
                  <a:pt x="0" y="0"/>
                </a:moveTo>
                <a:lnTo>
                  <a:pt x="640125" y="0"/>
                </a:lnTo>
                <a:cubicBezTo>
                  <a:pt x="818605" y="0"/>
                  <a:pt x="963291" y="144686"/>
                  <a:pt x="963291" y="323166"/>
                </a:cubicBezTo>
                <a:lnTo>
                  <a:pt x="963290" y="323166"/>
                </a:lnTo>
                <a:cubicBezTo>
                  <a:pt x="963290" y="501646"/>
                  <a:pt x="818604" y="646332"/>
                  <a:pt x="640124" y="646332"/>
                </a:cubicBezTo>
                <a:lnTo>
                  <a:pt x="0" y="64633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78224" y="236417"/>
            <a:ext cx="777240" cy="645160"/>
          </a:xfrm>
          <a:prstGeom prst="rect">
            <a:avLst/>
          </a:prstGeom>
          <a:noFill/>
        </p:spPr>
        <p:txBody>
          <a:bodyPr wrap="none" rtlCol="0">
            <a:spAutoFit/>
          </a:bodyPr>
          <a:lstStyle>
            <a:defPPr>
              <a:defRPr lang="zh-CN"/>
            </a:defPPr>
            <a:lvl1pPr algn="ctr">
              <a:defRPr sz="3600" spc="200">
                <a:ln w="38100">
                  <a:solidFill>
                    <a:schemeClr val="bg1"/>
                  </a:solidFill>
                </a:ln>
                <a:noFill/>
                <a:latin typeface="+mj-ea"/>
                <a:ea typeface="+mj-ea"/>
              </a:defRPr>
            </a:lvl1pPr>
          </a:lstStyle>
          <a:p>
            <a:r>
              <a:rPr lang="en-US" altLang="zh-CN" spc="150" dirty="0"/>
              <a:t>02</a:t>
            </a:r>
            <a:endParaRPr lang="zh-CN" altLang="en-US" spc="150" dirty="0"/>
          </a:p>
        </p:txBody>
      </p:sp>
      <p:sp>
        <p:nvSpPr>
          <p:cNvPr id="26" name="文本框 25"/>
          <p:cNvSpPr txBox="1"/>
          <p:nvPr/>
        </p:nvSpPr>
        <p:spPr>
          <a:xfrm>
            <a:off x="3390899" y="1919577"/>
            <a:ext cx="8105775" cy="737235"/>
          </a:xfrm>
          <a:prstGeom prst="rect">
            <a:avLst/>
          </a:prstGeom>
          <a:noFill/>
        </p:spPr>
        <p:txBody>
          <a:bodyPr wrap="square" rtlCol="0">
            <a:spAutoFit/>
          </a:bodyPr>
          <a:lstStyle>
            <a:defPPr>
              <a:defRPr lang="zh-CN"/>
            </a:defPPr>
            <a:lvl1pPr>
              <a:lnSpc>
                <a:spcPct val="150000"/>
              </a:lnSpc>
              <a:defRPr sz="1400" spc="150">
                <a:solidFill>
                  <a:schemeClr val="tx1">
                    <a:lumMod val="50000"/>
                    <a:lumOff val="50000"/>
                  </a:schemeClr>
                </a:solidFill>
              </a:defRPr>
            </a:lvl1pPr>
          </a:lstStyle>
          <a:p>
            <a:r>
              <a:rPr lang="zh-CN" altLang="en-US" dirty="0"/>
              <a:t>理財產品中僅合作證券私募產品池中的</a:t>
            </a:r>
            <a:r>
              <a:rPr lang="en-US" altLang="zh-CN" dirty="0"/>
              <a:t>30</a:t>
            </a:r>
            <a:r>
              <a:rPr lang="zh-CN" altLang="en-US" dirty="0"/>
              <a:t>只細分策略龍頭產品</a:t>
            </a:r>
            <a:r>
              <a:rPr lang="en-US" altLang="zh-CN" dirty="0"/>
              <a:t>,</a:t>
            </a:r>
            <a:r>
              <a:rPr lang="zh-CN" altLang="en-US" dirty="0"/>
              <a:t>超九成金牛獎獲得者為好買合作夥伴</a:t>
            </a:r>
            <a:r>
              <a:rPr lang="en-US" altLang="zh-CN" dirty="0"/>
              <a:t>,</a:t>
            </a:r>
            <a:r>
              <a:rPr lang="zh-CN" altLang="en-US" dirty="0"/>
              <a:t>第一家與淡水泉、明汯、高毅等百億級私募合作的第三方財富管理機構。</a:t>
            </a:r>
            <a:endParaRPr lang="zh-CN" altLang="en-US" dirty="0"/>
          </a:p>
        </p:txBody>
      </p:sp>
      <p:sp>
        <p:nvSpPr>
          <p:cNvPr id="28" name="文本框 27"/>
          <p:cNvSpPr txBox="1"/>
          <p:nvPr/>
        </p:nvSpPr>
        <p:spPr>
          <a:xfrm>
            <a:off x="3390899" y="1504950"/>
            <a:ext cx="2457450" cy="398780"/>
          </a:xfrm>
          <a:prstGeom prst="rect">
            <a:avLst/>
          </a:prstGeom>
          <a:noFill/>
        </p:spPr>
        <p:txBody>
          <a:bodyPr wrap="square" rtlCol="0">
            <a:spAutoFit/>
          </a:bodyPr>
          <a:lstStyle/>
          <a:p>
            <a:r>
              <a:rPr lang="zh-CN" altLang="en-US" sz="2000" spc="300" dirty="0">
                <a:solidFill>
                  <a:srgbClr val="FFC000"/>
                </a:solidFill>
                <a:latin typeface="+mj-ea"/>
                <a:ea typeface="+mj-ea"/>
              </a:rPr>
              <a:t>證券類私募基金</a:t>
            </a:r>
            <a:endParaRPr lang="zh-CN" altLang="en-US" sz="2000" spc="300" dirty="0">
              <a:solidFill>
                <a:srgbClr val="FFC000"/>
              </a:solidFill>
              <a:latin typeface="+mj-ea"/>
              <a:ea typeface="+mj-ea"/>
            </a:endParaRPr>
          </a:p>
        </p:txBody>
      </p:sp>
      <p:sp>
        <p:nvSpPr>
          <p:cNvPr id="9" name="矩形 8"/>
          <p:cNvSpPr/>
          <p:nvPr/>
        </p:nvSpPr>
        <p:spPr>
          <a:xfrm flipH="1">
            <a:off x="695325" y="1504950"/>
            <a:ext cx="2219325" cy="4548359"/>
          </a:xfrm>
          <a:prstGeom prst="rect">
            <a:avLst/>
          </a:prstGeom>
          <a:blipFill dpi="0" rotWithShape="1">
            <a:blip r:embed="rId1"/>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3305175" y="3886201"/>
            <a:ext cx="8191500" cy="2167108"/>
          </a:xfrm>
          <a:prstGeom prst="rect">
            <a:avLst/>
          </a:prstGeom>
          <a:blipFill dpi="0" rotWithShape="1">
            <a:blip r:embed="rId2"/>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3390899" y="3024477"/>
            <a:ext cx="8105774" cy="737235"/>
          </a:xfrm>
          <a:prstGeom prst="rect">
            <a:avLst/>
          </a:prstGeom>
          <a:noFill/>
        </p:spPr>
        <p:txBody>
          <a:bodyPr wrap="square" rtlCol="0">
            <a:spAutoFit/>
          </a:bodyPr>
          <a:lstStyle>
            <a:defPPr>
              <a:defRPr lang="zh-CN"/>
            </a:defPPr>
            <a:lvl1pPr>
              <a:lnSpc>
                <a:spcPct val="150000"/>
              </a:lnSpc>
              <a:defRPr sz="1400" spc="150">
                <a:solidFill>
                  <a:schemeClr val="tx1">
                    <a:lumMod val="50000"/>
                    <a:lumOff val="50000"/>
                  </a:schemeClr>
                </a:solidFill>
              </a:defRPr>
            </a:lvl1pPr>
          </a:lstStyle>
          <a:p>
            <a:r>
              <a:rPr lang="zh-CN" altLang="en-US" dirty="0"/>
              <a:t>好買股權母基金合作</a:t>
            </a:r>
            <a:r>
              <a:rPr lang="en-US" altLang="zh-CN" dirty="0"/>
              <a:t>GP</a:t>
            </a:r>
            <a:r>
              <a:rPr lang="zh-CN" altLang="en-US" dirty="0"/>
              <a:t>累計超</a:t>
            </a:r>
            <a:r>
              <a:rPr lang="en-US" altLang="zh-CN" dirty="0"/>
              <a:t>80</a:t>
            </a:r>
            <a:r>
              <a:rPr lang="zh-CN" altLang="en-US" dirty="0"/>
              <a:t>行業深度積澱，觸及核心企業和資源</a:t>
            </a:r>
            <a:r>
              <a:rPr lang="en-US" altLang="zh-CN" dirty="0"/>
              <a:t>,</a:t>
            </a:r>
            <a:r>
              <a:rPr lang="zh-CN" altLang="en-US" dirty="0"/>
              <a:t>清科、融資中國等業內權威高度認可。</a:t>
            </a:r>
            <a:endParaRPr lang="zh-CN" altLang="en-US" dirty="0"/>
          </a:p>
        </p:txBody>
      </p:sp>
    </p:spTree>
  </p:cSld>
  <p:clrMapOvr>
    <a:masterClrMapping/>
  </p:clrMapOvr>
</p:sld>
</file>

<file path=ppt/tags/tag1.xml><?xml version="1.0" encoding="utf-8"?>
<p:tagLst xmlns:p="http://schemas.openxmlformats.org/presentationml/2006/main">
  <p:tag name="KSO_WM_UNIT_PLACING_PICTURE_USER_VIEWPORT" val="{&quot;height&quot;:2592,&quot;width&quot;:4608}"/>
</p:tagLst>
</file>

<file path=ppt/tags/tag2.xml><?xml version="1.0" encoding="utf-8"?>
<p:tagLst xmlns:p="http://schemas.openxmlformats.org/presentationml/2006/main">
  <p:tag name="KSO_WPP_MARK_KEY" val="c9bead29-91e6-492d-8e50-4741dab961f5"/>
  <p:tag name="COMMONDATA" val="eyJoZGlkIjoiNDM4MDk4M2FhMDRmMmQyMDdjYzQ2N2EwNGM3YmI3NWYifQ=="/>
</p:tagLst>
</file>

<file path=ppt/theme/theme1.xml><?xml version="1.0" encoding="utf-8"?>
<a:theme xmlns:a="http://schemas.openxmlformats.org/drawingml/2006/main" name="51PPT模板网   www.51pptmoban.com">
  <a:themeElements>
    <a:clrScheme name="计划书">
      <a:dk1>
        <a:srgbClr val="000000"/>
      </a:dk1>
      <a:lt1>
        <a:srgbClr val="FFFFFF"/>
      </a:lt1>
      <a:dk2>
        <a:srgbClr val="778495"/>
      </a:dk2>
      <a:lt2>
        <a:srgbClr val="F0F0F0"/>
      </a:lt2>
      <a:accent1>
        <a:srgbClr val="FF8533"/>
      </a:accent1>
      <a:accent2>
        <a:srgbClr val="FEB228"/>
      </a:accent2>
      <a:accent3>
        <a:srgbClr val="FEB228"/>
      </a:accent3>
      <a:accent4>
        <a:srgbClr val="FFF1DE"/>
      </a:accent4>
      <a:accent5>
        <a:srgbClr val="FEB228"/>
      </a:accent5>
      <a:accent6>
        <a:srgbClr val="9C9792"/>
      </a:accent6>
      <a:hlink>
        <a:srgbClr val="F84D4D"/>
      </a:hlink>
      <a:folHlink>
        <a:srgbClr val="BFBFBF"/>
      </a:folHlink>
    </a:clrScheme>
    <a:fontScheme name="自定义 1">
      <a:majorFont>
        <a:latin typeface="思源黑体 CN Heavy"/>
        <a:ea typeface="思源黑体 CN Heavy"/>
        <a:cs typeface=""/>
      </a:majorFont>
      <a:minorFont>
        <a:latin typeface="思源黑体 CN Light"/>
        <a:ea typeface="思源黑体 CN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3715</Words>
  <Application>WPS 演示</Application>
  <PresentationFormat>宽屏</PresentationFormat>
  <Paragraphs>328</Paragraphs>
  <Slides>21</Slides>
  <Notes>7</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21</vt:i4>
      </vt:variant>
    </vt:vector>
  </HeadingPairs>
  <TitlesOfParts>
    <vt:vector size="39" baseType="lpstr">
      <vt:lpstr>Arial</vt:lpstr>
      <vt:lpstr>SimSun</vt:lpstr>
      <vt:lpstr>Wingdings</vt:lpstr>
      <vt:lpstr>思源黑体 CN Regular</vt:lpstr>
      <vt:lpstr>HarmonyOS Sans SC Medium</vt:lpstr>
      <vt:lpstr>Calibri</vt:lpstr>
      <vt:lpstr>inpin heiti</vt:lpstr>
      <vt:lpstr>思源黑体 CN Heavy</vt:lpstr>
      <vt:lpstr>思源黑体 CN Light</vt:lpstr>
      <vt:lpstr>Microsoft YaHei</vt:lpstr>
      <vt:lpstr>Arial Unicode MS</vt:lpstr>
      <vt:lpstr>DengXian</vt:lpstr>
      <vt:lpstr>思源黑体 CN Bold</vt:lpstr>
      <vt:lpstr>Open Sans Light</vt:lpstr>
      <vt:lpstr>Times New Roman</vt:lpstr>
      <vt:lpstr>字魂58号-创中黑</vt:lpstr>
      <vt:lpstr>SimHei</vt:lpstr>
      <vt:lpstr>51PPT模板网   www.51pptmoban.com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Manager>51PPT模板网</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橙色活力极简商业计划书ppt模板</dc:title>
  <dc:creator>MKTGTOOL</dc:creator>
  <cp:keywords>P界达人</cp:keywords>
  <dc:description>www.51pptmoban.com</dc:description>
  <cp:lastModifiedBy>吴堃豪</cp:lastModifiedBy>
  <cp:revision>348</cp:revision>
  <dcterms:created xsi:type="dcterms:W3CDTF">2022-07-09T09:35:00Z</dcterms:created>
  <dcterms:modified xsi:type="dcterms:W3CDTF">2022-11-09T02:20:41Z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4C63AC9A9DFE450682B3DCB537F5A770</vt:lpwstr>
  </property>
  <property fmtid="{D5CDD505-2E9C-101B-9397-08002B2CF9AE}" pid="3" name="KSOProductBuildVer">
    <vt:lpwstr>2052-11.1.0.12598</vt:lpwstr>
  </property>
</Properties>
</file>