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9" r:id="rId4"/>
    <p:sldId id="286" r:id="rId5"/>
    <p:sldId id="265" r:id="rId6"/>
    <p:sldId id="266" r:id="rId7"/>
    <p:sldId id="260" r:id="rId8"/>
    <p:sldId id="267" r:id="rId9"/>
    <p:sldId id="285" r:id="rId10"/>
    <p:sldId id="269" r:id="rId11"/>
    <p:sldId id="261" r:id="rId12"/>
    <p:sldId id="270" r:id="rId13"/>
    <p:sldId id="271" r:id="rId14"/>
    <p:sldId id="272" r:id="rId15"/>
    <p:sldId id="262" r:id="rId16"/>
    <p:sldId id="273" r:id="rId17"/>
    <p:sldId id="274" r:id="rId18"/>
    <p:sldId id="275" r:id="rId19"/>
    <p:sldId id="276" r:id="rId20"/>
    <p:sldId id="284" r:id="rId21"/>
    <p:sldId id="303" r:id="rId22"/>
  </p:sldIdLst>
  <p:sldSz cx="12192000" cy="6858000"/>
  <p:notesSz cx="6858000" cy="9144000"/>
  <p:custDataLst>
    <p:tags r:id="rId25"/>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185">
          <p15:clr>
            <a:srgbClr val="A4A3A4"/>
          </p15:clr>
        </p15:guide>
        <p15:guide id="2" pos="3840">
          <p15:clr>
            <a:srgbClr val="A4A3A4"/>
          </p15:clr>
        </p15:guide>
        <p15:guide id="3" pos="7242">
          <p15:clr>
            <a:srgbClr val="A4A3A4"/>
          </p15:clr>
        </p15:guide>
        <p15:guide id="4" pos="438">
          <p15:clr>
            <a:srgbClr val="A4A3A4"/>
          </p15:clr>
        </p15:guide>
        <p15:guide id="5" orient="horz" pos="346">
          <p15:clr>
            <a:srgbClr val="A4A3A4"/>
          </p15:clr>
        </p15:guide>
        <p15:guide id="6" orient="horz" pos="3974">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istrator" initials="A"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EBE4A"/>
    <a:srgbClr val="FEDEA4"/>
    <a:srgbClr val="FED386"/>
    <a:srgbClr val="AE2C31"/>
    <a:srgbClr val="F7E9E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32" autoAdjust="0"/>
    <p:restoredTop sz="94660"/>
  </p:normalViewPr>
  <p:slideViewPr>
    <p:cSldViewPr snapToGrid="0" showGuides="1">
      <p:cViewPr varScale="1">
        <p:scale>
          <a:sx n="72" d="100"/>
          <a:sy n="72" d="100"/>
        </p:scale>
        <p:origin x="264" y="58"/>
      </p:cViewPr>
      <p:guideLst>
        <p:guide orient="horz" pos="1185"/>
        <p:guide pos="3840"/>
        <p:guide pos="7242"/>
        <p:guide pos="438"/>
        <p:guide orient="horz" pos="346"/>
        <p:guide orient="horz" pos="3974"/>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3.4960708201438699E-2"/>
          <c:y val="2.6513946335772602E-3"/>
          <c:w val="0.96337449616992099"/>
          <c:h val="0.86738225093800903"/>
        </c:manualLayout>
      </c:layout>
      <c:barChart>
        <c:barDir val="col"/>
        <c:grouping val="clustered"/>
        <c:varyColors val="0"/>
        <c:ser>
          <c:idx val="0"/>
          <c:order val="0"/>
          <c:tx>
            <c:strRef>
              <c:f>Sheet1!$B$1</c:f>
              <c:strCache>
                <c:ptCount val="1"/>
                <c:pt idx="0">
                  <c:v>系列 1</c:v>
                </c:pt>
              </c:strCache>
            </c:strRef>
          </c:tx>
          <c:spPr>
            <a:gradFill>
              <a:gsLst>
                <a:gs pos="16000">
                  <a:srgbClr val="FEDEA4">
                    <a:alpha val="70000"/>
                  </a:srgbClr>
                </a:gs>
                <a:gs pos="77000">
                  <a:srgbClr val="FEBE4A">
                    <a:alpha val="70000"/>
                  </a:srgbClr>
                </a:gs>
              </a:gsLst>
              <a:lin ang="3600000" scaled="0"/>
            </a:gra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zh-CN" sz="1195" b="0" i="0" u="none" strike="noStrike" kern="1200" baseline="0">
                    <a:solidFill>
                      <a:schemeClr val="tx1">
                        <a:lumMod val="75000"/>
                        <a:lumOff val="25000"/>
                      </a:schemeClr>
                    </a:solidFill>
                    <a:latin typeface="+mn-lt"/>
                    <a:ea typeface="+mn-ea"/>
                    <a:cs typeface="思源黑体 CN Normal" panose="020B0400000000000000" charset="-122"/>
                  </a:defRPr>
                </a:pPr>
                <a:endParaRPr lang="zh-TW"/>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3"/>
                <c:pt idx="0">
                  <c:v>类别 1</c:v>
                </c:pt>
                <c:pt idx="1">
                  <c:v>类别 2</c:v>
                </c:pt>
                <c:pt idx="2">
                  <c:v>类别 3</c:v>
                </c:pt>
              </c:strCache>
            </c:strRef>
          </c:cat>
          <c:val>
            <c:numRef>
              <c:f>Sheet1!$B$2:$B$5</c:f>
              <c:numCache>
                <c:formatCode>General</c:formatCode>
                <c:ptCount val="4"/>
                <c:pt idx="0">
                  <c:v>4.3</c:v>
                </c:pt>
                <c:pt idx="1">
                  <c:v>2.5</c:v>
                </c:pt>
                <c:pt idx="2">
                  <c:v>3.5</c:v>
                </c:pt>
              </c:numCache>
            </c:numRef>
          </c:val>
          <c:extLst>
            <c:ext xmlns:c16="http://schemas.microsoft.com/office/drawing/2014/chart" uri="{C3380CC4-5D6E-409C-BE32-E72D297353CC}">
              <c16:uniqueId val="{00000000-38D5-4449-8CDE-57338C4478C4}"/>
            </c:ext>
          </c:extLst>
        </c:ser>
        <c:ser>
          <c:idx val="1"/>
          <c:order val="1"/>
          <c:tx>
            <c:strRef>
              <c:f>Sheet1!$C$1</c:f>
              <c:strCache>
                <c:ptCount val="1"/>
                <c:pt idx="0">
                  <c:v>系列 2</c:v>
                </c:pt>
              </c:strCache>
            </c:strRef>
          </c:tx>
          <c:spPr>
            <a:solidFill>
              <a:srgbClr val="FEBE4A"/>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zh-CN" sz="1195" b="0" i="0" u="none" strike="noStrike" kern="1200" baseline="0">
                    <a:solidFill>
                      <a:schemeClr val="tx1">
                        <a:lumMod val="75000"/>
                        <a:lumOff val="25000"/>
                      </a:schemeClr>
                    </a:solidFill>
                    <a:latin typeface="+mn-lt"/>
                    <a:ea typeface="+mn-ea"/>
                    <a:cs typeface="思源黑体 CN Normal" panose="020B0400000000000000" charset="-122"/>
                  </a:defRPr>
                </a:pPr>
                <a:endParaRPr lang="zh-TW"/>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3"/>
                <c:pt idx="0">
                  <c:v>类别 1</c:v>
                </c:pt>
                <c:pt idx="1">
                  <c:v>类别 2</c:v>
                </c:pt>
                <c:pt idx="2">
                  <c:v>类别 3</c:v>
                </c:pt>
              </c:strCache>
            </c:strRef>
          </c:cat>
          <c:val>
            <c:numRef>
              <c:f>Sheet1!$C$2:$C$5</c:f>
              <c:numCache>
                <c:formatCode>General</c:formatCode>
                <c:ptCount val="4"/>
                <c:pt idx="0">
                  <c:v>2.4</c:v>
                </c:pt>
                <c:pt idx="1">
                  <c:v>4.4000000000000004</c:v>
                </c:pt>
                <c:pt idx="2">
                  <c:v>1.8</c:v>
                </c:pt>
              </c:numCache>
            </c:numRef>
          </c:val>
          <c:extLst>
            <c:ext xmlns:c16="http://schemas.microsoft.com/office/drawing/2014/chart" uri="{C3380CC4-5D6E-409C-BE32-E72D297353CC}">
              <c16:uniqueId val="{00000001-38D5-4449-8CDE-57338C4478C4}"/>
            </c:ext>
          </c:extLst>
        </c:ser>
        <c:ser>
          <c:idx val="2"/>
          <c:order val="2"/>
          <c:tx>
            <c:strRef>
              <c:f>Sheet1!$D$1</c:f>
              <c:strCache>
                <c:ptCount val="1"/>
                <c:pt idx="0">
                  <c:v>系列 3</c:v>
                </c:pt>
              </c:strCache>
            </c:strRef>
          </c:tx>
          <c:spPr>
            <a:solidFill>
              <a:srgbClr val="FEDEA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zh-CN" sz="1195" b="0" i="0" u="none" strike="noStrike" kern="1200" baseline="0">
                    <a:solidFill>
                      <a:schemeClr val="tx1">
                        <a:lumMod val="75000"/>
                        <a:lumOff val="25000"/>
                      </a:schemeClr>
                    </a:solidFill>
                    <a:latin typeface="+mn-lt"/>
                    <a:ea typeface="+mn-ea"/>
                    <a:cs typeface="思源黑体 CN Normal" panose="020B0400000000000000" charset="-122"/>
                  </a:defRPr>
                </a:pPr>
                <a:endParaRPr lang="zh-TW"/>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3"/>
                <c:pt idx="0">
                  <c:v>类别 1</c:v>
                </c:pt>
                <c:pt idx="1">
                  <c:v>类别 2</c:v>
                </c:pt>
                <c:pt idx="2">
                  <c:v>类别 3</c:v>
                </c:pt>
              </c:strCache>
            </c:strRef>
          </c:cat>
          <c:val>
            <c:numRef>
              <c:f>Sheet1!$D$2:$D$5</c:f>
              <c:numCache>
                <c:formatCode>General</c:formatCode>
                <c:ptCount val="4"/>
                <c:pt idx="0">
                  <c:v>2</c:v>
                </c:pt>
                <c:pt idx="1">
                  <c:v>2</c:v>
                </c:pt>
                <c:pt idx="2">
                  <c:v>3</c:v>
                </c:pt>
              </c:numCache>
            </c:numRef>
          </c:val>
          <c:extLst>
            <c:ext xmlns:c16="http://schemas.microsoft.com/office/drawing/2014/chart" uri="{C3380CC4-5D6E-409C-BE32-E72D297353CC}">
              <c16:uniqueId val="{00000002-38D5-4449-8CDE-57338C4478C4}"/>
            </c:ext>
          </c:extLst>
        </c:ser>
        <c:dLbls>
          <c:showLegendKey val="0"/>
          <c:showVal val="1"/>
          <c:showCatName val="0"/>
          <c:showSerName val="0"/>
          <c:showPercent val="0"/>
          <c:showBubbleSize val="0"/>
        </c:dLbls>
        <c:gapWidth val="219"/>
        <c:overlap val="-27"/>
        <c:axId val="1719390719"/>
        <c:axId val="1719389055"/>
      </c:barChart>
      <c:catAx>
        <c:axId val="1719390719"/>
        <c:scaling>
          <c:orientation val="minMax"/>
        </c:scaling>
        <c:delete val="1"/>
        <c:axPos val="b"/>
        <c:numFmt formatCode="General" sourceLinked="1"/>
        <c:majorTickMark val="none"/>
        <c:minorTickMark val="none"/>
        <c:tickLblPos val="nextTo"/>
        <c:crossAx val="1719389055"/>
        <c:crosses val="autoZero"/>
        <c:auto val="1"/>
        <c:lblAlgn val="ctr"/>
        <c:lblOffset val="100"/>
        <c:noMultiLvlLbl val="0"/>
      </c:catAx>
      <c:valAx>
        <c:axId val="1719389055"/>
        <c:scaling>
          <c:orientation val="minMax"/>
        </c:scaling>
        <c:delete val="1"/>
        <c:axPos val="l"/>
        <c:numFmt formatCode="General" sourceLinked="1"/>
        <c:majorTickMark val="none"/>
        <c:minorTickMark val="none"/>
        <c:tickLblPos val="nextTo"/>
        <c:crossAx val="1719390719"/>
        <c:crosses val="autoZero"/>
        <c:crossBetween val="between"/>
      </c:valAx>
      <c:spPr>
        <a:noFill/>
        <a:ln>
          <a:noFill/>
        </a:ln>
        <a:effectLst/>
      </c:spPr>
    </c:plotArea>
    <c:legend>
      <c:legendPos val="b"/>
      <c:layout>
        <c:manualLayout>
          <c:xMode val="edge"/>
          <c:yMode val="edge"/>
          <c:x val="0.109939956989247"/>
          <c:y val="0.91533223466460101"/>
          <c:w val="0.57691991397849496"/>
          <c:h val="6.6536400024555895E-2"/>
        </c:manualLayout>
      </c:layout>
      <c:overlay val="0"/>
      <c:spPr>
        <a:noFill/>
        <a:ln>
          <a:noFill/>
        </a:ln>
        <a:effectLst/>
      </c:spPr>
      <c:txPr>
        <a:bodyPr rot="0" spcFirstLastPara="1" vertOverflow="ellipsis" vert="horz" wrap="square" anchor="ctr" anchorCtr="1"/>
        <a:lstStyle/>
        <a:p>
          <a:pPr>
            <a:defRPr lang="zh-CN" sz="1195" b="0" i="0" u="none" strike="noStrike" kern="1200" baseline="0">
              <a:solidFill>
                <a:schemeClr val="tx1">
                  <a:lumMod val="65000"/>
                  <a:lumOff val="35000"/>
                </a:schemeClr>
              </a:solidFill>
              <a:latin typeface="思源黑体 CN Light" panose="020B0300000000000000" pitchFamily="34" charset="-122"/>
              <a:ea typeface="思源黑体 CN Light" panose="020B0300000000000000" pitchFamily="34" charset="-122"/>
              <a:cs typeface="思源黑体 CN Normal" panose="020B0400000000000000" charset="-122"/>
            </a:defRPr>
          </a:pPr>
          <a:endParaRPr lang="zh-TW"/>
        </a:p>
      </c:txPr>
    </c:legend>
    <c:plotVisOnly val="1"/>
    <c:dispBlanksAs val="gap"/>
    <c:showDLblsOverMax val="0"/>
  </c:chart>
  <c:spPr>
    <a:noFill/>
    <a:ln>
      <a:noFill/>
    </a:ln>
    <a:effectLst/>
  </c:spPr>
  <c:txPr>
    <a:bodyPr/>
    <a:lstStyle/>
    <a:p>
      <a:pPr>
        <a:defRPr lang="zh-CN"/>
      </a:pPr>
      <a:endParaRPr lang="zh-TW"/>
    </a:p>
  </c:txPr>
  <c:externalData r:id="rId3">
    <c:autoUpdate val="0"/>
  </c:externalData>
</c:chartSpace>
</file>

<file path=ppt/charts/colors1.xml><?xml version="1.0" encoding="utf-8"?>
<cs:colorStyle xmlns:cs="http://schemas.microsoft.com/office/drawing/2012/chartStyle" xmlns:a="http://schemas.openxmlformats.org/drawingml/2006/main" meth="withinLinear" id="14">
  <a:schemeClr val="accent1"/>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C62E6E6B-60F6-45E4-941E-BC8B3A7E6018}" type="datetimeFigureOut">
              <a:rPr lang="zh-CN" altLang="en-US" smtClean="0"/>
              <a:t>2022/10/1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32433D7-6B52-40E7-A356-8C4AC4C74594}"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C62E6E6B-60F6-45E4-941E-BC8B3A7E6018}" type="datetimeFigureOut">
              <a:rPr lang="zh-CN" altLang="en-US" smtClean="0"/>
              <a:t>2022/10/1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32433D7-6B52-40E7-A356-8C4AC4C74594}"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C62E6E6B-60F6-45E4-941E-BC8B3A7E6018}" type="datetimeFigureOut">
              <a:rPr lang="zh-CN" altLang="en-US" smtClean="0"/>
              <a:t>2022/10/1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32433D7-6B52-40E7-A356-8C4AC4C74594}"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C62E6E6B-60F6-45E4-941E-BC8B3A7E6018}" type="datetimeFigureOut">
              <a:rPr lang="zh-CN" altLang="en-US" smtClean="0"/>
              <a:t>2022/10/1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32433D7-6B52-40E7-A356-8C4AC4C74594}"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C62E6E6B-60F6-45E4-941E-BC8B3A7E6018}" type="datetimeFigureOut">
              <a:rPr lang="zh-CN" altLang="en-US" smtClean="0"/>
              <a:t>2022/10/1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32433D7-6B52-40E7-A356-8C4AC4C74594}"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p:cNvSpPr>
            <a:spLocks noGrp="1"/>
          </p:cNvSpPr>
          <p:nvPr>
            <p:ph type="dt" sz="half" idx="10"/>
          </p:nvPr>
        </p:nvSpPr>
        <p:spPr/>
        <p:txBody>
          <a:bodyPr/>
          <a:lstStyle/>
          <a:p>
            <a:fld id="{C62E6E6B-60F6-45E4-941E-BC8B3A7E6018}" type="datetimeFigureOut">
              <a:rPr lang="zh-CN" altLang="en-US" smtClean="0"/>
              <a:t>2022/10/1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32433D7-6B52-40E7-A356-8C4AC4C74594}"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fld id="{C62E6E6B-60F6-45E4-941E-BC8B3A7E6018}" type="datetimeFigureOut">
              <a:rPr lang="zh-CN" altLang="en-US" smtClean="0"/>
              <a:t>2022/10/1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932433D7-6B52-40E7-A356-8C4AC4C74594}"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C62E6E6B-60F6-45E4-941E-BC8B3A7E6018}" type="datetimeFigureOut">
              <a:rPr lang="zh-CN" altLang="en-US" smtClean="0"/>
              <a:t>2022/10/1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932433D7-6B52-40E7-A356-8C4AC4C74594}"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C62E6E6B-60F6-45E4-941E-BC8B3A7E6018}" type="datetimeFigureOut">
              <a:rPr lang="zh-CN" altLang="en-US" smtClean="0"/>
              <a:t>2022/10/1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932433D7-6B52-40E7-A356-8C4AC4C74594}"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C62E6E6B-60F6-45E4-941E-BC8B3A7E6018}" type="datetimeFigureOut">
              <a:rPr lang="zh-CN" altLang="en-US" smtClean="0"/>
              <a:t>2022/10/1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32433D7-6B52-40E7-A356-8C4AC4C74594}"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C62E6E6B-60F6-45E4-941E-BC8B3A7E6018}" type="datetimeFigureOut">
              <a:rPr lang="zh-CN" altLang="en-US" smtClean="0"/>
              <a:t>2022/10/1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32433D7-6B52-40E7-A356-8C4AC4C74594}"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2E6E6B-60F6-45E4-941E-BC8B3A7E6018}" type="datetimeFigureOut">
              <a:rPr lang="zh-CN" altLang="en-US" smtClean="0"/>
              <a:t>2022/10/1</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2433D7-6B52-40E7-A356-8C4AC4C74594}"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7.xml"/><Relationship Id="rId5" Type="http://schemas.openxmlformats.org/officeDocument/2006/relationships/image" Target="../media/image17.png"/><Relationship Id="rId4" Type="http://schemas.openxmlformats.org/officeDocument/2006/relationships/chart" Target="../charts/chart1.xml"/></Relationships>
</file>

<file path=ppt/slides/_rels/slide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8.xml"/><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Layout" Target="../slideLayouts/slideLayout2.xml"/><Relationship Id="rId1" Type="http://schemas.openxmlformats.org/officeDocument/2006/relationships/tags" Target="../tags/tag9.xml"/><Relationship Id="rId5" Type="http://schemas.openxmlformats.org/officeDocument/2006/relationships/image" Target="../media/image5.png"/><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11.xml"/><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13.xml"/><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slideLayout" Target="../slideLayouts/slideLayout2.xml"/><Relationship Id="rId1" Type="http://schemas.openxmlformats.org/officeDocument/2006/relationships/tags" Target="../tags/tag14.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2.xml"/><Relationship Id="rId1" Type="http://schemas.openxmlformats.org/officeDocument/2006/relationships/tags" Target="../tags/tag15.xml"/><Relationship Id="rId6" Type="http://schemas.openxmlformats.org/officeDocument/2006/relationships/hyperlink" Target="https://lin.ee/7sUARXb" TargetMode="External"/><Relationship Id="rId5" Type="http://schemas.openxmlformats.org/officeDocument/2006/relationships/image" Target="../media/image1.png"/><Relationship Id="rId4" Type="http://schemas.openxmlformats.org/officeDocument/2006/relationships/image" Target="../media/image26.jpg"/></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5.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2.xml"/><Relationship Id="rId1" Type="http://schemas.openxmlformats.org/officeDocument/2006/relationships/tags" Target="../tags/tag4.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2.xml"/><Relationship Id="rId1" Type="http://schemas.openxmlformats.org/officeDocument/2006/relationships/tags" Target="../tags/tag5.xml"/><Relationship Id="rId6" Type="http://schemas.openxmlformats.org/officeDocument/2006/relationships/image" Target="../media/image5.png"/><Relationship Id="rId5" Type="http://schemas.openxmlformats.org/officeDocument/2006/relationships/image" Target="../media/image15.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椭圆 5"/>
          <p:cNvSpPr/>
          <p:nvPr/>
        </p:nvSpPr>
        <p:spPr>
          <a:xfrm>
            <a:off x="-1333501" y="-1352551"/>
            <a:ext cx="6950297" cy="6950297"/>
          </a:xfrm>
          <a:prstGeom prst="ellipse">
            <a:avLst/>
          </a:prstGeom>
          <a:solidFill>
            <a:srgbClr val="FEB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7" name="椭圆 6"/>
          <p:cNvSpPr/>
          <p:nvPr/>
        </p:nvSpPr>
        <p:spPr>
          <a:xfrm>
            <a:off x="-902754" y="-921804"/>
            <a:ext cx="6088804" cy="608880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3"/>
          <p:cNvSpPr txBox="1"/>
          <p:nvPr/>
        </p:nvSpPr>
        <p:spPr>
          <a:xfrm>
            <a:off x="6208306" y="2070277"/>
            <a:ext cx="3954780" cy="829945"/>
          </a:xfrm>
          <a:prstGeom prst="rect">
            <a:avLst/>
          </a:prstGeom>
          <a:noFill/>
        </p:spPr>
        <p:txBody>
          <a:bodyPr wrap="none" rtlCol="0">
            <a:spAutoFit/>
          </a:bodyPr>
          <a:lstStyle/>
          <a:p>
            <a:r>
              <a:rPr lang="zh-CN" altLang="en-US" sz="4800" spc="150" dirty="0">
                <a:solidFill>
                  <a:srgbClr val="FEBE4A"/>
                </a:solidFill>
                <a:latin typeface="思源黑体 CN Heavy" panose="020B0A00000000000000" pitchFamily="34" charset="-122"/>
                <a:ea typeface="思源黑体 CN Heavy" panose="020B0A00000000000000" pitchFamily="34" charset="-122"/>
              </a:rPr>
              <a:t>產品策劃方案</a:t>
            </a:r>
          </a:p>
        </p:txBody>
      </p:sp>
      <p:sp>
        <p:nvSpPr>
          <p:cNvPr id="12" name="文本框 11"/>
          <p:cNvSpPr txBox="1"/>
          <p:nvPr/>
        </p:nvSpPr>
        <p:spPr>
          <a:xfrm>
            <a:off x="6208306" y="2846908"/>
            <a:ext cx="2823210" cy="368300"/>
          </a:xfrm>
          <a:prstGeom prst="rect">
            <a:avLst/>
          </a:prstGeom>
          <a:noFill/>
        </p:spPr>
        <p:txBody>
          <a:bodyPr wrap="none" rtlCol="0">
            <a:spAutoFit/>
          </a:bodyPr>
          <a:lstStyle/>
          <a:p>
            <a:r>
              <a:rPr lang="en-US" altLang="zh-CN" dirty="0">
                <a:solidFill>
                  <a:srgbClr val="FEBE4A"/>
                </a:solidFill>
              </a:rPr>
              <a:t>Product planning scheme</a:t>
            </a:r>
            <a:endParaRPr lang="zh-CN" altLang="en-US" sz="1400" b="1" spc="300" dirty="0">
              <a:solidFill>
                <a:srgbClr val="FEBE4A"/>
              </a:solidFill>
              <a:latin typeface="思源黑体 CN Light" panose="020B0300000000000000" pitchFamily="34" charset="-122"/>
              <a:ea typeface="思源黑体 CN Light" panose="020B0300000000000000" pitchFamily="34" charset="-122"/>
            </a:endParaRPr>
          </a:p>
        </p:txBody>
      </p:sp>
      <p:sp>
        <p:nvSpPr>
          <p:cNvPr id="13" name="文本框 12"/>
          <p:cNvSpPr txBox="1"/>
          <p:nvPr/>
        </p:nvSpPr>
        <p:spPr>
          <a:xfrm>
            <a:off x="6208306" y="3206227"/>
            <a:ext cx="4914900" cy="737235"/>
          </a:xfrm>
          <a:prstGeom prst="rect">
            <a:avLst/>
          </a:prstGeom>
          <a:noFill/>
        </p:spPr>
        <p:txBody>
          <a:bodyPr wrap="square" rtlCol="0">
            <a:spAutoFit/>
          </a:bodyPr>
          <a:lstStyle/>
          <a:p>
            <a:pPr>
              <a:lnSpc>
                <a:spcPct val="150000"/>
              </a:lnSpc>
            </a:pP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通過理財產品策劃方案讓廣大投資者瞭解到理財的必要性和重要性，投資者對理財產品風險掌控和承受能力的限制</a:t>
            </a:r>
          </a:p>
        </p:txBody>
      </p:sp>
      <p:sp>
        <p:nvSpPr>
          <p:cNvPr id="15" name="矩形: 圆角 14"/>
          <p:cNvSpPr/>
          <p:nvPr/>
        </p:nvSpPr>
        <p:spPr>
          <a:xfrm>
            <a:off x="6303556" y="4855558"/>
            <a:ext cx="4140000" cy="540000"/>
          </a:xfrm>
          <a:prstGeom prst="roundRect">
            <a:avLst>
              <a:gd name="adj" fmla="val 50000"/>
            </a:avLst>
          </a:prstGeom>
          <a:noFill/>
          <a:ln w="38100">
            <a:solidFill>
              <a:srgbClr val="FEBE4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16" name="组合 15"/>
          <p:cNvGrpSpPr/>
          <p:nvPr/>
        </p:nvGrpSpPr>
        <p:grpSpPr>
          <a:xfrm>
            <a:off x="8241391" y="4916989"/>
            <a:ext cx="2115399" cy="417139"/>
            <a:chOff x="2697841" y="4739712"/>
            <a:chExt cx="2115399" cy="417139"/>
          </a:xfrm>
        </p:grpSpPr>
        <p:sp>
          <p:nvSpPr>
            <p:cNvPr id="17" name="iconfont-1180-866573"/>
            <p:cNvSpPr/>
            <p:nvPr/>
          </p:nvSpPr>
          <p:spPr>
            <a:xfrm>
              <a:off x="2697841" y="4739712"/>
              <a:ext cx="417139" cy="417139"/>
            </a:xfrm>
            <a:custGeom>
              <a:avLst/>
              <a:gdLst>
                <a:gd name="T0" fmla="*/ 4528 w 9055"/>
                <a:gd name="T1" fmla="*/ 9054 h 9054"/>
                <a:gd name="T2" fmla="*/ 0 w 9055"/>
                <a:gd name="T3" fmla="*/ 4527 h 9054"/>
                <a:gd name="T4" fmla="*/ 4528 w 9055"/>
                <a:gd name="T5" fmla="*/ 0 h 9054"/>
                <a:gd name="T6" fmla="*/ 9055 w 9055"/>
                <a:gd name="T7" fmla="*/ 4527 h 9054"/>
                <a:gd name="T8" fmla="*/ 4528 w 9055"/>
                <a:gd name="T9" fmla="*/ 9054 h 9054"/>
                <a:gd name="T10" fmla="*/ 4528 w 9055"/>
                <a:gd name="T11" fmla="*/ 639 h 9054"/>
                <a:gd name="T12" fmla="*/ 640 w 9055"/>
                <a:gd name="T13" fmla="*/ 4527 h 9054"/>
                <a:gd name="T14" fmla="*/ 4528 w 9055"/>
                <a:gd name="T15" fmla="*/ 8415 h 9054"/>
                <a:gd name="T16" fmla="*/ 8416 w 9055"/>
                <a:gd name="T17" fmla="*/ 4527 h 9054"/>
                <a:gd name="T18" fmla="*/ 4528 w 9055"/>
                <a:gd name="T19" fmla="*/ 639 h 9054"/>
                <a:gd name="T20" fmla="*/ 6104 w 9055"/>
                <a:gd name="T21" fmla="*/ 6695 h 9054"/>
                <a:gd name="T22" fmla="*/ 5878 w 9055"/>
                <a:gd name="T23" fmla="*/ 6601 h 9054"/>
                <a:gd name="T24" fmla="*/ 4142 w 9055"/>
                <a:gd name="T25" fmla="*/ 4865 h 9054"/>
                <a:gd name="T26" fmla="*/ 4048 w 9055"/>
                <a:gd name="T27" fmla="*/ 4639 h 9054"/>
                <a:gd name="T28" fmla="*/ 4048 w 9055"/>
                <a:gd name="T29" fmla="*/ 2515 h 9054"/>
                <a:gd name="T30" fmla="*/ 4368 w 9055"/>
                <a:gd name="T31" fmla="*/ 2195 h 9054"/>
                <a:gd name="T32" fmla="*/ 4688 w 9055"/>
                <a:gd name="T33" fmla="*/ 2515 h 9054"/>
                <a:gd name="T34" fmla="*/ 4688 w 9055"/>
                <a:gd name="T35" fmla="*/ 4507 h 9054"/>
                <a:gd name="T36" fmla="*/ 6330 w 9055"/>
                <a:gd name="T37" fmla="*/ 6149 h 9054"/>
                <a:gd name="T38" fmla="*/ 6330 w 9055"/>
                <a:gd name="T39" fmla="*/ 6601 h 9054"/>
                <a:gd name="T40" fmla="*/ 6104 w 9055"/>
                <a:gd name="T41" fmla="*/ 6695 h 90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055" h="9054">
                  <a:moveTo>
                    <a:pt x="4528" y="9054"/>
                  </a:moveTo>
                  <a:cubicBezTo>
                    <a:pt x="2060" y="9054"/>
                    <a:pt x="0" y="6995"/>
                    <a:pt x="0" y="4527"/>
                  </a:cubicBezTo>
                  <a:cubicBezTo>
                    <a:pt x="0" y="2059"/>
                    <a:pt x="2060" y="0"/>
                    <a:pt x="4528" y="0"/>
                  </a:cubicBezTo>
                  <a:cubicBezTo>
                    <a:pt x="6995" y="0"/>
                    <a:pt x="9055" y="2059"/>
                    <a:pt x="9055" y="4527"/>
                  </a:cubicBezTo>
                  <a:cubicBezTo>
                    <a:pt x="9055" y="6995"/>
                    <a:pt x="6995" y="9054"/>
                    <a:pt x="4528" y="9054"/>
                  </a:cubicBezTo>
                  <a:close/>
                  <a:moveTo>
                    <a:pt x="4528" y="639"/>
                  </a:moveTo>
                  <a:cubicBezTo>
                    <a:pt x="2408" y="639"/>
                    <a:pt x="640" y="2408"/>
                    <a:pt x="640" y="4527"/>
                  </a:cubicBezTo>
                  <a:cubicBezTo>
                    <a:pt x="640" y="6646"/>
                    <a:pt x="2408" y="8415"/>
                    <a:pt x="4528" y="8415"/>
                  </a:cubicBezTo>
                  <a:cubicBezTo>
                    <a:pt x="6647" y="8415"/>
                    <a:pt x="8416" y="6646"/>
                    <a:pt x="8416" y="4527"/>
                  </a:cubicBezTo>
                  <a:cubicBezTo>
                    <a:pt x="8416" y="2408"/>
                    <a:pt x="6647" y="639"/>
                    <a:pt x="4528" y="639"/>
                  </a:cubicBezTo>
                  <a:close/>
                  <a:moveTo>
                    <a:pt x="6104" y="6695"/>
                  </a:moveTo>
                  <a:cubicBezTo>
                    <a:pt x="6022" y="6695"/>
                    <a:pt x="5941" y="6664"/>
                    <a:pt x="5878" y="6601"/>
                  </a:cubicBezTo>
                  <a:lnTo>
                    <a:pt x="4142" y="4865"/>
                  </a:lnTo>
                  <a:cubicBezTo>
                    <a:pt x="4082" y="4805"/>
                    <a:pt x="4048" y="4724"/>
                    <a:pt x="4048" y="4639"/>
                  </a:cubicBezTo>
                  <a:lnTo>
                    <a:pt x="4048" y="2515"/>
                  </a:lnTo>
                  <a:cubicBezTo>
                    <a:pt x="4048" y="2338"/>
                    <a:pt x="4192" y="2195"/>
                    <a:pt x="4368" y="2195"/>
                  </a:cubicBezTo>
                  <a:cubicBezTo>
                    <a:pt x="4545" y="2195"/>
                    <a:pt x="4688" y="2338"/>
                    <a:pt x="4688" y="2515"/>
                  </a:cubicBezTo>
                  <a:lnTo>
                    <a:pt x="4688" y="4507"/>
                  </a:lnTo>
                  <a:lnTo>
                    <a:pt x="6330" y="6149"/>
                  </a:lnTo>
                  <a:cubicBezTo>
                    <a:pt x="6455" y="6274"/>
                    <a:pt x="6455" y="6477"/>
                    <a:pt x="6330" y="6601"/>
                  </a:cubicBezTo>
                  <a:cubicBezTo>
                    <a:pt x="6268" y="6664"/>
                    <a:pt x="6186" y="6695"/>
                    <a:pt x="6104" y="6695"/>
                  </a:cubicBezTo>
                  <a:close/>
                </a:path>
              </a:pathLst>
            </a:custGeom>
            <a:solidFill>
              <a:srgbClr val="FEB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50000"/>
                    <a:lumOff val="50000"/>
                  </a:schemeClr>
                </a:solidFill>
              </a:endParaRPr>
            </a:p>
          </p:txBody>
        </p:sp>
        <p:sp>
          <p:nvSpPr>
            <p:cNvPr id="18" name="文本框 17"/>
            <p:cNvSpPr txBox="1"/>
            <p:nvPr/>
          </p:nvSpPr>
          <p:spPr>
            <a:xfrm>
              <a:off x="3136840" y="4779004"/>
              <a:ext cx="1676400" cy="337185"/>
            </a:xfrm>
            <a:prstGeom prst="rect">
              <a:avLst/>
            </a:prstGeom>
            <a:noFill/>
          </p:spPr>
          <p:txBody>
            <a:bodyPr wrap="none" rtlCol="0">
              <a:spAutoFit/>
            </a:bodyPr>
            <a:lstStyle/>
            <a:p>
              <a:pPr algn="r"/>
              <a:r>
                <a:rPr lang="zh-CN" altLang="en-US" sz="1600" dirty="0">
                  <a:solidFill>
                    <a:schemeClr val="tx1">
                      <a:lumMod val="50000"/>
                      <a:lumOff val="50000"/>
                    </a:schemeClr>
                  </a:solidFill>
                  <a:latin typeface="思源黑体 CN Light" panose="020B0300000000000000" pitchFamily="34" charset="-122"/>
                  <a:ea typeface="思源黑体 CN Light" panose="020B0300000000000000" pitchFamily="34" charset="-122"/>
                </a:rPr>
                <a:t>時間</a:t>
              </a:r>
              <a:r>
                <a:rPr lang="en-US" altLang="zh-CN" sz="1600" dirty="0">
                  <a:solidFill>
                    <a:schemeClr val="tx1">
                      <a:lumMod val="50000"/>
                      <a:lumOff val="50000"/>
                    </a:schemeClr>
                  </a:solidFill>
                  <a:latin typeface="思源黑体 CN Light" panose="020B0300000000000000" pitchFamily="34" charset="-122"/>
                  <a:ea typeface="思源黑体 CN Light" panose="020B0300000000000000" pitchFamily="34" charset="-122"/>
                </a:rPr>
                <a:t>:20XX/XX/XX</a:t>
              </a:r>
              <a:endParaRPr lang="zh-CN" altLang="en-US" sz="1600" dirty="0">
                <a:solidFill>
                  <a:schemeClr val="tx1">
                    <a:lumMod val="50000"/>
                    <a:lumOff val="50000"/>
                  </a:schemeClr>
                </a:solidFill>
                <a:latin typeface="思源黑体 CN Light" panose="020B0300000000000000" pitchFamily="34" charset="-122"/>
                <a:ea typeface="思源黑体 CN Light" panose="020B0300000000000000" pitchFamily="34" charset="-122"/>
              </a:endParaRPr>
            </a:p>
          </p:txBody>
        </p:sp>
      </p:grpSp>
      <p:sp>
        <p:nvSpPr>
          <p:cNvPr id="19" name="文本框 18"/>
          <p:cNvSpPr txBox="1"/>
          <p:nvPr/>
        </p:nvSpPr>
        <p:spPr>
          <a:xfrm>
            <a:off x="6901959" y="4956281"/>
            <a:ext cx="1172845" cy="337185"/>
          </a:xfrm>
          <a:prstGeom prst="rect">
            <a:avLst/>
          </a:prstGeom>
          <a:noFill/>
        </p:spPr>
        <p:txBody>
          <a:bodyPr wrap="none" rtlCol="0">
            <a:spAutoFit/>
          </a:bodyPr>
          <a:lstStyle/>
          <a:p>
            <a:pPr algn="r"/>
            <a:r>
              <a:rPr lang="zh-CN" altLang="en-US" sz="1600" dirty="0">
                <a:solidFill>
                  <a:schemeClr val="tx1">
                    <a:lumMod val="50000"/>
                    <a:lumOff val="50000"/>
                  </a:schemeClr>
                </a:solidFill>
                <a:latin typeface="思源黑体 CN Light" panose="020B0300000000000000" pitchFamily="34" charset="-122"/>
                <a:ea typeface="思源黑体 CN Light" panose="020B0300000000000000" pitchFamily="34" charset="-122"/>
              </a:rPr>
              <a:t>彙報人</a:t>
            </a:r>
            <a:r>
              <a:rPr lang="en-US" altLang="zh-CN" sz="1600" dirty="0">
                <a:solidFill>
                  <a:schemeClr val="tx1">
                    <a:lumMod val="50000"/>
                    <a:lumOff val="50000"/>
                  </a:schemeClr>
                </a:solidFill>
                <a:latin typeface="思源黑体 CN Light" panose="020B0300000000000000" pitchFamily="34" charset="-122"/>
                <a:ea typeface="思源黑体 CN Light" panose="020B0300000000000000" pitchFamily="34" charset="-122"/>
              </a:rPr>
              <a:t>:XXX</a:t>
            </a:r>
            <a:endParaRPr lang="zh-CN" altLang="en-US" sz="1600" dirty="0">
              <a:solidFill>
                <a:schemeClr val="tx1">
                  <a:lumMod val="50000"/>
                  <a:lumOff val="50000"/>
                </a:schemeClr>
              </a:solidFill>
              <a:latin typeface="思源黑体 CN Light" panose="020B0300000000000000" pitchFamily="34" charset="-122"/>
              <a:ea typeface="思源黑体 CN Light" panose="020B0300000000000000" pitchFamily="34" charset="-122"/>
            </a:endParaRPr>
          </a:p>
        </p:txBody>
      </p:sp>
      <p:sp>
        <p:nvSpPr>
          <p:cNvPr id="20" name="iconfont-1187-868405"/>
          <p:cNvSpPr/>
          <p:nvPr/>
        </p:nvSpPr>
        <p:spPr>
          <a:xfrm>
            <a:off x="6560836" y="4943603"/>
            <a:ext cx="305044" cy="363910"/>
          </a:xfrm>
          <a:custGeom>
            <a:avLst/>
            <a:gdLst>
              <a:gd name="T0" fmla="*/ 6323 w 10558"/>
              <a:gd name="T1" fmla="*/ 6810 h 12594"/>
              <a:gd name="T2" fmla="*/ 8732 w 10558"/>
              <a:gd name="T3" fmla="*/ 3487 h 12594"/>
              <a:gd name="T4" fmla="*/ 5279 w 10558"/>
              <a:gd name="T5" fmla="*/ 0 h 12594"/>
              <a:gd name="T6" fmla="*/ 1826 w 10558"/>
              <a:gd name="T7" fmla="*/ 3487 h 12594"/>
              <a:gd name="T8" fmla="*/ 4363 w 10558"/>
              <a:gd name="T9" fmla="*/ 6845 h 12594"/>
              <a:gd name="T10" fmla="*/ 0 w 10558"/>
              <a:gd name="T11" fmla="*/ 12235 h 12594"/>
              <a:gd name="T12" fmla="*/ 11 w 10558"/>
              <a:gd name="T13" fmla="*/ 12594 h 12594"/>
              <a:gd name="T14" fmla="*/ 445 w 10558"/>
              <a:gd name="T15" fmla="*/ 12566 h 12594"/>
              <a:gd name="T16" fmla="*/ 435 w 10558"/>
              <a:gd name="T17" fmla="*/ 12235 h 12594"/>
              <a:gd name="T18" fmla="*/ 5444 w 10558"/>
              <a:gd name="T19" fmla="*/ 7171 h 12594"/>
              <a:gd name="T20" fmla="*/ 10150 w 10558"/>
              <a:gd name="T21" fmla="*/ 10496 h 12594"/>
              <a:gd name="T22" fmla="*/ 10558 w 10558"/>
              <a:gd name="T23" fmla="*/ 10348 h 12594"/>
              <a:gd name="T24" fmla="*/ 6323 w 10558"/>
              <a:gd name="T25" fmla="*/ 6810 h 12594"/>
              <a:gd name="T26" fmla="*/ 2261 w 10558"/>
              <a:gd name="T27" fmla="*/ 3487 h 12594"/>
              <a:gd name="T28" fmla="*/ 5279 w 10558"/>
              <a:gd name="T29" fmla="*/ 435 h 12594"/>
              <a:gd name="T30" fmla="*/ 8297 w 10558"/>
              <a:gd name="T31" fmla="*/ 3487 h 12594"/>
              <a:gd name="T32" fmla="*/ 5279 w 10558"/>
              <a:gd name="T33" fmla="*/ 6539 h 12594"/>
              <a:gd name="T34" fmla="*/ 2261 w 10558"/>
              <a:gd name="T35" fmla="*/ 3487 h 12594"/>
              <a:gd name="T36" fmla="*/ 2261 w 10558"/>
              <a:gd name="T37" fmla="*/ 3487 h 125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558" h="12594">
                <a:moveTo>
                  <a:pt x="6323" y="6810"/>
                </a:moveTo>
                <a:cubicBezTo>
                  <a:pt x="7718" y="6362"/>
                  <a:pt x="8732" y="5042"/>
                  <a:pt x="8732" y="3487"/>
                </a:cubicBezTo>
                <a:cubicBezTo>
                  <a:pt x="8732" y="1564"/>
                  <a:pt x="7183" y="0"/>
                  <a:pt x="5279" y="0"/>
                </a:cubicBezTo>
                <a:cubicBezTo>
                  <a:pt x="3375" y="0"/>
                  <a:pt x="1826" y="1564"/>
                  <a:pt x="1826" y="3487"/>
                </a:cubicBezTo>
                <a:cubicBezTo>
                  <a:pt x="1826" y="5089"/>
                  <a:pt x="2903" y="6438"/>
                  <a:pt x="4363" y="6845"/>
                </a:cubicBezTo>
                <a:cubicBezTo>
                  <a:pt x="1877" y="7353"/>
                  <a:pt x="0" y="9576"/>
                  <a:pt x="0" y="12235"/>
                </a:cubicBezTo>
                <a:cubicBezTo>
                  <a:pt x="0" y="12356"/>
                  <a:pt x="4" y="12475"/>
                  <a:pt x="11" y="12594"/>
                </a:cubicBezTo>
                <a:lnTo>
                  <a:pt x="445" y="12566"/>
                </a:lnTo>
                <a:cubicBezTo>
                  <a:pt x="438" y="12456"/>
                  <a:pt x="435" y="12346"/>
                  <a:pt x="435" y="12235"/>
                </a:cubicBezTo>
                <a:cubicBezTo>
                  <a:pt x="435" y="9442"/>
                  <a:pt x="2682" y="7171"/>
                  <a:pt x="5444" y="7171"/>
                </a:cubicBezTo>
                <a:cubicBezTo>
                  <a:pt x="7539" y="7171"/>
                  <a:pt x="9430" y="8507"/>
                  <a:pt x="10150" y="10496"/>
                </a:cubicBezTo>
                <a:lnTo>
                  <a:pt x="10558" y="10348"/>
                </a:lnTo>
                <a:cubicBezTo>
                  <a:pt x="9879" y="8470"/>
                  <a:pt x="8237" y="7129"/>
                  <a:pt x="6323" y="6810"/>
                </a:cubicBezTo>
                <a:close/>
                <a:moveTo>
                  <a:pt x="2261" y="3487"/>
                </a:moveTo>
                <a:cubicBezTo>
                  <a:pt x="2261" y="1804"/>
                  <a:pt x="3615" y="435"/>
                  <a:pt x="5279" y="435"/>
                </a:cubicBezTo>
                <a:cubicBezTo>
                  <a:pt x="6943" y="435"/>
                  <a:pt x="8297" y="1804"/>
                  <a:pt x="8297" y="3487"/>
                </a:cubicBezTo>
                <a:cubicBezTo>
                  <a:pt x="8297" y="5170"/>
                  <a:pt x="6943" y="6539"/>
                  <a:pt x="5279" y="6539"/>
                </a:cubicBezTo>
                <a:cubicBezTo>
                  <a:pt x="3615" y="6539"/>
                  <a:pt x="2261" y="5170"/>
                  <a:pt x="2261" y="3487"/>
                </a:cubicBezTo>
                <a:close/>
                <a:moveTo>
                  <a:pt x="2261" y="3487"/>
                </a:moveTo>
                <a:close/>
              </a:path>
            </a:pathLst>
          </a:custGeom>
          <a:solidFill>
            <a:srgbClr val="FEB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50000"/>
                  <a:lumOff val="50000"/>
                </a:schemeClr>
              </a:solidFill>
            </a:endParaRPr>
          </a:p>
        </p:txBody>
      </p:sp>
      <p:grpSp>
        <p:nvGrpSpPr>
          <p:cNvPr id="34" name="组合 33"/>
          <p:cNvGrpSpPr/>
          <p:nvPr/>
        </p:nvGrpSpPr>
        <p:grpSpPr>
          <a:xfrm>
            <a:off x="6346288" y="5946819"/>
            <a:ext cx="789600" cy="180000"/>
            <a:chOff x="6346288" y="5946819"/>
            <a:chExt cx="789600" cy="180000"/>
          </a:xfrm>
        </p:grpSpPr>
        <p:sp>
          <p:nvSpPr>
            <p:cNvPr id="23" name="椭圆 22"/>
            <p:cNvSpPr/>
            <p:nvPr/>
          </p:nvSpPr>
          <p:spPr>
            <a:xfrm>
              <a:off x="6346288" y="5946819"/>
              <a:ext cx="180000" cy="180000"/>
            </a:xfrm>
            <a:prstGeom prst="ellipse">
              <a:avLst/>
            </a:prstGeom>
            <a:solidFill>
              <a:srgbClr val="FEB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椭圆 23"/>
            <p:cNvSpPr/>
            <p:nvPr/>
          </p:nvSpPr>
          <p:spPr>
            <a:xfrm>
              <a:off x="6651088" y="5946819"/>
              <a:ext cx="180000" cy="180000"/>
            </a:xfrm>
            <a:prstGeom prst="ellipse">
              <a:avLst/>
            </a:prstGeom>
            <a:solidFill>
              <a:srgbClr val="FEBE4A">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椭圆 24"/>
            <p:cNvSpPr/>
            <p:nvPr/>
          </p:nvSpPr>
          <p:spPr>
            <a:xfrm>
              <a:off x="6955888" y="5946819"/>
              <a:ext cx="180000" cy="180000"/>
            </a:xfrm>
            <a:prstGeom prst="ellipse">
              <a:avLst/>
            </a:prstGeom>
            <a:solidFill>
              <a:srgbClr val="FEBE4A">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33" name="圆: 空心 32"/>
          <p:cNvSpPr/>
          <p:nvPr/>
        </p:nvSpPr>
        <p:spPr>
          <a:xfrm>
            <a:off x="10571082" y="-931726"/>
            <a:ext cx="2442436" cy="2442436"/>
          </a:xfrm>
          <a:prstGeom prst="donut">
            <a:avLst>
              <a:gd name="adj" fmla="val 11479"/>
            </a:avLst>
          </a:prstGeom>
          <a:solidFill>
            <a:srgbClr val="FEB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nvGrpSpPr>
          <p:cNvPr id="35" name="组合 34"/>
          <p:cNvGrpSpPr/>
          <p:nvPr/>
        </p:nvGrpSpPr>
        <p:grpSpPr>
          <a:xfrm rot="16200000" flipH="1">
            <a:off x="10801350" y="5965869"/>
            <a:ext cx="789600" cy="732450"/>
            <a:chOff x="9982200" y="3470319"/>
            <a:chExt cx="789600" cy="732450"/>
          </a:xfrm>
        </p:grpSpPr>
        <p:grpSp>
          <p:nvGrpSpPr>
            <p:cNvPr id="36" name="组合 35"/>
            <p:cNvGrpSpPr/>
            <p:nvPr/>
          </p:nvGrpSpPr>
          <p:grpSpPr>
            <a:xfrm>
              <a:off x="9982200" y="4022769"/>
              <a:ext cx="789600" cy="180000"/>
              <a:chOff x="6346288" y="5946819"/>
              <a:chExt cx="789600" cy="180000"/>
            </a:xfrm>
          </p:grpSpPr>
          <p:sp>
            <p:nvSpPr>
              <p:cNvPr id="40" name="椭圆 39"/>
              <p:cNvSpPr/>
              <p:nvPr/>
            </p:nvSpPr>
            <p:spPr>
              <a:xfrm>
                <a:off x="6346288" y="5946819"/>
                <a:ext cx="180000" cy="180000"/>
              </a:xfrm>
              <a:prstGeom prst="ellipse">
                <a:avLst/>
              </a:prstGeom>
              <a:solidFill>
                <a:srgbClr val="FEB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 name="椭圆 40"/>
              <p:cNvSpPr/>
              <p:nvPr/>
            </p:nvSpPr>
            <p:spPr>
              <a:xfrm>
                <a:off x="6651088" y="5946819"/>
                <a:ext cx="180000" cy="180000"/>
              </a:xfrm>
              <a:prstGeom prst="ellipse">
                <a:avLst/>
              </a:prstGeom>
              <a:solidFill>
                <a:srgbClr val="FEBE4A">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椭圆 41"/>
              <p:cNvSpPr/>
              <p:nvPr/>
            </p:nvSpPr>
            <p:spPr>
              <a:xfrm>
                <a:off x="6955888" y="5946819"/>
                <a:ext cx="180000" cy="180000"/>
              </a:xfrm>
              <a:prstGeom prst="ellipse">
                <a:avLst/>
              </a:prstGeom>
              <a:solidFill>
                <a:srgbClr val="FEBE4A">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37" name="椭圆 36"/>
            <p:cNvSpPr/>
            <p:nvPr/>
          </p:nvSpPr>
          <p:spPr>
            <a:xfrm>
              <a:off x="9982200" y="3746544"/>
              <a:ext cx="180000" cy="180000"/>
            </a:xfrm>
            <a:prstGeom prst="ellipse">
              <a:avLst/>
            </a:prstGeom>
            <a:solidFill>
              <a:srgbClr val="FEB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椭圆 37"/>
            <p:cNvSpPr/>
            <p:nvPr/>
          </p:nvSpPr>
          <p:spPr>
            <a:xfrm>
              <a:off x="10287000" y="3746544"/>
              <a:ext cx="180000" cy="180000"/>
            </a:xfrm>
            <a:prstGeom prst="ellipse">
              <a:avLst/>
            </a:prstGeom>
            <a:solidFill>
              <a:srgbClr val="FEBE4A">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椭圆 38"/>
            <p:cNvSpPr/>
            <p:nvPr/>
          </p:nvSpPr>
          <p:spPr>
            <a:xfrm>
              <a:off x="9982200" y="3470319"/>
              <a:ext cx="180000" cy="180000"/>
            </a:xfrm>
            <a:prstGeom prst="ellipse">
              <a:avLst/>
            </a:prstGeom>
            <a:solidFill>
              <a:srgbClr val="FEB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6" name="文本框 45"/>
          <p:cNvSpPr txBox="1"/>
          <p:nvPr/>
        </p:nvSpPr>
        <p:spPr>
          <a:xfrm>
            <a:off x="6208306" y="1384477"/>
            <a:ext cx="2087880" cy="645160"/>
          </a:xfrm>
          <a:prstGeom prst="rect">
            <a:avLst/>
          </a:prstGeom>
          <a:noFill/>
        </p:spPr>
        <p:txBody>
          <a:bodyPr wrap="none" rtlCol="0">
            <a:spAutoFit/>
          </a:bodyPr>
          <a:lstStyle/>
          <a:p>
            <a:r>
              <a:rPr lang="zh-CN" altLang="en-US" sz="3600" spc="150" dirty="0">
                <a:solidFill>
                  <a:srgbClr val="FEBE4A"/>
                </a:solidFill>
                <a:latin typeface="思源黑体 CN Heavy" panose="020B0A00000000000000" pitchFamily="34" charset="-122"/>
                <a:ea typeface="思源黑体 CN Heavy" panose="020B0A00000000000000" pitchFamily="34" charset="-122"/>
              </a:rPr>
              <a:t>金融理財</a:t>
            </a:r>
          </a:p>
        </p:txBody>
      </p:sp>
      <p:pic>
        <p:nvPicPr>
          <p:cNvPr id="2" name="图片 1" descr="www.uugai.com-833136"/>
          <p:cNvPicPr>
            <a:picLocks noChangeAspect="1"/>
          </p:cNvPicPr>
          <p:nvPr/>
        </p:nvPicPr>
        <p:blipFill>
          <a:blip r:embed="rId2"/>
          <a:stretch>
            <a:fillRect/>
          </a:stretch>
        </p:blipFill>
        <p:spPr>
          <a:xfrm>
            <a:off x="8296275" y="-437515"/>
            <a:ext cx="3810000" cy="3810000"/>
          </a:xfrm>
          <a:prstGeom prst="rect">
            <a:avLst/>
          </a:prstGeom>
        </p:spPr>
      </p:pic>
      <p:pic>
        <p:nvPicPr>
          <p:cNvPr id="4" name="圖片 3" descr="一張含有 螺絲, 黑暗 的圖片&#10;&#10;自動產生的描述">
            <a:extLst>
              <a:ext uri="{FF2B5EF4-FFF2-40B4-BE49-F238E27FC236}">
                <a16:creationId xmlns:a16="http://schemas.microsoft.com/office/drawing/2014/main" id="{865667A8-68D3-4678-56C9-6423ECB6A1E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2810" y="-1189879"/>
            <a:ext cx="7316698" cy="731669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矩形 30"/>
          <p:cNvSpPr/>
          <p:nvPr/>
        </p:nvSpPr>
        <p:spPr>
          <a:xfrm>
            <a:off x="695325" y="1564106"/>
            <a:ext cx="5235722" cy="4744620"/>
          </a:xfrm>
          <a:prstGeom prst="rect">
            <a:avLst/>
          </a:prstGeom>
          <a:noFill/>
          <a:ln>
            <a:solidFill>
              <a:srgbClr val="FEDE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2" name="组合 31"/>
          <p:cNvGrpSpPr/>
          <p:nvPr/>
        </p:nvGrpSpPr>
        <p:grpSpPr>
          <a:xfrm>
            <a:off x="405633" y="161560"/>
            <a:ext cx="4642492" cy="774292"/>
            <a:chOff x="405633" y="161560"/>
            <a:chExt cx="4642492" cy="774292"/>
          </a:xfrm>
        </p:grpSpPr>
        <p:grpSp>
          <p:nvGrpSpPr>
            <p:cNvPr id="36" name="组合 35"/>
            <p:cNvGrpSpPr/>
            <p:nvPr/>
          </p:nvGrpSpPr>
          <p:grpSpPr>
            <a:xfrm>
              <a:off x="1219200" y="197085"/>
              <a:ext cx="3828925" cy="652171"/>
              <a:chOff x="1409700" y="616185"/>
              <a:chExt cx="3828925" cy="652171"/>
            </a:xfrm>
          </p:grpSpPr>
          <p:grpSp>
            <p:nvGrpSpPr>
              <p:cNvPr id="40" name="组合 39"/>
              <p:cNvGrpSpPr/>
              <p:nvPr/>
            </p:nvGrpSpPr>
            <p:grpSpPr>
              <a:xfrm>
                <a:off x="2493556" y="616185"/>
                <a:ext cx="2745069" cy="652171"/>
                <a:chOff x="2531656" y="501885"/>
                <a:chExt cx="2745069" cy="652171"/>
              </a:xfrm>
            </p:grpSpPr>
            <p:sp>
              <p:nvSpPr>
                <p:cNvPr id="53" name="文本框 52"/>
                <p:cNvSpPr txBox="1"/>
                <p:nvPr/>
              </p:nvSpPr>
              <p:spPr>
                <a:xfrm>
                  <a:off x="2531656" y="501885"/>
                  <a:ext cx="2697480" cy="521970"/>
                </a:xfrm>
                <a:prstGeom prst="rect">
                  <a:avLst/>
                </a:prstGeom>
                <a:noFill/>
              </p:spPr>
              <p:txBody>
                <a:bodyPr wrap="none" rtlCol="0">
                  <a:spAutoFit/>
                </a:bodyPr>
                <a:lstStyle/>
                <a:p>
                  <a:r>
                    <a:rPr lang="zh-CN" altLang="en-US" sz="2800" spc="500" dirty="0">
                      <a:solidFill>
                        <a:srgbClr val="FEBE4A"/>
                      </a:solidFill>
                      <a:latin typeface="思源黑体 CN Heavy" panose="020B0A00000000000000" pitchFamily="34" charset="-122"/>
                      <a:ea typeface="思源黑体 CN Heavy" panose="020B0A00000000000000" pitchFamily="34" charset="-122"/>
                    </a:rPr>
                    <a:t>財務數據分析</a:t>
                  </a:r>
                  <a:endParaRPr lang="en-US" altLang="zh-CN" sz="2800" spc="500" dirty="0">
                    <a:solidFill>
                      <a:srgbClr val="FEBE4A"/>
                    </a:solidFill>
                    <a:latin typeface="思源黑体 CN Heavy" panose="020B0A00000000000000" pitchFamily="34" charset="-122"/>
                    <a:ea typeface="思源黑体 CN Heavy" panose="020B0A00000000000000" pitchFamily="34" charset="-122"/>
                  </a:endParaRPr>
                </a:p>
              </p:txBody>
            </p:sp>
            <p:sp>
              <p:nvSpPr>
                <p:cNvPr id="54" name="文本框 53"/>
                <p:cNvSpPr txBox="1"/>
                <p:nvPr/>
              </p:nvSpPr>
              <p:spPr>
                <a:xfrm>
                  <a:off x="2556385" y="878466"/>
                  <a:ext cx="2720340" cy="275590"/>
                </a:xfrm>
                <a:prstGeom prst="rect">
                  <a:avLst/>
                </a:prstGeom>
                <a:noFill/>
              </p:spPr>
              <p:txBody>
                <a:bodyPr wrap="none" rtlCol="0">
                  <a:spAutoFit/>
                </a:bodyPr>
                <a:lstStyle>
                  <a:defPPr>
                    <a:defRPr lang="zh-CN"/>
                  </a:defPPr>
                  <a:lvl1pPr algn="ctr">
                    <a:defRPr sz="1200" spc="150">
                      <a:solidFill>
                        <a:srgbClr val="FEDEA4"/>
                      </a:solidFill>
                      <a:latin typeface="思源黑体 CN Heavy" panose="020B0A00000000000000" pitchFamily="34" charset="-122"/>
                      <a:ea typeface="思源黑体 CN Heavy" panose="020B0A00000000000000" pitchFamily="34" charset="-122"/>
                    </a:defRPr>
                  </a:lvl1pPr>
                </a:lstStyle>
                <a:p>
                  <a:r>
                    <a:rPr lang="en-US" altLang="zh-CN" dirty="0"/>
                    <a:t>Analysis Of Financial Data </a:t>
                  </a:r>
                  <a:endParaRPr lang="zh-CN" altLang="en-US" dirty="0"/>
                </a:p>
              </p:txBody>
            </p:sp>
          </p:grpSp>
          <p:grpSp>
            <p:nvGrpSpPr>
              <p:cNvPr id="42" name="组合 41"/>
              <p:cNvGrpSpPr/>
              <p:nvPr/>
            </p:nvGrpSpPr>
            <p:grpSpPr>
              <a:xfrm>
                <a:off x="1409700" y="640497"/>
                <a:ext cx="1005305" cy="604957"/>
                <a:chOff x="1409700" y="630972"/>
                <a:chExt cx="1005305" cy="604957"/>
              </a:xfrm>
            </p:grpSpPr>
            <p:sp>
              <p:nvSpPr>
                <p:cNvPr id="46" name="任意多边形: 形状 45"/>
                <p:cNvSpPr/>
                <p:nvPr/>
              </p:nvSpPr>
              <p:spPr>
                <a:xfrm flipH="1">
                  <a:off x="1409700" y="630972"/>
                  <a:ext cx="1005305" cy="604957"/>
                </a:xfrm>
                <a:custGeom>
                  <a:avLst/>
                  <a:gdLst>
                    <a:gd name="connsiteX0" fmla="*/ 0 w 1005305"/>
                    <a:gd name="connsiteY0" fmla="*/ 302478 h 604957"/>
                    <a:gd name="connsiteX1" fmla="*/ 0 w 1005305"/>
                    <a:gd name="connsiteY1" fmla="*/ 302479 h 604957"/>
                    <a:gd name="connsiteX2" fmla="*/ 0 w 1005305"/>
                    <a:gd name="connsiteY2" fmla="*/ 302479 h 604957"/>
                    <a:gd name="connsiteX3" fmla="*/ 302479 w 1005305"/>
                    <a:gd name="connsiteY3" fmla="*/ 0 h 604957"/>
                    <a:gd name="connsiteX4" fmla="*/ 1005305 w 1005305"/>
                    <a:gd name="connsiteY4" fmla="*/ 0 h 604957"/>
                    <a:gd name="connsiteX5" fmla="*/ 1005305 w 1005305"/>
                    <a:gd name="connsiteY5" fmla="*/ 604957 h 604957"/>
                    <a:gd name="connsiteX6" fmla="*/ 302479 w 1005305"/>
                    <a:gd name="connsiteY6" fmla="*/ 604957 h 604957"/>
                    <a:gd name="connsiteX7" fmla="*/ 6146 w 1005305"/>
                    <a:gd name="connsiteY7" fmla="*/ 363438 h 604957"/>
                    <a:gd name="connsiteX8" fmla="*/ 0 w 1005305"/>
                    <a:gd name="connsiteY8" fmla="*/ 302479 h 604957"/>
                    <a:gd name="connsiteX9" fmla="*/ 6146 w 1005305"/>
                    <a:gd name="connsiteY9" fmla="*/ 241519 h 604957"/>
                    <a:gd name="connsiteX10" fmla="*/ 302479 w 1005305"/>
                    <a:gd name="connsiteY10" fmla="*/ 0 h 604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5305" h="604957">
                      <a:moveTo>
                        <a:pt x="0" y="302478"/>
                      </a:moveTo>
                      <a:lnTo>
                        <a:pt x="0" y="302479"/>
                      </a:lnTo>
                      <a:lnTo>
                        <a:pt x="0" y="302479"/>
                      </a:lnTo>
                      <a:close/>
                      <a:moveTo>
                        <a:pt x="302479" y="0"/>
                      </a:moveTo>
                      <a:lnTo>
                        <a:pt x="1005305" y="0"/>
                      </a:lnTo>
                      <a:lnTo>
                        <a:pt x="1005305" y="604957"/>
                      </a:lnTo>
                      <a:lnTo>
                        <a:pt x="302479" y="604957"/>
                      </a:lnTo>
                      <a:cubicBezTo>
                        <a:pt x="156306" y="604957"/>
                        <a:pt x="34351" y="501273"/>
                        <a:pt x="6146" y="363438"/>
                      </a:cubicBezTo>
                      <a:lnTo>
                        <a:pt x="0" y="302479"/>
                      </a:lnTo>
                      <a:lnTo>
                        <a:pt x="6146" y="241519"/>
                      </a:lnTo>
                      <a:cubicBezTo>
                        <a:pt x="34351" y="103684"/>
                        <a:pt x="156306" y="0"/>
                        <a:pt x="302479" y="0"/>
                      </a:cubicBezTo>
                      <a:close/>
                    </a:path>
                  </a:pathLst>
                </a:custGeom>
                <a:solidFill>
                  <a:srgbClr val="FEB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8" name="文本框 47"/>
                <p:cNvSpPr txBox="1"/>
                <p:nvPr/>
              </p:nvSpPr>
              <p:spPr>
                <a:xfrm>
                  <a:off x="1550715" y="641063"/>
                  <a:ext cx="716280" cy="583565"/>
                </a:xfrm>
                <a:prstGeom prst="rect">
                  <a:avLst/>
                </a:prstGeom>
                <a:noFill/>
              </p:spPr>
              <p:txBody>
                <a:bodyPr wrap="none" rtlCol="0">
                  <a:spAutoFit/>
                </a:bodyPr>
                <a:lstStyle>
                  <a:defPPr>
                    <a:defRPr lang="zh-CN"/>
                  </a:defPPr>
                  <a:lvl1pPr>
                    <a:defRPr sz="4400" spc="150">
                      <a:solidFill>
                        <a:srgbClr val="FD6479"/>
                      </a:solidFill>
                      <a:latin typeface="思源黑体 CN Heavy" panose="020B0A00000000000000" pitchFamily="34" charset="-122"/>
                      <a:ea typeface="思源黑体 CN Heavy" panose="020B0A00000000000000" pitchFamily="34" charset="-122"/>
                    </a:defRPr>
                  </a:lvl1pPr>
                </a:lstStyle>
                <a:p>
                  <a:r>
                    <a:rPr lang="en-US" altLang="zh-CN" sz="3200" dirty="0">
                      <a:solidFill>
                        <a:schemeClr val="bg1"/>
                      </a:solidFill>
                    </a:rPr>
                    <a:t>02</a:t>
                  </a:r>
                  <a:endParaRPr lang="zh-CN" altLang="en-US" sz="3200" dirty="0">
                    <a:solidFill>
                      <a:schemeClr val="bg1"/>
                    </a:solidFill>
                  </a:endParaRPr>
                </a:p>
              </p:txBody>
            </p:sp>
          </p:grpSp>
        </p:grpSp>
        <p:pic>
          <p:nvPicPr>
            <p:cNvPr id="38" name="图片 3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5633" y="161560"/>
              <a:ext cx="774292" cy="774292"/>
            </a:xfrm>
            <a:prstGeom prst="rect">
              <a:avLst/>
            </a:prstGeom>
          </p:spPr>
        </p:pic>
      </p:grpSp>
      <p:sp>
        <p:nvSpPr>
          <p:cNvPr id="59" name="矩形: 圆角 58"/>
          <p:cNvSpPr/>
          <p:nvPr/>
        </p:nvSpPr>
        <p:spPr>
          <a:xfrm>
            <a:off x="6096001" y="2302044"/>
            <a:ext cx="5412485" cy="4006682"/>
          </a:xfrm>
          <a:prstGeom prst="roundRect">
            <a:avLst>
              <a:gd name="adj" fmla="val 5839"/>
            </a:avLst>
          </a:prstGeom>
          <a:solidFill>
            <a:schemeClr val="bg1"/>
          </a:solidFill>
          <a:ln>
            <a:noFill/>
          </a:ln>
          <a:effectLst>
            <a:outerShdw blurRad="266700" dist="38100" dir="2700000" algn="tl" rotWithShape="0">
              <a:prstClr val="black">
                <a:alpha val="1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a typeface="思源黑体 CN Heavy" panose="020B0A00000000000000" pitchFamily="34" charset="-122"/>
              <a:cs typeface="+mn-ea"/>
              <a:sym typeface="Arial" panose="020B0604020202020204" pitchFamily="34" charset="0"/>
            </a:endParaRPr>
          </a:p>
        </p:txBody>
      </p:sp>
      <p:graphicFrame>
        <p:nvGraphicFramePr>
          <p:cNvPr id="62" name="图表 61"/>
          <p:cNvGraphicFramePr/>
          <p:nvPr/>
        </p:nvGraphicFramePr>
        <p:xfrm>
          <a:off x="6550950" y="2388752"/>
          <a:ext cx="5812500" cy="3767678"/>
        </p:xfrm>
        <a:graphic>
          <a:graphicData uri="http://schemas.openxmlformats.org/drawingml/2006/chart">
            <c:chart xmlns:c="http://schemas.openxmlformats.org/drawingml/2006/chart" xmlns:r="http://schemas.openxmlformats.org/officeDocument/2006/relationships" r:id="rId4"/>
          </a:graphicData>
        </a:graphic>
      </p:graphicFrame>
      <p:sp>
        <p:nvSpPr>
          <p:cNvPr id="116" name="矩形: 圆角 115"/>
          <p:cNvSpPr/>
          <p:nvPr/>
        </p:nvSpPr>
        <p:spPr>
          <a:xfrm>
            <a:off x="6132272" y="1600200"/>
            <a:ext cx="1620000" cy="612000"/>
          </a:xfrm>
          <a:prstGeom prst="roundRect">
            <a:avLst/>
          </a:prstGeom>
          <a:solidFill>
            <a:schemeClr val="bg1"/>
          </a:solidFill>
          <a:ln>
            <a:noFill/>
          </a:ln>
          <a:effectLst>
            <a:outerShdw blurRad="266700" dist="38100" dir="2700000" algn="tl" rotWithShape="0">
              <a:prstClr val="black">
                <a:alpha val="1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a typeface="思源黑体 CN Heavy" panose="020B0A00000000000000" pitchFamily="34" charset="-122"/>
              <a:cs typeface="+mn-ea"/>
            </a:endParaRPr>
          </a:p>
        </p:txBody>
      </p:sp>
      <p:sp>
        <p:nvSpPr>
          <p:cNvPr id="117" name="矩形: 圆角 116"/>
          <p:cNvSpPr/>
          <p:nvPr/>
        </p:nvSpPr>
        <p:spPr>
          <a:xfrm>
            <a:off x="8000601" y="1600200"/>
            <a:ext cx="1620000" cy="612000"/>
          </a:xfrm>
          <a:prstGeom prst="roundRect">
            <a:avLst/>
          </a:prstGeom>
          <a:solidFill>
            <a:schemeClr val="bg1"/>
          </a:solidFill>
          <a:ln>
            <a:noFill/>
          </a:ln>
          <a:effectLst>
            <a:outerShdw blurRad="266700" dist="38100" dir="2700000" algn="tl" rotWithShape="0">
              <a:prstClr val="black">
                <a:alpha val="1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a typeface="思源黑体 CN Heavy" panose="020B0A00000000000000" pitchFamily="34" charset="-122"/>
              <a:cs typeface="+mn-ea"/>
            </a:endParaRPr>
          </a:p>
        </p:txBody>
      </p:sp>
      <p:sp>
        <p:nvSpPr>
          <p:cNvPr id="118" name="矩形: 圆角 117"/>
          <p:cNvSpPr/>
          <p:nvPr/>
        </p:nvSpPr>
        <p:spPr>
          <a:xfrm>
            <a:off x="9836550" y="1600200"/>
            <a:ext cx="1620000" cy="612000"/>
          </a:xfrm>
          <a:prstGeom prst="roundRect">
            <a:avLst/>
          </a:prstGeom>
          <a:solidFill>
            <a:schemeClr val="bg1"/>
          </a:solidFill>
          <a:ln>
            <a:noFill/>
          </a:ln>
          <a:effectLst>
            <a:outerShdw blurRad="266700" dist="38100" dir="2700000" algn="tl" rotWithShape="0">
              <a:prstClr val="black">
                <a:alpha val="1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a typeface="思源黑体 CN Heavy" panose="020B0A00000000000000" pitchFamily="34" charset="-122"/>
              <a:cs typeface="+mn-ea"/>
            </a:endParaRPr>
          </a:p>
        </p:txBody>
      </p:sp>
      <p:sp>
        <p:nvSpPr>
          <p:cNvPr id="69" name="Oval 32"/>
          <p:cNvSpPr/>
          <p:nvPr/>
        </p:nvSpPr>
        <p:spPr>
          <a:xfrm>
            <a:off x="8132198" y="1674248"/>
            <a:ext cx="461504" cy="461504"/>
          </a:xfrm>
          <a:prstGeom prst="ellipse">
            <a:avLst/>
          </a:prstGeom>
          <a:gradFill>
            <a:gsLst>
              <a:gs pos="100000">
                <a:srgbClr val="FEDEA4">
                  <a:lumMod val="39000"/>
                  <a:lumOff val="61000"/>
                </a:srgbClr>
              </a:gs>
              <a:gs pos="51000">
                <a:srgbClr val="FEBE4A"/>
              </a:gs>
            </a:gsLst>
            <a:lin ang="3600000" scaled="0"/>
          </a:gra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7" name="组合 26"/>
          <p:cNvGrpSpPr/>
          <p:nvPr/>
        </p:nvGrpSpPr>
        <p:grpSpPr>
          <a:xfrm>
            <a:off x="8670958" y="1626824"/>
            <a:ext cx="894080" cy="550875"/>
            <a:chOff x="12423808" y="3549185"/>
            <a:chExt cx="894080" cy="550875"/>
          </a:xfrm>
        </p:grpSpPr>
        <p:sp>
          <p:nvSpPr>
            <p:cNvPr id="75" name="文本框 74"/>
            <p:cNvSpPr txBox="1"/>
            <p:nvPr/>
          </p:nvSpPr>
          <p:spPr>
            <a:xfrm>
              <a:off x="12423808" y="3549185"/>
              <a:ext cx="894080" cy="306705"/>
            </a:xfrm>
            <a:prstGeom prst="rect">
              <a:avLst/>
            </a:prstGeom>
            <a:noFill/>
          </p:spPr>
          <p:txBody>
            <a:bodyPr wrap="none" rtlCol="0" anchor="t">
              <a:spAutoFit/>
            </a:bodyPr>
            <a:lstStyle/>
            <a:p>
              <a:r>
                <a:rPr lang="zh-CN" altLang="en-US" sz="1400" dirty="0">
                  <a:solidFill>
                    <a:schemeClr val="tx1">
                      <a:lumMod val="75000"/>
                      <a:lumOff val="25000"/>
                    </a:schemeClr>
                  </a:solidFill>
                  <a:latin typeface="思源黑体 CN Heavy" panose="020B0A00000000000000" pitchFamily="34" charset="-122"/>
                  <a:ea typeface="思源黑体 CN Heavy" panose="020B0A00000000000000" pitchFamily="34" charset="-122"/>
                  <a:cs typeface="+mn-ea"/>
                  <a:sym typeface="Arial" panose="020B0604020202020204" pitchFamily="34" charset="0"/>
                </a:rPr>
                <a:t>財務數據</a:t>
              </a:r>
              <a:endParaRPr lang="en-US" altLang="zh-CN" sz="1400" dirty="0">
                <a:solidFill>
                  <a:schemeClr val="tx1">
                    <a:lumMod val="75000"/>
                    <a:lumOff val="25000"/>
                  </a:schemeClr>
                </a:solidFill>
                <a:latin typeface="思源黑体 CN Heavy" panose="020B0A00000000000000" pitchFamily="34" charset="-122"/>
                <a:ea typeface="思源黑体 CN Heavy" panose="020B0A00000000000000" pitchFamily="34" charset="-122"/>
                <a:cs typeface="+mn-ea"/>
                <a:sym typeface="Arial" panose="020B0604020202020204" pitchFamily="34" charset="0"/>
              </a:endParaRPr>
            </a:p>
          </p:txBody>
        </p:sp>
        <p:sp>
          <p:nvSpPr>
            <p:cNvPr id="76" name="文本框 75"/>
            <p:cNvSpPr txBox="1"/>
            <p:nvPr/>
          </p:nvSpPr>
          <p:spPr>
            <a:xfrm>
              <a:off x="12423808" y="3793355"/>
              <a:ext cx="788035" cy="306705"/>
            </a:xfrm>
            <a:prstGeom prst="rect">
              <a:avLst/>
            </a:prstGeom>
            <a:noFill/>
          </p:spPr>
          <p:txBody>
            <a:bodyPr wrap="none" rtlCol="0" anchor="t">
              <a:spAutoFit/>
            </a:bodyPr>
            <a:lstStyle>
              <a:defPPr>
                <a:defRPr lang="zh-CN"/>
              </a:defPPr>
              <a:lvl1pPr>
                <a:defRPr>
                  <a:solidFill>
                    <a:srgbClr val="FEBE4A"/>
                  </a:solidFill>
                  <a:latin typeface="思源黑体 CN Heavy" panose="020B0A00000000000000" pitchFamily="34" charset="-122"/>
                  <a:ea typeface="思源黑体 CN Heavy" panose="020B0A00000000000000" pitchFamily="34" charset="-122"/>
                  <a:cs typeface="+mn-ea"/>
                </a:defRPr>
              </a:lvl1pPr>
            </a:lstStyle>
            <a:p>
              <a:r>
                <a:rPr lang="en-US" altLang="zh-CN" sz="1400" dirty="0">
                  <a:sym typeface="Arial" panose="020B0604020202020204" pitchFamily="34" charset="0"/>
                </a:rPr>
                <a:t>37,580</a:t>
              </a:r>
            </a:p>
          </p:txBody>
        </p:sp>
      </p:grpSp>
      <p:grpSp>
        <p:nvGrpSpPr>
          <p:cNvPr id="122" name="组合 121"/>
          <p:cNvGrpSpPr/>
          <p:nvPr/>
        </p:nvGrpSpPr>
        <p:grpSpPr>
          <a:xfrm>
            <a:off x="9980048" y="1674248"/>
            <a:ext cx="461504" cy="461504"/>
            <a:chOff x="5865248" y="3198248"/>
            <a:chExt cx="461504" cy="461504"/>
          </a:xfrm>
        </p:grpSpPr>
        <p:sp>
          <p:nvSpPr>
            <p:cNvPr id="126" name="Oval 32"/>
            <p:cNvSpPr/>
            <p:nvPr/>
          </p:nvSpPr>
          <p:spPr>
            <a:xfrm>
              <a:off x="5865248" y="3198248"/>
              <a:ext cx="461504" cy="461504"/>
            </a:xfrm>
            <a:prstGeom prst="ellipse">
              <a:avLst/>
            </a:prstGeom>
            <a:gradFill>
              <a:gsLst>
                <a:gs pos="100000">
                  <a:srgbClr val="FEDEA4">
                    <a:lumMod val="39000"/>
                    <a:lumOff val="61000"/>
                  </a:srgbClr>
                </a:gs>
                <a:gs pos="51000">
                  <a:srgbClr val="FEBE4A"/>
                </a:gs>
              </a:gsLst>
              <a:lin ang="3600000" scaled="0"/>
            </a:gra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Freeform 6"/>
            <p:cNvSpPr>
              <a:spLocks noEditPoints="1"/>
            </p:cNvSpPr>
            <p:nvPr/>
          </p:nvSpPr>
          <p:spPr bwMode="auto">
            <a:xfrm>
              <a:off x="5946733" y="3293586"/>
              <a:ext cx="298534" cy="270829"/>
            </a:xfrm>
            <a:custGeom>
              <a:avLst/>
              <a:gdLst>
                <a:gd name="T0" fmla="*/ 1669 w 1747"/>
                <a:gd name="T1" fmla="*/ 268 h 1585"/>
                <a:gd name="T2" fmla="*/ 1591 w 1747"/>
                <a:gd name="T3" fmla="*/ 346 h 1585"/>
                <a:gd name="T4" fmla="*/ 1626 w 1747"/>
                <a:gd name="T5" fmla="*/ 410 h 1585"/>
                <a:gd name="T6" fmla="*/ 1625 w 1747"/>
                <a:gd name="T7" fmla="*/ 411 h 1585"/>
                <a:gd name="T8" fmla="*/ 1096 w 1747"/>
                <a:gd name="T9" fmla="*/ 903 h 1585"/>
                <a:gd name="T10" fmla="*/ 1061 w 1747"/>
                <a:gd name="T11" fmla="*/ 892 h 1585"/>
                <a:gd name="T12" fmla="*/ 887 w 1747"/>
                <a:gd name="T13" fmla="*/ 155 h 1585"/>
                <a:gd name="T14" fmla="*/ 955 w 1747"/>
                <a:gd name="T15" fmla="*/ 78 h 1585"/>
                <a:gd name="T16" fmla="*/ 877 w 1747"/>
                <a:gd name="T17" fmla="*/ 0 h 1585"/>
                <a:gd name="T18" fmla="*/ 799 w 1747"/>
                <a:gd name="T19" fmla="*/ 78 h 1585"/>
                <a:gd name="T20" fmla="*/ 868 w 1747"/>
                <a:gd name="T21" fmla="*/ 155 h 1585"/>
                <a:gd name="T22" fmla="*/ 693 w 1747"/>
                <a:gd name="T23" fmla="*/ 894 h 1585"/>
                <a:gd name="T24" fmla="*/ 658 w 1747"/>
                <a:gd name="T25" fmla="*/ 904 h 1585"/>
                <a:gd name="T26" fmla="*/ 128 w 1747"/>
                <a:gd name="T27" fmla="*/ 411 h 1585"/>
                <a:gd name="T28" fmla="*/ 124 w 1747"/>
                <a:gd name="T29" fmla="*/ 407 h 1585"/>
                <a:gd name="T30" fmla="*/ 155 w 1747"/>
                <a:gd name="T31" fmla="*/ 346 h 1585"/>
                <a:gd name="T32" fmla="*/ 78 w 1747"/>
                <a:gd name="T33" fmla="*/ 268 h 1585"/>
                <a:gd name="T34" fmla="*/ 0 w 1747"/>
                <a:gd name="T35" fmla="*/ 346 h 1585"/>
                <a:gd name="T36" fmla="*/ 78 w 1747"/>
                <a:gd name="T37" fmla="*/ 423 h 1585"/>
                <a:gd name="T38" fmla="*/ 112 w 1747"/>
                <a:gd name="T39" fmla="*/ 415 h 1585"/>
                <a:gd name="T40" fmla="*/ 114 w 1747"/>
                <a:gd name="T41" fmla="*/ 420 h 1585"/>
                <a:gd name="T42" fmla="*/ 312 w 1747"/>
                <a:gd name="T43" fmla="*/ 1001 h 1585"/>
                <a:gd name="T44" fmla="*/ 323 w 1747"/>
                <a:gd name="T45" fmla="*/ 1069 h 1585"/>
                <a:gd name="T46" fmla="*/ 323 w 1747"/>
                <a:gd name="T47" fmla="*/ 1212 h 1585"/>
                <a:gd name="T48" fmla="*/ 359 w 1747"/>
                <a:gd name="T49" fmla="*/ 1247 h 1585"/>
                <a:gd name="T50" fmla="*/ 1394 w 1747"/>
                <a:gd name="T51" fmla="*/ 1247 h 1585"/>
                <a:gd name="T52" fmla="*/ 1430 w 1747"/>
                <a:gd name="T53" fmla="*/ 1212 h 1585"/>
                <a:gd name="T54" fmla="*/ 1430 w 1747"/>
                <a:gd name="T55" fmla="*/ 1069 h 1585"/>
                <a:gd name="T56" fmla="*/ 1441 w 1747"/>
                <a:gd name="T57" fmla="*/ 1001 h 1585"/>
                <a:gd name="T58" fmla="*/ 1639 w 1747"/>
                <a:gd name="T59" fmla="*/ 420 h 1585"/>
                <a:gd name="T60" fmla="*/ 1640 w 1747"/>
                <a:gd name="T61" fmla="*/ 418 h 1585"/>
                <a:gd name="T62" fmla="*/ 1669 w 1747"/>
                <a:gd name="T63" fmla="*/ 423 h 1585"/>
                <a:gd name="T64" fmla="*/ 1747 w 1747"/>
                <a:gd name="T65" fmla="*/ 346 h 1585"/>
                <a:gd name="T66" fmla="*/ 1669 w 1747"/>
                <a:gd name="T67" fmla="*/ 268 h 1585"/>
                <a:gd name="T68" fmla="*/ 1449 w 1747"/>
                <a:gd name="T69" fmla="*/ 1329 h 1585"/>
                <a:gd name="T70" fmla="*/ 310 w 1747"/>
                <a:gd name="T71" fmla="*/ 1329 h 1585"/>
                <a:gd name="T72" fmla="*/ 188 w 1747"/>
                <a:gd name="T73" fmla="*/ 1457 h 1585"/>
                <a:gd name="T74" fmla="*/ 310 w 1747"/>
                <a:gd name="T75" fmla="*/ 1585 h 1585"/>
                <a:gd name="T76" fmla="*/ 1449 w 1747"/>
                <a:gd name="T77" fmla="*/ 1585 h 1585"/>
                <a:gd name="T78" fmla="*/ 1571 w 1747"/>
                <a:gd name="T79" fmla="*/ 1457 h 1585"/>
                <a:gd name="T80" fmla="*/ 1449 w 1747"/>
                <a:gd name="T81" fmla="*/ 1329 h 15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747" h="1585">
                  <a:moveTo>
                    <a:pt x="1669" y="268"/>
                  </a:moveTo>
                  <a:cubicBezTo>
                    <a:pt x="1626" y="268"/>
                    <a:pt x="1591" y="303"/>
                    <a:pt x="1591" y="346"/>
                  </a:cubicBezTo>
                  <a:cubicBezTo>
                    <a:pt x="1591" y="372"/>
                    <a:pt x="1605" y="396"/>
                    <a:pt x="1626" y="410"/>
                  </a:cubicBezTo>
                  <a:cubicBezTo>
                    <a:pt x="1625" y="410"/>
                    <a:pt x="1625" y="411"/>
                    <a:pt x="1625" y="411"/>
                  </a:cubicBezTo>
                  <a:cubicBezTo>
                    <a:pt x="1096" y="903"/>
                    <a:pt x="1096" y="903"/>
                    <a:pt x="1096" y="903"/>
                  </a:cubicBezTo>
                  <a:cubicBezTo>
                    <a:pt x="1081" y="916"/>
                    <a:pt x="1066" y="911"/>
                    <a:pt x="1061" y="892"/>
                  </a:cubicBezTo>
                  <a:cubicBezTo>
                    <a:pt x="887" y="155"/>
                    <a:pt x="887" y="155"/>
                    <a:pt x="887" y="155"/>
                  </a:cubicBezTo>
                  <a:cubicBezTo>
                    <a:pt x="925" y="150"/>
                    <a:pt x="955" y="118"/>
                    <a:pt x="955" y="78"/>
                  </a:cubicBezTo>
                  <a:cubicBezTo>
                    <a:pt x="955" y="35"/>
                    <a:pt x="920" y="0"/>
                    <a:pt x="877" y="0"/>
                  </a:cubicBezTo>
                  <a:cubicBezTo>
                    <a:pt x="834" y="0"/>
                    <a:pt x="799" y="35"/>
                    <a:pt x="799" y="78"/>
                  </a:cubicBezTo>
                  <a:cubicBezTo>
                    <a:pt x="799" y="118"/>
                    <a:pt x="829" y="150"/>
                    <a:pt x="868" y="155"/>
                  </a:cubicBezTo>
                  <a:cubicBezTo>
                    <a:pt x="693" y="894"/>
                    <a:pt x="693" y="894"/>
                    <a:pt x="693" y="894"/>
                  </a:cubicBezTo>
                  <a:cubicBezTo>
                    <a:pt x="688" y="913"/>
                    <a:pt x="673" y="917"/>
                    <a:pt x="658" y="904"/>
                  </a:cubicBezTo>
                  <a:cubicBezTo>
                    <a:pt x="128" y="411"/>
                    <a:pt x="128" y="411"/>
                    <a:pt x="128" y="411"/>
                  </a:cubicBezTo>
                  <a:cubicBezTo>
                    <a:pt x="127" y="409"/>
                    <a:pt x="126" y="409"/>
                    <a:pt x="124" y="407"/>
                  </a:cubicBezTo>
                  <a:cubicBezTo>
                    <a:pt x="143" y="393"/>
                    <a:pt x="155" y="371"/>
                    <a:pt x="155" y="346"/>
                  </a:cubicBezTo>
                  <a:cubicBezTo>
                    <a:pt x="155" y="303"/>
                    <a:pt x="121" y="268"/>
                    <a:pt x="78" y="268"/>
                  </a:cubicBezTo>
                  <a:cubicBezTo>
                    <a:pt x="35" y="268"/>
                    <a:pt x="0" y="303"/>
                    <a:pt x="0" y="346"/>
                  </a:cubicBezTo>
                  <a:cubicBezTo>
                    <a:pt x="0" y="389"/>
                    <a:pt x="35" y="423"/>
                    <a:pt x="78" y="423"/>
                  </a:cubicBezTo>
                  <a:cubicBezTo>
                    <a:pt x="90" y="423"/>
                    <a:pt x="102" y="420"/>
                    <a:pt x="112" y="415"/>
                  </a:cubicBezTo>
                  <a:cubicBezTo>
                    <a:pt x="113" y="417"/>
                    <a:pt x="113" y="418"/>
                    <a:pt x="114" y="420"/>
                  </a:cubicBezTo>
                  <a:cubicBezTo>
                    <a:pt x="312" y="1001"/>
                    <a:pt x="312" y="1001"/>
                    <a:pt x="312" y="1001"/>
                  </a:cubicBezTo>
                  <a:cubicBezTo>
                    <a:pt x="318" y="1019"/>
                    <a:pt x="323" y="1050"/>
                    <a:pt x="323" y="1069"/>
                  </a:cubicBezTo>
                  <a:cubicBezTo>
                    <a:pt x="323" y="1212"/>
                    <a:pt x="323" y="1212"/>
                    <a:pt x="323" y="1212"/>
                  </a:cubicBezTo>
                  <a:cubicBezTo>
                    <a:pt x="323" y="1231"/>
                    <a:pt x="339" y="1247"/>
                    <a:pt x="359" y="1247"/>
                  </a:cubicBezTo>
                  <a:cubicBezTo>
                    <a:pt x="1394" y="1247"/>
                    <a:pt x="1394" y="1247"/>
                    <a:pt x="1394" y="1247"/>
                  </a:cubicBezTo>
                  <a:cubicBezTo>
                    <a:pt x="1414" y="1247"/>
                    <a:pt x="1430" y="1231"/>
                    <a:pt x="1430" y="1212"/>
                  </a:cubicBezTo>
                  <a:cubicBezTo>
                    <a:pt x="1430" y="1069"/>
                    <a:pt x="1430" y="1069"/>
                    <a:pt x="1430" y="1069"/>
                  </a:cubicBezTo>
                  <a:cubicBezTo>
                    <a:pt x="1430" y="1050"/>
                    <a:pt x="1435" y="1019"/>
                    <a:pt x="1441" y="1001"/>
                  </a:cubicBezTo>
                  <a:cubicBezTo>
                    <a:pt x="1639" y="420"/>
                    <a:pt x="1639" y="420"/>
                    <a:pt x="1639" y="420"/>
                  </a:cubicBezTo>
                  <a:cubicBezTo>
                    <a:pt x="1640" y="419"/>
                    <a:pt x="1640" y="419"/>
                    <a:pt x="1640" y="418"/>
                  </a:cubicBezTo>
                  <a:cubicBezTo>
                    <a:pt x="1649" y="421"/>
                    <a:pt x="1659" y="423"/>
                    <a:pt x="1669" y="423"/>
                  </a:cubicBezTo>
                  <a:cubicBezTo>
                    <a:pt x="1712" y="423"/>
                    <a:pt x="1747" y="389"/>
                    <a:pt x="1747" y="346"/>
                  </a:cubicBezTo>
                  <a:cubicBezTo>
                    <a:pt x="1747" y="303"/>
                    <a:pt x="1712" y="268"/>
                    <a:pt x="1669" y="268"/>
                  </a:cubicBezTo>
                  <a:close/>
                  <a:moveTo>
                    <a:pt x="1449" y="1329"/>
                  </a:moveTo>
                  <a:cubicBezTo>
                    <a:pt x="310" y="1329"/>
                    <a:pt x="310" y="1329"/>
                    <a:pt x="310" y="1329"/>
                  </a:cubicBezTo>
                  <a:cubicBezTo>
                    <a:pt x="242" y="1329"/>
                    <a:pt x="188" y="1387"/>
                    <a:pt x="188" y="1457"/>
                  </a:cubicBezTo>
                  <a:cubicBezTo>
                    <a:pt x="188" y="1528"/>
                    <a:pt x="242" y="1585"/>
                    <a:pt x="310" y="1585"/>
                  </a:cubicBezTo>
                  <a:cubicBezTo>
                    <a:pt x="1449" y="1585"/>
                    <a:pt x="1449" y="1585"/>
                    <a:pt x="1449" y="1585"/>
                  </a:cubicBezTo>
                  <a:cubicBezTo>
                    <a:pt x="1517" y="1585"/>
                    <a:pt x="1571" y="1528"/>
                    <a:pt x="1571" y="1457"/>
                  </a:cubicBezTo>
                  <a:cubicBezTo>
                    <a:pt x="1571" y="1387"/>
                    <a:pt x="1517" y="1329"/>
                    <a:pt x="1449" y="1329"/>
                  </a:cubicBezTo>
                  <a:close/>
                </a:path>
              </a:pathLst>
            </a:custGeom>
            <a:solidFill>
              <a:schemeClr val="bg1"/>
            </a:solidFill>
            <a:ln>
              <a:noFill/>
            </a:ln>
          </p:spPr>
          <p:txBody>
            <a:bodyPr vert="horz" wrap="square" lIns="121920" tIns="60960" rIns="121920" bIns="60960" numCol="1" anchor="t" anchorCtr="0" compatLnSpc="1"/>
            <a:lstStyle/>
            <a:p>
              <a:pPr defTabSz="1219200"/>
              <a:endParaRPr lang="en-US" sz="2400" dirty="0">
                <a:solidFill>
                  <a:srgbClr val="003229"/>
                </a:solidFill>
                <a:latin typeface="思源黑体 CN Heavy" panose="020B0A00000000000000" pitchFamily="34" charset="-122"/>
                <a:cs typeface="思源黑体 CN Normal" panose="020B0400000000000000" charset="-122"/>
              </a:endParaRPr>
            </a:p>
          </p:txBody>
        </p:sp>
      </p:grpSp>
      <p:grpSp>
        <p:nvGrpSpPr>
          <p:cNvPr id="123" name="组合 122"/>
          <p:cNvGrpSpPr/>
          <p:nvPr/>
        </p:nvGrpSpPr>
        <p:grpSpPr>
          <a:xfrm>
            <a:off x="10518808" y="1626824"/>
            <a:ext cx="894080" cy="550875"/>
            <a:chOff x="12423808" y="3549185"/>
            <a:chExt cx="894080" cy="550875"/>
          </a:xfrm>
        </p:grpSpPr>
        <p:sp>
          <p:nvSpPr>
            <p:cNvPr id="124" name="文本框 123"/>
            <p:cNvSpPr txBox="1"/>
            <p:nvPr/>
          </p:nvSpPr>
          <p:spPr>
            <a:xfrm>
              <a:off x="12423808" y="3549185"/>
              <a:ext cx="894080" cy="306705"/>
            </a:xfrm>
            <a:prstGeom prst="rect">
              <a:avLst/>
            </a:prstGeom>
            <a:noFill/>
          </p:spPr>
          <p:txBody>
            <a:bodyPr wrap="none" rtlCol="0" anchor="t">
              <a:spAutoFit/>
            </a:bodyPr>
            <a:lstStyle/>
            <a:p>
              <a:r>
                <a:rPr lang="zh-CN" altLang="en-US" sz="1400" dirty="0">
                  <a:solidFill>
                    <a:schemeClr val="tx1">
                      <a:lumMod val="75000"/>
                      <a:lumOff val="25000"/>
                    </a:schemeClr>
                  </a:solidFill>
                  <a:latin typeface="思源黑体 CN Heavy" panose="020B0A00000000000000" pitchFamily="34" charset="-122"/>
                  <a:ea typeface="思源黑体 CN Heavy" panose="020B0A00000000000000" pitchFamily="34" charset="-122"/>
                  <a:cs typeface="+mn-ea"/>
                  <a:sym typeface="Arial" panose="020B0604020202020204" pitchFamily="34" charset="0"/>
                </a:rPr>
                <a:t>財務數據</a:t>
              </a:r>
              <a:endParaRPr lang="en-US" altLang="zh-CN" sz="1400" dirty="0">
                <a:solidFill>
                  <a:schemeClr val="tx1">
                    <a:lumMod val="75000"/>
                    <a:lumOff val="25000"/>
                  </a:schemeClr>
                </a:solidFill>
                <a:latin typeface="思源黑体 CN Heavy" panose="020B0A00000000000000" pitchFamily="34" charset="-122"/>
                <a:ea typeface="思源黑体 CN Heavy" panose="020B0A00000000000000" pitchFamily="34" charset="-122"/>
                <a:cs typeface="+mn-ea"/>
                <a:sym typeface="Arial" panose="020B0604020202020204" pitchFamily="34" charset="0"/>
              </a:endParaRPr>
            </a:p>
          </p:txBody>
        </p:sp>
        <p:sp>
          <p:nvSpPr>
            <p:cNvPr id="125" name="文本框 124"/>
            <p:cNvSpPr txBox="1"/>
            <p:nvPr/>
          </p:nvSpPr>
          <p:spPr>
            <a:xfrm>
              <a:off x="12423808" y="3793355"/>
              <a:ext cx="788035" cy="306705"/>
            </a:xfrm>
            <a:prstGeom prst="rect">
              <a:avLst/>
            </a:prstGeom>
            <a:noFill/>
          </p:spPr>
          <p:txBody>
            <a:bodyPr wrap="none" rtlCol="0" anchor="t">
              <a:spAutoFit/>
            </a:bodyPr>
            <a:lstStyle>
              <a:defPPr>
                <a:defRPr lang="zh-CN"/>
              </a:defPPr>
              <a:lvl1pPr>
                <a:defRPr>
                  <a:solidFill>
                    <a:srgbClr val="FEBE4A"/>
                  </a:solidFill>
                  <a:latin typeface="思源黑体 CN Heavy" panose="020B0A00000000000000" pitchFamily="34" charset="-122"/>
                  <a:ea typeface="思源黑体 CN Heavy" panose="020B0A00000000000000" pitchFamily="34" charset="-122"/>
                  <a:cs typeface="+mn-ea"/>
                </a:defRPr>
              </a:lvl1pPr>
            </a:lstStyle>
            <a:p>
              <a:r>
                <a:rPr lang="en-US" altLang="zh-CN" sz="1400" dirty="0">
                  <a:sym typeface="Arial" panose="020B0604020202020204" pitchFamily="34" charset="0"/>
                </a:rPr>
                <a:t>95,681</a:t>
              </a:r>
            </a:p>
          </p:txBody>
        </p:sp>
      </p:grpSp>
      <p:grpSp>
        <p:nvGrpSpPr>
          <p:cNvPr id="128" name="组合 127"/>
          <p:cNvGrpSpPr/>
          <p:nvPr/>
        </p:nvGrpSpPr>
        <p:grpSpPr>
          <a:xfrm>
            <a:off x="6322448" y="1626824"/>
            <a:ext cx="1432840" cy="550875"/>
            <a:chOff x="8132198" y="1626824"/>
            <a:chExt cx="1432840" cy="550875"/>
          </a:xfrm>
        </p:grpSpPr>
        <p:grpSp>
          <p:nvGrpSpPr>
            <p:cNvPr id="129" name="组合 128"/>
            <p:cNvGrpSpPr/>
            <p:nvPr/>
          </p:nvGrpSpPr>
          <p:grpSpPr>
            <a:xfrm>
              <a:off x="8132198" y="1674248"/>
              <a:ext cx="461504" cy="461504"/>
              <a:chOff x="5865248" y="3198248"/>
              <a:chExt cx="461504" cy="461504"/>
            </a:xfrm>
          </p:grpSpPr>
          <p:sp>
            <p:nvSpPr>
              <p:cNvPr id="133" name="Oval 32"/>
              <p:cNvSpPr/>
              <p:nvPr/>
            </p:nvSpPr>
            <p:spPr>
              <a:xfrm>
                <a:off x="5865248" y="3198248"/>
                <a:ext cx="461504" cy="461504"/>
              </a:xfrm>
              <a:prstGeom prst="ellipse">
                <a:avLst/>
              </a:prstGeom>
              <a:gradFill>
                <a:gsLst>
                  <a:gs pos="100000">
                    <a:srgbClr val="FEDEA4">
                      <a:lumMod val="39000"/>
                      <a:lumOff val="61000"/>
                    </a:srgbClr>
                  </a:gs>
                  <a:gs pos="51000">
                    <a:srgbClr val="FEBE4A"/>
                  </a:gs>
                </a:gsLst>
                <a:lin ang="3600000" scaled="0"/>
              </a:gra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Freeform 6"/>
              <p:cNvSpPr>
                <a:spLocks noEditPoints="1"/>
              </p:cNvSpPr>
              <p:nvPr/>
            </p:nvSpPr>
            <p:spPr bwMode="auto">
              <a:xfrm>
                <a:off x="5946733" y="3293586"/>
                <a:ext cx="298534" cy="270829"/>
              </a:xfrm>
              <a:custGeom>
                <a:avLst/>
                <a:gdLst>
                  <a:gd name="T0" fmla="*/ 1669 w 1747"/>
                  <a:gd name="T1" fmla="*/ 268 h 1585"/>
                  <a:gd name="T2" fmla="*/ 1591 w 1747"/>
                  <a:gd name="T3" fmla="*/ 346 h 1585"/>
                  <a:gd name="T4" fmla="*/ 1626 w 1747"/>
                  <a:gd name="T5" fmla="*/ 410 h 1585"/>
                  <a:gd name="T6" fmla="*/ 1625 w 1747"/>
                  <a:gd name="T7" fmla="*/ 411 h 1585"/>
                  <a:gd name="T8" fmla="*/ 1096 w 1747"/>
                  <a:gd name="T9" fmla="*/ 903 h 1585"/>
                  <a:gd name="T10" fmla="*/ 1061 w 1747"/>
                  <a:gd name="T11" fmla="*/ 892 h 1585"/>
                  <a:gd name="T12" fmla="*/ 887 w 1747"/>
                  <a:gd name="T13" fmla="*/ 155 h 1585"/>
                  <a:gd name="T14" fmla="*/ 955 w 1747"/>
                  <a:gd name="T15" fmla="*/ 78 h 1585"/>
                  <a:gd name="T16" fmla="*/ 877 w 1747"/>
                  <a:gd name="T17" fmla="*/ 0 h 1585"/>
                  <a:gd name="T18" fmla="*/ 799 w 1747"/>
                  <a:gd name="T19" fmla="*/ 78 h 1585"/>
                  <a:gd name="T20" fmla="*/ 868 w 1747"/>
                  <a:gd name="T21" fmla="*/ 155 h 1585"/>
                  <a:gd name="T22" fmla="*/ 693 w 1747"/>
                  <a:gd name="T23" fmla="*/ 894 h 1585"/>
                  <a:gd name="T24" fmla="*/ 658 w 1747"/>
                  <a:gd name="T25" fmla="*/ 904 h 1585"/>
                  <a:gd name="T26" fmla="*/ 128 w 1747"/>
                  <a:gd name="T27" fmla="*/ 411 h 1585"/>
                  <a:gd name="T28" fmla="*/ 124 w 1747"/>
                  <a:gd name="T29" fmla="*/ 407 h 1585"/>
                  <a:gd name="T30" fmla="*/ 155 w 1747"/>
                  <a:gd name="T31" fmla="*/ 346 h 1585"/>
                  <a:gd name="T32" fmla="*/ 78 w 1747"/>
                  <a:gd name="T33" fmla="*/ 268 h 1585"/>
                  <a:gd name="T34" fmla="*/ 0 w 1747"/>
                  <a:gd name="T35" fmla="*/ 346 h 1585"/>
                  <a:gd name="T36" fmla="*/ 78 w 1747"/>
                  <a:gd name="T37" fmla="*/ 423 h 1585"/>
                  <a:gd name="T38" fmla="*/ 112 w 1747"/>
                  <a:gd name="T39" fmla="*/ 415 h 1585"/>
                  <a:gd name="T40" fmla="*/ 114 w 1747"/>
                  <a:gd name="T41" fmla="*/ 420 h 1585"/>
                  <a:gd name="T42" fmla="*/ 312 w 1747"/>
                  <a:gd name="T43" fmla="*/ 1001 h 1585"/>
                  <a:gd name="T44" fmla="*/ 323 w 1747"/>
                  <a:gd name="T45" fmla="*/ 1069 h 1585"/>
                  <a:gd name="T46" fmla="*/ 323 w 1747"/>
                  <a:gd name="T47" fmla="*/ 1212 h 1585"/>
                  <a:gd name="T48" fmla="*/ 359 w 1747"/>
                  <a:gd name="T49" fmla="*/ 1247 h 1585"/>
                  <a:gd name="T50" fmla="*/ 1394 w 1747"/>
                  <a:gd name="T51" fmla="*/ 1247 h 1585"/>
                  <a:gd name="T52" fmla="*/ 1430 w 1747"/>
                  <a:gd name="T53" fmla="*/ 1212 h 1585"/>
                  <a:gd name="T54" fmla="*/ 1430 w 1747"/>
                  <a:gd name="T55" fmla="*/ 1069 h 1585"/>
                  <a:gd name="T56" fmla="*/ 1441 w 1747"/>
                  <a:gd name="T57" fmla="*/ 1001 h 1585"/>
                  <a:gd name="T58" fmla="*/ 1639 w 1747"/>
                  <a:gd name="T59" fmla="*/ 420 h 1585"/>
                  <a:gd name="T60" fmla="*/ 1640 w 1747"/>
                  <a:gd name="T61" fmla="*/ 418 h 1585"/>
                  <a:gd name="T62" fmla="*/ 1669 w 1747"/>
                  <a:gd name="T63" fmla="*/ 423 h 1585"/>
                  <a:gd name="T64" fmla="*/ 1747 w 1747"/>
                  <a:gd name="T65" fmla="*/ 346 h 1585"/>
                  <a:gd name="T66" fmla="*/ 1669 w 1747"/>
                  <a:gd name="T67" fmla="*/ 268 h 1585"/>
                  <a:gd name="T68" fmla="*/ 1449 w 1747"/>
                  <a:gd name="T69" fmla="*/ 1329 h 1585"/>
                  <a:gd name="T70" fmla="*/ 310 w 1747"/>
                  <a:gd name="T71" fmla="*/ 1329 h 1585"/>
                  <a:gd name="T72" fmla="*/ 188 w 1747"/>
                  <a:gd name="T73" fmla="*/ 1457 h 1585"/>
                  <a:gd name="T74" fmla="*/ 310 w 1747"/>
                  <a:gd name="T75" fmla="*/ 1585 h 1585"/>
                  <a:gd name="T76" fmla="*/ 1449 w 1747"/>
                  <a:gd name="T77" fmla="*/ 1585 h 1585"/>
                  <a:gd name="T78" fmla="*/ 1571 w 1747"/>
                  <a:gd name="T79" fmla="*/ 1457 h 1585"/>
                  <a:gd name="T80" fmla="*/ 1449 w 1747"/>
                  <a:gd name="T81" fmla="*/ 1329 h 15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747" h="1585">
                    <a:moveTo>
                      <a:pt x="1669" y="268"/>
                    </a:moveTo>
                    <a:cubicBezTo>
                      <a:pt x="1626" y="268"/>
                      <a:pt x="1591" y="303"/>
                      <a:pt x="1591" y="346"/>
                    </a:cubicBezTo>
                    <a:cubicBezTo>
                      <a:pt x="1591" y="372"/>
                      <a:pt x="1605" y="396"/>
                      <a:pt x="1626" y="410"/>
                    </a:cubicBezTo>
                    <a:cubicBezTo>
                      <a:pt x="1625" y="410"/>
                      <a:pt x="1625" y="411"/>
                      <a:pt x="1625" y="411"/>
                    </a:cubicBezTo>
                    <a:cubicBezTo>
                      <a:pt x="1096" y="903"/>
                      <a:pt x="1096" y="903"/>
                      <a:pt x="1096" y="903"/>
                    </a:cubicBezTo>
                    <a:cubicBezTo>
                      <a:pt x="1081" y="916"/>
                      <a:pt x="1066" y="911"/>
                      <a:pt x="1061" y="892"/>
                    </a:cubicBezTo>
                    <a:cubicBezTo>
                      <a:pt x="887" y="155"/>
                      <a:pt x="887" y="155"/>
                      <a:pt x="887" y="155"/>
                    </a:cubicBezTo>
                    <a:cubicBezTo>
                      <a:pt x="925" y="150"/>
                      <a:pt x="955" y="118"/>
                      <a:pt x="955" y="78"/>
                    </a:cubicBezTo>
                    <a:cubicBezTo>
                      <a:pt x="955" y="35"/>
                      <a:pt x="920" y="0"/>
                      <a:pt x="877" y="0"/>
                    </a:cubicBezTo>
                    <a:cubicBezTo>
                      <a:pt x="834" y="0"/>
                      <a:pt x="799" y="35"/>
                      <a:pt x="799" y="78"/>
                    </a:cubicBezTo>
                    <a:cubicBezTo>
                      <a:pt x="799" y="118"/>
                      <a:pt x="829" y="150"/>
                      <a:pt x="868" y="155"/>
                    </a:cubicBezTo>
                    <a:cubicBezTo>
                      <a:pt x="693" y="894"/>
                      <a:pt x="693" y="894"/>
                      <a:pt x="693" y="894"/>
                    </a:cubicBezTo>
                    <a:cubicBezTo>
                      <a:pt x="688" y="913"/>
                      <a:pt x="673" y="917"/>
                      <a:pt x="658" y="904"/>
                    </a:cubicBezTo>
                    <a:cubicBezTo>
                      <a:pt x="128" y="411"/>
                      <a:pt x="128" y="411"/>
                      <a:pt x="128" y="411"/>
                    </a:cubicBezTo>
                    <a:cubicBezTo>
                      <a:pt x="127" y="409"/>
                      <a:pt x="126" y="409"/>
                      <a:pt x="124" y="407"/>
                    </a:cubicBezTo>
                    <a:cubicBezTo>
                      <a:pt x="143" y="393"/>
                      <a:pt x="155" y="371"/>
                      <a:pt x="155" y="346"/>
                    </a:cubicBezTo>
                    <a:cubicBezTo>
                      <a:pt x="155" y="303"/>
                      <a:pt x="121" y="268"/>
                      <a:pt x="78" y="268"/>
                    </a:cubicBezTo>
                    <a:cubicBezTo>
                      <a:pt x="35" y="268"/>
                      <a:pt x="0" y="303"/>
                      <a:pt x="0" y="346"/>
                    </a:cubicBezTo>
                    <a:cubicBezTo>
                      <a:pt x="0" y="389"/>
                      <a:pt x="35" y="423"/>
                      <a:pt x="78" y="423"/>
                    </a:cubicBezTo>
                    <a:cubicBezTo>
                      <a:pt x="90" y="423"/>
                      <a:pt x="102" y="420"/>
                      <a:pt x="112" y="415"/>
                    </a:cubicBezTo>
                    <a:cubicBezTo>
                      <a:pt x="113" y="417"/>
                      <a:pt x="113" y="418"/>
                      <a:pt x="114" y="420"/>
                    </a:cubicBezTo>
                    <a:cubicBezTo>
                      <a:pt x="312" y="1001"/>
                      <a:pt x="312" y="1001"/>
                      <a:pt x="312" y="1001"/>
                    </a:cubicBezTo>
                    <a:cubicBezTo>
                      <a:pt x="318" y="1019"/>
                      <a:pt x="323" y="1050"/>
                      <a:pt x="323" y="1069"/>
                    </a:cubicBezTo>
                    <a:cubicBezTo>
                      <a:pt x="323" y="1212"/>
                      <a:pt x="323" y="1212"/>
                      <a:pt x="323" y="1212"/>
                    </a:cubicBezTo>
                    <a:cubicBezTo>
                      <a:pt x="323" y="1231"/>
                      <a:pt x="339" y="1247"/>
                      <a:pt x="359" y="1247"/>
                    </a:cubicBezTo>
                    <a:cubicBezTo>
                      <a:pt x="1394" y="1247"/>
                      <a:pt x="1394" y="1247"/>
                      <a:pt x="1394" y="1247"/>
                    </a:cubicBezTo>
                    <a:cubicBezTo>
                      <a:pt x="1414" y="1247"/>
                      <a:pt x="1430" y="1231"/>
                      <a:pt x="1430" y="1212"/>
                    </a:cubicBezTo>
                    <a:cubicBezTo>
                      <a:pt x="1430" y="1069"/>
                      <a:pt x="1430" y="1069"/>
                      <a:pt x="1430" y="1069"/>
                    </a:cubicBezTo>
                    <a:cubicBezTo>
                      <a:pt x="1430" y="1050"/>
                      <a:pt x="1435" y="1019"/>
                      <a:pt x="1441" y="1001"/>
                    </a:cubicBezTo>
                    <a:cubicBezTo>
                      <a:pt x="1639" y="420"/>
                      <a:pt x="1639" y="420"/>
                      <a:pt x="1639" y="420"/>
                    </a:cubicBezTo>
                    <a:cubicBezTo>
                      <a:pt x="1640" y="419"/>
                      <a:pt x="1640" y="419"/>
                      <a:pt x="1640" y="418"/>
                    </a:cubicBezTo>
                    <a:cubicBezTo>
                      <a:pt x="1649" y="421"/>
                      <a:pt x="1659" y="423"/>
                      <a:pt x="1669" y="423"/>
                    </a:cubicBezTo>
                    <a:cubicBezTo>
                      <a:pt x="1712" y="423"/>
                      <a:pt x="1747" y="389"/>
                      <a:pt x="1747" y="346"/>
                    </a:cubicBezTo>
                    <a:cubicBezTo>
                      <a:pt x="1747" y="303"/>
                      <a:pt x="1712" y="268"/>
                      <a:pt x="1669" y="268"/>
                    </a:cubicBezTo>
                    <a:close/>
                    <a:moveTo>
                      <a:pt x="1449" y="1329"/>
                    </a:moveTo>
                    <a:cubicBezTo>
                      <a:pt x="310" y="1329"/>
                      <a:pt x="310" y="1329"/>
                      <a:pt x="310" y="1329"/>
                    </a:cubicBezTo>
                    <a:cubicBezTo>
                      <a:pt x="242" y="1329"/>
                      <a:pt x="188" y="1387"/>
                      <a:pt x="188" y="1457"/>
                    </a:cubicBezTo>
                    <a:cubicBezTo>
                      <a:pt x="188" y="1528"/>
                      <a:pt x="242" y="1585"/>
                      <a:pt x="310" y="1585"/>
                    </a:cubicBezTo>
                    <a:cubicBezTo>
                      <a:pt x="1449" y="1585"/>
                      <a:pt x="1449" y="1585"/>
                      <a:pt x="1449" y="1585"/>
                    </a:cubicBezTo>
                    <a:cubicBezTo>
                      <a:pt x="1517" y="1585"/>
                      <a:pt x="1571" y="1528"/>
                      <a:pt x="1571" y="1457"/>
                    </a:cubicBezTo>
                    <a:cubicBezTo>
                      <a:pt x="1571" y="1387"/>
                      <a:pt x="1517" y="1329"/>
                      <a:pt x="1449" y="1329"/>
                    </a:cubicBezTo>
                    <a:close/>
                  </a:path>
                </a:pathLst>
              </a:custGeom>
              <a:solidFill>
                <a:schemeClr val="bg1"/>
              </a:solidFill>
              <a:ln>
                <a:noFill/>
              </a:ln>
            </p:spPr>
            <p:txBody>
              <a:bodyPr vert="horz" wrap="square" lIns="121920" tIns="60960" rIns="121920" bIns="60960" numCol="1" anchor="t" anchorCtr="0" compatLnSpc="1"/>
              <a:lstStyle/>
              <a:p>
                <a:pPr defTabSz="1219200"/>
                <a:endParaRPr lang="en-US" sz="2400" dirty="0">
                  <a:solidFill>
                    <a:srgbClr val="003229"/>
                  </a:solidFill>
                  <a:latin typeface="思源黑体 CN Heavy" panose="020B0A00000000000000" pitchFamily="34" charset="-122"/>
                  <a:cs typeface="思源黑体 CN Normal" panose="020B0400000000000000" charset="-122"/>
                </a:endParaRPr>
              </a:p>
            </p:txBody>
          </p:sp>
        </p:grpSp>
        <p:grpSp>
          <p:nvGrpSpPr>
            <p:cNvPr id="130" name="组合 129"/>
            <p:cNvGrpSpPr/>
            <p:nvPr/>
          </p:nvGrpSpPr>
          <p:grpSpPr>
            <a:xfrm>
              <a:off x="8670958" y="1626824"/>
              <a:ext cx="894080" cy="550875"/>
              <a:chOff x="12423808" y="3549185"/>
              <a:chExt cx="894080" cy="550875"/>
            </a:xfrm>
          </p:grpSpPr>
          <p:sp>
            <p:nvSpPr>
              <p:cNvPr id="131" name="文本框 130"/>
              <p:cNvSpPr txBox="1"/>
              <p:nvPr/>
            </p:nvSpPr>
            <p:spPr>
              <a:xfrm>
                <a:off x="12423808" y="3549185"/>
                <a:ext cx="894080" cy="306705"/>
              </a:xfrm>
              <a:prstGeom prst="rect">
                <a:avLst/>
              </a:prstGeom>
              <a:noFill/>
            </p:spPr>
            <p:txBody>
              <a:bodyPr wrap="none" rtlCol="0" anchor="t">
                <a:spAutoFit/>
              </a:bodyPr>
              <a:lstStyle/>
              <a:p>
                <a:r>
                  <a:rPr lang="zh-CN" altLang="en-US" sz="1400" dirty="0">
                    <a:solidFill>
                      <a:schemeClr val="tx1">
                        <a:lumMod val="75000"/>
                        <a:lumOff val="25000"/>
                      </a:schemeClr>
                    </a:solidFill>
                    <a:latin typeface="思源黑体 CN Heavy" panose="020B0A00000000000000" pitchFamily="34" charset="-122"/>
                    <a:ea typeface="思源黑体 CN Heavy" panose="020B0A00000000000000" pitchFamily="34" charset="-122"/>
                    <a:cs typeface="+mn-ea"/>
                    <a:sym typeface="Arial" panose="020B0604020202020204" pitchFamily="34" charset="0"/>
                  </a:rPr>
                  <a:t>財務數據</a:t>
                </a:r>
                <a:endParaRPr lang="en-US" altLang="zh-CN" sz="1400" dirty="0">
                  <a:solidFill>
                    <a:schemeClr val="tx1">
                      <a:lumMod val="75000"/>
                      <a:lumOff val="25000"/>
                    </a:schemeClr>
                  </a:solidFill>
                  <a:latin typeface="思源黑体 CN Heavy" panose="020B0A00000000000000" pitchFamily="34" charset="-122"/>
                  <a:ea typeface="思源黑体 CN Heavy" panose="020B0A00000000000000" pitchFamily="34" charset="-122"/>
                  <a:cs typeface="+mn-ea"/>
                  <a:sym typeface="Arial" panose="020B0604020202020204" pitchFamily="34" charset="0"/>
                </a:endParaRPr>
              </a:p>
            </p:txBody>
          </p:sp>
          <p:sp>
            <p:nvSpPr>
              <p:cNvPr id="132" name="文本框 131"/>
              <p:cNvSpPr txBox="1"/>
              <p:nvPr/>
            </p:nvSpPr>
            <p:spPr>
              <a:xfrm>
                <a:off x="12423808" y="3793355"/>
                <a:ext cx="788035" cy="306705"/>
              </a:xfrm>
              <a:prstGeom prst="rect">
                <a:avLst/>
              </a:prstGeom>
              <a:noFill/>
            </p:spPr>
            <p:txBody>
              <a:bodyPr wrap="none" rtlCol="0" anchor="t">
                <a:spAutoFit/>
              </a:bodyPr>
              <a:lstStyle>
                <a:defPPr>
                  <a:defRPr lang="zh-CN"/>
                </a:defPPr>
                <a:lvl1pPr>
                  <a:defRPr>
                    <a:solidFill>
                      <a:srgbClr val="FEBE4A"/>
                    </a:solidFill>
                    <a:latin typeface="思源黑体 CN Heavy" panose="020B0A00000000000000" pitchFamily="34" charset="-122"/>
                    <a:ea typeface="思源黑体 CN Heavy" panose="020B0A00000000000000" pitchFamily="34" charset="-122"/>
                    <a:cs typeface="+mn-ea"/>
                  </a:defRPr>
                </a:lvl1pPr>
              </a:lstStyle>
              <a:p>
                <a:r>
                  <a:rPr lang="en-US" altLang="zh-CN" sz="1400" dirty="0">
                    <a:sym typeface="Arial" panose="020B0604020202020204" pitchFamily="34" charset="0"/>
                  </a:rPr>
                  <a:t>65,971</a:t>
                </a:r>
              </a:p>
            </p:txBody>
          </p:sp>
        </p:grpSp>
      </p:grpSp>
      <p:sp>
        <p:nvSpPr>
          <p:cNvPr id="135" name="iconfont-1027-797107"/>
          <p:cNvSpPr/>
          <p:nvPr/>
        </p:nvSpPr>
        <p:spPr>
          <a:xfrm>
            <a:off x="8210550" y="1740828"/>
            <a:ext cx="304525" cy="302989"/>
          </a:xfrm>
          <a:custGeom>
            <a:avLst/>
            <a:gdLst>
              <a:gd name="T0" fmla="*/ 0 w 12800"/>
              <a:gd name="T1" fmla="*/ 12352 h 12736"/>
              <a:gd name="T2" fmla="*/ 498 w 12800"/>
              <a:gd name="T3" fmla="*/ 12736 h 12736"/>
              <a:gd name="T4" fmla="*/ 2158 w 12800"/>
              <a:gd name="T5" fmla="*/ 12736 h 12736"/>
              <a:gd name="T6" fmla="*/ 2656 w 12800"/>
              <a:gd name="T7" fmla="*/ 12352 h 12736"/>
              <a:gd name="T8" fmla="*/ 2656 w 12800"/>
              <a:gd name="T9" fmla="*/ 5440 h 12736"/>
              <a:gd name="T10" fmla="*/ 2158 w 12800"/>
              <a:gd name="T11" fmla="*/ 5056 h 12736"/>
              <a:gd name="T12" fmla="*/ 498 w 12800"/>
              <a:gd name="T13" fmla="*/ 5056 h 12736"/>
              <a:gd name="T14" fmla="*/ 0 w 12800"/>
              <a:gd name="T15" fmla="*/ 5440 h 12736"/>
              <a:gd name="T16" fmla="*/ 0 w 12800"/>
              <a:gd name="T17" fmla="*/ 12352 h 12736"/>
              <a:gd name="T18" fmla="*/ 5072 w 12800"/>
              <a:gd name="T19" fmla="*/ 12352 h 12736"/>
              <a:gd name="T20" fmla="*/ 5570 w 12800"/>
              <a:gd name="T21" fmla="*/ 12736 h 12736"/>
              <a:gd name="T22" fmla="*/ 7230 w 12800"/>
              <a:gd name="T23" fmla="*/ 12736 h 12736"/>
              <a:gd name="T24" fmla="*/ 7728 w 12800"/>
              <a:gd name="T25" fmla="*/ 12352 h 12736"/>
              <a:gd name="T26" fmla="*/ 7728 w 12800"/>
              <a:gd name="T27" fmla="*/ 7744 h 12736"/>
              <a:gd name="T28" fmla="*/ 7230 w 12800"/>
              <a:gd name="T29" fmla="*/ 7360 h 12736"/>
              <a:gd name="T30" fmla="*/ 5570 w 12800"/>
              <a:gd name="T31" fmla="*/ 7360 h 12736"/>
              <a:gd name="T32" fmla="*/ 5072 w 12800"/>
              <a:gd name="T33" fmla="*/ 7744 h 12736"/>
              <a:gd name="T34" fmla="*/ 5072 w 12800"/>
              <a:gd name="T35" fmla="*/ 12352 h 12736"/>
              <a:gd name="T36" fmla="*/ 10642 w 12800"/>
              <a:gd name="T37" fmla="*/ 5056 h 12736"/>
              <a:gd name="T38" fmla="*/ 10144 w 12800"/>
              <a:gd name="T39" fmla="*/ 5440 h 12736"/>
              <a:gd name="T40" fmla="*/ 10144 w 12800"/>
              <a:gd name="T41" fmla="*/ 12352 h 12736"/>
              <a:gd name="T42" fmla="*/ 10642 w 12800"/>
              <a:gd name="T43" fmla="*/ 12736 h 12736"/>
              <a:gd name="T44" fmla="*/ 12302 w 12800"/>
              <a:gd name="T45" fmla="*/ 12736 h 12736"/>
              <a:gd name="T46" fmla="*/ 12800 w 12800"/>
              <a:gd name="T47" fmla="*/ 12352 h 12736"/>
              <a:gd name="T48" fmla="*/ 12800 w 12800"/>
              <a:gd name="T49" fmla="*/ 5440 h 12736"/>
              <a:gd name="T50" fmla="*/ 12302 w 12800"/>
              <a:gd name="T51" fmla="*/ 5056 h 12736"/>
              <a:gd name="T52" fmla="*/ 10642 w 12800"/>
              <a:gd name="T53" fmla="*/ 5056 h 12736"/>
              <a:gd name="T54" fmla="*/ 6368 w 12800"/>
              <a:gd name="T55" fmla="*/ 0 h 12736"/>
              <a:gd name="T56" fmla="*/ 2667 w 12800"/>
              <a:gd name="T57" fmla="*/ 3701 h 12736"/>
              <a:gd name="T58" fmla="*/ 6368 w 12800"/>
              <a:gd name="T59" fmla="*/ 7403 h 12736"/>
              <a:gd name="T60" fmla="*/ 10069 w 12800"/>
              <a:gd name="T61" fmla="*/ 3701 h 12736"/>
              <a:gd name="T62" fmla="*/ 6368 w 12800"/>
              <a:gd name="T63" fmla="*/ 0 h 12736"/>
              <a:gd name="T64" fmla="*/ 6584 w 12800"/>
              <a:gd name="T65" fmla="*/ 5927 h 12736"/>
              <a:gd name="T66" fmla="*/ 6584 w 12800"/>
              <a:gd name="T67" fmla="*/ 6354 h 12736"/>
              <a:gd name="T68" fmla="*/ 6121 w 12800"/>
              <a:gd name="T69" fmla="*/ 6354 h 12736"/>
              <a:gd name="T70" fmla="*/ 6121 w 12800"/>
              <a:gd name="T71" fmla="*/ 5915 h 12736"/>
              <a:gd name="T72" fmla="*/ 4737 w 12800"/>
              <a:gd name="T73" fmla="*/ 4596 h 12736"/>
              <a:gd name="T74" fmla="*/ 5417 w 12800"/>
              <a:gd name="T75" fmla="*/ 4405 h 12736"/>
              <a:gd name="T76" fmla="*/ 6456 w 12800"/>
              <a:gd name="T77" fmla="*/ 5317 h 12736"/>
              <a:gd name="T78" fmla="*/ 7283 w 12800"/>
              <a:gd name="T79" fmla="*/ 4659 h 12736"/>
              <a:gd name="T80" fmla="*/ 6328 w 12800"/>
              <a:gd name="T81" fmla="*/ 3959 h 12736"/>
              <a:gd name="T82" fmla="*/ 4886 w 12800"/>
              <a:gd name="T83" fmla="*/ 2708 h 12736"/>
              <a:gd name="T84" fmla="*/ 6121 w 12800"/>
              <a:gd name="T85" fmla="*/ 1492 h 12736"/>
              <a:gd name="T86" fmla="*/ 6121 w 12800"/>
              <a:gd name="T87" fmla="*/ 1080 h 12736"/>
              <a:gd name="T88" fmla="*/ 6584 w 12800"/>
              <a:gd name="T89" fmla="*/ 1080 h 12736"/>
              <a:gd name="T90" fmla="*/ 6584 w 12800"/>
              <a:gd name="T91" fmla="*/ 1490 h 12736"/>
              <a:gd name="T92" fmla="*/ 7881 w 12800"/>
              <a:gd name="T93" fmla="*/ 2687 h 12736"/>
              <a:gd name="T94" fmla="*/ 7198 w 12800"/>
              <a:gd name="T95" fmla="*/ 2878 h 12736"/>
              <a:gd name="T96" fmla="*/ 6350 w 12800"/>
              <a:gd name="T97" fmla="*/ 2114 h 12736"/>
              <a:gd name="T98" fmla="*/ 5565 w 12800"/>
              <a:gd name="T99" fmla="*/ 2708 h 12736"/>
              <a:gd name="T100" fmla="*/ 6435 w 12800"/>
              <a:gd name="T101" fmla="*/ 3302 h 12736"/>
              <a:gd name="T102" fmla="*/ 7987 w 12800"/>
              <a:gd name="T103" fmla="*/ 4681 h 12736"/>
              <a:gd name="T104" fmla="*/ 6584 w 12800"/>
              <a:gd name="T105" fmla="*/ 5927 h 127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800" h="12736">
                <a:moveTo>
                  <a:pt x="0" y="12352"/>
                </a:moveTo>
                <a:cubicBezTo>
                  <a:pt x="0" y="12563"/>
                  <a:pt x="224" y="12736"/>
                  <a:pt x="498" y="12736"/>
                </a:cubicBezTo>
                <a:lnTo>
                  <a:pt x="2158" y="12736"/>
                </a:lnTo>
                <a:cubicBezTo>
                  <a:pt x="2432" y="12736"/>
                  <a:pt x="2656" y="12563"/>
                  <a:pt x="2656" y="12352"/>
                </a:cubicBezTo>
                <a:lnTo>
                  <a:pt x="2656" y="5440"/>
                </a:lnTo>
                <a:cubicBezTo>
                  <a:pt x="2656" y="5229"/>
                  <a:pt x="2432" y="5056"/>
                  <a:pt x="2158" y="5056"/>
                </a:cubicBezTo>
                <a:lnTo>
                  <a:pt x="498" y="5056"/>
                </a:lnTo>
                <a:cubicBezTo>
                  <a:pt x="224" y="5056"/>
                  <a:pt x="0" y="5229"/>
                  <a:pt x="0" y="5440"/>
                </a:cubicBezTo>
                <a:lnTo>
                  <a:pt x="0" y="12352"/>
                </a:lnTo>
                <a:close/>
                <a:moveTo>
                  <a:pt x="5072" y="12352"/>
                </a:moveTo>
                <a:cubicBezTo>
                  <a:pt x="5072" y="12563"/>
                  <a:pt x="5296" y="12736"/>
                  <a:pt x="5570" y="12736"/>
                </a:cubicBezTo>
                <a:lnTo>
                  <a:pt x="7230" y="12736"/>
                </a:lnTo>
                <a:cubicBezTo>
                  <a:pt x="7504" y="12736"/>
                  <a:pt x="7728" y="12563"/>
                  <a:pt x="7728" y="12352"/>
                </a:cubicBezTo>
                <a:lnTo>
                  <a:pt x="7728" y="7744"/>
                </a:lnTo>
                <a:cubicBezTo>
                  <a:pt x="7728" y="7533"/>
                  <a:pt x="7504" y="7360"/>
                  <a:pt x="7230" y="7360"/>
                </a:cubicBezTo>
                <a:lnTo>
                  <a:pt x="5570" y="7360"/>
                </a:lnTo>
                <a:cubicBezTo>
                  <a:pt x="5296" y="7360"/>
                  <a:pt x="5072" y="7533"/>
                  <a:pt x="5072" y="7744"/>
                </a:cubicBezTo>
                <a:lnTo>
                  <a:pt x="5072" y="12352"/>
                </a:lnTo>
                <a:close/>
                <a:moveTo>
                  <a:pt x="10642" y="5056"/>
                </a:moveTo>
                <a:cubicBezTo>
                  <a:pt x="10368" y="5056"/>
                  <a:pt x="10144" y="5229"/>
                  <a:pt x="10144" y="5440"/>
                </a:cubicBezTo>
                <a:lnTo>
                  <a:pt x="10144" y="12352"/>
                </a:lnTo>
                <a:cubicBezTo>
                  <a:pt x="10144" y="12563"/>
                  <a:pt x="10368" y="12736"/>
                  <a:pt x="10642" y="12736"/>
                </a:cubicBezTo>
                <a:lnTo>
                  <a:pt x="12302" y="12736"/>
                </a:lnTo>
                <a:cubicBezTo>
                  <a:pt x="12576" y="12736"/>
                  <a:pt x="12800" y="12563"/>
                  <a:pt x="12800" y="12352"/>
                </a:cubicBezTo>
                <a:lnTo>
                  <a:pt x="12800" y="5440"/>
                </a:lnTo>
                <a:cubicBezTo>
                  <a:pt x="12800" y="5229"/>
                  <a:pt x="12576" y="5056"/>
                  <a:pt x="12302" y="5056"/>
                </a:cubicBezTo>
                <a:lnTo>
                  <a:pt x="10642" y="5056"/>
                </a:lnTo>
                <a:close/>
                <a:moveTo>
                  <a:pt x="6368" y="0"/>
                </a:moveTo>
                <a:cubicBezTo>
                  <a:pt x="4324" y="0"/>
                  <a:pt x="2667" y="1657"/>
                  <a:pt x="2667" y="3701"/>
                </a:cubicBezTo>
                <a:cubicBezTo>
                  <a:pt x="2667" y="5746"/>
                  <a:pt x="4324" y="7403"/>
                  <a:pt x="6368" y="7403"/>
                </a:cubicBezTo>
                <a:cubicBezTo>
                  <a:pt x="8412" y="7403"/>
                  <a:pt x="10069" y="5746"/>
                  <a:pt x="10069" y="3701"/>
                </a:cubicBezTo>
                <a:cubicBezTo>
                  <a:pt x="10069" y="1657"/>
                  <a:pt x="8412" y="0"/>
                  <a:pt x="6368" y="0"/>
                </a:cubicBezTo>
                <a:close/>
                <a:moveTo>
                  <a:pt x="6584" y="5927"/>
                </a:moveTo>
                <a:lnTo>
                  <a:pt x="6584" y="6354"/>
                </a:lnTo>
                <a:lnTo>
                  <a:pt x="6121" y="6354"/>
                </a:lnTo>
                <a:lnTo>
                  <a:pt x="6121" y="5915"/>
                </a:lnTo>
                <a:cubicBezTo>
                  <a:pt x="5350" y="5826"/>
                  <a:pt x="4886" y="5387"/>
                  <a:pt x="4737" y="4596"/>
                </a:cubicBezTo>
                <a:lnTo>
                  <a:pt x="5417" y="4405"/>
                </a:lnTo>
                <a:cubicBezTo>
                  <a:pt x="5473" y="5027"/>
                  <a:pt x="5819" y="5331"/>
                  <a:pt x="6456" y="5317"/>
                </a:cubicBezTo>
                <a:cubicBezTo>
                  <a:pt x="7007" y="5317"/>
                  <a:pt x="7283" y="5098"/>
                  <a:pt x="7283" y="4659"/>
                </a:cubicBezTo>
                <a:cubicBezTo>
                  <a:pt x="7353" y="4348"/>
                  <a:pt x="7035" y="4115"/>
                  <a:pt x="6328" y="3959"/>
                </a:cubicBezTo>
                <a:cubicBezTo>
                  <a:pt x="5310" y="3747"/>
                  <a:pt x="4829" y="3330"/>
                  <a:pt x="4886" y="2708"/>
                </a:cubicBezTo>
                <a:cubicBezTo>
                  <a:pt x="4925" y="1978"/>
                  <a:pt x="5319" y="1573"/>
                  <a:pt x="6121" y="1492"/>
                </a:cubicBezTo>
                <a:lnTo>
                  <a:pt x="6121" y="1080"/>
                </a:lnTo>
                <a:lnTo>
                  <a:pt x="6584" y="1080"/>
                </a:lnTo>
                <a:lnTo>
                  <a:pt x="6584" y="1490"/>
                </a:lnTo>
                <a:cubicBezTo>
                  <a:pt x="7293" y="1561"/>
                  <a:pt x="7740" y="1960"/>
                  <a:pt x="7881" y="2687"/>
                </a:cubicBezTo>
                <a:lnTo>
                  <a:pt x="7198" y="2878"/>
                </a:lnTo>
                <a:cubicBezTo>
                  <a:pt x="7099" y="2355"/>
                  <a:pt x="6816" y="2100"/>
                  <a:pt x="6350" y="2114"/>
                </a:cubicBezTo>
                <a:cubicBezTo>
                  <a:pt x="5841" y="2129"/>
                  <a:pt x="5579" y="2326"/>
                  <a:pt x="5565" y="2708"/>
                </a:cubicBezTo>
                <a:cubicBezTo>
                  <a:pt x="5537" y="2963"/>
                  <a:pt x="5826" y="3161"/>
                  <a:pt x="6435" y="3302"/>
                </a:cubicBezTo>
                <a:cubicBezTo>
                  <a:pt x="7495" y="3514"/>
                  <a:pt x="8015" y="3974"/>
                  <a:pt x="7987" y="4681"/>
                </a:cubicBezTo>
                <a:cubicBezTo>
                  <a:pt x="7932" y="5458"/>
                  <a:pt x="7448" y="5873"/>
                  <a:pt x="6584" y="592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6" name="图片 13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467679" y="1455237"/>
            <a:ext cx="5834942" cy="4853489"/>
          </a:xfrm>
          <a:prstGeom prst="rect">
            <a:avLst/>
          </a:prstGeom>
        </p:spPr>
      </p:pic>
    </p:spTree>
    <p:custDataLst>
      <p:tags r:id="rId1"/>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文本框 25"/>
          <p:cNvSpPr txBox="1"/>
          <p:nvPr/>
        </p:nvSpPr>
        <p:spPr>
          <a:xfrm>
            <a:off x="6684556" y="1193513"/>
            <a:ext cx="3299460" cy="3153410"/>
          </a:xfrm>
          <a:prstGeom prst="rect">
            <a:avLst/>
          </a:prstGeom>
          <a:noFill/>
        </p:spPr>
        <p:txBody>
          <a:bodyPr wrap="none" rtlCol="0">
            <a:spAutoFit/>
          </a:bodyPr>
          <a:lstStyle>
            <a:defPPr>
              <a:defRPr lang="zh-CN"/>
            </a:defPPr>
            <a:lvl1pPr>
              <a:defRPr sz="19900" spc="150">
                <a:gradFill>
                  <a:gsLst>
                    <a:gs pos="3000">
                      <a:srgbClr val="FEBE4A">
                        <a:alpha val="75000"/>
                      </a:srgbClr>
                    </a:gs>
                    <a:gs pos="65000">
                      <a:srgbClr val="AE2C31">
                        <a:alpha val="36000"/>
                        <a:lumMod val="0"/>
                        <a:lumOff val="100000"/>
                      </a:srgbClr>
                    </a:gs>
                  </a:gsLst>
                  <a:lin ang="5400000" scaled="1"/>
                </a:gradFill>
                <a:latin typeface="思源黑体 CN Heavy" panose="020B0A00000000000000" pitchFamily="34" charset="-122"/>
                <a:ea typeface="思源黑体 CN Heavy" panose="020B0A00000000000000" pitchFamily="34" charset="-122"/>
              </a:defRPr>
            </a:lvl1pPr>
          </a:lstStyle>
          <a:p>
            <a:r>
              <a:rPr lang="en-US" altLang="zh-CN" dirty="0"/>
              <a:t>03</a:t>
            </a:r>
            <a:endParaRPr lang="zh-CN" altLang="en-US" dirty="0"/>
          </a:p>
        </p:txBody>
      </p:sp>
      <p:grpSp>
        <p:nvGrpSpPr>
          <p:cNvPr id="34" name="组合 33"/>
          <p:cNvGrpSpPr/>
          <p:nvPr/>
        </p:nvGrpSpPr>
        <p:grpSpPr>
          <a:xfrm>
            <a:off x="0" y="5946819"/>
            <a:ext cx="789600" cy="180000"/>
            <a:chOff x="6346288" y="5946819"/>
            <a:chExt cx="789600" cy="180000"/>
          </a:xfrm>
        </p:grpSpPr>
        <p:sp>
          <p:nvSpPr>
            <p:cNvPr id="23" name="椭圆 22"/>
            <p:cNvSpPr/>
            <p:nvPr/>
          </p:nvSpPr>
          <p:spPr>
            <a:xfrm>
              <a:off x="6346288" y="5946819"/>
              <a:ext cx="180000" cy="180000"/>
            </a:xfrm>
            <a:prstGeom prst="ellipse">
              <a:avLst/>
            </a:prstGeom>
            <a:solidFill>
              <a:srgbClr val="FEB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椭圆 23"/>
            <p:cNvSpPr/>
            <p:nvPr/>
          </p:nvSpPr>
          <p:spPr>
            <a:xfrm>
              <a:off x="6651088" y="5946819"/>
              <a:ext cx="180000" cy="180000"/>
            </a:xfrm>
            <a:prstGeom prst="ellipse">
              <a:avLst/>
            </a:prstGeom>
            <a:solidFill>
              <a:srgbClr val="FEBE4A">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椭圆 24"/>
            <p:cNvSpPr/>
            <p:nvPr/>
          </p:nvSpPr>
          <p:spPr>
            <a:xfrm>
              <a:off x="6955888" y="5946819"/>
              <a:ext cx="180000" cy="180000"/>
            </a:xfrm>
            <a:prstGeom prst="ellipse">
              <a:avLst/>
            </a:prstGeom>
            <a:solidFill>
              <a:srgbClr val="FEBE4A">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33" name="圆: 空心 32"/>
          <p:cNvSpPr/>
          <p:nvPr/>
        </p:nvSpPr>
        <p:spPr>
          <a:xfrm>
            <a:off x="10571082" y="-931726"/>
            <a:ext cx="2442436" cy="2442436"/>
          </a:xfrm>
          <a:prstGeom prst="donut">
            <a:avLst>
              <a:gd name="adj" fmla="val 11479"/>
            </a:avLst>
          </a:prstGeom>
          <a:solidFill>
            <a:srgbClr val="FEB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nvGrpSpPr>
          <p:cNvPr id="27" name="组合 26"/>
          <p:cNvGrpSpPr/>
          <p:nvPr/>
        </p:nvGrpSpPr>
        <p:grpSpPr>
          <a:xfrm>
            <a:off x="2761616" y="2950260"/>
            <a:ext cx="1713865" cy="956112"/>
            <a:chOff x="5314316" y="2967335"/>
            <a:chExt cx="1713865" cy="956112"/>
          </a:xfrm>
        </p:grpSpPr>
        <p:sp>
          <p:nvSpPr>
            <p:cNvPr id="28" name="文本框 27"/>
            <p:cNvSpPr txBox="1"/>
            <p:nvPr/>
          </p:nvSpPr>
          <p:spPr>
            <a:xfrm>
              <a:off x="5314316" y="3586262"/>
              <a:ext cx="1713865" cy="337185"/>
            </a:xfrm>
            <a:prstGeom prst="rect">
              <a:avLst/>
            </a:prstGeom>
            <a:noFill/>
          </p:spPr>
          <p:txBody>
            <a:bodyPr wrap="none" rtlCol="0">
              <a:spAutoFit/>
            </a:bodyPr>
            <a:lstStyle/>
            <a:p>
              <a:pPr algn="ctr"/>
              <a:r>
                <a:rPr lang="en-US" altLang="zh-CN" sz="1600" b="1" spc="500" dirty="0">
                  <a:solidFill>
                    <a:schemeClr val="bg1"/>
                  </a:solidFill>
                  <a:latin typeface="思源黑体 CN Light" panose="020B0300000000000000" pitchFamily="34" charset="-122"/>
                  <a:ea typeface="思源黑体 CN Light" panose="020B0300000000000000" pitchFamily="34" charset="-122"/>
                </a:rPr>
                <a:t>CONTENTS</a:t>
              </a:r>
              <a:endParaRPr lang="zh-CN" altLang="en-US" sz="1600" b="1" spc="500" dirty="0">
                <a:solidFill>
                  <a:schemeClr val="bg1"/>
                </a:solidFill>
                <a:latin typeface="思源黑体 CN Light" panose="020B0300000000000000" pitchFamily="34" charset="-122"/>
                <a:ea typeface="思源黑体 CN Light" panose="020B0300000000000000" pitchFamily="34" charset="-122"/>
              </a:endParaRPr>
            </a:p>
          </p:txBody>
        </p:sp>
        <p:sp>
          <p:nvSpPr>
            <p:cNvPr id="29" name="文本框 28"/>
            <p:cNvSpPr txBox="1"/>
            <p:nvPr/>
          </p:nvSpPr>
          <p:spPr>
            <a:xfrm>
              <a:off x="5330509" y="2967335"/>
              <a:ext cx="1681480" cy="922020"/>
            </a:xfrm>
            <a:prstGeom prst="rect">
              <a:avLst/>
            </a:prstGeom>
            <a:noFill/>
          </p:spPr>
          <p:txBody>
            <a:bodyPr wrap="none" rtlCol="0">
              <a:spAutoFit/>
            </a:bodyPr>
            <a:lstStyle/>
            <a:p>
              <a:pPr algn="ctr"/>
              <a:r>
                <a:rPr lang="zh-CN" altLang="en-US" sz="5400" spc="500" dirty="0">
                  <a:solidFill>
                    <a:schemeClr val="bg1"/>
                  </a:solidFill>
                  <a:latin typeface="思源黑体 CN Heavy" panose="020B0A00000000000000" pitchFamily="34" charset="-122"/>
                  <a:ea typeface="思源黑体 CN Heavy" panose="020B0A00000000000000" pitchFamily="34" charset="-122"/>
                </a:rPr>
                <a:t>目錄</a:t>
              </a:r>
            </a:p>
          </p:txBody>
        </p:sp>
      </p:grpSp>
      <p:sp>
        <p:nvSpPr>
          <p:cNvPr id="9" name="矩形 8"/>
          <p:cNvSpPr/>
          <p:nvPr/>
        </p:nvSpPr>
        <p:spPr>
          <a:xfrm>
            <a:off x="0" y="1628999"/>
            <a:ext cx="2518943" cy="35999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3"/>
          <p:cNvSpPr txBox="1"/>
          <p:nvPr/>
        </p:nvSpPr>
        <p:spPr>
          <a:xfrm>
            <a:off x="6684556" y="3016485"/>
            <a:ext cx="4221480" cy="829945"/>
          </a:xfrm>
          <a:prstGeom prst="rect">
            <a:avLst/>
          </a:prstGeom>
          <a:noFill/>
        </p:spPr>
        <p:txBody>
          <a:bodyPr wrap="none" rtlCol="0">
            <a:spAutoFit/>
          </a:bodyPr>
          <a:lstStyle>
            <a:defPPr>
              <a:defRPr lang="zh-CN"/>
            </a:defPPr>
            <a:lvl1pPr>
              <a:defRPr sz="4800" spc="500">
                <a:solidFill>
                  <a:srgbClr val="FEBE4A"/>
                </a:solidFill>
                <a:latin typeface="思源黑体 CN Heavy" panose="020B0A00000000000000" pitchFamily="34" charset="-122"/>
                <a:ea typeface="思源黑体 CN Heavy" panose="020B0A00000000000000" pitchFamily="34" charset="-122"/>
              </a:defRPr>
            </a:lvl1pPr>
          </a:lstStyle>
          <a:p>
            <a:r>
              <a:rPr lang="zh-CN" altLang="en-US" dirty="0"/>
              <a:t>市場環境趨勢</a:t>
            </a:r>
            <a:endParaRPr lang="en-US" altLang="zh-CN" dirty="0"/>
          </a:p>
        </p:txBody>
      </p:sp>
      <p:sp>
        <p:nvSpPr>
          <p:cNvPr id="12" name="文本框 11"/>
          <p:cNvSpPr txBox="1"/>
          <p:nvPr/>
        </p:nvSpPr>
        <p:spPr>
          <a:xfrm>
            <a:off x="6684556" y="3735966"/>
            <a:ext cx="2813050" cy="275590"/>
          </a:xfrm>
          <a:prstGeom prst="rect">
            <a:avLst/>
          </a:prstGeom>
          <a:noFill/>
        </p:spPr>
        <p:txBody>
          <a:bodyPr wrap="none" rtlCol="0">
            <a:spAutoFit/>
          </a:bodyPr>
          <a:lstStyle>
            <a:defPPr>
              <a:defRPr lang="zh-CN"/>
            </a:defPPr>
            <a:lvl1pPr>
              <a:defRPr sz="1200" spc="150">
                <a:solidFill>
                  <a:srgbClr val="FEDEA4"/>
                </a:solidFill>
                <a:latin typeface="思源黑体 CN Heavy" panose="020B0A00000000000000" pitchFamily="34" charset="-122"/>
                <a:ea typeface="思源黑体 CN Heavy" panose="020B0A00000000000000" pitchFamily="34" charset="-122"/>
              </a:defRPr>
            </a:lvl1pPr>
          </a:lstStyle>
          <a:p>
            <a:r>
              <a:rPr lang="en-US" altLang="zh-CN" dirty="0"/>
              <a:t>Market Environment Trends</a:t>
            </a:r>
            <a:endParaRPr lang="zh-CN" altLang="en-US" dirty="0"/>
          </a:p>
        </p:txBody>
      </p:sp>
      <p:sp>
        <p:nvSpPr>
          <p:cNvPr id="4" name="椭圆 3"/>
          <p:cNvSpPr/>
          <p:nvPr/>
        </p:nvSpPr>
        <p:spPr>
          <a:xfrm>
            <a:off x="-3387918" y="-729212"/>
            <a:ext cx="8316424" cy="8316424"/>
          </a:xfrm>
          <a:prstGeom prst="ellipse">
            <a:avLst/>
          </a:prstGeom>
          <a:solidFill>
            <a:srgbClr val="FEB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0" name="椭圆 69"/>
          <p:cNvSpPr/>
          <p:nvPr/>
        </p:nvSpPr>
        <p:spPr>
          <a:xfrm>
            <a:off x="-2518827" y="195982"/>
            <a:ext cx="7252862" cy="7252862"/>
          </a:xfrm>
          <a:prstGeom prst="ellipse">
            <a:avLst/>
          </a:prstGeom>
          <a:solidFill>
            <a:srgbClr val="FEDE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1" name="文本框 70"/>
          <p:cNvSpPr txBox="1"/>
          <p:nvPr/>
        </p:nvSpPr>
        <p:spPr>
          <a:xfrm>
            <a:off x="6684556" y="4062893"/>
            <a:ext cx="4924178" cy="1489075"/>
          </a:xfrm>
          <a:prstGeom prst="rect">
            <a:avLst/>
          </a:prstGeom>
          <a:noFill/>
        </p:spPr>
        <p:txBody>
          <a:bodyPr wrap="square" rtlCol="0">
            <a:spAutoFit/>
          </a:bodyPr>
          <a:lstStyle>
            <a:defPPr>
              <a:defRPr lang="zh-CN"/>
            </a:defPPr>
            <a:lvl1pPr lvl="0">
              <a:lnSpc>
                <a:spcPct val="130000"/>
              </a:lnSpc>
              <a:defRPr sz="1400">
                <a:solidFill>
                  <a:schemeClr val="tx1">
                    <a:lumMod val="50000"/>
                    <a:lumOff val="50000"/>
                  </a:schemeClr>
                </a:solidFill>
                <a:latin typeface="思源黑体 CN Light" panose="020B0300000000000000" pitchFamily="34" charset="-122"/>
                <a:ea typeface="思源黑体 CN Light" panose="020B0300000000000000" pitchFamily="34" charset="-122"/>
              </a:defRPr>
            </a:lvl1pPr>
          </a:lstStyle>
          <a:p>
            <a:r>
              <a:rPr lang="zh-CN" altLang="en-US" dirty="0"/>
              <a:t>隨著個人可投資資產持續增長、人口世代交替、投資者經驗日漸豐富和更多富有吸引力的新興數字理財產品湧現</a:t>
            </a:r>
            <a:r>
              <a:rPr lang="en-US" altLang="zh-CN" dirty="0"/>
              <a:t>.</a:t>
            </a:r>
            <a:r>
              <a:rPr lang="zh-CN" altLang="en-US" dirty="0"/>
              <a:t> ，理財產品將募集到的資金根據產品合同約定投入相關金融市場及購買相關金融產品，獲取投資收益後，根據合同約定分配給投資人的一類產品</a:t>
            </a:r>
            <a:endParaRPr lang="en-US" altLang="zh-CN" dirty="0"/>
          </a:p>
        </p:txBody>
      </p:sp>
      <p:grpSp>
        <p:nvGrpSpPr>
          <p:cNvPr id="72" name="组合 71"/>
          <p:cNvGrpSpPr/>
          <p:nvPr/>
        </p:nvGrpSpPr>
        <p:grpSpPr>
          <a:xfrm>
            <a:off x="6760756" y="5756319"/>
            <a:ext cx="789600" cy="180000"/>
            <a:chOff x="6346288" y="5946819"/>
            <a:chExt cx="789600" cy="180000"/>
          </a:xfrm>
        </p:grpSpPr>
        <p:sp>
          <p:nvSpPr>
            <p:cNvPr id="73" name="椭圆 72"/>
            <p:cNvSpPr/>
            <p:nvPr/>
          </p:nvSpPr>
          <p:spPr>
            <a:xfrm>
              <a:off x="6346288" y="5946819"/>
              <a:ext cx="180000" cy="180000"/>
            </a:xfrm>
            <a:prstGeom prst="ellipse">
              <a:avLst/>
            </a:prstGeom>
            <a:solidFill>
              <a:srgbClr val="FEB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4" name="椭圆 73"/>
            <p:cNvSpPr/>
            <p:nvPr/>
          </p:nvSpPr>
          <p:spPr>
            <a:xfrm>
              <a:off x="6651088" y="5946819"/>
              <a:ext cx="180000" cy="180000"/>
            </a:xfrm>
            <a:prstGeom prst="ellipse">
              <a:avLst/>
            </a:prstGeom>
            <a:solidFill>
              <a:srgbClr val="FEBE4A">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5" name="椭圆 74"/>
            <p:cNvSpPr/>
            <p:nvPr/>
          </p:nvSpPr>
          <p:spPr>
            <a:xfrm>
              <a:off x="6955888" y="5946819"/>
              <a:ext cx="180000" cy="180000"/>
            </a:xfrm>
            <a:prstGeom prst="ellipse">
              <a:avLst/>
            </a:prstGeom>
            <a:solidFill>
              <a:srgbClr val="FEBE4A">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76" name="圆: 空心 75"/>
          <p:cNvSpPr/>
          <p:nvPr/>
        </p:nvSpPr>
        <p:spPr>
          <a:xfrm>
            <a:off x="11216478" y="5655832"/>
            <a:ext cx="2006589" cy="2006589"/>
          </a:xfrm>
          <a:prstGeom prst="donut">
            <a:avLst>
              <a:gd name="adj" fmla="val 11479"/>
            </a:avLst>
          </a:prstGeom>
          <a:solidFill>
            <a:srgbClr val="FEB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77" name="圆: 空心 76"/>
          <p:cNvSpPr/>
          <p:nvPr/>
        </p:nvSpPr>
        <p:spPr>
          <a:xfrm flipH="1">
            <a:off x="10766718" y="5533798"/>
            <a:ext cx="432000" cy="432000"/>
          </a:xfrm>
          <a:prstGeom prst="donut">
            <a:avLst>
              <a:gd name="adj" fmla="val 11479"/>
            </a:avLst>
          </a:prstGeom>
          <a:solidFill>
            <a:srgbClr val="FEB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pic>
        <p:nvPicPr>
          <p:cNvPr id="2" name="圖片 1" descr="一張含有 螺絲, 黑暗 的圖片&#10;&#10;自動產生的描述">
            <a:extLst>
              <a:ext uri="{FF2B5EF4-FFF2-40B4-BE49-F238E27FC236}">
                <a16:creationId xmlns:a16="http://schemas.microsoft.com/office/drawing/2014/main" id="{EBF4ABF6-66C5-E461-ADA7-1F2DB1449F8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2064" t="18413" r="10635" b="21421"/>
          <a:stretch/>
        </p:blipFill>
        <p:spPr>
          <a:xfrm>
            <a:off x="-413681" y="1694046"/>
            <a:ext cx="5730337" cy="4460145"/>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椭圆 39"/>
          <p:cNvSpPr/>
          <p:nvPr/>
        </p:nvSpPr>
        <p:spPr>
          <a:xfrm>
            <a:off x="3360150" y="2295994"/>
            <a:ext cx="864000" cy="864000"/>
          </a:xfrm>
          <a:prstGeom prst="ellipse">
            <a:avLst/>
          </a:prstGeom>
          <a:gradFill>
            <a:gsLst>
              <a:gs pos="100000">
                <a:srgbClr val="FEDEA4">
                  <a:lumMod val="39000"/>
                  <a:lumOff val="61000"/>
                </a:srgbClr>
              </a:gs>
              <a:gs pos="51000">
                <a:srgbClr val="FEBE4A"/>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文本框 45"/>
          <p:cNvSpPr txBox="1"/>
          <p:nvPr/>
        </p:nvSpPr>
        <p:spPr>
          <a:xfrm>
            <a:off x="4296208" y="2653489"/>
            <a:ext cx="7205194" cy="650240"/>
          </a:xfrm>
          <a:prstGeom prst="rect">
            <a:avLst/>
          </a:prstGeom>
          <a:noFill/>
        </p:spPr>
        <p:txBody>
          <a:bodyPr wrap="square" rtlCol="0">
            <a:spAutoFit/>
          </a:bodyPr>
          <a:lstStyle>
            <a:defPPr>
              <a:defRPr lang="zh-CN"/>
            </a:defPPr>
            <a:lvl1pPr lvl="0" algn="ctr">
              <a:lnSpc>
                <a:spcPct val="130000"/>
              </a:lnSpc>
              <a:defRPr sz="1400">
                <a:solidFill>
                  <a:schemeClr val="tx1">
                    <a:lumMod val="50000"/>
                    <a:lumOff val="50000"/>
                  </a:schemeClr>
                </a:solidFill>
                <a:latin typeface="思源黑体 CN Light" panose="020B0300000000000000" pitchFamily="34" charset="-122"/>
                <a:ea typeface="思源黑体 CN Light" panose="020B0300000000000000" pitchFamily="34" charset="-122"/>
              </a:defRPr>
            </a:lvl1pPr>
          </a:lstStyle>
          <a:p>
            <a:pPr algn="l"/>
            <a:r>
              <a:rPr lang="zh-CN" altLang="en-US" dirty="0"/>
              <a:t>中國理財產品行業市場呈現強勁上升趨勢，隨著個人可投資資產持續增長、人口世代交替、投資者經驗日漸豐富和更多富有吸引力的新興數字理財產品湧現</a:t>
            </a:r>
          </a:p>
        </p:txBody>
      </p:sp>
      <p:sp>
        <p:nvSpPr>
          <p:cNvPr id="53" name="文本框 52"/>
          <p:cNvSpPr txBox="1"/>
          <p:nvPr/>
        </p:nvSpPr>
        <p:spPr>
          <a:xfrm>
            <a:off x="4296208" y="2172775"/>
            <a:ext cx="2240280" cy="460375"/>
          </a:xfrm>
          <a:prstGeom prst="rect">
            <a:avLst/>
          </a:prstGeom>
          <a:noFill/>
        </p:spPr>
        <p:txBody>
          <a:bodyPr wrap="none" rtlCol="0">
            <a:spAutoFit/>
          </a:bodyPr>
          <a:lstStyle/>
          <a:p>
            <a:pPr marL="0" marR="0" lvl="0" indent="0" defTabSz="914400" rtl="0" eaLnBrk="1" fontAlgn="auto" latinLnBrk="0" hangingPunct="1">
              <a:lnSpc>
                <a:spcPct val="100000"/>
              </a:lnSpc>
              <a:spcBef>
                <a:spcPts val="0"/>
              </a:spcBef>
              <a:spcAft>
                <a:spcPts val="0"/>
              </a:spcAft>
              <a:buClrTx/>
              <a:buSzTx/>
              <a:buFontTx/>
              <a:buNone/>
              <a:defRPr/>
            </a:pPr>
            <a:r>
              <a:rPr kumimoji="0" lang="zh-CN" altLang="en-US" sz="2400" b="0" i="0" u="none" strike="noStrike" kern="1200" cap="none" spc="300" normalizeH="0" noProof="0" dirty="0">
                <a:ln>
                  <a:noFill/>
                </a:ln>
                <a:solidFill>
                  <a:srgbClr val="FEBE4A"/>
                </a:solidFill>
                <a:effectLst/>
                <a:uLnTx/>
                <a:uFillTx/>
                <a:latin typeface="思源黑体 CN Heavy" panose="020B0A00000000000000" pitchFamily="34" charset="-122"/>
                <a:ea typeface="思源黑体 CN Heavy" panose="020B0A00000000000000" pitchFamily="34" charset="-122"/>
              </a:rPr>
              <a:t>市場環境趨勢</a:t>
            </a:r>
          </a:p>
        </p:txBody>
      </p:sp>
      <p:cxnSp>
        <p:nvCxnSpPr>
          <p:cNvPr id="54" name="直接连接符 53"/>
          <p:cNvCxnSpPr/>
          <p:nvPr/>
        </p:nvCxnSpPr>
        <p:spPr>
          <a:xfrm>
            <a:off x="4397038" y="2609445"/>
            <a:ext cx="1368000" cy="0"/>
          </a:xfrm>
          <a:prstGeom prst="line">
            <a:avLst/>
          </a:prstGeom>
          <a:ln w="38100">
            <a:solidFill>
              <a:srgbClr val="FEDEA4"/>
            </a:solidFill>
          </a:ln>
        </p:spPr>
        <p:style>
          <a:lnRef idx="1">
            <a:schemeClr val="accent1"/>
          </a:lnRef>
          <a:fillRef idx="0">
            <a:schemeClr val="accent1"/>
          </a:fillRef>
          <a:effectRef idx="0">
            <a:schemeClr val="accent1"/>
          </a:effectRef>
          <a:fontRef idx="minor">
            <a:schemeClr val="tx1"/>
          </a:fontRef>
        </p:style>
      </p:cxnSp>
      <p:sp>
        <p:nvSpPr>
          <p:cNvPr id="56" name="矩形: 对角圆角 55"/>
          <p:cNvSpPr/>
          <p:nvPr/>
        </p:nvSpPr>
        <p:spPr>
          <a:xfrm rot="5400000">
            <a:off x="3334950" y="3608579"/>
            <a:ext cx="2520000" cy="2520000"/>
          </a:xfrm>
          <a:prstGeom prst="round2DiagRect">
            <a:avLst>
              <a:gd name="adj1" fmla="val 15083"/>
              <a:gd name="adj2" fmla="val 0"/>
            </a:avLst>
          </a:prstGeom>
          <a:solidFill>
            <a:schemeClr val="bg1"/>
          </a:solidFill>
          <a:ln w="38100">
            <a:solidFill>
              <a:srgbClr val="FEBE4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9" name="文本框 58"/>
          <p:cNvSpPr txBox="1"/>
          <p:nvPr/>
        </p:nvSpPr>
        <p:spPr>
          <a:xfrm>
            <a:off x="3944737" y="3917874"/>
            <a:ext cx="1300426" cy="1014730"/>
          </a:xfrm>
          <a:prstGeom prst="rect">
            <a:avLst/>
          </a:prstGeom>
          <a:noFill/>
        </p:spPr>
        <p:txBody>
          <a:bodyPr wrap="square" rtlCol="0">
            <a:spAutoFit/>
          </a:bodyPr>
          <a:lstStyle/>
          <a:p>
            <a:pPr algn="ctr"/>
            <a:r>
              <a:rPr lang="en-US" altLang="zh-CN" sz="6000" dirty="0">
                <a:gradFill>
                  <a:gsLst>
                    <a:gs pos="0">
                      <a:srgbClr val="FEBE4A"/>
                    </a:gs>
                    <a:gs pos="100000">
                      <a:srgbClr val="5C508C">
                        <a:lumMod val="0"/>
                        <a:lumOff val="100000"/>
                        <a:alpha val="0"/>
                      </a:srgbClr>
                    </a:gs>
                  </a:gsLst>
                  <a:lin ang="5400000" scaled="0"/>
                </a:gradFill>
                <a:latin typeface="思源黑体 CN Heavy" panose="020B0A00000000000000" pitchFamily="34" charset="-122"/>
                <a:ea typeface="思源黑体 CN Heavy" panose="020B0A00000000000000" pitchFamily="34" charset="-122"/>
              </a:rPr>
              <a:t>01</a:t>
            </a:r>
            <a:endParaRPr lang="zh-CN" altLang="en-US" sz="6000" dirty="0">
              <a:gradFill>
                <a:gsLst>
                  <a:gs pos="0">
                    <a:srgbClr val="FEBE4A"/>
                  </a:gs>
                  <a:gs pos="100000">
                    <a:srgbClr val="5C508C">
                      <a:lumMod val="0"/>
                      <a:lumOff val="100000"/>
                      <a:alpha val="0"/>
                    </a:srgbClr>
                  </a:gs>
                </a:gsLst>
                <a:lin ang="5400000" scaled="0"/>
              </a:gradFill>
              <a:latin typeface="思源黑体 CN Heavy" panose="020B0A00000000000000" pitchFamily="34" charset="-122"/>
              <a:ea typeface="思源黑体 CN Heavy" panose="020B0A00000000000000" pitchFamily="34" charset="-122"/>
            </a:endParaRPr>
          </a:p>
        </p:txBody>
      </p:sp>
      <p:sp>
        <p:nvSpPr>
          <p:cNvPr id="64" name="文本框 63"/>
          <p:cNvSpPr txBox="1"/>
          <p:nvPr/>
        </p:nvSpPr>
        <p:spPr>
          <a:xfrm>
            <a:off x="3379906" y="4909484"/>
            <a:ext cx="2430088" cy="929640"/>
          </a:xfrm>
          <a:prstGeom prst="rect">
            <a:avLst/>
          </a:prstGeom>
          <a:noFill/>
        </p:spPr>
        <p:txBody>
          <a:bodyPr wrap="square" rtlCol="0">
            <a:spAutoFit/>
          </a:bodyPr>
          <a:lstStyle>
            <a:defPPr>
              <a:defRPr lang="zh-CN"/>
            </a:defPPr>
            <a:lvl1pPr lvl="0" algn="ctr">
              <a:lnSpc>
                <a:spcPct val="130000"/>
              </a:lnSpc>
              <a:defRPr sz="1400">
                <a:solidFill>
                  <a:schemeClr val="tx1">
                    <a:lumMod val="50000"/>
                    <a:lumOff val="50000"/>
                  </a:schemeClr>
                </a:solidFill>
                <a:latin typeface="思源黑体 CN Light" panose="020B0300000000000000" pitchFamily="34" charset="-122"/>
                <a:ea typeface="思源黑体 CN Light" panose="020B0300000000000000" pitchFamily="34" charset="-122"/>
              </a:defRPr>
            </a:lvl1pPr>
          </a:lstStyle>
          <a:p>
            <a:r>
              <a:rPr lang="zh-CN" altLang="en-US" dirty="0"/>
              <a:t>理財產品將募集到的資金根據產品合同約定投入相關金融市場及購買相關金融產品，</a:t>
            </a:r>
          </a:p>
        </p:txBody>
      </p:sp>
      <p:sp>
        <p:nvSpPr>
          <p:cNvPr id="65" name="文本框 64"/>
          <p:cNvSpPr txBox="1"/>
          <p:nvPr/>
        </p:nvSpPr>
        <p:spPr>
          <a:xfrm>
            <a:off x="3817708" y="4428770"/>
            <a:ext cx="1554480" cy="4603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2400" spc="300" dirty="0">
                <a:solidFill>
                  <a:srgbClr val="FEBE4A"/>
                </a:solidFill>
                <a:latin typeface="思源黑体 CN Heavy" panose="020B0A00000000000000" pitchFamily="34" charset="-122"/>
                <a:ea typeface="思源黑体 CN Heavy" panose="020B0A00000000000000" pitchFamily="34" charset="-122"/>
              </a:rPr>
              <a:t>市場趨勢</a:t>
            </a:r>
            <a:endParaRPr kumimoji="0" lang="zh-CN" altLang="en-US" sz="2400" b="0" i="0" u="none" strike="noStrike" kern="1200" cap="none" spc="300" normalizeH="0" noProof="0" dirty="0">
              <a:ln>
                <a:noFill/>
              </a:ln>
              <a:solidFill>
                <a:srgbClr val="FEBE4A"/>
              </a:solidFill>
              <a:effectLst/>
              <a:uLnTx/>
              <a:uFillTx/>
              <a:latin typeface="思源黑体 CN Heavy" panose="020B0A00000000000000" pitchFamily="34" charset="-122"/>
              <a:ea typeface="思源黑体 CN Heavy" panose="020B0A00000000000000" pitchFamily="34" charset="-122"/>
            </a:endParaRPr>
          </a:p>
        </p:txBody>
      </p:sp>
      <p:cxnSp>
        <p:nvCxnSpPr>
          <p:cNvPr id="66" name="直接连接符 65"/>
          <p:cNvCxnSpPr/>
          <p:nvPr/>
        </p:nvCxnSpPr>
        <p:spPr>
          <a:xfrm>
            <a:off x="4054950" y="4865440"/>
            <a:ext cx="1080000" cy="0"/>
          </a:xfrm>
          <a:prstGeom prst="line">
            <a:avLst/>
          </a:prstGeom>
          <a:ln w="38100">
            <a:solidFill>
              <a:srgbClr val="FEDEA4"/>
            </a:solidFill>
          </a:ln>
        </p:spPr>
        <p:style>
          <a:lnRef idx="1">
            <a:schemeClr val="accent1"/>
          </a:lnRef>
          <a:fillRef idx="0">
            <a:schemeClr val="accent1"/>
          </a:fillRef>
          <a:effectRef idx="0">
            <a:schemeClr val="accent1"/>
          </a:effectRef>
          <a:fontRef idx="minor">
            <a:schemeClr val="tx1"/>
          </a:fontRef>
        </p:style>
      </p:cxnSp>
      <p:sp>
        <p:nvSpPr>
          <p:cNvPr id="67" name="矩形: 对角圆角 66"/>
          <p:cNvSpPr/>
          <p:nvPr/>
        </p:nvSpPr>
        <p:spPr>
          <a:xfrm rot="5400000">
            <a:off x="6136275" y="3608579"/>
            <a:ext cx="2520000" cy="2520000"/>
          </a:xfrm>
          <a:prstGeom prst="round2DiagRect">
            <a:avLst>
              <a:gd name="adj1" fmla="val 15083"/>
              <a:gd name="adj2" fmla="val 0"/>
            </a:avLst>
          </a:prstGeom>
          <a:solidFill>
            <a:schemeClr val="bg1"/>
          </a:solidFill>
          <a:ln w="38100">
            <a:solidFill>
              <a:srgbClr val="FEBE4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68" name="组合 67"/>
          <p:cNvGrpSpPr/>
          <p:nvPr/>
        </p:nvGrpSpPr>
        <p:grpSpPr>
          <a:xfrm>
            <a:off x="6136275" y="3917874"/>
            <a:ext cx="2520000" cy="2201285"/>
            <a:chOff x="3279751" y="3871679"/>
            <a:chExt cx="2520000" cy="2201285"/>
          </a:xfrm>
        </p:grpSpPr>
        <p:sp>
          <p:nvSpPr>
            <p:cNvPr id="69" name="文本框 68"/>
            <p:cNvSpPr txBox="1"/>
            <p:nvPr/>
          </p:nvSpPr>
          <p:spPr>
            <a:xfrm>
              <a:off x="3889538" y="3871679"/>
              <a:ext cx="1300426" cy="1014730"/>
            </a:xfrm>
            <a:prstGeom prst="rect">
              <a:avLst/>
            </a:prstGeom>
            <a:noFill/>
          </p:spPr>
          <p:txBody>
            <a:bodyPr wrap="square" rtlCol="0">
              <a:spAutoFit/>
            </a:bodyPr>
            <a:lstStyle>
              <a:defPPr>
                <a:defRPr lang="zh-CN"/>
              </a:defPPr>
              <a:lvl1pPr algn="ctr">
                <a:defRPr sz="6000">
                  <a:gradFill>
                    <a:gsLst>
                      <a:gs pos="0">
                        <a:srgbClr val="FEBE4A"/>
                      </a:gs>
                      <a:gs pos="100000">
                        <a:srgbClr val="5C508C">
                          <a:lumMod val="0"/>
                          <a:lumOff val="100000"/>
                          <a:alpha val="0"/>
                        </a:srgbClr>
                      </a:gs>
                    </a:gsLst>
                    <a:lin ang="5400000" scaled="0"/>
                  </a:gradFill>
                  <a:latin typeface="思源黑体 CN Heavy" panose="020B0A00000000000000" pitchFamily="34" charset="-122"/>
                  <a:ea typeface="思源黑体 CN Heavy" panose="020B0A00000000000000" pitchFamily="34" charset="-122"/>
                </a:defRPr>
              </a:lvl1pPr>
            </a:lstStyle>
            <a:p>
              <a:r>
                <a:rPr lang="en-US" altLang="zh-CN" dirty="0"/>
                <a:t>02</a:t>
              </a:r>
              <a:endParaRPr lang="zh-CN" altLang="en-US" dirty="0"/>
            </a:p>
          </p:txBody>
        </p:sp>
        <p:grpSp>
          <p:nvGrpSpPr>
            <p:cNvPr id="70" name="组合 69"/>
            <p:cNvGrpSpPr/>
            <p:nvPr/>
          </p:nvGrpSpPr>
          <p:grpSpPr>
            <a:xfrm>
              <a:off x="3279751" y="4382575"/>
              <a:ext cx="2520000" cy="1690389"/>
              <a:chOff x="3279751" y="4268275"/>
              <a:chExt cx="2520000" cy="1690389"/>
            </a:xfrm>
          </p:grpSpPr>
          <p:sp>
            <p:nvSpPr>
              <p:cNvPr id="71" name="文本框 70"/>
              <p:cNvSpPr txBox="1"/>
              <p:nvPr/>
            </p:nvSpPr>
            <p:spPr>
              <a:xfrm>
                <a:off x="3279751" y="4748989"/>
                <a:ext cx="2520000" cy="1209675"/>
              </a:xfrm>
              <a:prstGeom prst="rect">
                <a:avLst/>
              </a:prstGeom>
              <a:noFill/>
            </p:spPr>
            <p:txBody>
              <a:bodyPr wrap="square" rtlCol="0">
                <a:spAutoFit/>
              </a:bodyPr>
              <a:lstStyle>
                <a:defPPr>
                  <a:defRPr lang="zh-CN"/>
                </a:defPPr>
                <a:lvl1pPr lvl="0" algn="ctr">
                  <a:lnSpc>
                    <a:spcPct val="130000"/>
                  </a:lnSpc>
                  <a:defRPr sz="1400">
                    <a:solidFill>
                      <a:schemeClr val="tx1">
                        <a:lumMod val="50000"/>
                        <a:lumOff val="50000"/>
                      </a:schemeClr>
                    </a:solidFill>
                    <a:latin typeface="思源黑体 CN Light" panose="020B0300000000000000" pitchFamily="34" charset="-122"/>
                    <a:ea typeface="思源黑体 CN Light" panose="020B0300000000000000" pitchFamily="34" charset="-122"/>
                  </a:defRPr>
                </a:lvl1pPr>
              </a:lstStyle>
              <a:p>
                <a:r>
                  <a:rPr lang="zh-CN" altLang="en-US" dirty="0"/>
                  <a:t>獲取投資收益後，根據合同約定分配給投資人的一類產品</a:t>
                </a:r>
                <a:r>
                  <a:rPr lang="en-US" altLang="zh-CN" dirty="0"/>
                  <a:t>,</a:t>
                </a:r>
                <a:r>
                  <a:rPr lang="zh-CN" altLang="en-US" dirty="0"/>
                  <a:t>理財產品行業在上述多重因素的綜合作用之下</a:t>
                </a:r>
              </a:p>
            </p:txBody>
          </p:sp>
          <p:sp>
            <p:nvSpPr>
              <p:cNvPr id="72" name="文本框 71"/>
              <p:cNvSpPr txBox="1"/>
              <p:nvPr/>
            </p:nvSpPr>
            <p:spPr>
              <a:xfrm>
                <a:off x="3762510" y="4268275"/>
                <a:ext cx="1554480" cy="4603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2400" spc="300" dirty="0">
                    <a:solidFill>
                      <a:srgbClr val="FEBE4A"/>
                    </a:solidFill>
                    <a:latin typeface="思源黑体 CN Heavy" panose="020B0A00000000000000" pitchFamily="34" charset="-122"/>
                    <a:ea typeface="思源黑体 CN Heavy" panose="020B0A00000000000000" pitchFamily="34" charset="-122"/>
                  </a:rPr>
                  <a:t>市場趨勢</a:t>
                </a:r>
                <a:endParaRPr kumimoji="0" lang="zh-CN" altLang="en-US" sz="2400" b="0" i="0" u="none" strike="noStrike" kern="1200" cap="none" spc="300" normalizeH="0" noProof="0" dirty="0">
                  <a:ln>
                    <a:noFill/>
                  </a:ln>
                  <a:solidFill>
                    <a:srgbClr val="FEBE4A"/>
                  </a:solidFill>
                  <a:effectLst/>
                  <a:uLnTx/>
                  <a:uFillTx/>
                  <a:latin typeface="思源黑体 CN Heavy" panose="020B0A00000000000000" pitchFamily="34" charset="-122"/>
                  <a:ea typeface="思源黑体 CN Heavy" panose="020B0A00000000000000" pitchFamily="34" charset="-122"/>
                </a:endParaRPr>
              </a:p>
            </p:txBody>
          </p:sp>
          <p:cxnSp>
            <p:nvCxnSpPr>
              <p:cNvPr id="73" name="直接连接符 72"/>
              <p:cNvCxnSpPr/>
              <p:nvPr/>
            </p:nvCxnSpPr>
            <p:spPr>
              <a:xfrm>
                <a:off x="3999751" y="4704945"/>
                <a:ext cx="1080000" cy="0"/>
              </a:xfrm>
              <a:prstGeom prst="line">
                <a:avLst/>
              </a:prstGeom>
              <a:ln w="38100">
                <a:solidFill>
                  <a:srgbClr val="FEDEA4"/>
                </a:solidFill>
              </a:ln>
            </p:spPr>
            <p:style>
              <a:lnRef idx="1">
                <a:schemeClr val="accent1"/>
              </a:lnRef>
              <a:fillRef idx="0">
                <a:schemeClr val="accent1"/>
              </a:fillRef>
              <a:effectRef idx="0">
                <a:schemeClr val="accent1"/>
              </a:effectRef>
              <a:fontRef idx="minor">
                <a:schemeClr val="tx1"/>
              </a:fontRef>
            </p:style>
          </p:cxnSp>
        </p:grpSp>
      </p:grpSp>
      <p:sp>
        <p:nvSpPr>
          <p:cNvPr id="74" name="矩形: 对角圆角 73"/>
          <p:cNvSpPr/>
          <p:nvPr/>
        </p:nvSpPr>
        <p:spPr>
          <a:xfrm rot="5400000">
            <a:off x="8937601" y="3608579"/>
            <a:ext cx="2520000" cy="2520000"/>
          </a:xfrm>
          <a:prstGeom prst="round2DiagRect">
            <a:avLst>
              <a:gd name="adj1" fmla="val 15083"/>
              <a:gd name="adj2" fmla="val 0"/>
            </a:avLst>
          </a:prstGeom>
          <a:solidFill>
            <a:schemeClr val="bg1"/>
          </a:solidFill>
          <a:ln w="38100">
            <a:solidFill>
              <a:srgbClr val="FEBE4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5" name="组合 74"/>
          <p:cNvGrpSpPr/>
          <p:nvPr/>
        </p:nvGrpSpPr>
        <p:grpSpPr>
          <a:xfrm>
            <a:off x="8937601" y="3917874"/>
            <a:ext cx="2520000" cy="1921250"/>
            <a:chOff x="3279751" y="3871679"/>
            <a:chExt cx="2520000" cy="1921250"/>
          </a:xfrm>
        </p:grpSpPr>
        <p:sp>
          <p:nvSpPr>
            <p:cNvPr id="76" name="文本框 75"/>
            <p:cNvSpPr txBox="1"/>
            <p:nvPr/>
          </p:nvSpPr>
          <p:spPr>
            <a:xfrm>
              <a:off x="3889538" y="3871679"/>
              <a:ext cx="1300426" cy="1014730"/>
            </a:xfrm>
            <a:prstGeom prst="rect">
              <a:avLst/>
            </a:prstGeom>
            <a:noFill/>
          </p:spPr>
          <p:txBody>
            <a:bodyPr wrap="square" rtlCol="0">
              <a:spAutoFit/>
            </a:bodyPr>
            <a:lstStyle/>
            <a:p>
              <a:pPr algn="ctr"/>
              <a:r>
                <a:rPr lang="en-US" altLang="zh-CN" sz="6000" dirty="0">
                  <a:gradFill>
                    <a:gsLst>
                      <a:gs pos="0">
                        <a:srgbClr val="FEBE4A"/>
                      </a:gs>
                      <a:gs pos="100000">
                        <a:srgbClr val="5C508C">
                          <a:alpha val="0"/>
                          <a:lumMod val="0"/>
                          <a:lumOff val="100000"/>
                        </a:srgbClr>
                      </a:gs>
                    </a:gsLst>
                    <a:lin ang="5400000" scaled="0"/>
                  </a:gradFill>
                  <a:latin typeface="思源黑体 CN Heavy" panose="020B0A00000000000000" pitchFamily="34" charset="-122"/>
                  <a:ea typeface="思源黑体 CN Heavy" panose="020B0A00000000000000" pitchFamily="34" charset="-122"/>
                </a:rPr>
                <a:t>03</a:t>
              </a:r>
              <a:endParaRPr lang="zh-CN" altLang="en-US" sz="6000" dirty="0">
                <a:gradFill>
                  <a:gsLst>
                    <a:gs pos="0">
                      <a:srgbClr val="FEBE4A"/>
                    </a:gs>
                    <a:gs pos="100000">
                      <a:srgbClr val="5C508C">
                        <a:alpha val="0"/>
                        <a:lumMod val="0"/>
                        <a:lumOff val="100000"/>
                      </a:srgbClr>
                    </a:gs>
                  </a:gsLst>
                  <a:lin ang="5400000" scaled="0"/>
                </a:gradFill>
                <a:latin typeface="思源黑体 CN Heavy" panose="020B0A00000000000000" pitchFamily="34" charset="-122"/>
                <a:ea typeface="思源黑体 CN Heavy" panose="020B0A00000000000000" pitchFamily="34" charset="-122"/>
              </a:endParaRPr>
            </a:p>
          </p:txBody>
        </p:sp>
        <p:grpSp>
          <p:nvGrpSpPr>
            <p:cNvPr id="77" name="组合 76"/>
            <p:cNvGrpSpPr/>
            <p:nvPr/>
          </p:nvGrpSpPr>
          <p:grpSpPr>
            <a:xfrm>
              <a:off x="3279751" y="4382575"/>
              <a:ext cx="2520000" cy="1410354"/>
              <a:chOff x="3279751" y="4268275"/>
              <a:chExt cx="2520000" cy="1410354"/>
            </a:xfrm>
          </p:grpSpPr>
          <p:sp>
            <p:nvSpPr>
              <p:cNvPr id="78" name="文本框 77"/>
              <p:cNvSpPr txBox="1"/>
              <p:nvPr/>
            </p:nvSpPr>
            <p:spPr>
              <a:xfrm>
                <a:off x="3279751" y="4748989"/>
                <a:ext cx="2520000" cy="929640"/>
              </a:xfrm>
              <a:prstGeom prst="rect">
                <a:avLst/>
              </a:prstGeom>
              <a:noFill/>
            </p:spPr>
            <p:txBody>
              <a:bodyPr wrap="square" rtlCol="0">
                <a:spAutoFit/>
              </a:bodyPr>
              <a:lstStyle>
                <a:defPPr>
                  <a:defRPr lang="zh-CN"/>
                </a:defPPr>
                <a:lvl1pPr lvl="0" algn="ctr">
                  <a:lnSpc>
                    <a:spcPct val="130000"/>
                  </a:lnSpc>
                  <a:defRPr sz="1400">
                    <a:solidFill>
                      <a:schemeClr val="tx1">
                        <a:lumMod val="50000"/>
                        <a:lumOff val="50000"/>
                      </a:schemeClr>
                    </a:solidFill>
                    <a:latin typeface="思源黑体 CN Light" panose="020B0300000000000000" pitchFamily="34" charset="-122"/>
                    <a:ea typeface="思源黑体 CN Light" panose="020B0300000000000000" pitchFamily="34" charset="-122"/>
                  </a:defRPr>
                </a:lvl1pPr>
              </a:lstStyle>
              <a:p>
                <a:r>
                  <a:rPr lang="zh-CN" altLang="en-US" dirty="0"/>
                  <a:t>中國城鄉居民的現金和活期存款正向更多元化的理財投資逐步轉化</a:t>
                </a:r>
              </a:p>
            </p:txBody>
          </p:sp>
          <p:sp>
            <p:nvSpPr>
              <p:cNvPr id="79" name="文本框 78"/>
              <p:cNvSpPr txBox="1"/>
              <p:nvPr/>
            </p:nvSpPr>
            <p:spPr>
              <a:xfrm>
                <a:off x="3762510" y="4268275"/>
                <a:ext cx="1554480" cy="4603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2400" spc="300" dirty="0">
                    <a:solidFill>
                      <a:srgbClr val="FEBE4A"/>
                    </a:solidFill>
                    <a:latin typeface="思源黑体 CN Heavy" panose="020B0A00000000000000" pitchFamily="34" charset="-122"/>
                    <a:ea typeface="思源黑体 CN Heavy" panose="020B0A00000000000000" pitchFamily="34" charset="-122"/>
                  </a:rPr>
                  <a:t>市場趨勢</a:t>
                </a:r>
                <a:endParaRPr kumimoji="0" lang="zh-CN" altLang="en-US" sz="2400" b="0" i="0" u="none" strike="noStrike" kern="1200" cap="none" spc="300" normalizeH="0" noProof="0" dirty="0">
                  <a:ln>
                    <a:noFill/>
                  </a:ln>
                  <a:solidFill>
                    <a:srgbClr val="FEBE4A"/>
                  </a:solidFill>
                  <a:effectLst/>
                  <a:uLnTx/>
                  <a:uFillTx/>
                  <a:latin typeface="思源黑体 CN Heavy" panose="020B0A00000000000000" pitchFamily="34" charset="-122"/>
                  <a:ea typeface="思源黑体 CN Heavy" panose="020B0A00000000000000" pitchFamily="34" charset="-122"/>
                </a:endParaRPr>
              </a:p>
            </p:txBody>
          </p:sp>
          <p:cxnSp>
            <p:nvCxnSpPr>
              <p:cNvPr id="80" name="直接连接符 79"/>
              <p:cNvCxnSpPr/>
              <p:nvPr/>
            </p:nvCxnSpPr>
            <p:spPr>
              <a:xfrm>
                <a:off x="3999751" y="4704945"/>
                <a:ext cx="1080000" cy="0"/>
              </a:xfrm>
              <a:prstGeom prst="line">
                <a:avLst/>
              </a:prstGeom>
              <a:ln w="38100">
                <a:solidFill>
                  <a:srgbClr val="FEDEA4"/>
                </a:solidFill>
              </a:ln>
            </p:spPr>
            <p:style>
              <a:lnRef idx="1">
                <a:schemeClr val="accent1"/>
              </a:lnRef>
              <a:fillRef idx="0">
                <a:schemeClr val="accent1"/>
              </a:fillRef>
              <a:effectRef idx="0">
                <a:schemeClr val="accent1"/>
              </a:effectRef>
              <a:fontRef idx="minor">
                <a:schemeClr val="tx1"/>
              </a:fontRef>
            </p:style>
          </p:cxnSp>
        </p:grpSp>
      </p:grpSp>
      <p:sp>
        <p:nvSpPr>
          <p:cNvPr id="2" name="矩形 1"/>
          <p:cNvSpPr/>
          <p:nvPr/>
        </p:nvSpPr>
        <p:spPr>
          <a:xfrm>
            <a:off x="715313" y="1697550"/>
            <a:ext cx="2304000" cy="4608000"/>
          </a:xfrm>
          <a:prstGeom prst="rect">
            <a:avLst/>
          </a:prstGeom>
          <a:solidFill>
            <a:srgbClr val="FED3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83" name="组合 82"/>
          <p:cNvGrpSpPr/>
          <p:nvPr/>
        </p:nvGrpSpPr>
        <p:grpSpPr>
          <a:xfrm>
            <a:off x="10537288" y="1717719"/>
            <a:ext cx="789600" cy="180000"/>
            <a:chOff x="6346288" y="5946819"/>
            <a:chExt cx="789600" cy="180000"/>
          </a:xfrm>
        </p:grpSpPr>
        <p:sp>
          <p:nvSpPr>
            <p:cNvPr id="84" name="椭圆 83"/>
            <p:cNvSpPr/>
            <p:nvPr/>
          </p:nvSpPr>
          <p:spPr>
            <a:xfrm>
              <a:off x="6346288" y="5946819"/>
              <a:ext cx="180000" cy="180000"/>
            </a:xfrm>
            <a:prstGeom prst="ellipse">
              <a:avLst/>
            </a:prstGeom>
            <a:solidFill>
              <a:srgbClr val="FEB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5" name="椭圆 84"/>
            <p:cNvSpPr/>
            <p:nvPr/>
          </p:nvSpPr>
          <p:spPr>
            <a:xfrm>
              <a:off x="6651088" y="5946819"/>
              <a:ext cx="180000" cy="180000"/>
            </a:xfrm>
            <a:prstGeom prst="ellipse">
              <a:avLst/>
            </a:prstGeom>
            <a:solidFill>
              <a:srgbClr val="FEBE4A">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6" name="椭圆 85"/>
            <p:cNvSpPr/>
            <p:nvPr/>
          </p:nvSpPr>
          <p:spPr>
            <a:xfrm>
              <a:off x="6955888" y="5946819"/>
              <a:ext cx="180000" cy="180000"/>
            </a:xfrm>
            <a:prstGeom prst="ellipse">
              <a:avLst/>
            </a:prstGeom>
            <a:solidFill>
              <a:srgbClr val="FEBE4A">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8" name="椭圆 7"/>
          <p:cNvSpPr/>
          <p:nvPr/>
        </p:nvSpPr>
        <p:spPr>
          <a:xfrm>
            <a:off x="10197601" y="-1465531"/>
            <a:ext cx="2931062" cy="2931062"/>
          </a:xfrm>
          <a:prstGeom prst="ellipse">
            <a:avLst/>
          </a:prstGeom>
          <a:solidFill>
            <a:srgbClr val="FEDE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p:cNvGrpSpPr/>
          <p:nvPr/>
        </p:nvGrpSpPr>
        <p:grpSpPr>
          <a:xfrm>
            <a:off x="405633" y="161560"/>
            <a:ext cx="4710473" cy="774292"/>
            <a:chOff x="405633" y="161560"/>
            <a:chExt cx="4710473" cy="774292"/>
          </a:xfrm>
        </p:grpSpPr>
        <p:grpSp>
          <p:nvGrpSpPr>
            <p:cNvPr id="17" name="组合 16"/>
            <p:cNvGrpSpPr/>
            <p:nvPr/>
          </p:nvGrpSpPr>
          <p:grpSpPr>
            <a:xfrm>
              <a:off x="1219200" y="197085"/>
              <a:ext cx="3896906" cy="652171"/>
              <a:chOff x="1409700" y="616185"/>
              <a:chExt cx="3896906" cy="652171"/>
            </a:xfrm>
          </p:grpSpPr>
          <p:grpSp>
            <p:nvGrpSpPr>
              <p:cNvPr id="15" name="组合 14"/>
              <p:cNvGrpSpPr/>
              <p:nvPr/>
            </p:nvGrpSpPr>
            <p:grpSpPr>
              <a:xfrm>
                <a:off x="2493556" y="616185"/>
                <a:ext cx="2813050" cy="652171"/>
                <a:chOff x="2531656" y="501885"/>
                <a:chExt cx="2813050" cy="652171"/>
              </a:xfrm>
            </p:grpSpPr>
            <p:sp>
              <p:nvSpPr>
                <p:cNvPr id="13" name="文本框 12"/>
                <p:cNvSpPr txBox="1"/>
                <p:nvPr/>
              </p:nvSpPr>
              <p:spPr>
                <a:xfrm>
                  <a:off x="2531656" y="501885"/>
                  <a:ext cx="2697480" cy="521970"/>
                </a:xfrm>
                <a:prstGeom prst="rect">
                  <a:avLst/>
                </a:prstGeom>
                <a:noFill/>
              </p:spPr>
              <p:txBody>
                <a:bodyPr wrap="none" rtlCol="0">
                  <a:spAutoFit/>
                </a:bodyPr>
                <a:lstStyle/>
                <a:p>
                  <a:r>
                    <a:rPr lang="zh-CN" altLang="en-US" sz="2800" spc="500" dirty="0">
                      <a:solidFill>
                        <a:srgbClr val="FEBE4A"/>
                      </a:solidFill>
                      <a:latin typeface="思源黑体 CN Heavy" panose="020B0A00000000000000" pitchFamily="34" charset="-122"/>
                      <a:ea typeface="思源黑体 CN Heavy" panose="020B0A00000000000000" pitchFamily="34" charset="-122"/>
                    </a:rPr>
                    <a:t>市場環境趨勢</a:t>
                  </a:r>
                  <a:endParaRPr lang="en-US" altLang="zh-CN" sz="2800" spc="500" dirty="0">
                    <a:solidFill>
                      <a:srgbClr val="FEBE4A"/>
                    </a:solidFill>
                    <a:latin typeface="思源黑体 CN Heavy" panose="020B0A00000000000000" pitchFamily="34" charset="-122"/>
                    <a:ea typeface="思源黑体 CN Heavy" panose="020B0A00000000000000" pitchFamily="34" charset="-122"/>
                  </a:endParaRPr>
                </a:p>
              </p:txBody>
            </p:sp>
            <p:sp>
              <p:nvSpPr>
                <p:cNvPr id="14" name="文本框 13"/>
                <p:cNvSpPr txBox="1"/>
                <p:nvPr/>
              </p:nvSpPr>
              <p:spPr>
                <a:xfrm>
                  <a:off x="2531656" y="878466"/>
                  <a:ext cx="2813050" cy="275590"/>
                </a:xfrm>
                <a:prstGeom prst="rect">
                  <a:avLst/>
                </a:prstGeom>
                <a:noFill/>
              </p:spPr>
              <p:txBody>
                <a:bodyPr wrap="none" rtlCol="0">
                  <a:spAutoFit/>
                </a:bodyPr>
                <a:lstStyle>
                  <a:defPPr>
                    <a:defRPr lang="zh-CN"/>
                  </a:defPPr>
                  <a:lvl1pPr>
                    <a:defRPr sz="1200" spc="150">
                      <a:solidFill>
                        <a:srgbClr val="FEDEA4"/>
                      </a:solidFill>
                      <a:latin typeface="思源黑体 CN Heavy" panose="020B0A00000000000000" pitchFamily="34" charset="-122"/>
                      <a:ea typeface="思源黑体 CN Heavy" panose="020B0A00000000000000" pitchFamily="34" charset="-122"/>
                    </a:defRPr>
                  </a:lvl1pPr>
                </a:lstStyle>
                <a:p>
                  <a:r>
                    <a:rPr lang="en-US" altLang="zh-CN" dirty="0"/>
                    <a:t>Market Environment Trends</a:t>
                  </a:r>
                  <a:endParaRPr lang="zh-CN" altLang="en-US" dirty="0"/>
                </a:p>
              </p:txBody>
            </p:sp>
          </p:grpSp>
          <p:grpSp>
            <p:nvGrpSpPr>
              <p:cNvPr id="16" name="组合 15"/>
              <p:cNvGrpSpPr/>
              <p:nvPr/>
            </p:nvGrpSpPr>
            <p:grpSpPr>
              <a:xfrm>
                <a:off x="1409700" y="640497"/>
                <a:ext cx="1005305" cy="604957"/>
                <a:chOff x="1409700" y="630972"/>
                <a:chExt cx="1005305" cy="604957"/>
              </a:xfrm>
            </p:grpSpPr>
            <p:sp>
              <p:nvSpPr>
                <p:cNvPr id="11" name="任意多边形: 形状 10"/>
                <p:cNvSpPr/>
                <p:nvPr/>
              </p:nvSpPr>
              <p:spPr>
                <a:xfrm flipH="1">
                  <a:off x="1409700" y="630972"/>
                  <a:ext cx="1005305" cy="604957"/>
                </a:xfrm>
                <a:custGeom>
                  <a:avLst/>
                  <a:gdLst>
                    <a:gd name="connsiteX0" fmla="*/ 0 w 1005305"/>
                    <a:gd name="connsiteY0" fmla="*/ 302478 h 604957"/>
                    <a:gd name="connsiteX1" fmla="*/ 0 w 1005305"/>
                    <a:gd name="connsiteY1" fmla="*/ 302479 h 604957"/>
                    <a:gd name="connsiteX2" fmla="*/ 0 w 1005305"/>
                    <a:gd name="connsiteY2" fmla="*/ 302479 h 604957"/>
                    <a:gd name="connsiteX3" fmla="*/ 302479 w 1005305"/>
                    <a:gd name="connsiteY3" fmla="*/ 0 h 604957"/>
                    <a:gd name="connsiteX4" fmla="*/ 1005305 w 1005305"/>
                    <a:gd name="connsiteY4" fmla="*/ 0 h 604957"/>
                    <a:gd name="connsiteX5" fmla="*/ 1005305 w 1005305"/>
                    <a:gd name="connsiteY5" fmla="*/ 604957 h 604957"/>
                    <a:gd name="connsiteX6" fmla="*/ 302479 w 1005305"/>
                    <a:gd name="connsiteY6" fmla="*/ 604957 h 604957"/>
                    <a:gd name="connsiteX7" fmla="*/ 6146 w 1005305"/>
                    <a:gd name="connsiteY7" fmla="*/ 363438 h 604957"/>
                    <a:gd name="connsiteX8" fmla="*/ 0 w 1005305"/>
                    <a:gd name="connsiteY8" fmla="*/ 302479 h 604957"/>
                    <a:gd name="connsiteX9" fmla="*/ 6146 w 1005305"/>
                    <a:gd name="connsiteY9" fmla="*/ 241519 h 604957"/>
                    <a:gd name="connsiteX10" fmla="*/ 302479 w 1005305"/>
                    <a:gd name="connsiteY10" fmla="*/ 0 h 604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5305" h="604957">
                      <a:moveTo>
                        <a:pt x="0" y="302478"/>
                      </a:moveTo>
                      <a:lnTo>
                        <a:pt x="0" y="302479"/>
                      </a:lnTo>
                      <a:lnTo>
                        <a:pt x="0" y="302479"/>
                      </a:lnTo>
                      <a:close/>
                      <a:moveTo>
                        <a:pt x="302479" y="0"/>
                      </a:moveTo>
                      <a:lnTo>
                        <a:pt x="1005305" y="0"/>
                      </a:lnTo>
                      <a:lnTo>
                        <a:pt x="1005305" y="604957"/>
                      </a:lnTo>
                      <a:lnTo>
                        <a:pt x="302479" y="604957"/>
                      </a:lnTo>
                      <a:cubicBezTo>
                        <a:pt x="156306" y="604957"/>
                        <a:pt x="34351" y="501273"/>
                        <a:pt x="6146" y="363438"/>
                      </a:cubicBezTo>
                      <a:lnTo>
                        <a:pt x="0" y="302479"/>
                      </a:lnTo>
                      <a:lnTo>
                        <a:pt x="6146" y="241519"/>
                      </a:lnTo>
                      <a:cubicBezTo>
                        <a:pt x="34351" y="103684"/>
                        <a:pt x="156306" y="0"/>
                        <a:pt x="302479" y="0"/>
                      </a:cubicBezTo>
                      <a:close/>
                    </a:path>
                  </a:pathLst>
                </a:custGeom>
                <a:solidFill>
                  <a:srgbClr val="FEB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2" name="文本框 11"/>
                <p:cNvSpPr txBox="1"/>
                <p:nvPr/>
              </p:nvSpPr>
              <p:spPr>
                <a:xfrm>
                  <a:off x="1550715" y="641063"/>
                  <a:ext cx="716280" cy="583565"/>
                </a:xfrm>
                <a:prstGeom prst="rect">
                  <a:avLst/>
                </a:prstGeom>
                <a:noFill/>
              </p:spPr>
              <p:txBody>
                <a:bodyPr wrap="none" rtlCol="0">
                  <a:spAutoFit/>
                </a:bodyPr>
                <a:lstStyle>
                  <a:defPPr>
                    <a:defRPr lang="zh-CN"/>
                  </a:defPPr>
                  <a:lvl1pPr>
                    <a:defRPr sz="4400" spc="150">
                      <a:solidFill>
                        <a:srgbClr val="FD6479"/>
                      </a:solidFill>
                      <a:latin typeface="思源黑体 CN Heavy" panose="020B0A00000000000000" pitchFamily="34" charset="-122"/>
                      <a:ea typeface="思源黑体 CN Heavy" panose="020B0A00000000000000" pitchFamily="34" charset="-122"/>
                    </a:defRPr>
                  </a:lvl1pPr>
                </a:lstStyle>
                <a:p>
                  <a:r>
                    <a:rPr lang="en-US" altLang="zh-CN" sz="3200" dirty="0">
                      <a:solidFill>
                        <a:schemeClr val="bg1"/>
                      </a:solidFill>
                    </a:rPr>
                    <a:t>03</a:t>
                  </a:r>
                  <a:endParaRPr lang="zh-CN" altLang="en-US" sz="3200" dirty="0">
                    <a:solidFill>
                      <a:schemeClr val="bg1"/>
                    </a:solidFill>
                  </a:endParaRPr>
                </a:p>
              </p:txBody>
            </p:sp>
          </p:grpSp>
        </p:grpSp>
        <p:pic>
          <p:nvPicPr>
            <p:cNvPr id="43" name="图片 4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5633" y="161560"/>
              <a:ext cx="774292" cy="774292"/>
            </a:xfrm>
            <a:prstGeom prst="rect">
              <a:avLst/>
            </a:prstGeom>
          </p:spPr>
        </p:pic>
      </p:grpSp>
      <p:pic>
        <p:nvPicPr>
          <p:cNvPr id="19" name="图片 1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9649" y="2191825"/>
            <a:ext cx="4607999" cy="4607999"/>
          </a:xfrm>
          <a:prstGeom prst="rect">
            <a:avLst/>
          </a:prstGeom>
        </p:spPr>
      </p:pic>
      <p:sp>
        <p:nvSpPr>
          <p:cNvPr id="49" name="pay_86039"/>
          <p:cNvSpPr/>
          <p:nvPr/>
        </p:nvSpPr>
        <p:spPr>
          <a:xfrm>
            <a:off x="3487308" y="2429013"/>
            <a:ext cx="609685" cy="597963"/>
          </a:xfrm>
          <a:custGeom>
            <a:avLst/>
            <a:gdLst>
              <a:gd name="connsiteX0" fmla="*/ 361159 w 606311"/>
              <a:gd name="connsiteY0" fmla="*/ 334638 h 594654"/>
              <a:gd name="connsiteX1" fmla="*/ 349090 w 606311"/>
              <a:gd name="connsiteY1" fmla="*/ 338531 h 594654"/>
              <a:gd name="connsiteX2" fmla="*/ 345933 w 606311"/>
              <a:gd name="connsiteY2" fmla="*/ 349840 h 594654"/>
              <a:gd name="connsiteX3" fmla="*/ 359581 w 606311"/>
              <a:gd name="connsiteY3" fmla="*/ 485549 h 594654"/>
              <a:gd name="connsiteX4" fmla="*/ 391983 w 606311"/>
              <a:gd name="connsiteY4" fmla="*/ 453012 h 594654"/>
              <a:gd name="connsiteX5" fmla="*/ 401175 w 606311"/>
              <a:gd name="connsiteY5" fmla="*/ 449212 h 594654"/>
              <a:gd name="connsiteX6" fmla="*/ 410366 w 606311"/>
              <a:gd name="connsiteY6" fmla="*/ 453012 h 594654"/>
              <a:gd name="connsiteX7" fmla="*/ 525584 w 606311"/>
              <a:gd name="connsiteY7" fmla="*/ 567957 h 594654"/>
              <a:gd name="connsiteX8" fmla="*/ 527163 w 606311"/>
              <a:gd name="connsiteY8" fmla="*/ 568699 h 594654"/>
              <a:gd name="connsiteX9" fmla="*/ 528834 w 606311"/>
              <a:gd name="connsiteY9" fmla="*/ 567957 h 594654"/>
              <a:gd name="connsiteX10" fmla="*/ 579712 w 606311"/>
              <a:gd name="connsiteY10" fmla="*/ 517159 h 594654"/>
              <a:gd name="connsiteX11" fmla="*/ 579712 w 606311"/>
              <a:gd name="connsiteY11" fmla="*/ 513915 h 594654"/>
              <a:gd name="connsiteX12" fmla="*/ 464494 w 606311"/>
              <a:gd name="connsiteY12" fmla="*/ 398970 h 594654"/>
              <a:gd name="connsiteX13" fmla="*/ 464494 w 606311"/>
              <a:gd name="connsiteY13" fmla="*/ 380616 h 594654"/>
              <a:gd name="connsiteX14" fmla="*/ 496803 w 606311"/>
              <a:gd name="connsiteY14" fmla="*/ 348450 h 594654"/>
              <a:gd name="connsiteX15" fmla="*/ 266183 w 606311"/>
              <a:gd name="connsiteY15" fmla="*/ 268006 h 594654"/>
              <a:gd name="connsiteX16" fmla="*/ 266183 w 606311"/>
              <a:gd name="connsiteY16" fmla="*/ 342178 h 594654"/>
              <a:gd name="connsiteX17" fmla="*/ 292543 w 606311"/>
              <a:gd name="connsiteY17" fmla="*/ 305092 h 594654"/>
              <a:gd name="connsiteX18" fmla="*/ 266183 w 606311"/>
              <a:gd name="connsiteY18" fmla="*/ 268006 h 594654"/>
              <a:gd name="connsiteX19" fmla="*/ 240194 w 606311"/>
              <a:gd name="connsiteY19" fmla="*/ 163516 h 594654"/>
              <a:gd name="connsiteX20" fmla="*/ 213834 w 606311"/>
              <a:gd name="connsiteY20" fmla="*/ 200602 h 594654"/>
              <a:gd name="connsiteX21" fmla="*/ 240194 w 606311"/>
              <a:gd name="connsiteY21" fmla="*/ 237595 h 594654"/>
              <a:gd name="connsiteX22" fmla="*/ 253189 w 606311"/>
              <a:gd name="connsiteY22" fmla="*/ 110576 h 594654"/>
              <a:gd name="connsiteX23" fmla="*/ 266183 w 606311"/>
              <a:gd name="connsiteY23" fmla="*/ 123556 h 594654"/>
              <a:gd name="connsiteX24" fmla="*/ 266183 w 606311"/>
              <a:gd name="connsiteY24" fmla="*/ 135331 h 594654"/>
              <a:gd name="connsiteX25" fmla="*/ 287531 w 606311"/>
              <a:gd name="connsiteY25" fmla="*/ 135331 h 594654"/>
              <a:gd name="connsiteX26" fmla="*/ 300526 w 606311"/>
              <a:gd name="connsiteY26" fmla="*/ 148311 h 594654"/>
              <a:gd name="connsiteX27" fmla="*/ 287531 w 606311"/>
              <a:gd name="connsiteY27" fmla="*/ 161291 h 594654"/>
              <a:gd name="connsiteX28" fmla="*/ 266183 w 606311"/>
              <a:gd name="connsiteY28" fmla="*/ 161291 h 594654"/>
              <a:gd name="connsiteX29" fmla="*/ 266183 w 606311"/>
              <a:gd name="connsiteY29" fmla="*/ 241119 h 594654"/>
              <a:gd name="connsiteX30" fmla="*/ 318532 w 606311"/>
              <a:gd name="connsiteY30" fmla="*/ 305092 h 594654"/>
              <a:gd name="connsiteX31" fmla="*/ 266183 w 606311"/>
              <a:gd name="connsiteY31" fmla="*/ 369065 h 594654"/>
              <a:gd name="connsiteX32" fmla="*/ 266183 w 606311"/>
              <a:gd name="connsiteY32" fmla="*/ 382045 h 594654"/>
              <a:gd name="connsiteX33" fmla="*/ 253189 w 606311"/>
              <a:gd name="connsiteY33" fmla="*/ 395025 h 594654"/>
              <a:gd name="connsiteX34" fmla="*/ 240194 w 606311"/>
              <a:gd name="connsiteY34" fmla="*/ 382045 h 594654"/>
              <a:gd name="connsiteX35" fmla="*/ 240194 w 606311"/>
              <a:gd name="connsiteY35" fmla="*/ 370363 h 594654"/>
              <a:gd name="connsiteX36" fmla="*/ 215505 w 606311"/>
              <a:gd name="connsiteY36" fmla="*/ 370363 h 594654"/>
              <a:gd name="connsiteX37" fmla="*/ 202510 w 606311"/>
              <a:gd name="connsiteY37" fmla="*/ 357383 h 594654"/>
              <a:gd name="connsiteX38" fmla="*/ 215505 w 606311"/>
              <a:gd name="connsiteY38" fmla="*/ 344403 h 594654"/>
              <a:gd name="connsiteX39" fmla="*/ 240194 w 606311"/>
              <a:gd name="connsiteY39" fmla="*/ 344403 h 594654"/>
              <a:gd name="connsiteX40" fmla="*/ 240194 w 606311"/>
              <a:gd name="connsiteY40" fmla="*/ 264483 h 594654"/>
              <a:gd name="connsiteX41" fmla="*/ 187845 w 606311"/>
              <a:gd name="connsiteY41" fmla="*/ 200602 h 594654"/>
              <a:gd name="connsiteX42" fmla="*/ 240194 w 606311"/>
              <a:gd name="connsiteY42" fmla="*/ 136629 h 594654"/>
              <a:gd name="connsiteX43" fmla="*/ 240194 w 606311"/>
              <a:gd name="connsiteY43" fmla="*/ 123556 h 594654"/>
              <a:gd name="connsiteX44" fmla="*/ 253189 w 606311"/>
              <a:gd name="connsiteY44" fmla="*/ 110576 h 594654"/>
              <a:gd name="connsiteX45" fmla="*/ 253183 w 606311"/>
              <a:gd name="connsiteY45" fmla="*/ 94181 h 594654"/>
              <a:gd name="connsiteX46" fmla="*/ 94329 w 606311"/>
              <a:gd name="connsiteY46" fmla="*/ 252786 h 594654"/>
              <a:gd name="connsiteX47" fmla="*/ 253183 w 606311"/>
              <a:gd name="connsiteY47" fmla="*/ 411391 h 594654"/>
              <a:gd name="connsiteX48" fmla="*/ 324301 w 606311"/>
              <a:gd name="connsiteY48" fmla="*/ 394613 h 594654"/>
              <a:gd name="connsiteX49" fmla="*/ 320123 w 606311"/>
              <a:gd name="connsiteY49" fmla="*/ 352436 h 594654"/>
              <a:gd name="connsiteX50" fmla="*/ 329779 w 606311"/>
              <a:gd name="connsiteY50" fmla="*/ 321197 h 594654"/>
              <a:gd name="connsiteX51" fmla="*/ 359210 w 606311"/>
              <a:gd name="connsiteY51" fmla="*/ 308590 h 594654"/>
              <a:gd name="connsiteX52" fmla="*/ 363759 w 606311"/>
              <a:gd name="connsiteY52" fmla="*/ 308775 h 594654"/>
              <a:gd name="connsiteX53" fmla="*/ 400432 w 606311"/>
              <a:gd name="connsiteY53" fmla="*/ 312483 h 594654"/>
              <a:gd name="connsiteX54" fmla="*/ 412037 w 606311"/>
              <a:gd name="connsiteY54" fmla="*/ 252786 h 594654"/>
              <a:gd name="connsiteX55" fmla="*/ 253183 w 606311"/>
              <a:gd name="connsiteY55" fmla="*/ 94181 h 594654"/>
              <a:gd name="connsiteX56" fmla="*/ 253183 w 606311"/>
              <a:gd name="connsiteY56" fmla="*/ 25955 h 594654"/>
              <a:gd name="connsiteX57" fmla="*/ 25996 w 606311"/>
              <a:gd name="connsiteY57" fmla="*/ 252786 h 594654"/>
              <a:gd name="connsiteX58" fmla="*/ 253183 w 606311"/>
              <a:gd name="connsiteY58" fmla="*/ 479617 h 594654"/>
              <a:gd name="connsiteX59" fmla="*/ 331543 w 606311"/>
              <a:gd name="connsiteY59" fmla="*/ 465805 h 594654"/>
              <a:gd name="connsiteX60" fmla="*/ 327086 w 606311"/>
              <a:gd name="connsiteY60" fmla="*/ 421959 h 594654"/>
              <a:gd name="connsiteX61" fmla="*/ 253183 w 606311"/>
              <a:gd name="connsiteY61" fmla="*/ 437347 h 594654"/>
              <a:gd name="connsiteX62" fmla="*/ 68333 w 606311"/>
              <a:gd name="connsiteY62" fmla="*/ 252786 h 594654"/>
              <a:gd name="connsiteX63" fmla="*/ 253183 w 606311"/>
              <a:gd name="connsiteY63" fmla="*/ 68225 h 594654"/>
              <a:gd name="connsiteX64" fmla="*/ 438033 w 606311"/>
              <a:gd name="connsiteY64" fmla="*/ 252786 h 594654"/>
              <a:gd name="connsiteX65" fmla="*/ 427171 w 606311"/>
              <a:gd name="connsiteY65" fmla="*/ 315171 h 594654"/>
              <a:gd name="connsiteX66" fmla="*/ 470343 w 606311"/>
              <a:gd name="connsiteY66" fmla="*/ 319528 h 594654"/>
              <a:gd name="connsiteX67" fmla="*/ 480370 w 606311"/>
              <a:gd name="connsiteY67" fmla="*/ 252786 h 594654"/>
              <a:gd name="connsiteX68" fmla="*/ 413801 w 606311"/>
              <a:gd name="connsiteY68" fmla="*/ 92419 h 594654"/>
              <a:gd name="connsiteX69" fmla="*/ 253183 w 606311"/>
              <a:gd name="connsiteY69" fmla="*/ 25955 h 594654"/>
              <a:gd name="connsiteX70" fmla="*/ 253183 w 606311"/>
              <a:gd name="connsiteY70" fmla="*/ 0 h 594654"/>
              <a:gd name="connsiteX71" fmla="*/ 432184 w 606311"/>
              <a:gd name="connsiteY71" fmla="*/ 74065 h 594654"/>
              <a:gd name="connsiteX72" fmla="*/ 506366 w 606311"/>
              <a:gd name="connsiteY72" fmla="*/ 252786 h 594654"/>
              <a:gd name="connsiteX73" fmla="*/ 496710 w 606311"/>
              <a:gd name="connsiteY73" fmla="*/ 322216 h 594654"/>
              <a:gd name="connsiteX74" fmla="*/ 521314 w 606311"/>
              <a:gd name="connsiteY74" fmla="*/ 339643 h 594654"/>
              <a:gd name="connsiteX75" fmla="*/ 511379 w 606311"/>
              <a:gd name="connsiteY75" fmla="*/ 370512 h 594654"/>
              <a:gd name="connsiteX76" fmla="*/ 492068 w 606311"/>
              <a:gd name="connsiteY76" fmla="*/ 389793 h 594654"/>
              <a:gd name="connsiteX77" fmla="*/ 598095 w 606311"/>
              <a:gd name="connsiteY77" fmla="*/ 495561 h 594654"/>
              <a:gd name="connsiteX78" fmla="*/ 598095 w 606311"/>
              <a:gd name="connsiteY78" fmla="*/ 535513 h 594654"/>
              <a:gd name="connsiteX79" fmla="*/ 547217 w 606311"/>
              <a:gd name="connsiteY79" fmla="*/ 586311 h 594654"/>
              <a:gd name="connsiteX80" fmla="*/ 527163 w 606311"/>
              <a:gd name="connsiteY80" fmla="*/ 594654 h 594654"/>
              <a:gd name="connsiteX81" fmla="*/ 507201 w 606311"/>
              <a:gd name="connsiteY81" fmla="*/ 586311 h 594654"/>
              <a:gd name="connsiteX82" fmla="*/ 401175 w 606311"/>
              <a:gd name="connsiteY82" fmla="*/ 480544 h 594654"/>
              <a:gd name="connsiteX83" fmla="*/ 381863 w 606311"/>
              <a:gd name="connsiteY83" fmla="*/ 499825 h 594654"/>
              <a:gd name="connsiteX84" fmla="*/ 358653 w 606311"/>
              <a:gd name="connsiteY84" fmla="*/ 511041 h 594654"/>
              <a:gd name="connsiteX85" fmla="*/ 335163 w 606311"/>
              <a:gd name="connsiteY85" fmla="*/ 492038 h 594654"/>
              <a:gd name="connsiteX86" fmla="*/ 253183 w 606311"/>
              <a:gd name="connsiteY86" fmla="*/ 505572 h 594654"/>
              <a:gd name="connsiteX87" fmla="*/ 0 w 606311"/>
              <a:gd name="connsiteY87" fmla="*/ 252786 h 594654"/>
              <a:gd name="connsiteX88" fmla="*/ 253183 w 606311"/>
              <a:gd name="connsiteY88" fmla="*/ 0 h 594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606311" h="594654">
                <a:moveTo>
                  <a:pt x="361159" y="334638"/>
                </a:moveTo>
                <a:cubicBezTo>
                  <a:pt x="356146" y="334082"/>
                  <a:pt x="351875" y="335472"/>
                  <a:pt x="349090" y="338531"/>
                </a:cubicBezTo>
                <a:cubicBezTo>
                  <a:pt x="346583" y="341312"/>
                  <a:pt x="345469" y="345298"/>
                  <a:pt x="345933" y="349840"/>
                </a:cubicBezTo>
                <a:lnTo>
                  <a:pt x="359581" y="485549"/>
                </a:lnTo>
                <a:lnTo>
                  <a:pt x="391983" y="453012"/>
                </a:lnTo>
                <a:cubicBezTo>
                  <a:pt x="394583" y="450510"/>
                  <a:pt x="397925" y="449212"/>
                  <a:pt x="401175" y="449212"/>
                </a:cubicBezTo>
                <a:cubicBezTo>
                  <a:pt x="404517" y="449212"/>
                  <a:pt x="407859" y="450510"/>
                  <a:pt x="410366" y="453012"/>
                </a:cubicBezTo>
                <a:lnTo>
                  <a:pt x="525584" y="567957"/>
                </a:lnTo>
                <a:cubicBezTo>
                  <a:pt x="526141" y="568513"/>
                  <a:pt x="526698" y="568699"/>
                  <a:pt x="527163" y="568699"/>
                </a:cubicBezTo>
                <a:cubicBezTo>
                  <a:pt x="527627" y="568699"/>
                  <a:pt x="528277" y="568513"/>
                  <a:pt x="528834" y="567957"/>
                </a:cubicBezTo>
                <a:lnTo>
                  <a:pt x="579712" y="517159"/>
                </a:lnTo>
                <a:cubicBezTo>
                  <a:pt x="580547" y="516325"/>
                  <a:pt x="580547" y="514842"/>
                  <a:pt x="579712" y="513915"/>
                </a:cubicBezTo>
                <a:lnTo>
                  <a:pt x="464494" y="398970"/>
                </a:lnTo>
                <a:cubicBezTo>
                  <a:pt x="459480" y="393871"/>
                  <a:pt x="459480" y="385714"/>
                  <a:pt x="464494" y="380616"/>
                </a:cubicBezTo>
                <a:lnTo>
                  <a:pt x="496803" y="348450"/>
                </a:lnTo>
                <a:close/>
                <a:moveTo>
                  <a:pt x="266183" y="268006"/>
                </a:moveTo>
                <a:lnTo>
                  <a:pt x="266183" y="342178"/>
                </a:lnTo>
                <a:cubicBezTo>
                  <a:pt x="281498" y="336800"/>
                  <a:pt x="292543" y="322151"/>
                  <a:pt x="292543" y="305092"/>
                </a:cubicBezTo>
                <a:cubicBezTo>
                  <a:pt x="292543" y="287939"/>
                  <a:pt x="281498" y="273383"/>
                  <a:pt x="266183" y="268006"/>
                </a:cubicBezTo>
                <a:close/>
                <a:moveTo>
                  <a:pt x="240194" y="163516"/>
                </a:moveTo>
                <a:cubicBezTo>
                  <a:pt x="224879" y="168894"/>
                  <a:pt x="213834" y="183450"/>
                  <a:pt x="213834" y="200602"/>
                </a:cubicBezTo>
                <a:cubicBezTo>
                  <a:pt x="213834" y="217662"/>
                  <a:pt x="224879" y="232218"/>
                  <a:pt x="240194" y="237595"/>
                </a:cubicBezTo>
                <a:close/>
                <a:moveTo>
                  <a:pt x="253189" y="110576"/>
                </a:moveTo>
                <a:cubicBezTo>
                  <a:pt x="260336" y="110576"/>
                  <a:pt x="266183" y="116417"/>
                  <a:pt x="266183" y="123556"/>
                </a:cubicBezTo>
                <a:lnTo>
                  <a:pt x="266183" y="135331"/>
                </a:lnTo>
                <a:lnTo>
                  <a:pt x="287531" y="135331"/>
                </a:lnTo>
                <a:cubicBezTo>
                  <a:pt x="294678" y="135331"/>
                  <a:pt x="300526" y="141172"/>
                  <a:pt x="300526" y="148311"/>
                </a:cubicBezTo>
                <a:cubicBezTo>
                  <a:pt x="300526" y="155450"/>
                  <a:pt x="294678" y="161291"/>
                  <a:pt x="287531" y="161291"/>
                </a:cubicBezTo>
                <a:lnTo>
                  <a:pt x="266183" y="161291"/>
                </a:lnTo>
                <a:lnTo>
                  <a:pt x="266183" y="241119"/>
                </a:lnTo>
                <a:cubicBezTo>
                  <a:pt x="295978" y="247145"/>
                  <a:pt x="318532" y="273569"/>
                  <a:pt x="318532" y="305092"/>
                </a:cubicBezTo>
                <a:cubicBezTo>
                  <a:pt x="318532" y="336615"/>
                  <a:pt x="295978" y="362946"/>
                  <a:pt x="266183" y="369065"/>
                </a:cubicBezTo>
                <a:lnTo>
                  <a:pt x="266183" y="382045"/>
                </a:lnTo>
                <a:cubicBezTo>
                  <a:pt x="266183" y="389277"/>
                  <a:pt x="260336" y="395025"/>
                  <a:pt x="253189" y="395025"/>
                </a:cubicBezTo>
                <a:cubicBezTo>
                  <a:pt x="246042" y="395025"/>
                  <a:pt x="240194" y="389277"/>
                  <a:pt x="240194" y="382045"/>
                </a:cubicBezTo>
                <a:lnTo>
                  <a:pt x="240194" y="370363"/>
                </a:lnTo>
                <a:lnTo>
                  <a:pt x="215505" y="370363"/>
                </a:lnTo>
                <a:cubicBezTo>
                  <a:pt x="208358" y="370363"/>
                  <a:pt x="202510" y="364522"/>
                  <a:pt x="202510" y="357383"/>
                </a:cubicBezTo>
                <a:cubicBezTo>
                  <a:pt x="202510" y="350151"/>
                  <a:pt x="208358" y="344403"/>
                  <a:pt x="215505" y="344403"/>
                </a:cubicBezTo>
                <a:lnTo>
                  <a:pt x="240194" y="344403"/>
                </a:lnTo>
                <a:lnTo>
                  <a:pt x="240194" y="264483"/>
                </a:lnTo>
                <a:cubicBezTo>
                  <a:pt x="210400" y="258456"/>
                  <a:pt x="187845" y="232125"/>
                  <a:pt x="187845" y="200602"/>
                </a:cubicBezTo>
                <a:cubicBezTo>
                  <a:pt x="187845" y="169079"/>
                  <a:pt x="210400" y="142655"/>
                  <a:pt x="240194" y="136629"/>
                </a:cubicBezTo>
                <a:lnTo>
                  <a:pt x="240194" y="123556"/>
                </a:lnTo>
                <a:cubicBezTo>
                  <a:pt x="240194" y="116417"/>
                  <a:pt x="246042" y="110576"/>
                  <a:pt x="253189" y="110576"/>
                </a:cubicBezTo>
                <a:close/>
                <a:moveTo>
                  <a:pt x="253183" y="94181"/>
                </a:moveTo>
                <a:cubicBezTo>
                  <a:pt x="165632" y="94181"/>
                  <a:pt x="94329" y="165372"/>
                  <a:pt x="94329" y="252786"/>
                </a:cubicBezTo>
                <a:cubicBezTo>
                  <a:pt x="94329" y="340292"/>
                  <a:pt x="165632" y="411391"/>
                  <a:pt x="253183" y="411391"/>
                </a:cubicBezTo>
                <a:cubicBezTo>
                  <a:pt x="277972" y="411391"/>
                  <a:pt x="302390" y="405644"/>
                  <a:pt x="324301" y="394613"/>
                </a:cubicBezTo>
                <a:lnTo>
                  <a:pt x="320123" y="352436"/>
                </a:lnTo>
                <a:cubicBezTo>
                  <a:pt x="318916" y="340478"/>
                  <a:pt x="322351" y="329447"/>
                  <a:pt x="329779" y="321197"/>
                </a:cubicBezTo>
                <a:cubicBezTo>
                  <a:pt x="337206" y="313039"/>
                  <a:pt x="347604" y="308590"/>
                  <a:pt x="359210" y="308590"/>
                </a:cubicBezTo>
                <a:cubicBezTo>
                  <a:pt x="360695" y="308590"/>
                  <a:pt x="362181" y="308683"/>
                  <a:pt x="363759" y="308775"/>
                </a:cubicBezTo>
                <a:lnTo>
                  <a:pt x="400432" y="312483"/>
                </a:lnTo>
                <a:cubicBezTo>
                  <a:pt x="408138" y="293573"/>
                  <a:pt x="412037" y="273550"/>
                  <a:pt x="412037" y="252786"/>
                </a:cubicBezTo>
                <a:cubicBezTo>
                  <a:pt x="412037" y="165372"/>
                  <a:pt x="340734" y="94181"/>
                  <a:pt x="253183" y="94181"/>
                </a:cubicBezTo>
                <a:close/>
                <a:moveTo>
                  <a:pt x="253183" y="25955"/>
                </a:moveTo>
                <a:cubicBezTo>
                  <a:pt x="127938" y="25955"/>
                  <a:pt x="25996" y="127737"/>
                  <a:pt x="25996" y="252786"/>
                </a:cubicBezTo>
                <a:cubicBezTo>
                  <a:pt x="25996" y="377927"/>
                  <a:pt x="127938" y="479617"/>
                  <a:pt x="253183" y="479617"/>
                </a:cubicBezTo>
                <a:cubicBezTo>
                  <a:pt x="280200" y="479617"/>
                  <a:pt x="306475" y="474982"/>
                  <a:pt x="331543" y="465805"/>
                </a:cubicBezTo>
                <a:lnTo>
                  <a:pt x="327086" y="421959"/>
                </a:lnTo>
                <a:cubicBezTo>
                  <a:pt x="303875" y="432063"/>
                  <a:pt x="278715" y="437347"/>
                  <a:pt x="253183" y="437347"/>
                </a:cubicBezTo>
                <a:cubicBezTo>
                  <a:pt x="151241" y="437347"/>
                  <a:pt x="68333" y="354568"/>
                  <a:pt x="68333" y="252786"/>
                </a:cubicBezTo>
                <a:cubicBezTo>
                  <a:pt x="68333" y="151004"/>
                  <a:pt x="151241" y="68225"/>
                  <a:pt x="253183" y="68225"/>
                </a:cubicBezTo>
                <a:cubicBezTo>
                  <a:pt x="355125" y="68225"/>
                  <a:pt x="438033" y="151004"/>
                  <a:pt x="438033" y="252786"/>
                </a:cubicBezTo>
                <a:cubicBezTo>
                  <a:pt x="438033" y="274384"/>
                  <a:pt x="434413" y="295241"/>
                  <a:pt x="427171" y="315171"/>
                </a:cubicBezTo>
                <a:lnTo>
                  <a:pt x="470343" y="319528"/>
                </a:lnTo>
                <a:cubicBezTo>
                  <a:pt x="477028" y="297930"/>
                  <a:pt x="480370" y="275590"/>
                  <a:pt x="480370" y="252786"/>
                </a:cubicBezTo>
                <a:cubicBezTo>
                  <a:pt x="480370" y="192255"/>
                  <a:pt x="456788" y="135246"/>
                  <a:pt x="413801" y="92419"/>
                </a:cubicBezTo>
                <a:cubicBezTo>
                  <a:pt x="370908" y="49593"/>
                  <a:pt x="313902" y="25955"/>
                  <a:pt x="253183" y="25955"/>
                </a:cubicBezTo>
                <a:close/>
                <a:moveTo>
                  <a:pt x="253183" y="0"/>
                </a:moveTo>
                <a:cubicBezTo>
                  <a:pt x="320866" y="0"/>
                  <a:pt x="384370" y="26326"/>
                  <a:pt x="432184" y="74065"/>
                </a:cubicBezTo>
                <a:cubicBezTo>
                  <a:pt x="480091" y="121804"/>
                  <a:pt x="506366" y="185302"/>
                  <a:pt x="506366" y="252786"/>
                </a:cubicBezTo>
                <a:cubicBezTo>
                  <a:pt x="506366" y="276424"/>
                  <a:pt x="503116" y="299784"/>
                  <a:pt x="496710" y="322216"/>
                </a:cubicBezTo>
                <a:cubicBezTo>
                  <a:pt x="509058" y="324163"/>
                  <a:pt x="517971" y="330374"/>
                  <a:pt x="521314" y="339643"/>
                </a:cubicBezTo>
                <a:cubicBezTo>
                  <a:pt x="524842" y="349469"/>
                  <a:pt x="521221" y="360778"/>
                  <a:pt x="511379" y="370512"/>
                </a:cubicBezTo>
                <a:lnTo>
                  <a:pt x="492068" y="389793"/>
                </a:lnTo>
                <a:lnTo>
                  <a:pt x="598095" y="495561"/>
                </a:lnTo>
                <a:cubicBezTo>
                  <a:pt x="609050" y="506592"/>
                  <a:pt x="609050" y="524575"/>
                  <a:pt x="598095" y="535513"/>
                </a:cubicBezTo>
                <a:lnTo>
                  <a:pt x="547217" y="586311"/>
                </a:lnTo>
                <a:cubicBezTo>
                  <a:pt x="541832" y="591688"/>
                  <a:pt x="534776" y="594654"/>
                  <a:pt x="527163" y="594654"/>
                </a:cubicBezTo>
                <a:cubicBezTo>
                  <a:pt x="519642" y="594654"/>
                  <a:pt x="512494" y="591688"/>
                  <a:pt x="507201" y="586311"/>
                </a:cubicBezTo>
                <a:lnTo>
                  <a:pt x="401175" y="480544"/>
                </a:lnTo>
                <a:lnTo>
                  <a:pt x="381863" y="499825"/>
                </a:lnTo>
                <a:cubicBezTo>
                  <a:pt x="372672" y="509094"/>
                  <a:pt x="364130" y="511041"/>
                  <a:pt x="358653" y="511041"/>
                </a:cubicBezTo>
                <a:cubicBezTo>
                  <a:pt x="350018" y="511041"/>
                  <a:pt x="339620" y="505850"/>
                  <a:pt x="335163" y="492038"/>
                </a:cubicBezTo>
                <a:cubicBezTo>
                  <a:pt x="308889" y="501030"/>
                  <a:pt x="281314" y="505572"/>
                  <a:pt x="253183" y="505572"/>
                </a:cubicBezTo>
                <a:cubicBezTo>
                  <a:pt x="113547" y="505572"/>
                  <a:pt x="0" y="392203"/>
                  <a:pt x="0" y="252786"/>
                </a:cubicBezTo>
                <a:cubicBezTo>
                  <a:pt x="0" y="113369"/>
                  <a:pt x="113547" y="0"/>
                  <a:pt x="253183"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文本框 18"/>
          <p:cNvSpPr txBox="1"/>
          <p:nvPr/>
        </p:nvSpPr>
        <p:spPr>
          <a:xfrm flipH="1">
            <a:off x="8764407" y="1914890"/>
            <a:ext cx="2392680" cy="460375"/>
          </a:xfrm>
          <a:prstGeom prst="rect">
            <a:avLst/>
          </a:prstGeom>
          <a:noFill/>
        </p:spPr>
        <p:txBody>
          <a:bodyPr wrap="none" rtlCol="0">
            <a:spAutoFit/>
          </a:bodyPr>
          <a:lstStyle>
            <a:defPPr>
              <a:defRPr lang="zh-CN"/>
            </a:defPPr>
            <a:lvl1pPr>
              <a:defRPr sz="4800" spc="250">
                <a:solidFill>
                  <a:srgbClr val="4798A7"/>
                </a:solidFill>
                <a:latin typeface="思源黑体 CN Heavy" panose="020B0A00000000000000" pitchFamily="34" charset="-122"/>
                <a:ea typeface="思源黑体 CN Heavy" panose="020B0A00000000000000" pitchFamily="34" charset="-122"/>
              </a:defRPr>
            </a:lvl1pPr>
          </a:lstStyle>
          <a:p>
            <a:pPr algn="ctr"/>
            <a:r>
              <a:rPr lang="zh-CN" altLang="en-US" sz="2400" spc="500" dirty="0">
                <a:solidFill>
                  <a:schemeClr val="bg1"/>
                </a:solidFill>
              </a:rPr>
              <a:t>危害生命安全</a:t>
            </a:r>
          </a:p>
        </p:txBody>
      </p:sp>
      <p:sp>
        <p:nvSpPr>
          <p:cNvPr id="20" name="文本框 19"/>
          <p:cNvSpPr txBox="1"/>
          <p:nvPr/>
        </p:nvSpPr>
        <p:spPr>
          <a:xfrm flipH="1">
            <a:off x="7363898" y="2285989"/>
            <a:ext cx="3804872" cy="737235"/>
          </a:xfrm>
          <a:prstGeom prst="rect">
            <a:avLst/>
          </a:prstGeom>
          <a:noFill/>
        </p:spPr>
        <p:txBody>
          <a:bodyPr wrap="square">
            <a:spAutoFit/>
          </a:bodyPr>
          <a:lstStyle>
            <a:defPPr>
              <a:defRPr lang="zh-CN"/>
            </a:defPPr>
            <a:lvl1pPr>
              <a:lnSpc>
                <a:spcPct val="150000"/>
              </a:lnSpc>
              <a:defRPr sz="1400" spc="100">
                <a:solidFill>
                  <a:schemeClr val="bg1"/>
                </a:solidFill>
                <a:latin typeface="思源黑体 CN Light" panose="020B0300000000000000" pitchFamily="34" charset="-122"/>
                <a:ea typeface="思源黑体 CN Light" panose="020B0300000000000000" pitchFamily="34" charset="-122"/>
                <a:cs typeface="OPPOSans R" panose="00020600040101010101" pitchFamily="18" charset="-122"/>
              </a:defRPr>
            </a:lvl1pPr>
          </a:lstStyle>
          <a:p>
            <a:r>
              <a:rPr lang="zh-CN" altLang="en-US" dirty="0"/>
              <a:t>起火燃燒時產生高溫高熱，對人的肌體造成嚴重傷害，甚至致人休克、死亡</a:t>
            </a:r>
            <a:endParaRPr lang="en-US" altLang="zh-CN" dirty="0"/>
          </a:p>
        </p:txBody>
      </p:sp>
      <p:sp>
        <p:nvSpPr>
          <p:cNvPr id="21" name="文本框 20"/>
          <p:cNvSpPr txBox="1"/>
          <p:nvPr/>
        </p:nvSpPr>
        <p:spPr>
          <a:xfrm flipH="1">
            <a:off x="8764407" y="3619495"/>
            <a:ext cx="2392680" cy="460375"/>
          </a:xfrm>
          <a:prstGeom prst="rect">
            <a:avLst/>
          </a:prstGeom>
          <a:noFill/>
        </p:spPr>
        <p:txBody>
          <a:bodyPr wrap="none" rtlCol="0">
            <a:spAutoFit/>
          </a:bodyPr>
          <a:lstStyle>
            <a:defPPr>
              <a:defRPr lang="zh-CN"/>
            </a:defPPr>
            <a:lvl1pPr>
              <a:defRPr sz="4800" spc="250">
                <a:solidFill>
                  <a:srgbClr val="4798A7"/>
                </a:solidFill>
                <a:latin typeface="思源黑体 CN Heavy" panose="020B0A00000000000000" pitchFamily="34" charset="-122"/>
                <a:ea typeface="思源黑体 CN Heavy" panose="020B0A00000000000000" pitchFamily="34" charset="-122"/>
              </a:defRPr>
            </a:lvl1pPr>
          </a:lstStyle>
          <a:p>
            <a:pPr algn="ctr"/>
            <a:r>
              <a:rPr lang="zh-CN" altLang="en-US" sz="2400" spc="500" dirty="0">
                <a:solidFill>
                  <a:schemeClr val="bg1"/>
                </a:solidFill>
              </a:rPr>
              <a:t>造成經濟損失</a:t>
            </a:r>
          </a:p>
        </p:txBody>
      </p:sp>
      <p:sp>
        <p:nvSpPr>
          <p:cNvPr id="22" name="文本框 21"/>
          <p:cNvSpPr txBox="1"/>
          <p:nvPr/>
        </p:nvSpPr>
        <p:spPr>
          <a:xfrm flipH="1">
            <a:off x="7363898" y="3990594"/>
            <a:ext cx="3804872" cy="737235"/>
          </a:xfrm>
          <a:prstGeom prst="rect">
            <a:avLst/>
          </a:prstGeom>
          <a:noFill/>
        </p:spPr>
        <p:txBody>
          <a:bodyPr wrap="square">
            <a:spAutoFit/>
          </a:bodyPr>
          <a:lstStyle>
            <a:defPPr>
              <a:defRPr lang="zh-CN"/>
            </a:defPPr>
            <a:lvl1pPr>
              <a:lnSpc>
                <a:spcPct val="150000"/>
              </a:lnSpc>
              <a:defRPr sz="1400" spc="100">
                <a:solidFill>
                  <a:schemeClr val="bg1"/>
                </a:solidFill>
                <a:latin typeface="思源黑体 CN Light" panose="020B0300000000000000" pitchFamily="34" charset="-122"/>
                <a:ea typeface="思源黑体 CN Light" panose="020B0300000000000000" pitchFamily="34" charset="-122"/>
                <a:cs typeface="OPPOSans R" panose="00020600040101010101" pitchFamily="18" charset="-122"/>
              </a:defRPr>
            </a:lvl1pPr>
          </a:lstStyle>
          <a:p>
            <a:r>
              <a:rPr lang="zh-CN" altLang="en-US" dirty="0"/>
              <a:t>火災燒毀建築物內的財物，破壞設施設備，甚至會因火勢蔓延使整幢建築物化為廢墟</a:t>
            </a:r>
            <a:endParaRPr lang="en-US" altLang="zh-CN" dirty="0"/>
          </a:p>
        </p:txBody>
      </p:sp>
      <p:sp>
        <p:nvSpPr>
          <p:cNvPr id="23" name="文本框 22"/>
          <p:cNvSpPr txBox="1"/>
          <p:nvPr/>
        </p:nvSpPr>
        <p:spPr>
          <a:xfrm flipH="1">
            <a:off x="8764407" y="5324099"/>
            <a:ext cx="2392680" cy="460375"/>
          </a:xfrm>
          <a:prstGeom prst="rect">
            <a:avLst/>
          </a:prstGeom>
          <a:noFill/>
        </p:spPr>
        <p:txBody>
          <a:bodyPr wrap="none" rtlCol="0">
            <a:spAutoFit/>
          </a:bodyPr>
          <a:lstStyle>
            <a:defPPr>
              <a:defRPr lang="zh-CN"/>
            </a:defPPr>
            <a:lvl1pPr>
              <a:defRPr sz="4800" spc="250">
                <a:solidFill>
                  <a:srgbClr val="4798A7"/>
                </a:solidFill>
                <a:latin typeface="思源黑体 CN Heavy" panose="020B0A00000000000000" pitchFamily="34" charset="-122"/>
                <a:ea typeface="思源黑体 CN Heavy" panose="020B0A00000000000000" pitchFamily="34" charset="-122"/>
              </a:defRPr>
            </a:lvl1pPr>
          </a:lstStyle>
          <a:p>
            <a:pPr algn="ctr"/>
            <a:r>
              <a:rPr lang="zh-CN" altLang="en-US" sz="2400" spc="500" dirty="0">
                <a:solidFill>
                  <a:schemeClr val="bg1"/>
                </a:solidFill>
              </a:rPr>
              <a:t>破壞文明成果</a:t>
            </a:r>
          </a:p>
        </p:txBody>
      </p:sp>
      <p:sp>
        <p:nvSpPr>
          <p:cNvPr id="24" name="文本框 23"/>
          <p:cNvSpPr txBox="1"/>
          <p:nvPr/>
        </p:nvSpPr>
        <p:spPr>
          <a:xfrm flipH="1">
            <a:off x="7363898" y="5695198"/>
            <a:ext cx="3804872" cy="737235"/>
          </a:xfrm>
          <a:prstGeom prst="rect">
            <a:avLst/>
          </a:prstGeom>
          <a:noFill/>
        </p:spPr>
        <p:txBody>
          <a:bodyPr wrap="square">
            <a:spAutoFit/>
          </a:bodyPr>
          <a:lstStyle>
            <a:defPPr>
              <a:defRPr lang="zh-CN"/>
            </a:defPPr>
            <a:lvl1pPr>
              <a:lnSpc>
                <a:spcPct val="150000"/>
              </a:lnSpc>
              <a:defRPr sz="1400" spc="100">
                <a:solidFill>
                  <a:schemeClr val="bg1"/>
                </a:solidFill>
                <a:latin typeface="思源黑体 CN Light" panose="020B0300000000000000" pitchFamily="34" charset="-122"/>
                <a:ea typeface="思源黑体 CN Light" panose="020B0300000000000000" pitchFamily="34" charset="-122"/>
                <a:cs typeface="OPPOSans R" panose="00020600040101010101" pitchFamily="18" charset="-122"/>
              </a:defRPr>
            </a:lvl1pPr>
          </a:lstStyle>
          <a:p>
            <a:r>
              <a:rPr lang="zh-CN" altLang="en-US" dirty="0"/>
              <a:t>大量文物典籍古建築等諸多的稀世瑰寶面臨燒毀</a:t>
            </a:r>
            <a:r>
              <a:rPr lang="zh-CN" altLang="en-US"/>
              <a:t>的威脅</a:t>
            </a:r>
            <a:r>
              <a:rPr lang="en-US" altLang="zh-CN" dirty="0"/>
              <a:t>,</a:t>
            </a:r>
            <a:r>
              <a:rPr lang="zh-CN" altLang="en-US" dirty="0"/>
              <a:t>對文明成果造成無挽回</a:t>
            </a:r>
            <a:r>
              <a:rPr lang="zh-CN" altLang="en-US"/>
              <a:t>的損失</a:t>
            </a:r>
            <a:endParaRPr lang="en-US" altLang="zh-CN" dirty="0"/>
          </a:p>
        </p:txBody>
      </p:sp>
      <p:cxnSp>
        <p:nvCxnSpPr>
          <p:cNvPr id="25" name="直接连接符 24"/>
          <p:cNvCxnSpPr/>
          <p:nvPr/>
        </p:nvCxnSpPr>
        <p:spPr>
          <a:xfrm flipH="1">
            <a:off x="890140" y="2149022"/>
            <a:ext cx="11076311" cy="0"/>
          </a:xfrm>
          <a:prstGeom prst="line">
            <a:avLst/>
          </a:prstGeom>
          <a:ln w="12700">
            <a:solidFill>
              <a:schemeClr val="bg1">
                <a:alpha val="80000"/>
              </a:schemeClr>
            </a:solidFill>
          </a:ln>
        </p:spPr>
        <p:style>
          <a:lnRef idx="1">
            <a:schemeClr val="accent1"/>
          </a:lnRef>
          <a:fillRef idx="0">
            <a:schemeClr val="accent1"/>
          </a:fillRef>
          <a:effectRef idx="0">
            <a:schemeClr val="accent1"/>
          </a:effectRef>
          <a:fontRef idx="minor">
            <a:schemeClr val="tx1"/>
          </a:fontRef>
        </p:style>
      </p:cxnSp>
      <p:cxnSp>
        <p:nvCxnSpPr>
          <p:cNvPr id="26" name="直接连接符 25"/>
          <p:cNvCxnSpPr/>
          <p:nvPr/>
        </p:nvCxnSpPr>
        <p:spPr>
          <a:xfrm flipH="1">
            <a:off x="10137297" y="3698503"/>
            <a:ext cx="0" cy="288000"/>
          </a:xfrm>
          <a:prstGeom prst="line">
            <a:avLst/>
          </a:prstGeom>
          <a:ln w="38100">
            <a:solidFill>
              <a:srgbClr val="DFE5CF"/>
            </a:solidFill>
          </a:ln>
        </p:spPr>
        <p:style>
          <a:lnRef idx="1">
            <a:schemeClr val="accent1"/>
          </a:lnRef>
          <a:fillRef idx="0">
            <a:schemeClr val="accent1"/>
          </a:fillRef>
          <a:effectRef idx="0">
            <a:schemeClr val="accent1"/>
          </a:effectRef>
          <a:fontRef idx="minor">
            <a:schemeClr val="tx1"/>
          </a:fontRef>
        </p:style>
      </p:cxnSp>
      <p:pic>
        <p:nvPicPr>
          <p:cNvPr id="27" name="图片 26"/>
          <p:cNvPicPr>
            <a:picLocks noChangeAspect="1"/>
          </p:cNvPicPr>
          <p:nvPr/>
        </p:nvPicPr>
        <p:blipFill>
          <a:blip r:embed="rId3" cstate="print">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tretch>
            <a:fillRect/>
          </a:stretch>
        </p:blipFill>
        <p:spPr>
          <a:xfrm flipH="1" flipV="1">
            <a:off x="8732448" y="5054672"/>
            <a:ext cx="484160" cy="341459"/>
          </a:xfrm>
          <a:prstGeom prst="rect">
            <a:avLst/>
          </a:prstGeom>
        </p:spPr>
      </p:pic>
      <p:sp>
        <p:nvSpPr>
          <p:cNvPr id="28" name="椭圆 27"/>
          <p:cNvSpPr/>
          <p:nvPr/>
        </p:nvSpPr>
        <p:spPr>
          <a:xfrm flipH="1">
            <a:off x="9777297" y="1895690"/>
            <a:ext cx="720000" cy="720000"/>
          </a:xfrm>
          <a:prstGeom prst="ellipse">
            <a:avLst/>
          </a:prstGeom>
          <a:gradFill>
            <a:gsLst>
              <a:gs pos="100000">
                <a:srgbClr val="FEDEA4">
                  <a:lumMod val="39000"/>
                  <a:lumOff val="61000"/>
                </a:srgbClr>
              </a:gs>
              <a:gs pos="51000">
                <a:srgbClr val="FEBE4A"/>
              </a:gs>
            </a:gsLst>
            <a:lin ang="3600000" scaled="0"/>
          </a:gra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文本框 29"/>
          <p:cNvSpPr txBox="1"/>
          <p:nvPr/>
        </p:nvSpPr>
        <p:spPr>
          <a:xfrm flipH="1">
            <a:off x="9122581" y="2693296"/>
            <a:ext cx="2027474" cy="368300"/>
          </a:xfrm>
          <a:prstGeom prst="rect">
            <a:avLst/>
          </a:prstGeom>
          <a:noFill/>
        </p:spPr>
        <p:txBody>
          <a:bodyPr wrap="square" rtlCol="0">
            <a:spAutoFit/>
          </a:bodyPr>
          <a:lstStyle>
            <a:defPPr>
              <a:defRPr lang="zh-CN"/>
            </a:defPPr>
            <a:lvl1pPr>
              <a:defRPr sz="2000" spc="150">
                <a:solidFill>
                  <a:srgbClr val="ACC36A"/>
                </a:solidFill>
                <a:latin typeface="思源黑体 CN Heavy" panose="020B0A00000000000000" pitchFamily="34" charset="-122"/>
                <a:ea typeface="思源黑体 CN Heavy" panose="020B0A00000000000000" pitchFamily="34" charset="-122"/>
              </a:defRPr>
            </a:lvl1pPr>
          </a:lstStyle>
          <a:p>
            <a:pPr algn="ctr"/>
            <a:r>
              <a:rPr lang="en-US" altLang="zh-CN" sz="1800" dirty="0">
                <a:solidFill>
                  <a:srgbClr val="FEBE4A"/>
                </a:solidFill>
              </a:rPr>
              <a:t>PART</a:t>
            </a:r>
            <a:r>
              <a:rPr lang="zh-CN" altLang="en-US" sz="1800" dirty="0">
                <a:solidFill>
                  <a:srgbClr val="FEBE4A"/>
                </a:solidFill>
              </a:rPr>
              <a:t> </a:t>
            </a:r>
            <a:r>
              <a:rPr lang="en-US" altLang="zh-CN" sz="1800" dirty="0">
                <a:solidFill>
                  <a:srgbClr val="FEBE4A"/>
                </a:solidFill>
              </a:rPr>
              <a:t>FOUR</a:t>
            </a:r>
            <a:endParaRPr lang="zh-CN" altLang="en-US" sz="1800" dirty="0">
              <a:solidFill>
                <a:srgbClr val="FEBE4A"/>
              </a:solidFill>
            </a:endParaRPr>
          </a:p>
        </p:txBody>
      </p:sp>
      <p:sp>
        <p:nvSpPr>
          <p:cNvPr id="31" name="矩形 30"/>
          <p:cNvSpPr/>
          <p:nvPr/>
        </p:nvSpPr>
        <p:spPr>
          <a:xfrm flipH="1">
            <a:off x="8732447" y="3968073"/>
            <a:ext cx="2809700" cy="2031292"/>
          </a:xfrm>
          <a:prstGeom prst="rect">
            <a:avLst/>
          </a:prstGeom>
          <a:solidFill>
            <a:srgbClr val="FEBE4A"/>
          </a:solidFill>
          <a:ln>
            <a:noFill/>
          </a:ln>
          <a:effectLst>
            <a:outerShdw blurRad="190500" dist="38100" dir="2700000" algn="tl" rotWithShape="0">
              <a:srgbClr val="FEBE4A">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2" name="文本框 31"/>
          <p:cNvSpPr txBox="1"/>
          <p:nvPr/>
        </p:nvSpPr>
        <p:spPr>
          <a:xfrm>
            <a:off x="8857837" y="4129186"/>
            <a:ext cx="2944844" cy="460375"/>
          </a:xfrm>
          <a:prstGeom prst="rect">
            <a:avLst/>
          </a:prstGeom>
          <a:noFill/>
        </p:spPr>
        <p:txBody>
          <a:bodyPr wrap="square" rtlCol="0">
            <a:spAutoFit/>
          </a:bodyPr>
          <a:lstStyle>
            <a:defPPr>
              <a:defRPr lang="zh-CN"/>
            </a:defPPr>
            <a:lvl1pPr>
              <a:defRPr sz="2400" spc="150">
                <a:solidFill>
                  <a:schemeClr val="bg1"/>
                </a:solidFill>
                <a:latin typeface="思源黑体 CN Heavy" panose="020B0A00000000000000" pitchFamily="34" charset="-122"/>
                <a:ea typeface="思源黑体 CN Heavy" panose="020B0A00000000000000" pitchFamily="34" charset="-122"/>
              </a:defRPr>
            </a:lvl1pPr>
          </a:lstStyle>
          <a:p>
            <a:r>
              <a:rPr lang="zh-CN" altLang="en-US" dirty="0"/>
              <a:t>市場分析</a:t>
            </a:r>
          </a:p>
        </p:txBody>
      </p:sp>
      <p:sp>
        <p:nvSpPr>
          <p:cNvPr id="33" name="文本框 32"/>
          <p:cNvSpPr txBox="1"/>
          <p:nvPr/>
        </p:nvSpPr>
        <p:spPr>
          <a:xfrm flipH="1">
            <a:off x="8857837" y="4484718"/>
            <a:ext cx="2558919" cy="1209675"/>
          </a:xfrm>
          <a:prstGeom prst="rect">
            <a:avLst/>
          </a:prstGeom>
          <a:noFill/>
        </p:spPr>
        <p:txBody>
          <a:bodyPr wrap="square" rtlCol="0">
            <a:spAutoFit/>
          </a:bodyPr>
          <a:lstStyle>
            <a:defPPr>
              <a:defRPr lang="zh-CN"/>
            </a:defPPr>
            <a:lvl1pPr>
              <a:lnSpc>
                <a:spcPct val="130000"/>
              </a:lnSpc>
              <a:defRPr sz="1400" spc="150">
                <a:solidFill>
                  <a:schemeClr val="bg1"/>
                </a:solidFill>
                <a:latin typeface="思源黑体 CN Light" panose="020B0300000000000000" pitchFamily="34" charset="-122"/>
                <a:ea typeface="思源黑体 CN Light" panose="020B0300000000000000" pitchFamily="34" charset="-122"/>
              </a:defRPr>
            </a:lvl1pPr>
          </a:lstStyle>
          <a:p>
            <a:r>
              <a:rPr lang="zh-CN" altLang="en-US" dirty="0"/>
              <a:t>截至目前，理財行業中存續的現金管理類理財產品共有</a:t>
            </a:r>
            <a:r>
              <a:rPr lang="en-US" altLang="zh-CN" dirty="0"/>
              <a:t>514</a:t>
            </a:r>
            <a:r>
              <a:rPr lang="zh-CN" altLang="en-US" dirty="0"/>
              <a:t>款，其中，淨值型產品有</a:t>
            </a:r>
            <a:r>
              <a:rPr lang="en-US" altLang="zh-CN" dirty="0"/>
              <a:t>353</a:t>
            </a:r>
            <a:r>
              <a:rPr lang="zh-CN" altLang="en-US" dirty="0"/>
              <a:t>款，占比</a:t>
            </a:r>
            <a:r>
              <a:rPr lang="en-US" altLang="zh-CN" dirty="0"/>
              <a:t>69%</a:t>
            </a:r>
            <a:endParaRPr lang="zh-CN" altLang="en-US" dirty="0"/>
          </a:p>
        </p:txBody>
      </p:sp>
      <p:sp>
        <p:nvSpPr>
          <p:cNvPr id="36" name="文本框 35"/>
          <p:cNvSpPr txBox="1"/>
          <p:nvPr/>
        </p:nvSpPr>
        <p:spPr>
          <a:xfrm flipH="1">
            <a:off x="3788581" y="2693296"/>
            <a:ext cx="1764806" cy="368300"/>
          </a:xfrm>
          <a:prstGeom prst="rect">
            <a:avLst/>
          </a:prstGeom>
          <a:noFill/>
        </p:spPr>
        <p:txBody>
          <a:bodyPr wrap="square" rtlCol="0">
            <a:spAutoFit/>
          </a:bodyPr>
          <a:lstStyle>
            <a:defPPr>
              <a:defRPr lang="zh-CN"/>
            </a:defPPr>
            <a:lvl1pPr algn="ctr">
              <a:defRPr spc="150">
                <a:solidFill>
                  <a:srgbClr val="FD6479"/>
                </a:solidFill>
                <a:latin typeface="思源黑体 CN Heavy" panose="020B0A00000000000000" pitchFamily="34" charset="-122"/>
                <a:ea typeface="思源黑体 CN Heavy" panose="020B0A00000000000000" pitchFamily="34" charset="-122"/>
              </a:defRPr>
            </a:lvl1pPr>
          </a:lstStyle>
          <a:p>
            <a:r>
              <a:rPr lang="en-US" altLang="zh-CN" dirty="0">
                <a:solidFill>
                  <a:srgbClr val="FEBE4A"/>
                </a:solidFill>
              </a:rPr>
              <a:t>PART</a:t>
            </a:r>
            <a:r>
              <a:rPr lang="zh-CN" altLang="en-US" dirty="0">
                <a:solidFill>
                  <a:srgbClr val="FEBE4A"/>
                </a:solidFill>
              </a:rPr>
              <a:t> </a:t>
            </a:r>
            <a:r>
              <a:rPr lang="en-US" altLang="zh-CN" dirty="0">
                <a:solidFill>
                  <a:srgbClr val="FEBE4A"/>
                </a:solidFill>
              </a:rPr>
              <a:t>TWO</a:t>
            </a:r>
            <a:endParaRPr lang="zh-CN" altLang="en-US" dirty="0">
              <a:solidFill>
                <a:srgbClr val="FEBE4A"/>
              </a:solidFill>
            </a:endParaRPr>
          </a:p>
        </p:txBody>
      </p:sp>
      <p:sp>
        <p:nvSpPr>
          <p:cNvPr id="37" name="矩形 36"/>
          <p:cNvSpPr/>
          <p:nvPr/>
        </p:nvSpPr>
        <p:spPr>
          <a:xfrm flipH="1">
            <a:off x="3284147" y="3961811"/>
            <a:ext cx="2809700" cy="2031292"/>
          </a:xfrm>
          <a:prstGeom prst="rect">
            <a:avLst/>
          </a:prstGeom>
          <a:solidFill>
            <a:srgbClr val="FEDEA4"/>
          </a:solidFill>
          <a:ln>
            <a:noFill/>
          </a:ln>
          <a:effectLst>
            <a:outerShdw blurRad="190500" dist="38100" dir="2700000" algn="tl" rotWithShape="0">
              <a:srgbClr val="FEDEA4">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38" name="组合 37"/>
          <p:cNvGrpSpPr/>
          <p:nvPr/>
        </p:nvGrpSpPr>
        <p:grpSpPr>
          <a:xfrm flipH="1">
            <a:off x="3379106" y="4123961"/>
            <a:ext cx="2589350" cy="1844607"/>
            <a:chOff x="660531" y="3574510"/>
            <a:chExt cx="2589350" cy="1844607"/>
          </a:xfrm>
          <a:effectLst>
            <a:outerShdw blurRad="50800" dist="50800" dir="5400000" algn="ctr" rotWithShape="0">
              <a:srgbClr val="FEDEA4"/>
            </a:outerShdw>
          </a:effectLst>
        </p:grpSpPr>
        <p:sp>
          <p:nvSpPr>
            <p:cNvPr id="39" name="文本框 38"/>
            <p:cNvSpPr txBox="1"/>
            <p:nvPr/>
          </p:nvSpPr>
          <p:spPr>
            <a:xfrm flipH="1">
              <a:off x="678132" y="3574510"/>
              <a:ext cx="2571749" cy="460375"/>
            </a:xfrm>
            <a:prstGeom prst="rect">
              <a:avLst/>
            </a:prstGeom>
            <a:noFill/>
          </p:spPr>
          <p:txBody>
            <a:bodyPr wrap="square" rtlCol="0">
              <a:spAutoFit/>
            </a:bodyPr>
            <a:lstStyle>
              <a:defPPr>
                <a:defRPr lang="zh-CN"/>
              </a:defPPr>
              <a:lvl1pPr>
                <a:defRPr sz="2400" spc="150">
                  <a:solidFill>
                    <a:schemeClr val="bg1"/>
                  </a:solidFill>
                  <a:latin typeface="思源黑体 CN Heavy" panose="020B0A00000000000000" pitchFamily="34" charset="-122"/>
                  <a:ea typeface="思源黑体 CN Heavy" panose="020B0A00000000000000" pitchFamily="34" charset="-122"/>
                </a:defRPr>
              </a:lvl1pPr>
            </a:lstStyle>
            <a:p>
              <a:r>
                <a:rPr lang="zh-CN" altLang="en-US" dirty="0"/>
                <a:t>發展趨勢</a:t>
              </a:r>
            </a:p>
          </p:txBody>
        </p:sp>
        <p:sp>
          <p:nvSpPr>
            <p:cNvPr id="40" name="文本框 39"/>
            <p:cNvSpPr txBox="1"/>
            <p:nvPr/>
          </p:nvSpPr>
          <p:spPr>
            <a:xfrm>
              <a:off x="660531" y="3930042"/>
              <a:ext cx="2558919" cy="1489075"/>
            </a:xfrm>
            <a:prstGeom prst="rect">
              <a:avLst/>
            </a:prstGeom>
            <a:noFill/>
          </p:spPr>
          <p:txBody>
            <a:bodyPr wrap="square" rtlCol="0">
              <a:spAutoFit/>
            </a:bodyPr>
            <a:lstStyle>
              <a:defPPr>
                <a:defRPr lang="zh-CN"/>
              </a:defPPr>
              <a:lvl1pPr>
                <a:lnSpc>
                  <a:spcPct val="130000"/>
                </a:lnSpc>
                <a:defRPr sz="1400" spc="150">
                  <a:solidFill>
                    <a:schemeClr val="tx1">
                      <a:lumMod val="50000"/>
                      <a:lumOff val="50000"/>
                    </a:schemeClr>
                  </a:solidFill>
                  <a:latin typeface="思源黑体 CN Light" panose="020B0300000000000000" pitchFamily="34" charset="-122"/>
                  <a:ea typeface="思源黑体 CN Light" panose="020B0300000000000000" pitchFamily="34" charset="-122"/>
                </a:defRPr>
              </a:lvl1pPr>
            </a:lstStyle>
            <a:p>
              <a:r>
                <a:rPr lang="zh-CN" altLang="en-US"/>
                <a:t>同比增長</a:t>
              </a:r>
              <a:r>
                <a:rPr lang="en-US" altLang="zh-CN" dirty="0"/>
                <a:t>5.37%</a:t>
              </a:r>
              <a:r>
                <a:rPr lang="zh-CN" altLang="en-US" dirty="0"/>
                <a:t>，上半年累計為投資者</a:t>
              </a:r>
              <a:r>
                <a:rPr lang="zh-CN" altLang="en-US"/>
                <a:t>創造收益</a:t>
              </a:r>
              <a:r>
                <a:rPr lang="en-US" altLang="zh-CN" dirty="0"/>
                <a:t>4137.51</a:t>
              </a:r>
              <a:r>
                <a:rPr lang="zh-CN" altLang="en-US" dirty="0"/>
                <a:t>億</a:t>
              </a:r>
              <a:r>
                <a:rPr lang="zh-CN" altLang="en-US"/>
                <a:t>元中</a:t>
              </a:r>
              <a:r>
                <a:rPr lang="en-US" altLang="zh-CN" dirty="0"/>
                <a:t>,</a:t>
              </a:r>
              <a:r>
                <a:rPr lang="zh-CN" altLang="en-US" dirty="0"/>
                <a:t>與此同時，銀行理財產品的收益率保持穩定</a:t>
              </a:r>
            </a:p>
          </p:txBody>
        </p:sp>
      </p:grpSp>
      <p:sp>
        <p:nvSpPr>
          <p:cNvPr id="41" name="椭圆 40"/>
          <p:cNvSpPr/>
          <p:nvPr/>
        </p:nvSpPr>
        <p:spPr>
          <a:xfrm flipH="1">
            <a:off x="7034097" y="3868199"/>
            <a:ext cx="720000" cy="720000"/>
          </a:xfrm>
          <a:prstGeom prst="ellipse">
            <a:avLst/>
          </a:prstGeom>
          <a:gradFill>
            <a:gsLst>
              <a:gs pos="100000">
                <a:srgbClr val="FEDEA4">
                  <a:lumMod val="39000"/>
                  <a:lumOff val="61000"/>
                </a:srgbClr>
              </a:gs>
              <a:gs pos="51000">
                <a:srgbClr val="FEBE4A"/>
              </a:gs>
            </a:gsLst>
            <a:lin ang="3600000" scaled="0"/>
          </a:gra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文本框 41"/>
          <p:cNvSpPr txBox="1"/>
          <p:nvPr/>
        </p:nvSpPr>
        <p:spPr>
          <a:xfrm flipH="1">
            <a:off x="6493681" y="4665805"/>
            <a:ext cx="1825831" cy="368300"/>
          </a:xfrm>
          <a:prstGeom prst="rect">
            <a:avLst/>
          </a:prstGeom>
          <a:noFill/>
        </p:spPr>
        <p:txBody>
          <a:bodyPr wrap="square" rtlCol="0">
            <a:spAutoFit/>
          </a:bodyPr>
          <a:lstStyle>
            <a:defPPr>
              <a:defRPr lang="zh-CN"/>
            </a:defPPr>
            <a:lvl1pPr algn="ctr">
              <a:defRPr spc="150">
                <a:solidFill>
                  <a:srgbClr val="FD6479"/>
                </a:solidFill>
                <a:latin typeface="思源黑体 CN Heavy" panose="020B0A00000000000000" pitchFamily="34" charset="-122"/>
                <a:ea typeface="思源黑体 CN Heavy" panose="020B0A00000000000000" pitchFamily="34" charset="-122"/>
              </a:defRPr>
            </a:lvl1pPr>
          </a:lstStyle>
          <a:p>
            <a:r>
              <a:rPr lang="en-US" altLang="zh-CN" dirty="0">
                <a:solidFill>
                  <a:srgbClr val="FEBE4A"/>
                </a:solidFill>
              </a:rPr>
              <a:t>PART</a:t>
            </a:r>
            <a:r>
              <a:rPr lang="zh-CN" altLang="en-US" dirty="0">
                <a:solidFill>
                  <a:srgbClr val="FEBE4A"/>
                </a:solidFill>
              </a:rPr>
              <a:t> </a:t>
            </a:r>
            <a:r>
              <a:rPr lang="en-US" altLang="zh-CN" dirty="0">
                <a:solidFill>
                  <a:srgbClr val="FEBE4A"/>
                </a:solidFill>
              </a:rPr>
              <a:t>THREE</a:t>
            </a:r>
            <a:endParaRPr lang="zh-CN" altLang="en-US" dirty="0">
              <a:solidFill>
                <a:srgbClr val="FEBE4A"/>
              </a:solidFill>
            </a:endParaRPr>
          </a:p>
        </p:txBody>
      </p:sp>
      <p:sp>
        <p:nvSpPr>
          <p:cNvPr id="43" name="矩形 42"/>
          <p:cNvSpPr/>
          <p:nvPr/>
        </p:nvSpPr>
        <p:spPr>
          <a:xfrm flipH="1" flipV="1">
            <a:off x="5989247" y="1324190"/>
            <a:ext cx="2809700" cy="2031292"/>
          </a:xfrm>
          <a:prstGeom prst="rect">
            <a:avLst/>
          </a:prstGeom>
          <a:solidFill>
            <a:srgbClr val="FEDEA4"/>
          </a:solidFill>
          <a:ln>
            <a:noFill/>
          </a:ln>
          <a:effectLst>
            <a:outerShdw blurRad="190500" dist="38100" dir="2700000" algn="tl" rotWithShape="0">
              <a:srgbClr val="FEDEA4">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44" name="组合 43"/>
          <p:cNvGrpSpPr/>
          <p:nvPr/>
        </p:nvGrpSpPr>
        <p:grpSpPr>
          <a:xfrm flipH="1">
            <a:off x="6114637" y="1647923"/>
            <a:ext cx="2558919" cy="1285172"/>
            <a:chOff x="660531" y="3574510"/>
            <a:chExt cx="2558919" cy="1285172"/>
          </a:xfrm>
        </p:grpSpPr>
        <p:sp>
          <p:nvSpPr>
            <p:cNvPr id="45" name="文本框 44"/>
            <p:cNvSpPr txBox="1"/>
            <p:nvPr/>
          </p:nvSpPr>
          <p:spPr>
            <a:xfrm flipH="1">
              <a:off x="678133" y="3574510"/>
              <a:ext cx="2530306" cy="460375"/>
            </a:xfrm>
            <a:prstGeom prst="rect">
              <a:avLst/>
            </a:prstGeom>
            <a:noFill/>
          </p:spPr>
          <p:txBody>
            <a:bodyPr wrap="square" rtlCol="0">
              <a:spAutoFit/>
            </a:bodyPr>
            <a:lstStyle/>
            <a:p>
              <a:r>
                <a:rPr lang="zh-CN" altLang="en-US" sz="2400" spc="150" dirty="0">
                  <a:solidFill>
                    <a:schemeClr val="bg1"/>
                  </a:solidFill>
                  <a:latin typeface="思源黑体 CN Heavy" panose="020B0A00000000000000" pitchFamily="34" charset="-122"/>
                  <a:ea typeface="思源黑体 CN Heavy" panose="020B0A00000000000000" pitchFamily="34" charset="-122"/>
                </a:rPr>
                <a:t>發展趨勢</a:t>
              </a:r>
            </a:p>
          </p:txBody>
        </p:sp>
        <p:sp>
          <p:nvSpPr>
            <p:cNvPr id="46" name="文本框 45"/>
            <p:cNvSpPr txBox="1"/>
            <p:nvPr/>
          </p:nvSpPr>
          <p:spPr>
            <a:xfrm>
              <a:off x="660531" y="3930042"/>
              <a:ext cx="2558919" cy="929640"/>
            </a:xfrm>
            <a:prstGeom prst="rect">
              <a:avLst/>
            </a:prstGeom>
            <a:noFill/>
          </p:spPr>
          <p:txBody>
            <a:bodyPr wrap="square" rtlCol="0">
              <a:spAutoFit/>
            </a:bodyPr>
            <a:lstStyle>
              <a:defPPr>
                <a:defRPr lang="zh-CN"/>
              </a:defPPr>
              <a:lvl1pPr>
                <a:lnSpc>
                  <a:spcPct val="130000"/>
                </a:lnSpc>
                <a:defRPr sz="1400" spc="150">
                  <a:solidFill>
                    <a:schemeClr val="tx1">
                      <a:lumMod val="50000"/>
                      <a:lumOff val="50000"/>
                    </a:schemeClr>
                  </a:solidFill>
                  <a:latin typeface="思源黑体 CN Light" panose="020B0300000000000000" pitchFamily="34" charset="-122"/>
                  <a:ea typeface="思源黑体 CN Light" panose="020B0300000000000000" pitchFamily="34" charset="-122"/>
                </a:defRPr>
              </a:lvl1pPr>
            </a:lstStyle>
            <a:p>
              <a:r>
                <a:rPr lang="en-US" altLang="zh-CN" dirty="0"/>
                <a:t>2021</a:t>
              </a:r>
              <a:r>
                <a:rPr lang="zh-CN" altLang="en-US" dirty="0"/>
                <a:t>年前六個月理財產品累計兌付客戶收益</a:t>
              </a:r>
              <a:r>
                <a:rPr lang="en-US" altLang="zh-CN" dirty="0"/>
                <a:t>4137.51</a:t>
              </a:r>
              <a:r>
                <a:rPr lang="zh-CN" altLang="en-US" dirty="0"/>
                <a:t>億元</a:t>
              </a:r>
            </a:p>
          </p:txBody>
        </p:sp>
      </p:grpSp>
      <p:cxnSp>
        <p:nvCxnSpPr>
          <p:cNvPr id="47" name="直接连接符 46"/>
          <p:cNvCxnSpPr/>
          <p:nvPr/>
        </p:nvCxnSpPr>
        <p:spPr>
          <a:xfrm flipH="1">
            <a:off x="4727097" y="3698503"/>
            <a:ext cx="0" cy="288000"/>
          </a:xfrm>
          <a:prstGeom prst="line">
            <a:avLst/>
          </a:prstGeom>
          <a:ln w="38100">
            <a:solidFill>
              <a:srgbClr val="DFE5CF"/>
            </a:solidFill>
          </a:ln>
        </p:spPr>
        <p:style>
          <a:lnRef idx="1">
            <a:schemeClr val="accent1"/>
          </a:lnRef>
          <a:fillRef idx="0">
            <a:schemeClr val="accent1"/>
          </a:fillRef>
          <a:effectRef idx="0">
            <a:schemeClr val="accent1"/>
          </a:effectRef>
          <a:fontRef idx="minor">
            <a:schemeClr val="tx1"/>
          </a:fontRef>
        </p:style>
      </p:cxnSp>
      <p:sp>
        <p:nvSpPr>
          <p:cNvPr id="49" name="文本框 48"/>
          <p:cNvSpPr txBox="1"/>
          <p:nvPr/>
        </p:nvSpPr>
        <p:spPr>
          <a:xfrm flipH="1">
            <a:off x="1369232" y="4818205"/>
            <a:ext cx="1496029" cy="368300"/>
          </a:xfrm>
          <a:prstGeom prst="rect">
            <a:avLst/>
          </a:prstGeom>
          <a:noFill/>
        </p:spPr>
        <p:txBody>
          <a:bodyPr wrap="square" rtlCol="0">
            <a:spAutoFit/>
          </a:bodyPr>
          <a:lstStyle>
            <a:defPPr>
              <a:defRPr lang="zh-CN"/>
            </a:defPPr>
            <a:lvl1pPr algn="ctr">
              <a:defRPr spc="150">
                <a:solidFill>
                  <a:srgbClr val="FD6479"/>
                </a:solidFill>
                <a:latin typeface="思源黑体 CN Heavy" panose="020B0A00000000000000" pitchFamily="34" charset="-122"/>
                <a:ea typeface="思源黑体 CN Heavy" panose="020B0A00000000000000" pitchFamily="34" charset="-122"/>
              </a:defRPr>
            </a:lvl1pPr>
          </a:lstStyle>
          <a:p>
            <a:r>
              <a:rPr lang="en-US" altLang="zh-CN" dirty="0">
                <a:solidFill>
                  <a:srgbClr val="FEBE4A"/>
                </a:solidFill>
              </a:rPr>
              <a:t>PART</a:t>
            </a:r>
            <a:r>
              <a:rPr lang="zh-CN" altLang="en-US" dirty="0">
                <a:solidFill>
                  <a:srgbClr val="FEBE4A"/>
                </a:solidFill>
              </a:rPr>
              <a:t> </a:t>
            </a:r>
            <a:r>
              <a:rPr lang="en-US" altLang="zh-CN" dirty="0">
                <a:solidFill>
                  <a:srgbClr val="FEBE4A"/>
                </a:solidFill>
              </a:rPr>
              <a:t>ONE</a:t>
            </a:r>
            <a:endParaRPr lang="zh-CN" altLang="en-US" dirty="0">
              <a:solidFill>
                <a:srgbClr val="FEBE4A"/>
              </a:solidFill>
            </a:endParaRPr>
          </a:p>
        </p:txBody>
      </p:sp>
      <p:sp>
        <p:nvSpPr>
          <p:cNvPr id="50" name="矩形 49"/>
          <p:cNvSpPr/>
          <p:nvPr/>
        </p:nvSpPr>
        <p:spPr>
          <a:xfrm flipH="1" flipV="1">
            <a:off x="712397" y="1324190"/>
            <a:ext cx="2809700" cy="2031292"/>
          </a:xfrm>
          <a:prstGeom prst="rect">
            <a:avLst/>
          </a:prstGeom>
          <a:solidFill>
            <a:srgbClr val="FEBE4A"/>
          </a:solidFill>
          <a:ln>
            <a:noFill/>
          </a:ln>
          <a:effectLst>
            <a:outerShdw blurRad="190500" dist="38100" dir="2700000" algn="tl" rotWithShape="0">
              <a:srgbClr val="FEBE4A">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51" name="组合 50"/>
          <p:cNvGrpSpPr/>
          <p:nvPr/>
        </p:nvGrpSpPr>
        <p:grpSpPr>
          <a:xfrm flipH="1">
            <a:off x="837787" y="1486340"/>
            <a:ext cx="2558919" cy="1844607"/>
            <a:chOff x="660531" y="3574510"/>
            <a:chExt cx="2558919" cy="1844607"/>
          </a:xfrm>
        </p:grpSpPr>
        <p:sp>
          <p:nvSpPr>
            <p:cNvPr id="52" name="文本框 51"/>
            <p:cNvSpPr txBox="1"/>
            <p:nvPr/>
          </p:nvSpPr>
          <p:spPr>
            <a:xfrm flipH="1">
              <a:off x="914216" y="3574510"/>
              <a:ext cx="2305234" cy="460375"/>
            </a:xfrm>
            <a:prstGeom prst="rect">
              <a:avLst/>
            </a:prstGeom>
            <a:noFill/>
          </p:spPr>
          <p:txBody>
            <a:bodyPr wrap="square" rtlCol="0">
              <a:spAutoFit/>
            </a:bodyPr>
            <a:lstStyle>
              <a:defPPr>
                <a:defRPr lang="zh-CN"/>
              </a:defPPr>
              <a:lvl1pPr>
                <a:defRPr sz="2400" spc="150">
                  <a:solidFill>
                    <a:schemeClr val="bg1"/>
                  </a:solidFill>
                  <a:latin typeface="思源黑体 CN Heavy" panose="020B0A00000000000000" pitchFamily="34" charset="-122"/>
                  <a:ea typeface="思源黑体 CN Heavy" panose="020B0A00000000000000" pitchFamily="34" charset="-122"/>
                </a:defRPr>
              </a:lvl1pPr>
            </a:lstStyle>
            <a:p>
              <a:r>
                <a:rPr lang="zh-CN" altLang="en-US" dirty="0"/>
                <a:t>市場趨勢</a:t>
              </a:r>
            </a:p>
          </p:txBody>
        </p:sp>
        <p:sp>
          <p:nvSpPr>
            <p:cNvPr id="53" name="文本框 52"/>
            <p:cNvSpPr txBox="1"/>
            <p:nvPr/>
          </p:nvSpPr>
          <p:spPr>
            <a:xfrm>
              <a:off x="660531" y="3930042"/>
              <a:ext cx="2558919" cy="1489075"/>
            </a:xfrm>
            <a:prstGeom prst="rect">
              <a:avLst/>
            </a:prstGeom>
            <a:noFill/>
          </p:spPr>
          <p:txBody>
            <a:bodyPr wrap="square" rtlCol="0">
              <a:spAutoFit/>
            </a:bodyPr>
            <a:lstStyle>
              <a:defPPr>
                <a:defRPr lang="zh-CN"/>
              </a:defPPr>
              <a:lvl1pPr>
                <a:lnSpc>
                  <a:spcPct val="130000"/>
                </a:lnSpc>
                <a:defRPr sz="1400" spc="150">
                  <a:solidFill>
                    <a:schemeClr val="bg1"/>
                  </a:solidFill>
                  <a:latin typeface="思源黑体 CN Light" panose="020B0300000000000000" pitchFamily="34" charset="-122"/>
                  <a:ea typeface="思源黑体 CN Light" panose="020B0300000000000000" pitchFamily="34" charset="-122"/>
                </a:defRPr>
              </a:lvl1pPr>
            </a:lstStyle>
            <a:p>
              <a:r>
                <a:rPr lang="zh-CN" altLang="en-US" dirty="0"/>
                <a:t>中國銀行理財產品投資者數量超</a:t>
              </a:r>
              <a:r>
                <a:rPr lang="en-US" altLang="zh-CN" dirty="0"/>
                <a:t>6000</a:t>
              </a:r>
              <a:r>
                <a:rPr lang="zh-CN" altLang="en-US" dirty="0"/>
                <a:t>萬</a:t>
              </a:r>
              <a:r>
                <a:rPr lang="en-US" altLang="zh-CN" dirty="0"/>
                <a:t>.2021</a:t>
              </a:r>
              <a:r>
                <a:rPr lang="zh-CN" altLang="en-US" dirty="0"/>
                <a:t>年上半年，我國銀行理財市場截至</a:t>
              </a:r>
              <a:r>
                <a:rPr lang="en-US" altLang="zh-CN" dirty="0"/>
                <a:t>6</a:t>
              </a:r>
              <a:r>
                <a:rPr lang="zh-CN" altLang="en-US" dirty="0"/>
                <a:t>月底，理財產品存續規模達</a:t>
              </a:r>
              <a:r>
                <a:rPr lang="en-US" altLang="zh-CN" dirty="0"/>
                <a:t>25.80</a:t>
              </a:r>
              <a:r>
                <a:rPr lang="zh-CN" altLang="en-US" dirty="0"/>
                <a:t>萬億元</a:t>
              </a:r>
            </a:p>
          </p:txBody>
        </p:sp>
      </p:grpSp>
      <p:cxnSp>
        <p:nvCxnSpPr>
          <p:cNvPr id="54" name="直接连接符 53"/>
          <p:cNvCxnSpPr/>
          <p:nvPr/>
        </p:nvCxnSpPr>
        <p:spPr>
          <a:xfrm flipH="1">
            <a:off x="7375047" y="3336553"/>
            <a:ext cx="0" cy="288000"/>
          </a:xfrm>
          <a:prstGeom prst="line">
            <a:avLst/>
          </a:prstGeom>
          <a:ln w="38100">
            <a:solidFill>
              <a:srgbClr val="DFE5CF"/>
            </a:solidFill>
          </a:ln>
        </p:spPr>
        <p:style>
          <a:lnRef idx="1">
            <a:schemeClr val="accent1"/>
          </a:lnRef>
          <a:fillRef idx="0">
            <a:schemeClr val="accent1"/>
          </a:fillRef>
          <a:effectRef idx="0">
            <a:schemeClr val="accent1"/>
          </a:effectRef>
          <a:fontRef idx="minor">
            <a:schemeClr val="tx1"/>
          </a:fontRef>
        </p:style>
      </p:cxnSp>
      <p:cxnSp>
        <p:nvCxnSpPr>
          <p:cNvPr id="55" name="直接连接符 54"/>
          <p:cNvCxnSpPr/>
          <p:nvPr/>
        </p:nvCxnSpPr>
        <p:spPr>
          <a:xfrm flipH="1">
            <a:off x="2117247" y="3355603"/>
            <a:ext cx="0" cy="288000"/>
          </a:xfrm>
          <a:prstGeom prst="line">
            <a:avLst/>
          </a:prstGeom>
          <a:ln w="38100">
            <a:solidFill>
              <a:srgbClr val="DFE5CF"/>
            </a:solidFill>
          </a:ln>
        </p:spPr>
        <p:style>
          <a:lnRef idx="1">
            <a:schemeClr val="accent1"/>
          </a:lnRef>
          <a:fillRef idx="0">
            <a:schemeClr val="accent1"/>
          </a:fillRef>
          <a:effectRef idx="0">
            <a:schemeClr val="accent1"/>
          </a:effectRef>
          <a:fontRef idx="minor">
            <a:schemeClr val="tx1"/>
          </a:fontRef>
        </p:style>
      </p:cxnSp>
      <p:cxnSp>
        <p:nvCxnSpPr>
          <p:cNvPr id="56" name="直接连接符 55"/>
          <p:cNvCxnSpPr/>
          <p:nvPr/>
        </p:nvCxnSpPr>
        <p:spPr>
          <a:xfrm flipH="1">
            <a:off x="724973" y="3671888"/>
            <a:ext cx="10801350" cy="0"/>
          </a:xfrm>
          <a:prstGeom prst="line">
            <a:avLst/>
          </a:prstGeom>
          <a:ln w="88900">
            <a:solidFill>
              <a:srgbClr val="FEDEA4"/>
            </a:solidFill>
          </a:ln>
        </p:spPr>
        <p:style>
          <a:lnRef idx="1">
            <a:schemeClr val="accent1"/>
          </a:lnRef>
          <a:fillRef idx="0">
            <a:schemeClr val="accent1"/>
          </a:fillRef>
          <a:effectRef idx="0">
            <a:schemeClr val="accent1"/>
          </a:effectRef>
          <a:fontRef idx="minor">
            <a:schemeClr val="tx1"/>
          </a:fontRef>
        </p:style>
      </p:cxnSp>
      <p:sp>
        <p:nvSpPr>
          <p:cNvPr id="48" name="椭圆 47"/>
          <p:cNvSpPr/>
          <p:nvPr/>
        </p:nvSpPr>
        <p:spPr>
          <a:xfrm flipH="1">
            <a:off x="1757247" y="4020599"/>
            <a:ext cx="720000" cy="720000"/>
          </a:xfrm>
          <a:prstGeom prst="ellipse">
            <a:avLst/>
          </a:prstGeom>
          <a:gradFill>
            <a:gsLst>
              <a:gs pos="100000">
                <a:srgbClr val="FEDEA4">
                  <a:lumMod val="39000"/>
                  <a:lumOff val="61000"/>
                </a:srgbClr>
              </a:gs>
              <a:gs pos="51000">
                <a:srgbClr val="FEBE4A"/>
              </a:gs>
            </a:gsLst>
            <a:lin ang="3600000" scaled="0"/>
          </a:gra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椭圆 33"/>
          <p:cNvSpPr/>
          <p:nvPr/>
        </p:nvSpPr>
        <p:spPr>
          <a:xfrm flipH="1">
            <a:off x="4328997" y="1895690"/>
            <a:ext cx="720000" cy="720000"/>
          </a:xfrm>
          <a:prstGeom prst="ellipse">
            <a:avLst/>
          </a:prstGeom>
          <a:gradFill>
            <a:gsLst>
              <a:gs pos="100000">
                <a:srgbClr val="FEDEA4">
                  <a:lumMod val="39000"/>
                  <a:lumOff val="61000"/>
                </a:srgbClr>
              </a:gs>
              <a:gs pos="51000">
                <a:srgbClr val="FEBE4A"/>
              </a:gs>
            </a:gsLst>
            <a:lin ang="3600000" scaled="0"/>
          </a:gra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3" name="椭圆 62"/>
          <p:cNvSpPr/>
          <p:nvPr/>
        </p:nvSpPr>
        <p:spPr>
          <a:xfrm>
            <a:off x="10197601" y="-1465531"/>
            <a:ext cx="2931062" cy="2931062"/>
          </a:xfrm>
          <a:prstGeom prst="ellipse">
            <a:avLst/>
          </a:prstGeom>
          <a:solidFill>
            <a:srgbClr val="FEDE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57" name="组合 56"/>
          <p:cNvGrpSpPr/>
          <p:nvPr/>
        </p:nvGrpSpPr>
        <p:grpSpPr>
          <a:xfrm>
            <a:off x="405633" y="161560"/>
            <a:ext cx="4710473" cy="774292"/>
            <a:chOff x="405633" y="161560"/>
            <a:chExt cx="4710473" cy="774292"/>
          </a:xfrm>
        </p:grpSpPr>
        <p:grpSp>
          <p:nvGrpSpPr>
            <p:cNvPr id="58" name="组合 57"/>
            <p:cNvGrpSpPr/>
            <p:nvPr/>
          </p:nvGrpSpPr>
          <p:grpSpPr>
            <a:xfrm>
              <a:off x="1219200" y="197085"/>
              <a:ext cx="3896906" cy="652171"/>
              <a:chOff x="1409700" y="616185"/>
              <a:chExt cx="3896906" cy="652171"/>
            </a:xfrm>
          </p:grpSpPr>
          <p:grpSp>
            <p:nvGrpSpPr>
              <p:cNvPr id="65" name="组合 64"/>
              <p:cNvGrpSpPr/>
              <p:nvPr/>
            </p:nvGrpSpPr>
            <p:grpSpPr>
              <a:xfrm>
                <a:off x="2493556" y="616185"/>
                <a:ext cx="2813050" cy="652171"/>
                <a:chOff x="2531656" y="501885"/>
                <a:chExt cx="2813050" cy="652171"/>
              </a:xfrm>
            </p:grpSpPr>
            <p:sp>
              <p:nvSpPr>
                <p:cNvPr id="69" name="文本框 68"/>
                <p:cNvSpPr txBox="1"/>
                <p:nvPr/>
              </p:nvSpPr>
              <p:spPr>
                <a:xfrm>
                  <a:off x="2531656" y="501885"/>
                  <a:ext cx="2697480" cy="521970"/>
                </a:xfrm>
                <a:prstGeom prst="rect">
                  <a:avLst/>
                </a:prstGeom>
                <a:noFill/>
              </p:spPr>
              <p:txBody>
                <a:bodyPr wrap="none" rtlCol="0">
                  <a:spAutoFit/>
                </a:bodyPr>
                <a:lstStyle/>
                <a:p>
                  <a:r>
                    <a:rPr lang="zh-CN" altLang="en-US" sz="2800" spc="500" dirty="0">
                      <a:solidFill>
                        <a:srgbClr val="FEBE4A"/>
                      </a:solidFill>
                      <a:latin typeface="思源黑体 CN Heavy" panose="020B0A00000000000000" pitchFamily="34" charset="-122"/>
                      <a:ea typeface="思源黑体 CN Heavy" panose="020B0A00000000000000" pitchFamily="34" charset="-122"/>
                    </a:rPr>
                    <a:t>市場環境趨勢</a:t>
                  </a:r>
                  <a:endParaRPr lang="en-US" altLang="zh-CN" sz="2800" spc="500" dirty="0">
                    <a:solidFill>
                      <a:srgbClr val="FEBE4A"/>
                    </a:solidFill>
                    <a:latin typeface="思源黑体 CN Heavy" panose="020B0A00000000000000" pitchFamily="34" charset="-122"/>
                    <a:ea typeface="思源黑体 CN Heavy" panose="020B0A00000000000000" pitchFamily="34" charset="-122"/>
                  </a:endParaRPr>
                </a:p>
              </p:txBody>
            </p:sp>
            <p:sp>
              <p:nvSpPr>
                <p:cNvPr id="70" name="文本框 69"/>
                <p:cNvSpPr txBox="1"/>
                <p:nvPr/>
              </p:nvSpPr>
              <p:spPr>
                <a:xfrm>
                  <a:off x="2531656" y="878466"/>
                  <a:ext cx="2813050" cy="275590"/>
                </a:xfrm>
                <a:prstGeom prst="rect">
                  <a:avLst/>
                </a:prstGeom>
                <a:noFill/>
              </p:spPr>
              <p:txBody>
                <a:bodyPr wrap="none" rtlCol="0">
                  <a:spAutoFit/>
                </a:bodyPr>
                <a:lstStyle>
                  <a:defPPr>
                    <a:defRPr lang="zh-CN"/>
                  </a:defPPr>
                  <a:lvl1pPr>
                    <a:defRPr sz="1200" spc="150">
                      <a:solidFill>
                        <a:srgbClr val="FEDEA4"/>
                      </a:solidFill>
                      <a:latin typeface="思源黑体 CN Heavy" panose="020B0A00000000000000" pitchFamily="34" charset="-122"/>
                      <a:ea typeface="思源黑体 CN Heavy" panose="020B0A00000000000000" pitchFamily="34" charset="-122"/>
                    </a:defRPr>
                  </a:lvl1pPr>
                </a:lstStyle>
                <a:p>
                  <a:r>
                    <a:rPr lang="en-US" altLang="zh-CN" dirty="0"/>
                    <a:t>Market Environment Trends</a:t>
                  </a:r>
                  <a:endParaRPr lang="zh-CN" altLang="en-US" dirty="0"/>
                </a:p>
              </p:txBody>
            </p:sp>
          </p:grpSp>
          <p:grpSp>
            <p:nvGrpSpPr>
              <p:cNvPr id="66" name="组合 65"/>
              <p:cNvGrpSpPr/>
              <p:nvPr/>
            </p:nvGrpSpPr>
            <p:grpSpPr>
              <a:xfrm>
                <a:off x="1409700" y="640497"/>
                <a:ext cx="1005305" cy="604957"/>
                <a:chOff x="1409700" y="630972"/>
                <a:chExt cx="1005305" cy="604957"/>
              </a:xfrm>
            </p:grpSpPr>
            <p:sp>
              <p:nvSpPr>
                <p:cNvPr id="67" name="任意多边形: 形状 66"/>
                <p:cNvSpPr/>
                <p:nvPr/>
              </p:nvSpPr>
              <p:spPr>
                <a:xfrm flipH="1">
                  <a:off x="1409700" y="630972"/>
                  <a:ext cx="1005305" cy="604957"/>
                </a:xfrm>
                <a:custGeom>
                  <a:avLst/>
                  <a:gdLst>
                    <a:gd name="connsiteX0" fmla="*/ 0 w 1005305"/>
                    <a:gd name="connsiteY0" fmla="*/ 302478 h 604957"/>
                    <a:gd name="connsiteX1" fmla="*/ 0 w 1005305"/>
                    <a:gd name="connsiteY1" fmla="*/ 302479 h 604957"/>
                    <a:gd name="connsiteX2" fmla="*/ 0 w 1005305"/>
                    <a:gd name="connsiteY2" fmla="*/ 302479 h 604957"/>
                    <a:gd name="connsiteX3" fmla="*/ 302479 w 1005305"/>
                    <a:gd name="connsiteY3" fmla="*/ 0 h 604957"/>
                    <a:gd name="connsiteX4" fmla="*/ 1005305 w 1005305"/>
                    <a:gd name="connsiteY4" fmla="*/ 0 h 604957"/>
                    <a:gd name="connsiteX5" fmla="*/ 1005305 w 1005305"/>
                    <a:gd name="connsiteY5" fmla="*/ 604957 h 604957"/>
                    <a:gd name="connsiteX6" fmla="*/ 302479 w 1005305"/>
                    <a:gd name="connsiteY6" fmla="*/ 604957 h 604957"/>
                    <a:gd name="connsiteX7" fmla="*/ 6146 w 1005305"/>
                    <a:gd name="connsiteY7" fmla="*/ 363438 h 604957"/>
                    <a:gd name="connsiteX8" fmla="*/ 0 w 1005305"/>
                    <a:gd name="connsiteY8" fmla="*/ 302479 h 604957"/>
                    <a:gd name="connsiteX9" fmla="*/ 6146 w 1005305"/>
                    <a:gd name="connsiteY9" fmla="*/ 241519 h 604957"/>
                    <a:gd name="connsiteX10" fmla="*/ 302479 w 1005305"/>
                    <a:gd name="connsiteY10" fmla="*/ 0 h 604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5305" h="604957">
                      <a:moveTo>
                        <a:pt x="0" y="302478"/>
                      </a:moveTo>
                      <a:lnTo>
                        <a:pt x="0" y="302479"/>
                      </a:lnTo>
                      <a:lnTo>
                        <a:pt x="0" y="302479"/>
                      </a:lnTo>
                      <a:close/>
                      <a:moveTo>
                        <a:pt x="302479" y="0"/>
                      </a:moveTo>
                      <a:lnTo>
                        <a:pt x="1005305" y="0"/>
                      </a:lnTo>
                      <a:lnTo>
                        <a:pt x="1005305" y="604957"/>
                      </a:lnTo>
                      <a:lnTo>
                        <a:pt x="302479" y="604957"/>
                      </a:lnTo>
                      <a:cubicBezTo>
                        <a:pt x="156306" y="604957"/>
                        <a:pt x="34351" y="501273"/>
                        <a:pt x="6146" y="363438"/>
                      </a:cubicBezTo>
                      <a:lnTo>
                        <a:pt x="0" y="302479"/>
                      </a:lnTo>
                      <a:lnTo>
                        <a:pt x="6146" y="241519"/>
                      </a:lnTo>
                      <a:cubicBezTo>
                        <a:pt x="34351" y="103684"/>
                        <a:pt x="156306" y="0"/>
                        <a:pt x="302479" y="0"/>
                      </a:cubicBezTo>
                      <a:close/>
                    </a:path>
                  </a:pathLst>
                </a:custGeom>
                <a:solidFill>
                  <a:srgbClr val="FEB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8" name="文本框 67"/>
                <p:cNvSpPr txBox="1"/>
                <p:nvPr/>
              </p:nvSpPr>
              <p:spPr>
                <a:xfrm>
                  <a:off x="1550715" y="641063"/>
                  <a:ext cx="716280" cy="583565"/>
                </a:xfrm>
                <a:prstGeom prst="rect">
                  <a:avLst/>
                </a:prstGeom>
                <a:noFill/>
              </p:spPr>
              <p:txBody>
                <a:bodyPr wrap="none" rtlCol="0">
                  <a:spAutoFit/>
                </a:bodyPr>
                <a:lstStyle>
                  <a:defPPr>
                    <a:defRPr lang="zh-CN"/>
                  </a:defPPr>
                  <a:lvl1pPr>
                    <a:defRPr sz="4400" spc="150">
                      <a:solidFill>
                        <a:srgbClr val="FD6479"/>
                      </a:solidFill>
                      <a:latin typeface="思源黑体 CN Heavy" panose="020B0A00000000000000" pitchFamily="34" charset="-122"/>
                      <a:ea typeface="思源黑体 CN Heavy" panose="020B0A00000000000000" pitchFamily="34" charset="-122"/>
                    </a:defRPr>
                  </a:lvl1pPr>
                </a:lstStyle>
                <a:p>
                  <a:r>
                    <a:rPr lang="en-US" altLang="zh-CN" sz="3200" dirty="0">
                      <a:solidFill>
                        <a:schemeClr val="bg1"/>
                      </a:solidFill>
                    </a:rPr>
                    <a:t>03</a:t>
                  </a:r>
                  <a:endParaRPr lang="zh-CN" altLang="en-US" sz="3200" dirty="0">
                    <a:solidFill>
                      <a:schemeClr val="bg1"/>
                    </a:solidFill>
                  </a:endParaRPr>
                </a:p>
              </p:txBody>
            </p:sp>
          </p:grpSp>
        </p:grpSp>
        <p:pic>
          <p:nvPicPr>
            <p:cNvPr id="64" name="图片 6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5633" y="161560"/>
              <a:ext cx="774292" cy="774292"/>
            </a:xfrm>
            <a:prstGeom prst="rect">
              <a:avLst/>
            </a:prstGeom>
          </p:spPr>
        </p:pic>
      </p:grpSp>
      <p:sp>
        <p:nvSpPr>
          <p:cNvPr id="71" name="pay_86039"/>
          <p:cNvSpPr/>
          <p:nvPr/>
        </p:nvSpPr>
        <p:spPr>
          <a:xfrm>
            <a:off x="1850152" y="4118640"/>
            <a:ext cx="534190" cy="523919"/>
          </a:xfrm>
          <a:custGeom>
            <a:avLst/>
            <a:gdLst>
              <a:gd name="connsiteX0" fmla="*/ 361159 w 606311"/>
              <a:gd name="connsiteY0" fmla="*/ 334638 h 594654"/>
              <a:gd name="connsiteX1" fmla="*/ 349090 w 606311"/>
              <a:gd name="connsiteY1" fmla="*/ 338531 h 594654"/>
              <a:gd name="connsiteX2" fmla="*/ 345933 w 606311"/>
              <a:gd name="connsiteY2" fmla="*/ 349840 h 594654"/>
              <a:gd name="connsiteX3" fmla="*/ 359581 w 606311"/>
              <a:gd name="connsiteY3" fmla="*/ 485549 h 594654"/>
              <a:gd name="connsiteX4" fmla="*/ 391983 w 606311"/>
              <a:gd name="connsiteY4" fmla="*/ 453012 h 594654"/>
              <a:gd name="connsiteX5" fmla="*/ 401175 w 606311"/>
              <a:gd name="connsiteY5" fmla="*/ 449212 h 594654"/>
              <a:gd name="connsiteX6" fmla="*/ 410366 w 606311"/>
              <a:gd name="connsiteY6" fmla="*/ 453012 h 594654"/>
              <a:gd name="connsiteX7" fmla="*/ 525584 w 606311"/>
              <a:gd name="connsiteY7" fmla="*/ 567957 h 594654"/>
              <a:gd name="connsiteX8" fmla="*/ 527163 w 606311"/>
              <a:gd name="connsiteY8" fmla="*/ 568699 h 594654"/>
              <a:gd name="connsiteX9" fmla="*/ 528834 w 606311"/>
              <a:gd name="connsiteY9" fmla="*/ 567957 h 594654"/>
              <a:gd name="connsiteX10" fmla="*/ 579712 w 606311"/>
              <a:gd name="connsiteY10" fmla="*/ 517159 h 594654"/>
              <a:gd name="connsiteX11" fmla="*/ 579712 w 606311"/>
              <a:gd name="connsiteY11" fmla="*/ 513915 h 594654"/>
              <a:gd name="connsiteX12" fmla="*/ 464494 w 606311"/>
              <a:gd name="connsiteY12" fmla="*/ 398970 h 594654"/>
              <a:gd name="connsiteX13" fmla="*/ 464494 w 606311"/>
              <a:gd name="connsiteY13" fmla="*/ 380616 h 594654"/>
              <a:gd name="connsiteX14" fmla="*/ 496803 w 606311"/>
              <a:gd name="connsiteY14" fmla="*/ 348450 h 594654"/>
              <a:gd name="connsiteX15" fmla="*/ 266183 w 606311"/>
              <a:gd name="connsiteY15" fmla="*/ 268006 h 594654"/>
              <a:gd name="connsiteX16" fmla="*/ 266183 w 606311"/>
              <a:gd name="connsiteY16" fmla="*/ 342178 h 594654"/>
              <a:gd name="connsiteX17" fmla="*/ 292543 w 606311"/>
              <a:gd name="connsiteY17" fmla="*/ 305092 h 594654"/>
              <a:gd name="connsiteX18" fmla="*/ 266183 w 606311"/>
              <a:gd name="connsiteY18" fmla="*/ 268006 h 594654"/>
              <a:gd name="connsiteX19" fmla="*/ 240194 w 606311"/>
              <a:gd name="connsiteY19" fmla="*/ 163516 h 594654"/>
              <a:gd name="connsiteX20" fmla="*/ 213834 w 606311"/>
              <a:gd name="connsiteY20" fmla="*/ 200602 h 594654"/>
              <a:gd name="connsiteX21" fmla="*/ 240194 w 606311"/>
              <a:gd name="connsiteY21" fmla="*/ 237595 h 594654"/>
              <a:gd name="connsiteX22" fmla="*/ 253189 w 606311"/>
              <a:gd name="connsiteY22" fmla="*/ 110576 h 594654"/>
              <a:gd name="connsiteX23" fmla="*/ 266183 w 606311"/>
              <a:gd name="connsiteY23" fmla="*/ 123556 h 594654"/>
              <a:gd name="connsiteX24" fmla="*/ 266183 w 606311"/>
              <a:gd name="connsiteY24" fmla="*/ 135331 h 594654"/>
              <a:gd name="connsiteX25" fmla="*/ 287531 w 606311"/>
              <a:gd name="connsiteY25" fmla="*/ 135331 h 594654"/>
              <a:gd name="connsiteX26" fmla="*/ 300526 w 606311"/>
              <a:gd name="connsiteY26" fmla="*/ 148311 h 594654"/>
              <a:gd name="connsiteX27" fmla="*/ 287531 w 606311"/>
              <a:gd name="connsiteY27" fmla="*/ 161291 h 594654"/>
              <a:gd name="connsiteX28" fmla="*/ 266183 w 606311"/>
              <a:gd name="connsiteY28" fmla="*/ 161291 h 594654"/>
              <a:gd name="connsiteX29" fmla="*/ 266183 w 606311"/>
              <a:gd name="connsiteY29" fmla="*/ 241119 h 594654"/>
              <a:gd name="connsiteX30" fmla="*/ 318532 w 606311"/>
              <a:gd name="connsiteY30" fmla="*/ 305092 h 594654"/>
              <a:gd name="connsiteX31" fmla="*/ 266183 w 606311"/>
              <a:gd name="connsiteY31" fmla="*/ 369065 h 594654"/>
              <a:gd name="connsiteX32" fmla="*/ 266183 w 606311"/>
              <a:gd name="connsiteY32" fmla="*/ 382045 h 594654"/>
              <a:gd name="connsiteX33" fmla="*/ 253189 w 606311"/>
              <a:gd name="connsiteY33" fmla="*/ 395025 h 594654"/>
              <a:gd name="connsiteX34" fmla="*/ 240194 w 606311"/>
              <a:gd name="connsiteY34" fmla="*/ 382045 h 594654"/>
              <a:gd name="connsiteX35" fmla="*/ 240194 w 606311"/>
              <a:gd name="connsiteY35" fmla="*/ 370363 h 594654"/>
              <a:gd name="connsiteX36" fmla="*/ 215505 w 606311"/>
              <a:gd name="connsiteY36" fmla="*/ 370363 h 594654"/>
              <a:gd name="connsiteX37" fmla="*/ 202510 w 606311"/>
              <a:gd name="connsiteY37" fmla="*/ 357383 h 594654"/>
              <a:gd name="connsiteX38" fmla="*/ 215505 w 606311"/>
              <a:gd name="connsiteY38" fmla="*/ 344403 h 594654"/>
              <a:gd name="connsiteX39" fmla="*/ 240194 w 606311"/>
              <a:gd name="connsiteY39" fmla="*/ 344403 h 594654"/>
              <a:gd name="connsiteX40" fmla="*/ 240194 w 606311"/>
              <a:gd name="connsiteY40" fmla="*/ 264483 h 594654"/>
              <a:gd name="connsiteX41" fmla="*/ 187845 w 606311"/>
              <a:gd name="connsiteY41" fmla="*/ 200602 h 594654"/>
              <a:gd name="connsiteX42" fmla="*/ 240194 w 606311"/>
              <a:gd name="connsiteY42" fmla="*/ 136629 h 594654"/>
              <a:gd name="connsiteX43" fmla="*/ 240194 w 606311"/>
              <a:gd name="connsiteY43" fmla="*/ 123556 h 594654"/>
              <a:gd name="connsiteX44" fmla="*/ 253189 w 606311"/>
              <a:gd name="connsiteY44" fmla="*/ 110576 h 594654"/>
              <a:gd name="connsiteX45" fmla="*/ 253183 w 606311"/>
              <a:gd name="connsiteY45" fmla="*/ 94181 h 594654"/>
              <a:gd name="connsiteX46" fmla="*/ 94329 w 606311"/>
              <a:gd name="connsiteY46" fmla="*/ 252786 h 594654"/>
              <a:gd name="connsiteX47" fmla="*/ 253183 w 606311"/>
              <a:gd name="connsiteY47" fmla="*/ 411391 h 594654"/>
              <a:gd name="connsiteX48" fmla="*/ 324301 w 606311"/>
              <a:gd name="connsiteY48" fmla="*/ 394613 h 594654"/>
              <a:gd name="connsiteX49" fmla="*/ 320123 w 606311"/>
              <a:gd name="connsiteY49" fmla="*/ 352436 h 594654"/>
              <a:gd name="connsiteX50" fmla="*/ 329779 w 606311"/>
              <a:gd name="connsiteY50" fmla="*/ 321197 h 594654"/>
              <a:gd name="connsiteX51" fmla="*/ 359210 w 606311"/>
              <a:gd name="connsiteY51" fmla="*/ 308590 h 594654"/>
              <a:gd name="connsiteX52" fmla="*/ 363759 w 606311"/>
              <a:gd name="connsiteY52" fmla="*/ 308775 h 594654"/>
              <a:gd name="connsiteX53" fmla="*/ 400432 w 606311"/>
              <a:gd name="connsiteY53" fmla="*/ 312483 h 594654"/>
              <a:gd name="connsiteX54" fmla="*/ 412037 w 606311"/>
              <a:gd name="connsiteY54" fmla="*/ 252786 h 594654"/>
              <a:gd name="connsiteX55" fmla="*/ 253183 w 606311"/>
              <a:gd name="connsiteY55" fmla="*/ 94181 h 594654"/>
              <a:gd name="connsiteX56" fmla="*/ 253183 w 606311"/>
              <a:gd name="connsiteY56" fmla="*/ 25955 h 594654"/>
              <a:gd name="connsiteX57" fmla="*/ 25996 w 606311"/>
              <a:gd name="connsiteY57" fmla="*/ 252786 h 594654"/>
              <a:gd name="connsiteX58" fmla="*/ 253183 w 606311"/>
              <a:gd name="connsiteY58" fmla="*/ 479617 h 594654"/>
              <a:gd name="connsiteX59" fmla="*/ 331543 w 606311"/>
              <a:gd name="connsiteY59" fmla="*/ 465805 h 594654"/>
              <a:gd name="connsiteX60" fmla="*/ 327086 w 606311"/>
              <a:gd name="connsiteY60" fmla="*/ 421959 h 594654"/>
              <a:gd name="connsiteX61" fmla="*/ 253183 w 606311"/>
              <a:gd name="connsiteY61" fmla="*/ 437347 h 594654"/>
              <a:gd name="connsiteX62" fmla="*/ 68333 w 606311"/>
              <a:gd name="connsiteY62" fmla="*/ 252786 h 594654"/>
              <a:gd name="connsiteX63" fmla="*/ 253183 w 606311"/>
              <a:gd name="connsiteY63" fmla="*/ 68225 h 594654"/>
              <a:gd name="connsiteX64" fmla="*/ 438033 w 606311"/>
              <a:gd name="connsiteY64" fmla="*/ 252786 h 594654"/>
              <a:gd name="connsiteX65" fmla="*/ 427171 w 606311"/>
              <a:gd name="connsiteY65" fmla="*/ 315171 h 594654"/>
              <a:gd name="connsiteX66" fmla="*/ 470343 w 606311"/>
              <a:gd name="connsiteY66" fmla="*/ 319528 h 594654"/>
              <a:gd name="connsiteX67" fmla="*/ 480370 w 606311"/>
              <a:gd name="connsiteY67" fmla="*/ 252786 h 594654"/>
              <a:gd name="connsiteX68" fmla="*/ 413801 w 606311"/>
              <a:gd name="connsiteY68" fmla="*/ 92419 h 594654"/>
              <a:gd name="connsiteX69" fmla="*/ 253183 w 606311"/>
              <a:gd name="connsiteY69" fmla="*/ 25955 h 594654"/>
              <a:gd name="connsiteX70" fmla="*/ 253183 w 606311"/>
              <a:gd name="connsiteY70" fmla="*/ 0 h 594654"/>
              <a:gd name="connsiteX71" fmla="*/ 432184 w 606311"/>
              <a:gd name="connsiteY71" fmla="*/ 74065 h 594654"/>
              <a:gd name="connsiteX72" fmla="*/ 506366 w 606311"/>
              <a:gd name="connsiteY72" fmla="*/ 252786 h 594654"/>
              <a:gd name="connsiteX73" fmla="*/ 496710 w 606311"/>
              <a:gd name="connsiteY73" fmla="*/ 322216 h 594654"/>
              <a:gd name="connsiteX74" fmla="*/ 521314 w 606311"/>
              <a:gd name="connsiteY74" fmla="*/ 339643 h 594654"/>
              <a:gd name="connsiteX75" fmla="*/ 511379 w 606311"/>
              <a:gd name="connsiteY75" fmla="*/ 370512 h 594654"/>
              <a:gd name="connsiteX76" fmla="*/ 492068 w 606311"/>
              <a:gd name="connsiteY76" fmla="*/ 389793 h 594654"/>
              <a:gd name="connsiteX77" fmla="*/ 598095 w 606311"/>
              <a:gd name="connsiteY77" fmla="*/ 495561 h 594654"/>
              <a:gd name="connsiteX78" fmla="*/ 598095 w 606311"/>
              <a:gd name="connsiteY78" fmla="*/ 535513 h 594654"/>
              <a:gd name="connsiteX79" fmla="*/ 547217 w 606311"/>
              <a:gd name="connsiteY79" fmla="*/ 586311 h 594654"/>
              <a:gd name="connsiteX80" fmla="*/ 527163 w 606311"/>
              <a:gd name="connsiteY80" fmla="*/ 594654 h 594654"/>
              <a:gd name="connsiteX81" fmla="*/ 507201 w 606311"/>
              <a:gd name="connsiteY81" fmla="*/ 586311 h 594654"/>
              <a:gd name="connsiteX82" fmla="*/ 401175 w 606311"/>
              <a:gd name="connsiteY82" fmla="*/ 480544 h 594654"/>
              <a:gd name="connsiteX83" fmla="*/ 381863 w 606311"/>
              <a:gd name="connsiteY83" fmla="*/ 499825 h 594654"/>
              <a:gd name="connsiteX84" fmla="*/ 358653 w 606311"/>
              <a:gd name="connsiteY84" fmla="*/ 511041 h 594654"/>
              <a:gd name="connsiteX85" fmla="*/ 335163 w 606311"/>
              <a:gd name="connsiteY85" fmla="*/ 492038 h 594654"/>
              <a:gd name="connsiteX86" fmla="*/ 253183 w 606311"/>
              <a:gd name="connsiteY86" fmla="*/ 505572 h 594654"/>
              <a:gd name="connsiteX87" fmla="*/ 0 w 606311"/>
              <a:gd name="connsiteY87" fmla="*/ 252786 h 594654"/>
              <a:gd name="connsiteX88" fmla="*/ 253183 w 606311"/>
              <a:gd name="connsiteY88" fmla="*/ 0 h 594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606311" h="594654">
                <a:moveTo>
                  <a:pt x="361159" y="334638"/>
                </a:moveTo>
                <a:cubicBezTo>
                  <a:pt x="356146" y="334082"/>
                  <a:pt x="351875" y="335472"/>
                  <a:pt x="349090" y="338531"/>
                </a:cubicBezTo>
                <a:cubicBezTo>
                  <a:pt x="346583" y="341312"/>
                  <a:pt x="345469" y="345298"/>
                  <a:pt x="345933" y="349840"/>
                </a:cubicBezTo>
                <a:lnTo>
                  <a:pt x="359581" y="485549"/>
                </a:lnTo>
                <a:lnTo>
                  <a:pt x="391983" y="453012"/>
                </a:lnTo>
                <a:cubicBezTo>
                  <a:pt x="394583" y="450510"/>
                  <a:pt x="397925" y="449212"/>
                  <a:pt x="401175" y="449212"/>
                </a:cubicBezTo>
                <a:cubicBezTo>
                  <a:pt x="404517" y="449212"/>
                  <a:pt x="407859" y="450510"/>
                  <a:pt x="410366" y="453012"/>
                </a:cubicBezTo>
                <a:lnTo>
                  <a:pt x="525584" y="567957"/>
                </a:lnTo>
                <a:cubicBezTo>
                  <a:pt x="526141" y="568513"/>
                  <a:pt x="526698" y="568699"/>
                  <a:pt x="527163" y="568699"/>
                </a:cubicBezTo>
                <a:cubicBezTo>
                  <a:pt x="527627" y="568699"/>
                  <a:pt x="528277" y="568513"/>
                  <a:pt x="528834" y="567957"/>
                </a:cubicBezTo>
                <a:lnTo>
                  <a:pt x="579712" y="517159"/>
                </a:lnTo>
                <a:cubicBezTo>
                  <a:pt x="580547" y="516325"/>
                  <a:pt x="580547" y="514842"/>
                  <a:pt x="579712" y="513915"/>
                </a:cubicBezTo>
                <a:lnTo>
                  <a:pt x="464494" y="398970"/>
                </a:lnTo>
                <a:cubicBezTo>
                  <a:pt x="459480" y="393871"/>
                  <a:pt x="459480" y="385714"/>
                  <a:pt x="464494" y="380616"/>
                </a:cubicBezTo>
                <a:lnTo>
                  <a:pt x="496803" y="348450"/>
                </a:lnTo>
                <a:close/>
                <a:moveTo>
                  <a:pt x="266183" y="268006"/>
                </a:moveTo>
                <a:lnTo>
                  <a:pt x="266183" y="342178"/>
                </a:lnTo>
                <a:cubicBezTo>
                  <a:pt x="281498" y="336800"/>
                  <a:pt x="292543" y="322151"/>
                  <a:pt x="292543" y="305092"/>
                </a:cubicBezTo>
                <a:cubicBezTo>
                  <a:pt x="292543" y="287939"/>
                  <a:pt x="281498" y="273383"/>
                  <a:pt x="266183" y="268006"/>
                </a:cubicBezTo>
                <a:close/>
                <a:moveTo>
                  <a:pt x="240194" y="163516"/>
                </a:moveTo>
                <a:cubicBezTo>
                  <a:pt x="224879" y="168894"/>
                  <a:pt x="213834" y="183450"/>
                  <a:pt x="213834" y="200602"/>
                </a:cubicBezTo>
                <a:cubicBezTo>
                  <a:pt x="213834" y="217662"/>
                  <a:pt x="224879" y="232218"/>
                  <a:pt x="240194" y="237595"/>
                </a:cubicBezTo>
                <a:close/>
                <a:moveTo>
                  <a:pt x="253189" y="110576"/>
                </a:moveTo>
                <a:cubicBezTo>
                  <a:pt x="260336" y="110576"/>
                  <a:pt x="266183" y="116417"/>
                  <a:pt x="266183" y="123556"/>
                </a:cubicBezTo>
                <a:lnTo>
                  <a:pt x="266183" y="135331"/>
                </a:lnTo>
                <a:lnTo>
                  <a:pt x="287531" y="135331"/>
                </a:lnTo>
                <a:cubicBezTo>
                  <a:pt x="294678" y="135331"/>
                  <a:pt x="300526" y="141172"/>
                  <a:pt x="300526" y="148311"/>
                </a:cubicBezTo>
                <a:cubicBezTo>
                  <a:pt x="300526" y="155450"/>
                  <a:pt x="294678" y="161291"/>
                  <a:pt x="287531" y="161291"/>
                </a:cubicBezTo>
                <a:lnTo>
                  <a:pt x="266183" y="161291"/>
                </a:lnTo>
                <a:lnTo>
                  <a:pt x="266183" y="241119"/>
                </a:lnTo>
                <a:cubicBezTo>
                  <a:pt x="295978" y="247145"/>
                  <a:pt x="318532" y="273569"/>
                  <a:pt x="318532" y="305092"/>
                </a:cubicBezTo>
                <a:cubicBezTo>
                  <a:pt x="318532" y="336615"/>
                  <a:pt x="295978" y="362946"/>
                  <a:pt x="266183" y="369065"/>
                </a:cubicBezTo>
                <a:lnTo>
                  <a:pt x="266183" y="382045"/>
                </a:lnTo>
                <a:cubicBezTo>
                  <a:pt x="266183" y="389277"/>
                  <a:pt x="260336" y="395025"/>
                  <a:pt x="253189" y="395025"/>
                </a:cubicBezTo>
                <a:cubicBezTo>
                  <a:pt x="246042" y="395025"/>
                  <a:pt x="240194" y="389277"/>
                  <a:pt x="240194" y="382045"/>
                </a:cubicBezTo>
                <a:lnTo>
                  <a:pt x="240194" y="370363"/>
                </a:lnTo>
                <a:lnTo>
                  <a:pt x="215505" y="370363"/>
                </a:lnTo>
                <a:cubicBezTo>
                  <a:pt x="208358" y="370363"/>
                  <a:pt x="202510" y="364522"/>
                  <a:pt x="202510" y="357383"/>
                </a:cubicBezTo>
                <a:cubicBezTo>
                  <a:pt x="202510" y="350151"/>
                  <a:pt x="208358" y="344403"/>
                  <a:pt x="215505" y="344403"/>
                </a:cubicBezTo>
                <a:lnTo>
                  <a:pt x="240194" y="344403"/>
                </a:lnTo>
                <a:lnTo>
                  <a:pt x="240194" y="264483"/>
                </a:lnTo>
                <a:cubicBezTo>
                  <a:pt x="210400" y="258456"/>
                  <a:pt x="187845" y="232125"/>
                  <a:pt x="187845" y="200602"/>
                </a:cubicBezTo>
                <a:cubicBezTo>
                  <a:pt x="187845" y="169079"/>
                  <a:pt x="210400" y="142655"/>
                  <a:pt x="240194" y="136629"/>
                </a:cubicBezTo>
                <a:lnTo>
                  <a:pt x="240194" y="123556"/>
                </a:lnTo>
                <a:cubicBezTo>
                  <a:pt x="240194" y="116417"/>
                  <a:pt x="246042" y="110576"/>
                  <a:pt x="253189" y="110576"/>
                </a:cubicBezTo>
                <a:close/>
                <a:moveTo>
                  <a:pt x="253183" y="94181"/>
                </a:moveTo>
                <a:cubicBezTo>
                  <a:pt x="165632" y="94181"/>
                  <a:pt x="94329" y="165372"/>
                  <a:pt x="94329" y="252786"/>
                </a:cubicBezTo>
                <a:cubicBezTo>
                  <a:pt x="94329" y="340292"/>
                  <a:pt x="165632" y="411391"/>
                  <a:pt x="253183" y="411391"/>
                </a:cubicBezTo>
                <a:cubicBezTo>
                  <a:pt x="277972" y="411391"/>
                  <a:pt x="302390" y="405644"/>
                  <a:pt x="324301" y="394613"/>
                </a:cubicBezTo>
                <a:lnTo>
                  <a:pt x="320123" y="352436"/>
                </a:lnTo>
                <a:cubicBezTo>
                  <a:pt x="318916" y="340478"/>
                  <a:pt x="322351" y="329447"/>
                  <a:pt x="329779" y="321197"/>
                </a:cubicBezTo>
                <a:cubicBezTo>
                  <a:pt x="337206" y="313039"/>
                  <a:pt x="347604" y="308590"/>
                  <a:pt x="359210" y="308590"/>
                </a:cubicBezTo>
                <a:cubicBezTo>
                  <a:pt x="360695" y="308590"/>
                  <a:pt x="362181" y="308683"/>
                  <a:pt x="363759" y="308775"/>
                </a:cubicBezTo>
                <a:lnTo>
                  <a:pt x="400432" y="312483"/>
                </a:lnTo>
                <a:cubicBezTo>
                  <a:pt x="408138" y="293573"/>
                  <a:pt x="412037" y="273550"/>
                  <a:pt x="412037" y="252786"/>
                </a:cubicBezTo>
                <a:cubicBezTo>
                  <a:pt x="412037" y="165372"/>
                  <a:pt x="340734" y="94181"/>
                  <a:pt x="253183" y="94181"/>
                </a:cubicBezTo>
                <a:close/>
                <a:moveTo>
                  <a:pt x="253183" y="25955"/>
                </a:moveTo>
                <a:cubicBezTo>
                  <a:pt x="127938" y="25955"/>
                  <a:pt x="25996" y="127737"/>
                  <a:pt x="25996" y="252786"/>
                </a:cubicBezTo>
                <a:cubicBezTo>
                  <a:pt x="25996" y="377927"/>
                  <a:pt x="127938" y="479617"/>
                  <a:pt x="253183" y="479617"/>
                </a:cubicBezTo>
                <a:cubicBezTo>
                  <a:pt x="280200" y="479617"/>
                  <a:pt x="306475" y="474982"/>
                  <a:pt x="331543" y="465805"/>
                </a:cubicBezTo>
                <a:lnTo>
                  <a:pt x="327086" y="421959"/>
                </a:lnTo>
                <a:cubicBezTo>
                  <a:pt x="303875" y="432063"/>
                  <a:pt x="278715" y="437347"/>
                  <a:pt x="253183" y="437347"/>
                </a:cubicBezTo>
                <a:cubicBezTo>
                  <a:pt x="151241" y="437347"/>
                  <a:pt x="68333" y="354568"/>
                  <a:pt x="68333" y="252786"/>
                </a:cubicBezTo>
                <a:cubicBezTo>
                  <a:pt x="68333" y="151004"/>
                  <a:pt x="151241" y="68225"/>
                  <a:pt x="253183" y="68225"/>
                </a:cubicBezTo>
                <a:cubicBezTo>
                  <a:pt x="355125" y="68225"/>
                  <a:pt x="438033" y="151004"/>
                  <a:pt x="438033" y="252786"/>
                </a:cubicBezTo>
                <a:cubicBezTo>
                  <a:pt x="438033" y="274384"/>
                  <a:pt x="434413" y="295241"/>
                  <a:pt x="427171" y="315171"/>
                </a:cubicBezTo>
                <a:lnTo>
                  <a:pt x="470343" y="319528"/>
                </a:lnTo>
                <a:cubicBezTo>
                  <a:pt x="477028" y="297930"/>
                  <a:pt x="480370" y="275590"/>
                  <a:pt x="480370" y="252786"/>
                </a:cubicBezTo>
                <a:cubicBezTo>
                  <a:pt x="480370" y="192255"/>
                  <a:pt x="456788" y="135246"/>
                  <a:pt x="413801" y="92419"/>
                </a:cubicBezTo>
                <a:cubicBezTo>
                  <a:pt x="370908" y="49593"/>
                  <a:pt x="313902" y="25955"/>
                  <a:pt x="253183" y="25955"/>
                </a:cubicBezTo>
                <a:close/>
                <a:moveTo>
                  <a:pt x="253183" y="0"/>
                </a:moveTo>
                <a:cubicBezTo>
                  <a:pt x="320866" y="0"/>
                  <a:pt x="384370" y="26326"/>
                  <a:pt x="432184" y="74065"/>
                </a:cubicBezTo>
                <a:cubicBezTo>
                  <a:pt x="480091" y="121804"/>
                  <a:pt x="506366" y="185302"/>
                  <a:pt x="506366" y="252786"/>
                </a:cubicBezTo>
                <a:cubicBezTo>
                  <a:pt x="506366" y="276424"/>
                  <a:pt x="503116" y="299784"/>
                  <a:pt x="496710" y="322216"/>
                </a:cubicBezTo>
                <a:cubicBezTo>
                  <a:pt x="509058" y="324163"/>
                  <a:pt x="517971" y="330374"/>
                  <a:pt x="521314" y="339643"/>
                </a:cubicBezTo>
                <a:cubicBezTo>
                  <a:pt x="524842" y="349469"/>
                  <a:pt x="521221" y="360778"/>
                  <a:pt x="511379" y="370512"/>
                </a:cubicBezTo>
                <a:lnTo>
                  <a:pt x="492068" y="389793"/>
                </a:lnTo>
                <a:lnTo>
                  <a:pt x="598095" y="495561"/>
                </a:lnTo>
                <a:cubicBezTo>
                  <a:pt x="609050" y="506592"/>
                  <a:pt x="609050" y="524575"/>
                  <a:pt x="598095" y="535513"/>
                </a:cubicBezTo>
                <a:lnTo>
                  <a:pt x="547217" y="586311"/>
                </a:lnTo>
                <a:cubicBezTo>
                  <a:pt x="541832" y="591688"/>
                  <a:pt x="534776" y="594654"/>
                  <a:pt x="527163" y="594654"/>
                </a:cubicBezTo>
                <a:cubicBezTo>
                  <a:pt x="519642" y="594654"/>
                  <a:pt x="512494" y="591688"/>
                  <a:pt x="507201" y="586311"/>
                </a:cubicBezTo>
                <a:lnTo>
                  <a:pt x="401175" y="480544"/>
                </a:lnTo>
                <a:lnTo>
                  <a:pt x="381863" y="499825"/>
                </a:lnTo>
                <a:cubicBezTo>
                  <a:pt x="372672" y="509094"/>
                  <a:pt x="364130" y="511041"/>
                  <a:pt x="358653" y="511041"/>
                </a:cubicBezTo>
                <a:cubicBezTo>
                  <a:pt x="350018" y="511041"/>
                  <a:pt x="339620" y="505850"/>
                  <a:pt x="335163" y="492038"/>
                </a:cubicBezTo>
                <a:cubicBezTo>
                  <a:pt x="308889" y="501030"/>
                  <a:pt x="281314" y="505572"/>
                  <a:pt x="253183" y="505572"/>
                </a:cubicBezTo>
                <a:cubicBezTo>
                  <a:pt x="113547" y="505572"/>
                  <a:pt x="0" y="392203"/>
                  <a:pt x="0" y="252786"/>
                </a:cubicBezTo>
                <a:cubicBezTo>
                  <a:pt x="0" y="113369"/>
                  <a:pt x="113547" y="0"/>
                  <a:pt x="253183"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money_155906"/>
          <p:cNvSpPr/>
          <p:nvPr/>
        </p:nvSpPr>
        <p:spPr>
          <a:xfrm>
            <a:off x="4467546" y="2034239"/>
            <a:ext cx="442902" cy="442902"/>
          </a:xfrm>
          <a:custGeom>
            <a:avLst/>
            <a:gdLst>
              <a:gd name="connsiteX0" fmla="*/ 603198 w 606578"/>
              <a:gd name="connsiteY0" fmla="*/ 289106 h 605592"/>
              <a:gd name="connsiteX1" fmla="*/ 560768 w 606578"/>
              <a:gd name="connsiteY1" fmla="*/ 454209 h 605592"/>
              <a:gd name="connsiteX2" fmla="*/ 419459 w 606578"/>
              <a:gd name="connsiteY2" fmla="*/ 605592 h 605592"/>
              <a:gd name="connsiteX3" fmla="*/ 348805 w 606578"/>
              <a:gd name="connsiteY3" fmla="*/ 605592 h 605592"/>
              <a:gd name="connsiteX4" fmla="*/ 391235 w 606578"/>
              <a:gd name="connsiteY4" fmla="*/ 454209 h 605592"/>
              <a:gd name="connsiteX5" fmla="*/ 504226 w 606578"/>
              <a:gd name="connsiteY5" fmla="*/ 357891 h 605592"/>
              <a:gd name="connsiteX6" fmla="*/ 532544 w 606578"/>
              <a:gd name="connsiteY6" fmla="*/ 385424 h 605592"/>
              <a:gd name="connsiteX7" fmla="*/ 476001 w 606578"/>
              <a:gd name="connsiteY7" fmla="*/ 454209 h 605592"/>
              <a:gd name="connsiteX8" fmla="*/ 560768 w 606578"/>
              <a:gd name="connsiteY8" fmla="*/ 385424 h 605592"/>
              <a:gd name="connsiteX9" fmla="*/ 603198 w 606578"/>
              <a:gd name="connsiteY9" fmla="*/ 289106 h 605592"/>
              <a:gd name="connsiteX10" fmla="*/ 3414 w 606578"/>
              <a:gd name="connsiteY10" fmla="*/ 289106 h 605592"/>
              <a:gd name="connsiteX11" fmla="*/ 45757 w 606578"/>
              <a:gd name="connsiteY11" fmla="*/ 385424 h 605592"/>
              <a:gd name="connsiteX12" fmla="*/ 130537 w 606578"/>
              <a:gd name="connsiteY12" fmla="*/ 454209 h 605592"/>
              <a:gd name="connsiteX13" fmla="*/ 73986 w 606578"/>
              <a:gd name="connsiteY13" fmla="*/ 385424 h 605592"/>
              <a:gd name="connsiteX14" fmla="*/ 102308 w 606578"/>
              <a:gd name="connsiteY14" fmla="*/ 357891 h 605592"/>
              <a:gd name="connsiteX15" fmla="*/ 215409 w 606578"/>
              <a:gd name="connsiteY15" fmla="*/ 454209 h 605592"/>
              <a:gd name="connsiteX16" fmla="*/ 257753 w 606578"/>
              <a:gd name="connsiteY16" fmla="*/ 605592 h 605592"/>
              <a:gd name="connsiteX17" fmla="*/ 187087 w 606578"/>
              <a:gd name="connsiteY17" fmla="*/ 605592 h 605592"/>
              <a:gd name="connsiteX18" fmla="*/ 45757 w 606578"/>
              <a:gd name="connsiteY18" fmla="*/ 454209 h 605592"/>
              <a:gd name="connsiteX19" fmla="*/ 3414 w 606578"/>
              <a:gd name="connsiteY19" fmla="*/ 289106 h 605592"/>
              <a:gd name="connsiteX20" fmla="*/ 315197 w 606578"/>
              <a:gd name="connsiteY20" fmla="*/ 198855 h 605592"/>
              <a:gd name="connsiteX21" fmla="*/ 315197 w 606578"/>
              <a:gd name="connsiteY21" fmla="*/ 248725 h 605592"/>
              <a:gd name="connsiteX22" fmla="*/ 330796 w 606578"/>
              <a:gd name="connsiteY22" fmla="*/ 239826 h 605592"/>
              <a:gd name="connsiteX23" fmla="*/ 336831 w 606578"/>
              <a:gd name="connsiteY23" fmla="*/ 223141 h 605592"/>
              <a:gd name="connsiteX24" fmla="*/ 331817 w 606578"/>
              <a:gd name="connsiteY24" fmla="*/ 208310 h 605592"/>
              <a:gd name="connsiteX25" fmla="*/ 315197 w 606578"/>
              <a:gd name="connsiteY25" fmla="*/ 198855 h 605592"/>
              <a:gd name="connsiteX26" fmla="*/ 296627 w 606578"/>
              <a:gd name="connsiteY26" fmla="*/ 112648 h 605592"/>
              <a:gd name="connsiteX27" fmla="*/ 284557 w 606578"/>
              <a:gd name="connsiteY27" fmla="*/ 121361 h 605592"/>
              <a:gd name="connsiteX28" fmla="*/ 280100 w 606578"/>
              <a:gd name="connsiteY28" fmla="*/ 134895 h 605592"/>
              <a:gd name="connsiteX29" fmla="*/ 284185 w 606578"/>
              <a:gd name="connsiteY29" fmla="*/ 147501 h 605592"/>
              <a:gd name="connsiteX30" fmla="*/ 296627 w 606578"/>
              <a:gd name="connsiteY30" fmla="*/ 156864 h 605592"/>
              <a:gd name="connsiteX31" fmla="*/ 296627 w 606578"/>
              <a:gd name="connsiteY31" fmla="*/ 72047 h 605592"/>
              <a:gd name="connsiteX32" fmla="*/ 315197 w 606578"/>
              <a:gd name="connsiteY32" fmla="*/ 72047 h 605592"/>
              <a:gd name="connsiteX33" fmla="*/ 315197 w 606578"/>
              <a:gd name="connsiteY33" fmla="*/ 84746 h 605592"/>
              <a:gd name="connsiteX34" fmla="*/ 347602 w 606578"/>
              <a:gd name="connsiteY34" fmla="*/ 98651 h 605592"/>
              <a:gd name="connsiteX35" fmla="*/ 363015 w 606578"/>
              <a:gd name="connsiteY35" fmla="*/ 129240 h 605592"/>
              <a:gd name="connsiteX36" fmla="*/ 330610 w 606578"/>
              <a:gd name="connsiteY36" fmla="*/ 133504 h 605592"/>
              <a:gd name="connsiteX37" fmla="*/ 315197 w 606578"/>
              <a:gd name="connsiteY37" fmla="*/ 113019 h 605592"/>
              <a:gd name="connsiteX38" fmla="*/ 315197 w 606578"/>
              <a:gd name="connsiteY38" fmla="*/ 162982 h 605592"/>
              <a:gd name="connsiteX39" fmla="*/ 357072 w 606578"/>
              <a:gd name="connsiteY39" fmla="*/ 184487 h 605592"/>
              <a:gd name="connsiteX40" fmla="*/ 368214 w 606578"/>
              <a:gd name="connsiteY40" fmla="*/ 218506 h 605592"/>
              <a:gd name="connsiteX41" fmla="*/ 354194 w 606578"/>
              <a:gd name="connsiteY41" fmla="*/ 257439 h 605592"/>
              <a:gd name="connsiteX42" fmla="*/ 315197 w 606578"/>
              <a:gd name="connsiteY42" fmla="*/ 276905 h 605592"/>
              <a:gd name="connsiteX43" fmla="*/ 315197 w 606578"/>
              <a:gd name="connsiteY43" fmla="*/ 300820 h 605592"/>
              <a:gd name="connsiteX44" fmla="*/ 296627 w 606578"/>
              <a:gd name="connsiteY44" fmla="*/ 300820 h 605592"/>
              <a:gd name="connsiteX45" fmla="*/ 296627 w 606578"/>
              <a:gd name="connsiteY45" fmla="*/ 277554 h 605592"/>
              <a:gd name="connsiteX46" fmla="*/ 260602 w 606578"/>
              <a:gd name="connsiteY46" fmla="*/ 261054 h 605592"/>
              <a:gd name="connsiteX47" fmla="*/ 242960 w 606578"/>
              <a:gd name="connsiteY47" fmla="*/ 222029 h 605592"/>
              <a:gd name="connsiteX48" fmla="*/ 276386 w 606578"/>
              <a:gd name="connsiteY48" fmla="*/ 218506 h 605592"/>
              <a:gd name="connsiteX49" fmla="*/ 284093 w 606578"/>
              <a:gd name="connsiteY49" fmla="*/ 236119 h 605592"/>
              <a:gd name="connsiteX50" fmla="*/ 296627 w 606578"/>
              <a:gd name="connsiteY50" fmla="*/ 246871 h 605592"/>
              <a:gd name="connsiteX51" fmla="*/ 296627 w 606578"/>
              <a:gd name="connsiteY51" fmla="*/ 193293 h 605592"/>
              <a:gd name="connsiteX52" fmla="*/ 259766 w 606578"/>
              <a:gd name="connsiteY52" fmla="*/ 171602 h 605592"/>
              <a:gd name="connsiteX53" fmla="*/ 248067 w 606578"/>
              <a:gd name="connsiteY53" fmla="*/ 136378 h 605592"/>
              <a:gd name="connsiteX54" fmla="*/ 261344 w 606578"/>
              <a:gd name="connsiteY54" fmla="*/ 101154 h 605592"/>
              <a:gd name="connsiteX55" fmla="*/ 296627 w 606578"/>
              <a:gd name="connsiteY55" fmla="*/ 84746 h 605592"/>
              <a:gd name="connsiteX56" fmla="*/ 303340 w 606578"/>
              <a:gd name="connsiteY56" fmla="*/ 37820 h 605592"/>
              <a:gd name="connsiteX57" fmla="*/ 152083 w 606578"/>
              <a:gd name="connsiteY57" fmla="*/ 188822 h 605592"/>
              <a:gd name="connsiteX58" fmla="*/ 303340 w 606578"/>
              <a:gd name="connsiteY58" fmla="*/ 339823 h 605592"/>
              <a:gd name="connsiteX59" fmla="*/ 454596 w 606578"/>
              <a:gd name="connsiteY59" fmla="*/ 188822 h 605592"/>
              <a:gd name="connsiteX60" fmla="*/ 303340 w 606578"/>
              <a:gd name="connsiteY60" fmla="*/ 37820 h 605592"/>
              <a:gd name="connsiteX61" fmla="*/ 303340 w 606578"/>
              <a:gd name="connsiteY61" fmla="*/ 0 h 605592"/>
              <a:gd name="connsiteX62" fmla="*/ 492479 w 606578"/>
              <a:gd name="connsiteY62" fmla="*/ 188822 h 605592"/>
              <a:gd name="connsiteX63" fmla="*/ 303340 w 606578"/>
              <a:gd name="connsiteY63" fmla="*/ 377736 h 605592"/>
              <a:gd name="connsiteX64" fmla="*/ 114107 w 606578"/>
              <a:gd name="connsiteY64" fmla="*/ 188822 h 605592"/>
              <a:gd name="connsiteX65" fmla="*/ 303340 w 606578"/>
              <a:gd name="connsiteY65" fmla="*/ 0 h 605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606578" h="605592">
                <a:moveTo>
                  <a:pt x="603198" y="289106"/>
                </a:moveTo>
                <a:cubicBezTo>
                  <a:pt x="603198" y="289106"/>
                  <a:pt x="624366" y="392284"/>
                  <a:pt x="560768" y="454209"/>
                </a:cubicBezTo>
                <a:cubicBezTo>
                  <a:pt x="497170" y="516134"/>
                  <a:pt x="422988" y="540237"/>
                  <a:pt x="419459" y="605592"/>
                </a:cubicBezTo>
                <a:lnTo>
                  <a:pt x="348805" y="605592"/>
                </a:lnTo>
                <a:cubicBezTo>
                  <a:pt x="348805" y="605592"/>
                  <a:pt x="302940" y="516134"/>
                  <a:pt x="391235" y="454209"/>
                </a:cubicBezTo>
                <a:cubicBezTo>
                  <a:pt x="479530" y="392284"/>
                  <a:pt x="504226" y="357891"/>
                  <a:pt x="504226" y="357891"/>
                </a:cubicBezTo>
                <a:cubicBezTo>
                  <a:pt x="504226" y="357891"/>
                  <a:pt x="553712" y="344079"/>
                  <a:pt x="532544" y="385424"/>
                </a:cubicBezTo>
                <a:cubicBezTo>
                  <a:pt x="511375" y="426676"/>
                  <a:pt x="476001" y="454209"/>
                  <a:pt x="476001" y="454209"/>
                </a:cubicBezTo>
                <a:cubicBezTo>
                  <a:pt x="476001" y="454209"/>
                  <a:pt x="543128" y="440489"/>
                  <a:pt x="560768" y="385424"/>
                </a:cubicBezTo>
                <a:cubicBezTo>
                  <a:pt x="578408" y="330359"/>
                  <a:pt x="560768" y="299396"/>
                  <a:pt x="603198" y="289106"/>
                </a:cubicBezTo>
                <a:close/>
                <a:moveTo>
                  <a:pt x="3414" y="289106"/>
                </a:moveTo>
                <a:cubicBezTo>
                  <a:pt x="45757" y="299396"/>
                  <a:pt x="28114" y="330359"/>
                  <a:pt x="45757" y="385424"/>
                </a:cubicBezTo>
                <a:cubicBezTo>
                  <a:pt x="63400" y="440489"/>
                  <a:pt x="130537" y="454209"/>
                  <a:pt x="130537" y="454209"/>
                </a:cubicBezTo>
                <a:cubicBezTo>
                  <a:pt x="130537" y="454209"/>
                  <a:pt x="95251" y="426676"/>
                  <a:pt x="73986" y="385424"/>
                </a:cubicBezTo>
                <a:cubicBezTo>
                  <a:pt x="52815" y="344171"/>
                  <a:pt x="102308" y="357891"/>
                  <a:pt x="102308" y="357891"/>
                </a:cubicBezTo>
                <a:cubicBezTo>
                  <a:pt x="102308" y="357891"/>
                  <a:pt x="127008" y="392284"/>
                  <a:pt x="215409" y="454209"/>
                </a:cubicBezTo>
                <a:cubicBezTo>
                  <a:pt x="303717" y="516134"/>
                  <a:pt x="257753" y="605592"/>
                  <a:pt x="257753" y="605592"/>
                </a:cubicBezTo>
                <a:lnTo>
                  <a:pt x="187087" y="605592"/>
                </a:lnTo>
                <a:cubicBezTo>
                  <a:pt x="183559" y="540237"/>
                  <a:pt x="109365" y="516134"/>
                  <a:pt x="45757" y="454209"/>
                </a:cubicBezTo>
                <a:cubicBezTo>
                  <a:pt x="-17850" y="392284"/>
                  <a:pt x="3414" y="289106"/>
                  <a:pt x="3414" y="289106"/>
                </a:cubicBezTo>
                <a:close/>
                <a:moveTo>
                  <a:pt x="315197" y="198855"/>
                </a:moveTo>
                <a:lnTo>
                  <a:pt x="315197" y="248725"/>
                </a:lnTo>
                <a:cubicBezTo>
                  <a:pt x="321604" y="247520"/>
                  <a:pt x="326803" y="244554"/>
                  <a:pt x="330796" y="239826"/>
                </a:cubicBezTo>
                <a:cubicBezTo>
                  <a:pt x="334788" y="235099"/>
                  <a:pt x="336831" y="229537"/>
                  <a:pt x="336831" y="223141"/>
                </a:cubicBezTo>
                <a:cubicBezTo>
                  <a:pt x="336831" y="217394"/>
                  <a:pt x="335160" y="212481"/>
                  <a:pt x="331817" y="208310"/>
                </a:cubicBezTo>
                <a:cubicBezTo>
                  <a:pt x="328382" y="204231"/>
                  <a:pt x="322904" y="200987"/>
                  <a:pt x="315197" y="198855"/>
                </a:cubicBezTo>
                <a:close/>
                <a:moveTo>
                  <a:pt x="296627" y="112648"/>
                </a:moveTo>
                <a:cubicBezTo>
                  <a:pt x="291521" y="114316"/>
                  <a:pt x="287528" y="117190"/>
                  <a:pt x="284557" y="121361"/>
                </a:cubicBezTo>
                <a:cubicBezTo>
                  <a:pt x="281586" y="125440"/>
                  <a:pt x="280100" y="129889"/>
                  <a:pt x="280100" y="134895"/>
                </a:cubicBezTo>
                <a:cubicBezTo>
                  <a:pt x="280100" y="139344"/>
                  <a:pt x="281493" y="143608"/>
                  <a:pt x="284185" y="147501"/>
                </a:cubicBezTo>
                <a:cubicBezTo>
                  <a:pt x="286878" y="151395"/>
                  <a:pt x="291056" y="154454"/>
                  <a:pt x="296627" y="156864"/>
                </a:cubicBezTo>
                <a:close/>
                <a:moveTo>
                  <a:pt x="296627" y="72047"/>
                </a:moveTo>
                <a:lnTo>
                  <a:pt x="315197" y="72047"/>
                </a:lnTo>
                <a:lnTo>
                  <a:pt x="315197" y="84746"/>
                </a:lnTo>
                <a:cubicBezTo>
                  <a:pt x="328753" y="86322"/>
                  <a:pt x="339524" y="90957"/>
                  <a:pt x="347602" y="98651"/>
                </a:cubicBezTo>
                <a:cubicBezTo>
                  <a:pt x="355680" y="106252"/>
                  <a:pt x="360786" y="116448"/>
                  <a:pt x="363015" y="129240"/>
                </a:cubicBezTo>
                <a:lnTo>
                  <a:pt x="330610" y="133504"/>
                </a:lnTo>
                <a:cubicBezTo>
                  <a:pt x="328568" y="123401"/>
                  <a:pt x="323461" y="116541"/>
                  <a:pt x="315197" y="113019"/>
                </a:cubicBezTo>
                <a:lnTo>
                  <a:pt x="315197" y="162982"/>
                </a:lnTo>
                <a:cubicBezTo>
                  <a:pt x="335717" y="168543"/>
                  <a:pt x="349644" y="175681"/>
                  <a:pt x="357072" y="184487"/>
                </a:cubicBezTo>
                <a:cubicBezTo>
                  <a:pt x="364500" y="193386"/>
                  <a:pt x="368214" y="204695"/>
                  <a:pt x="368214" y="218506"/>
                </a:cubicBezTo>
                <a:cubicBezTo>
                  <a:pt x="368214" y="233894"/>
                  <a:pt x="363572" y="246964"/>
                  <a:pt x="354194" y="257439"/>
                </a:cubicBezTo>
                <a:cubicBezTo>
                  <a:pt x="344816" y="268006"/>
                  <a:pt x="331817" y="274495"/>
                  <a:pt x="315197" y="276905"/>
                </a:cubicBezTo>
                <a:lnTo>
                  <a:pt x="315197" y="300820"/>
                </a:lnTo>
                <a:lnTo>
                  <a:pt x="296627" y="300820"/>
                </a:lnTo>
                <a:lnTo>
                  <a:pt x="296627" y="277554"/>
                </a:lnTo>
                <a:cubicBezTo>
                  <a:pt x="281864" y="275792"/>
                  <a:pt x="269887" y="270323"/>
                  <a:pt x="260602" y="261054"/>
                </a:cubicBezTo>
                <a:cubicBezTo>
                  <a:pt x="251410" y="251877"/>
                  <a:pt x="245560" y="238899"/>
                  <a:pt x="242960" y="222029"/>
                </a:cubicBezTo>
                <a:lnTo>
                  <a:pt x="276386" y="218506"/>
                </a:lnTo>
                <a:cubicBezTo>
                  <a:pt x="277779" y="225366"/>
                  <a:pt x="280286" y="231206"/>
                  <a:pt x="284093" y="236119"/>
                </a:cubicBezTo>
                <a:cubicBezTo>
                  <a:pt x="287807" y="241031"/>
                  <a:pt x="291985" y="244647"/>
                  <a:pt x="296627" y="246871"/>
                </a:cubicBezTo>
                <a:lnTo>
                  <a:pt x="296627" y="193293"/>
                </a:lnTo>
                <a:cubicBezTo>
                  <a:pt x="279914" y="188566"/>
                  <a:pt x="267658" y="181335"/>
                  <a:pt x="259766" y="171602"/>
                </a:cubicBezTo>
                <a:cubicBezTo>
                  <a:pt x="251967" y="161962"/>
                  <a:pt x="248067" y="150190"/>
                  <a:pt x="248067" y="136378"/>
                </a:cubicBezTo>
                <a:cubicBezTo>
                  <a:pt x="248067" y="122381"/>
                  <a:pt x="252524" y="110701"/>
                  <a:pt x="261344" y="101154"/>
                </a:cubicBezTo>
                <a:cubicBezTo>
                  <a:pt x="270165" y="91699"/>
                  <a:pt x="281957" y="86230"/>
                  <a:pt x="296627" y="84746"/>
                </a:cubicBezTo>
                <a:close/>
                <a:moveTo>
                  <a:pt x="303340" y="37820"/>
                </a:moveTo>
                <a:cubicBezTo>
                  <a:pt x="219865" y="37820"/>
                  <a:pt x="152083" y="105581"/>
                  <a:pt x="152083" y="188822"/>
                </a:cubicBezTo>
                <a:cubicBezTo>
                  <a:pt x="152083" y="272155"/>
                  <a:pt x="219865" y="339823"/>
                  <a:pt x="303340" y="339823"/>
                </a:cubicBezTo>
                <a:cubicBezTo>
                  <a:pt x="386721" y="339823"/>
                  <a:pt x="454596" y="272155"/>
                  <a:pt x="454596" y="188822"/>
                </a:cubicBezTo>
                <a:cubicBezTo>
                  <a:pt x="454596" y="105581"/>
                  <a:pt x="386721" y="37820"/>
                  <a:pt x="303340" y="37820"/>
                </a:cubicBezTo>
                <a:close/>
                <a:moveTo>
                  <a:pt x="303340" y="0"/>
                </a:moveTo>
                <a:cubicBezTo>
                  <a:pt x="407798" y="0"/>
                  <a:pt x="492479" y="84539"/>
                  <a:pt x="492479" y="188822"/>
                </a:cubicBezTo>
                <a:cubicBezTo>
                  <a:pt x="492479" y="293197"/>
                  <a:pt x="407798" y="377736"/>
                  <a:pt x="303340" y="377736"/>
                </a:cubicBezTo>
                <a:cubicBezTo>
                  <a:pt x="198788" y="377736"/>
                  <a:pt x="114107" y="293197"/>
                  <a:pt x="114107" y="188822"/>
                </a:cubicBezTo>
                <a:cubicBezTo>
                  <a:pt x="114107" y="84539"/>
                  <a:pt x="198788" y="0"/>
                  <a:pt x="30334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euro_155627"/>
          <p:cNvSpPr/>
          <p:nvPr/>
        </p:nvSpPr>
        <p:spPr>
          <a:xfrm>
            <a:off x="7190962" y="3983589"/>
            <a:ext cx="406270" cy="489220"/>
          </a:xfrm>
          <a:custGeom>
            <a:avLst/>
            <a:gdLst>
              <a:gd name="T0" fmla="*/ 4352 w 4806"/>
              <a:gd name="T1" fmla="*/ 2079 h 5796"/>
              <a:gd name="T2" fmla="*/ 3783 w 4806"/>
              <a:gd name="T3" fmla="*/ 2079 h 5796"/>
              <a:gd name="T4" fmla="*/ 3783 w 4806"/>
              <a:gd name="T5" fmla="*/ 1568 h 5796"/>
              <a:gd name="T6" fmla="*/ 2419 w 4806"/>
              <a:gd name="T7" fmla="*/ 0 h 5796"/>
              <a:gd name="T8" fmla="*/ 1055 w 4806"/>
              <a:gd name="T9" fmla="*/ 1568 h 5796"/>
              <a:gd name="T10" fmla="*/ 1055 w 4806"/>
              <a:gd name="T11" fmla="*/ 2079 h 5796"/>
              <a:gd name="T12" fmla="*/ 454 w 4806"/>
              <a:gd name="T13" fmla="*/ 2079 h 5796"/>
              <a:gd name="T14" fmla="*/ 0 w 4806"/>
              <a:gd name="T15" fmla="*/ 2532 h 5796"/>
              <a:gd name="T16" fmla="*/ 0 w 4806"/>
              <a:gd name="T17" fmla="*/ 5086 h 5796"/>
              <a:gd name="T18" fmla="*/ 345 w 4806"/>
              <a:gd name="T19" fmla="*/ 5526 h 5796"/>
              <a:gd name="T20" fmla="*/ 2358 w 4806"/>
              <a:gd name="T21" fmla="*/ 5796 h 5796"/>
              <a:gd name="T22" fmla="*/ 4449 w 4806"/>
              <a:gd name="T23" fmla="*/ 5540 h 5796"/>
              <a:gd name="T24" fmla="*/ 4806 w 4806"/>
              <a:gd name="T25" fmla="*/ 5097 h 5796"/>
              <a:gd name="T26" fmla="*/ 4806 w 4806"/>
              <a:gd name="T27" fmla="*/ 2532 h 5796"/>
              <a:gd name="T28" fmla="*/ 4352 w 4806"/>
              <a:gd name="T29" fmla="*/ 2079 h 5796"/>
              <a:gd name="T30" fmla="*/ 2945 w 4806"/>
              <a:gd name="T31" fmla="*/ 3464 h 5796"/>
              <a:gd name="T32" fmla="*/ 2773 w 4806"/>
              <a:gd name="T33" fmla="*/ 3379 h 5796"/>
              <a:gd name="T34" fmla="*/ 2430 w 4806"/>
              <a:gd name="T35" fmla="*/ 3186 h 5796"/>
              <a:gd name="T36" fmla="*/ 2150 w 4806"/>
              <a:gd name="T37" fmla="*/ 3410 h 5796"/>
              <a:gd name="T38" fmla="*/ 2458 w 4806"/>
              <a:gd name="T39" fmla="*/ 3702 h 5796"/>
              <a:gd name="T40" fmla="*/ 2981 w 4806"/>
              <a:gd name="T41" fmla="*/ 4288 h 5796"/>
              <a:gd name="T42" fmla="*/ 2566 w 4806"/>
              <a:gd name="T43" fmla="*/ 4739 h 5796"/>
              <a:gd name="T44" fmla="*/ 2566 w 4806"/>
              <a:gd name="T45" fmla="*/ 4896 h 5796"/>
              <a:gd name="T46" fmla="*/ 2430 w 4806"/>
              <a:gd name="T47" fmla="*/ 5032 h 5796"/>
              <a:gd name="T48" fmla="*/ 2294 w 4806"/>
              <a:gd name="T49" fmla="*/ 4896 h 5796"/>
              <a:gd name="T50" fmla="*/ 2294 w 4806"/>
              <a:gd name="T51" fmla="*/ 4745 h 5796"/>
              <a:gd name="T52" fmla="*/ 1830 w 4806"/>
              <a:gd name="T53" fmla="*/ 4379 h 5796"/>
              <a:gd name="T54" fmla="*/ 1916 w 4806"/>
              <a:gd name="T55" fmla="*/ 4206 h 5796"/>
              <a:gd name="T56" fmla="*/ 2088 w 4806"/>
              <a:gd name="T57" fmla="*/ 4292 h 5796"/>
              <a:gd name="T58" fmla="*/ 2430 w 4806"/>
              <a:gd name="T59" fmla="*/ 4485 h 5796"/>
              <a:gd name="T60" fmla="*/ 2711 w 4806"/>
              <a:gd name="T61" fmla="*/ 4260 h 5796"/>
              <a:gd name="T62" fmla="*/ 2402 w 4806"/>
              <a:gd name="T63" fmla="*/ 3968 h 5796"/>
              <a:gd name="T64" fmla="*/ 1880 w 4806"/>
              <a:gd name="T65" fmla="*/ 3382 h 5796"/>
              <a:gd name="T66" fmla="*/ 2294 w 4806"/>
              <a:gd name="T67" fmla="*/ 2931 h 5796"/>
              <a:gd name="T68" fmla="*/ 2294 w 4806"/>
              <a:gd name="T69" fmla="*/ 2775 h 5796"/>
              <a:gd name="T70" fmla="*/ 2430 w 4806"/>
              <a:gd name="T71" fmla="*/ 2639 h 5796"/>
              <a:gd name="T72" fmla="*/ 2566 w 4806"/>
              <a:gd name="T73" fmla="*/ 2775 h 5796"/>
              <a:gd name="T74" fmla="*/ 2566 w 4806"/>
              <a:gd name="T75" fmla="*/ 2926 h 5796"/>
              <a:gd name="T76" fmla="*/ 3031 w 4806"/>
              <a:gd name="T77" fmla="*/ 3292 h 5796"/>
              <a:gd name="T78" fmla="*/ 2945 w 4806"/>
              <a:gd name="T79" fmla="*/ 3464 h 5796"/>
              <a:gd name="T80" fmla="*/ 3101 w 4806"/>
              <a:gd name="T81" fmla="*/ 2079 h 5796"/>
              <a:gd name="T82" fmla="*/ 1737 w 4806"/>
              <a:gd name="T83" fmla="*/ 2079 h 5796"/>
              <a:gd name="T84" fmla="*/ 1737 w 4806"/>
              <a:gd name="T85" fmla="*/ 1432 h 5796"/>
              <a:gd name="T86" fmla="*/ 2419 w 4806"/>
              <a:gd name="T87" fmla="*/ 682 h 5796"/>
              <a:gd name="T88" fmla="*/ 3101 w 4806"/>
              <a:gd name="T89" fmla="*/ 1432 h 5796"/>
              <a:gd name="T90" fmla="*/ 3101 w 4806"/>
              <a:gd name="T91" fmla="*/ 2079 h 5796"/>
              <a:gd name="T92" fmla="*/ 3101 w 4806"/>
              <a:gd name="T93" fmla="*/ 2079 h 57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806" h="5796">
                <a:moveTo>
                  <a:pt x="4352" y="2079"/>
                </a:moveTo>
                <a:lnTo>
                  <a:pt x="3783" y="2079"/>
                </a:lnTo>
                <a:lnTo>
                  <a:pt x="3783" y="1568"/>
                </a:lnTo>
                <a:cubicBezTo>
                  <a:pt x="3783" y="581"/>
                  <a:pt x="3328" y="0"/>
                  <a:pt x="2419" y="0"/>
                </a:cubicBezTo>
                <a:cubicBezTo>
                  <a:pt x="1510" y="0"/>
                  <a:pt x="1055" y="581"/>
                  <a:pt x="1055" y="1568"/>
                </a:cubicBezTo>
                <a:lnTo>
                  <a:pt x="1055" y="2079"/>
                </a:lnTo>
                <a:lnTo>
                  <a:pt x="454" y="2079"/>
                </a:lnTo>
                <a:cubicBezTo>
                  <a:pt x="203" y="2079"/>
                  <a:pt x="0" y="2282"/>
                  <a:pt x="0" y="2532"/>
                </a:cubicBezTo>
                <a:lnTo>
                  <a:pt x="0" y="5086"/>
                </a:lnTo>
                <a:cubicBezTo>
                  <a:pt x="0" y="5295"/>
                  <a:pt x="143" y="5476"/>
                  <a:pt x="345" y="5526"/>
                </a:cubicBezTo>
                <a:cubicBezTo>
                  <a:pt x="781" y="5634"/>
                  <a:pt x="1569" y="5796"/>
                  <a:pt x="2358" y="5796"/>
                </a:cubicBezTo>
                <a:cubicBezTo>
                  <a:pt x="3153" y="5796"/>
                  <a:pt x="3989" y="5641"/>
                  <a:pt x="4449" y="5540"/>
                </a:cubicBezTo>
                <a:cubicBezTo>
                  <a:pt x="4657" y="5494"/>
                  <a:pt x="4806" y="5311"/>
                  <a:pt x="4806" y="5097"/>
                </a:cubicBezTo>
                <a:lnTo>
                  <a:pt x="4806" y="2532"/>
                </a:lnTo>
                <a:cubicBezTo>
                  <a:pt x="4806" y="2282"/>
                  <a:pt x="4603" y="2079"/>
                  <a:pt x="4352" y="2079"/>
                </a:cubicBezTo>
                <a:close/>
                <a:moveTo>
                  <a:pt x="2945" y="3464"/>
                </a:moveTo>
                <a:cubicBezTo>
                  <a:pt x="2874" y="3488"/>
                  <a:pt x="2797" y="3450"/>
                  <a:pt x="2773" y="3379"/>
                </a:cubicBezTo>
                <a:cubicBezTo>
                  <a:pt x="2743" y="3290"/>
                  <a:pt x="2635" y="3186"/>
                  <a:pt x="2430" y="3186"/>
                </a:cubicBezTo>
                <a:cubicBezTo>
                  <a:pt x="2262" y="3186"/>
                  <a:pt x="2162" y="3299"/>
                  <a:pt x="2150" y="3410"/>
                </a:cubicBezTo>
                <a:cubicBezTo>
                  <a:pt x="2136" y="3550"/>
                  <a:pt x="2251" y="3659"/>
                  <a:pt x="2458" y="3702"/>
                </a:cubicBezTo>
                <a:cubicBezTo>
                  <a:pt x="2880" y="3791"/>
                  <a:pt x="3004" y="4073"/>
                  <a:pt x="2981" y="4288"/>
                </a:cubicBezTo>
                <a:cubicBezTo>
                  <a:pt x="2958" y="4512"/>
                  <a:pt x="2788" y="4687"/>
                  <a:pt x="2566" y="4739"/>
                </a:cubicBezTo>
                <a:lnTo>
                  <a:pt x="2566" y="4896"/>
                </a:lnTo>
                <a:cubicBezTo>
                  <a:pt x="2566" y="4971"/>
                  <a:pt x="2505" y="5032"/>
                  <a:pt x="2430" y="5032"/>
                </a:cubicBezTo>
                <a:cubicBezTo>
                  <a:pt x="2355" y="5032"/>
                  <a:pt x="2294" y="4971"/>
                  <a:pt x="2294" y="4896"/>
                </a:cubicBezTo>
                <a:lnTo>
                  <a:pt x="2294" y="4745"/>
                </a:lnTo>
                <a:cubicBezTo>
                  <a:pt x="2031" y="4700"/>
                  <a:pt x="1880" y="4529"/>
                  <a:pt x="1830" y="4379"/>
                </a:cubicBezTo>
                <a:cubicBezTo>
                  <a:pt x="1806" y="4307"/>
                  <a:pt x="1845" y="4230"/>
                  <a:pt x="1916" y="4206"/>
                </a:cubicBezTo>
                <a:cubicBezTo>
                  <a:pt x="1987" y="4183"/>
                  <a:pt x="2064" y="4221"/>
                  <a:pt x="2088" y="4292"/>
                </a:cubicBezTo>
                <a:cubicBezTo>
                  <a:pt x="2118" y="4381"/>
                  <a:pt x="2225" y="4485"/>
                  <a:pt x="2430" y="4485"/>
                </a:cubicBezTo>
                <a:cubicBezTo>
                  <a:pt x="2599" y="4485"/>
                  <a:pt x="2699" y="4372"/>
                  <a:pt x="2711" y="4260"/>
                </a:cubicBezTo>
                <a:cubicBezTo>
                  <a:pt x="2725" y="4121"/>
                  <a:pt x="2610" y="4012"/>
                  <a:pt x="2402" y="3968"/>
                </a:cubicBezTo>
                <a:cubicBezTo>
                  <a:pt x="1981" y="3880"/>
                  <a:pt x="1857" y="3597"/>
                  <a:pt x="1880" y="3382"/>
                </a:cubicBezTo>
                <a:cubicBezTo>
                  <a:pt x="1903" y="3159"/>
                  <a:pt x="2072" y="2984"/>
                  <a:pt x="2294" y="2931"/>
                </a:cubicBezTo>
                <a:lnTo>
                  <a:pt x="2294" y="2775"/>
                </a:lnTo>
                <a:cubicBezTo>
                  <a:pt x="2294" y="2700"/>
                  <a:pt x="2355" y="2639"/>
                  <a:pt x="2430" y="2639"/>
                </a:cubicBezTo>
                <a:cubicBezTo>
                  <a:pt x="2505" y="2639"/>
                  <a:pt x="2566" y="2700"/>
                  <a:pt x="2566" y="2775"/>
                </a:cubicBezTo>
                <a:lnTo>
                  <a:pt x="2566" y="2926"/>
                </a:lnTo>
                <a:cubicBezTo>
                  <a:pt x="2830" y="2971"/>
                  <a:pt x="2980" y="3142"/>
                  <a:pt x="3031" y="3292"/>
                </a:cubicBezTo>
                <a:cubicBezTo>
                  <a:pt x="3055" y="3363"/>
                  <a:pt x="3016" y="3440"/>
                  <a:pt x="2945" y="3464"/>
                </a:cubicBezTo>
                <a:close/>
                <a:moveTo>
                  <a:pt x="3101" y="2079"/>
                </a:moveTo>
                <a:lnTo>
                  <a:pt x="1737" y="2079"/>
                </a:lnTo>
                <a:lnTo>
                  <a:pt x="1737" y="1432"/>
                </a:lnTo>
                <a:cubicBezTo>
                  <a:pt x="1737" y="939"/>
                  <a:pt x="2009" y="682"/>
                  <a:pt x="2419" y="682"/>
                </a:cubicBezTo>
                <a:cubicBezTo>
                  <a:pt x="2829" y="682"/>
                  <a:pt x="3101" y="939"/>
                  <a:pt x="3101" y="1432"/>
                </a:cubicBezTo>
                <a:lnTo>
                  <a:pt x="3101" y="2079"/>
                </a:lnTo>
                <a:lnTo>
                  <a:pt x="3101" y="207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74" name="yen-sign_44570"/>
          <p:cNvSpPr/>
          <p:nvPr/>
        </p:nvSpPr>
        <p:spPr>
          <a:xfrm>
            <a:off x="9983758" y="2056396"/>
            <a:ext cx="307079" cy="398588"/>
          </a:xfrm>
          <a:custGeom>
            <a:avLst/>
            <a:gdLst>
              <a:gd name="T0" fmla="*/ 55 w 280"/>
              <a:gd name="T1" fmla="*/ 251 h 364"/>
              <a:gd name="T2" fmla="*/ 109 w 280"/>
              <a:gd name="T3" fmla="*/ 251 h 364"/>
              <a:gd name="T4" fmla="*/ 109 w 280"/>
              <a:gd name="T5" fmla="*/ 217 h 364"/>
              <a:gd name="T6" fmla="*/ 55 w 280"/>
              <a:gd name="T7" fmla="*/ 217 h 364"/>
              <a:gd name="T8" fmla="*/ 21 w 280"/>
              <a:gd name="T9" fmla="*/ 194 h 364"/>
              <a:gd name="T10" fmla="*/ 55 w 280"/>
              <a:gd name="T11" fmla="*/ 172 h 364"/>
              <a:gd name="T12" fmla="*/ 86 w 280"/>
              <a:gd name="T13" fmla="*/ 172 h 364"/>
              <a:gd name="T14" fmla="*/ 14 w 280"/>
              <a:gd name="T15" fmla="*/ 60 h 364"/>
              <a:gd name="T16" fmla="*/ 3 w 280"/>
              <a:gd name="T17" fmla="*/ 40 h 364"/>
              <a:gd name="T18" fmla="*/ 0 w 280"/>
              <a:gd name="T19" fmla="*/ 28 h 364"/>
              <a:gd name="T20" fmla="*/ 8 w 280"/>
              <a:gd name="T21" fmla="*/ 8 h 364"/>
              <a:gd name="T22" fmla="*/ 27 w 280"/>
              <a:gd name="T23" fmla="*/ 0 h 364"/>
              <a:gd name="T24" fmla="*/ 47 w 280"/>
              <a:gd name="T25" fmla="*/ 7 h 364"/>
              <a:gd name="T26" fmla="*/ 65 w 280"/>
              <a:gd name="T27" fmla="*/ 31 h 364"/>
              <a:gd name="T28" fmla="*/ 142 w 280"/>
              <a:gd name="T29" fmla="*/ 153 h 364"/>
              <a:gd name="T30" fmla="*/ 212 w 280"/>
              <a:gd name="T31" fmla="*/ 38 h 364"/>
              <a:gd name="T32" fmla="*/ 220 w 280"/>
              <a:gd name="T33" fmla="*/ 24 h 364"/>
              <a:gd name="T34" fmla="*/ 228 w 280"/>
              <a:gd name="T35" fmla="*/ 12 h 364"/>
              <a:gd name="T36" fmla="*/ 238 w 280"/>
              <a:gd name="T37" fmla="*/ 3 h 364"/>
              <a:gd name="T38" fmla="*/ 253 w 280"/>
              <a:gd name="T39" fmla="*/ 0 h 364"/>
              <a:gd name="T40" fmla="*/ 272 w 280"/>
              <a:gd name="T41" fmla="*/ 7 h 364"/>
              <a:gd name="T42" fmla="*/ 280 w 280"/>
              <a:gd name="T43" fmla="*/ 25 h 364"/>
              <a:gd name="T44" fmla="*/ 277 w 280"/>
              <a:gd name="T45" fmla="*/ 41 h 364"/>
              <a:gd name="T46" fmla="*/ 267 w 280"/>
              <a:gd name="T47" fmla="*/ 58 h 364"/>
              <a:gd name="T48" fmla="*/ 198 w 280"/>
              <a:gd name="T49" fmla="*/ 172 h 364"/>
              <a:gd name="T50" fmla="*/ 229 w 280"/>
              <a:gd name="T51" fmla="*/ 172 h 364"/>
              <a:gd name="T52" fmla="*/ 263 w 280"/>
              <a:gd name="T53" fmla="*/ 194 h 364"/>
              <a:gd name="T54" fmla="*/ 229 w 280"/>
              <a:gd name="T55" fmla="*/ 217 h 364"/>
              <a:gd name="T56" fmla="*/ 175 w 280"/>
              <a:gd name="T57" fmla="*/ 217 h 364"/>
              <a:gd name="T58" fmla="*/ 175 w 280"/>
              <a:gd name="T59" fmla="*/ 251 h 364"/>
              <a:gd name="T60" fmla="*/ 229 w 280"/>
              <a:gd name="T61" fmla="*/ 251 h 364"/>
              <a:gd name="T62" fmla="*/ 263 w 280"/>
              <a:gd name="T63" fmla="*/ 274 h 364"/>
              <a:gd name="T64" fmla="*/ 229 w 280"/>
              <a:gd name="T65" fmla="*/ 296 h 364"/>
              <a:gd name="T66" fmla="*/ 175 w 280"/>
              <a:gd name="T67" fmla="*/ 296 h 364"/>
              <a:gd name="T68" fmla="*/ 175 w 280"/>
              <a:gd name="T69" fmla="*/ 315 h 364"/>
              <a:gd name="T70" fmla="*/ 142 w 280"/>
              <a:gd name="T71" fmla="*/ 364 h 364"/>
              <a:gd name="T72" fmla="*/ 109 w 280"/>
              <a:gd name="T73" fmla="*/ 315 h 364"/>
              <a:gd name="T74" fmla="*/ 109 w 280"/>
              <a:gd name="T75" fmla="*/ 296 h 364"/>
              <a:gd name="T76" fmla="*/ 55 w 280"/>
              <a:gd name="T77" fmla="*/ 296 h 364"/>
              <a:gd name="T78" fmla="*/ 21 w 280"/>
              <a:gd name="T79" fmla="*/ 274 h 364"/>
              <a:gd name="T80" fmla="*/ 55 w 280"/>
              <a:gd name="T81" fmla="*/ 251 h 3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0" h="364">
                <a:moveTo>
                  <a:pt x="55" y="251"/>
                </a:moveTo>
                <a:lnTo>
                  <a:pt x="109" y="251"/>
                </a:lnTo>
                <a:lnTo>
                  <a:pt x="109" y="217"/>
                </a:lnTo>
                <a:lnTo>
                  <a:pt x="55" y="217"/>
                </a:lnTo>
                <a:cubicBezTo>
                  <a:pt x="32" y="217"/>
                  <a:pt x="21" y="209"/>
                  <a:pt x="21" y="194"/>
                </a:cubicBezTo>
                <a:cubicBezTo>
                  <a:pt x="21" y="180"/>
                  <a:pt x="32" y="172"/>
                  <a:pt x="55" y="172"/>
                </a:cubicBezTo>
                <a:lnTo>
                  <a:pt x="86" y="172"/>
                </a:lnTo>
                <a:lnTo>
                  <a:pt x="14" y="60"/>
                </a:lnTo>
                <a:cubicBezTo>
                  <a:pt x="8" y="51"/>
                  <a:pt x="4" y="44"/>
                  <a:pt x="3" y="40"/>
                </a:cubicBezTo>
                <a:cubicBezTo>
                  <a:pt x="1" y="37"/>
                  <a:pt x="0" y="32"/>
                  <a:pt x="0" y="28"/>
                </a:cubicBezTo>
                <a:cubicBezTo>
                  <a:pt x="0" y="19"/>
                  <a:pt x="3" y="13"/>
                  <a:pt x="8" y="8"/>
                </a:cubicBezTo>
                <a:cubicBezTo>
                  <a:pt x="13" y="3"/>
                  <a:pt x="19" y="0"/>
                  <a:pt x="27" y="0"/>
                </a:cubicBezTo>
                <a:cubicBezTo>
                  <a:pt x="35" y="0"/>
                  <a:pt x="42" y="3"/>
                  <a:pt x="47" y="7"/>
                </a:cubicBezTo>
                <a:cubicBezTo>
                  <a:pt x="52" y="12"/>
                  <a:pt x="58" y="20"/>
                  <a:pt x="65" y="31"/>
                </a:cubicBezTo>
                <a:lnTo>
                  <a:pt x="142" y="153"/>
                </a:lnTo>
                <a:lnTo>
                  <a:pt x="212" y="38"/>
                </a:lnTo>
                <a:cubicBezTo>
                  <a:pt x="214" y="34"/>
                  <a:pt x="217" y="29"/>
                  <a:pt x="220" y="24"/>
                </a:cubicBezTo>
                <a:cubicBezTo>
                  <a:pt x="223" y="20"/>
                  <a:pt x="225" y="15"/>
                  <a:pt x="228" y="12"/>
                </a:cubicBezTo>
                <a:cubicBezTo>
                  <a:pt x="231" y="8"/>
                  <a:pt x="234" y="6"/>
                  <a:pt x="238" y="3"/>
                </a:cubicBezTo>
                <a:cubicBezTo>
                  <a:pt x="242" y="1"/>
                  <a:pt x="247" y="0"/>
                  <a:pt x="253" y="0"/>
                </a:cubicBezTo>
                <a:cubicBezTo>
                  <a:pt x="261" y="0"/>
                  <a:pt x="267" y="2"/>
                  <a:pt x="272" y="7"/>
                </a:cubicBezTo>
                <a:cubicBezTo>
                  <a:pt x="277" y="12"/>
                  <a:pt x="280" y="18"/>
                  <a:pt x="280" y="25"/>
                </a:cubicBezTo>
                <a:cubicBezTo>
                  <a:pt x="280" y="31"/>
                  <a:pt x="279" y="36"/>
                  <a:pt x="277" y="41"/>
                </a:cubicBezTo>
                <a:cubicBezTo>
                  <a:pt x="275" y="45"/>
                  <a:pt x="272" y="51"/>
                  <a:pt x="267" y="58"/>
                </a:cubicBezTo>
                <a:lnTo>
                  <a:pt x="198" y="172"/>
                </a:lnTo>
                <a:lnTo>
                  <a:pt x="229" y="172"/>
                </a:lnTo>
                <a:cubicBezTo>
                  <a:pt x="251" y="172"/>
                  <a:pt x="263" y="180"/>
                  <a:pt x="263" y="194"/>
                </a:cubicBezTo>
                <a:cubicBezTo>
                  <a:pt x="263" y="209"/>
                  <a:pt x="251" y="217"/>
                  <a:pt x="229" y="217"/>
                </a:cubicBezTo>
                <a:lnTo>
                  <a:pt x="175" y="217"/>
                </a:lnTo>
                <a:lnTo>
                  <a:pt x="175" y="251"/>
                </a:lnTo>
                <a:lnTo>
                  <a:pt x="229" y="251"/>
                </a:lnTo>
                <a:cubicBezTo>
                  <a:pt x="251" y="251"/>
                  <a:pt x="263" y="259"/>
                  <a:pt x="263" y="274"/>
                </a:cubicBezTo>
                <a:cubicBezTo>
                  <a:pt x="263" y="289"/>
                  <a:pt x="251" y="296"/>
                  <a:pt x="229" y="296"/>
                </a:cubicBezTo>
                <a:lnTo>
                  <a:pt x="175" y="296"/>
                </a:lnTo>
                <a:lnTo>
                  <a:pt x="175" y="315"/>
                </a:lnTo>
                <a:cubicBezTo>
                  <a:pt x="175" y="348"/>
                  <a:pt x="164" y="364"/>
                  <a:pt x="142" y="364"/>
                </a:cubicBezTo>
                <a:cubicBezTo>
                  <a:pt x="120" y="364"/>
                  <a:pt x="109" y="348"/>
                  <a:pt x="109" y="315"/>
                </a:cubicBezTo>
                <a:lnTo>
                  <a:pt x="109" y="296"/>
                </a:lnTo>
                <a:lnTo>
                  <a:pt x="55" y="296"/>
                </a:lnTo>
                <a:cubicBezTo>
                  <a:pt x="32" y="296"/>
                  <a:pt x="21" y="289"/>
                  <a:pt x="21" y="274"/>
                </a:cubicBezTo>
                <a:cubicBezTo>
                  <a:pt x="21" y="259"/>
                  <a:pt x="32" y="251"/>
                  <a:pt x="55" y="251"/>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矩形: 圆角 18"/>
          <p:cNvSpPr/>
          <p:nvPr/>
        </p:nvSpPr>
        <p:spPr>
          <a:xfrm>
            <a:off x="743897" y="1450950"/>
            <a:ext cx="2545583" cy="3960000"/>
          </a:xfrm>
          <a:prstGeom prst="roundRect">
            <a:avLst>
              <a:gd name="adj" fmla="val 9099"/>
            </a:avLst>
          </a:prstGeom>
          <a:solidFill>
            <a:schemeClr val="bg1"/>
          </a:solidFill>
          <a:ln>
            <a:solidFill>
              <a:srgbClr val="FEBE4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矩形: 圆角 19"/>
          <p:cNvSpPr/>
          <p:nvPr/>
        </p:nvSpPr>
        <p:spPr>
          <a:xfrm>
            <a:off x="3483330" y="1405705"/>
            <a:ext cx="2545583" cy="3960000"/>
          </a:xfrm>
          <a:prstGeom prst="roundRect">
            <a:avLst>
              <a:gd name="adj" fmla="val 9099"/>
            </a:avLst>
          </a:prstGeom>
          <a:solidFill>
            <a:schemeClr val="bg1"/>
          </a:solidFill>
          <a:ln>
            <a:solidFill>
              <a:srgbClr val="FEBE4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矩形: 圆角 20"/>
          <p:cNvSpPr/>
          <p:nvPr/>
        </p:nvSpPr>
        <p:spPr>
          <a:xfrm>
            <a:off x="6222763" y="1405705"/>
            <a:ext cx="2545583" cy="3960000"/>
          </a:xfrm>
          <a:prstGeom prst="roundRect">
            <a:avLst>
              <a:gd name="adj" fmla="val 9099"/>
            </a:avLst>
          </a:prstGeom>
          <a:solidFill>
            <a:schemeClr val="bg1"/>
          </a:solidFill>
          <a:ln>
            <a:solidFill>
              <a:srgbClr val="FEBE4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圆角 21"/>
          <p:cNvSpPr/>
          <p:nvPr/>
        </p:nvSpPr>
        <p:spPr>
          <a:xfrm>
            <a:off x="8962196" y="1405705"/>
            <a:ext cx="2545583" cy="3960000"/>
          </a:xfrm>
          <a:prstGeom prst="roundRect">
            <a:avLst>
              <a:gd name="adj" fmla="val 9099"/>
            </a:avLst>
          </a:prstGeom>
          <a:solidFill>
            <a:schemeClr val="bg1"/>
          </a:solidFill>
          <a:ln>
            <a:solidFill>
              <a:srgbClr val="FEBE4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 name="组合 3"/>
          <p:cNvGrpSpPr/>
          <p:nvPr/>
        </p:nvGrpSpPr>
        <p:grpSpPr>
          <a:xfrm>
            <a:off x="839464" y="3161524"/>
            <a:ext cx="2354449" cy="1954894"/>
            <a:chOff x="839464" y="3161524"/>
            <a:chExt cx="2354449" cy="1954894"/>
          </a:xfrm>
        </p:grpSpPr>
        <p:sp>
          <p:nvSpPr>
            <p:cNvPr id="24" name="文本框 23"/>
            <p:cNvSpPr txBox="1"/>
            <p:nvPr/>
          </p:nvSpPr>
          <p:spPr>
            <a:xfrm>
              <a:off x="839464" y="3627343"/>
              <a:ext cx="2354449" cy="1489075"/>
            </a:xfrm>
            <a:prstGeom prst="rect">
              <a:avLst/>
            </a:prstGeom>
            <a:noFill/>
          </p:spPr>
          <p:txBody>
            <a:bodyPr wrap="square">
              <a:spAutoFit/>
            </a:bodyPr>
            <a:lstStyle>
              <a:defPPr>
                <a:defRPr lang="zh-CN"/>
              </a:defPPr>
              <a:lvl1pPr algn="ctr">
                <a:lnSpc>
                  <a:spcPct val="130000"/>
                </a:lnSpc>
                <a:defRPr sz="1400" spc="100">
                  <a:solidFill>
                    <a:schemeClr val="tx1">
                      <a:lumMod val="50000"/>
                      <a:lumOff val="50000"/>
                    </a:schemeClr>
                  </a:solidFill>
                  <a:latin typeface="思源黑体 CN Light" panose="020B0300000000000000" pitchFamily="34" charset="-122"/>
                  <a:ea typeface="思源黑体 CN Light" panose="020B0300000000000000" pitchFamily="34" charset="-122"/>
                  <a:cs typeface="OPPOSans R" panose="00020600040101010101" pitchFamily="18" charset="-122"/>
                </a:defRPr>
              </a:lvl1pPr>
            </a:lstStyle>
            <a:p>
              <a:r>
                <a:rPr lang="zh-CN" altLang="en-US" dirty="0"/>
                <a:t>近些年來，隨著互聯網應用的深入，許多理財產品在網路上搭載出現，打破了金融市場的壁壘性，降低了操作難度</a:t>
              </a:r>
            </a:p>
          </p:txBody>
        </p:sp>
        <p:sp>
          <p:nvSpPr>
            <p:cNvPr id="25" name="文本框 24"/>
            <p:cNvSpPr txBox="1"/>
            <p:nvPr/>
          </p:nvSpPr>
          <p:spPr>
            <a:xfrm>
              <a:off x="1277545" y="3161524"/>
              <a:ext cx="1478280" cy="460375"/>
            </a:xfrm>
            <a:prstGeom prst="rect">
              <a:avLst/>
            </a:prstGeom>
            <a:noFill/>
          </p:spPr>
          <p:txBody>
            <a:bodyPr wrap="none" rtlCol="0">
              <a:spAutoFit/>
            </a:bodyPr>
            <a:lstStyle>
              <a:defPPr>
                <a:defRPr lang="zh-CN"/>
              </a:defPPr>
              <a:lvl1pPr>
                <a:defRPr sz="4800" spc="250">
                  <a:solidFill>
                    <a:srgbClr val="4798A7"/>
                  </a:solidFill>
                  <a:latin typeface="思源黑体 CN Heavy" panose="020B0A00000000000000" pitchFamily="34" charset="-122"/>
                  <a:ea typeface="思源黑体 CN Heavy" panose="020B0A00000000000000" pitchFamily="34" charset="-122"/>
                </a:defRPr>
              </a:lvl1pPr>
            </a:lstStyle>
            <a:p>
              <a:pPr algn="ctr"/>
              <a:r>
                <a:rPr lang="zh-CN" altLang="en-US" sz="2400" spc="150" dirty="0">
                  <a:solidFill>
                    <a:srgbClr val="FEBE4A"/>
                  </a:solidFill>
                </a:rPr>
                <a:t>理財環境</a:t>
              </a:r>
            </a:p>
          </p:txBody>
        </p:sp>
      </p:grpSp>
      <p:cxnSp>
        <p:nvCxnSpPr>
          <p:cNvPr id="30" name="直接连接符 29"/>
          <p:cNvCxnSpPr/>
          <p:nvPr/>
        </p:nvCxnSpPr>
        <p:spPr>
          <a:xfrm>
            <a:off x="1574082" y="3580684"/>
            <a:ext cx="885213" cy="0"/>
          </a:xfrm>
          <a:prstGeom prst="line">
            <a:avLst/>
          </a:prstGeom>
          <a:ln w="12700">
            <a:solidFill>
              <a:srgbClr val="FEDEA4"/>
            </a:solidFill>
          </a:ln>
        </p:spPr>
        <p:style>
          <a:lnRef idx="1">
            <a:schemeClr val="accent1"/>
          </a:lnRef>
          <a:fillRef idx="0">
            <a:schemeClr val="accent1"/>
          </a:fillRef>
          <a:effectRef idx="0">
            <a:schemeClr val="accent1"/>
          </a:effectRef>
          <a:fontRef idx="minor">
            <a:schemeClr val="tx1"/>
          </a:fontRef>
        </p:style>
      </p:cxnSp>
      <p:grpSp>
        <p:nvGrpSpPr>
          <p:cNvPr id="3" name="组合 2"/>
          <p:cNvGrpSpPr/>
          <p:nvPr/>
        </p:nvGrpSpPr>
        <p:grpSpPr>
          <a:xfrm>
            <a:off x="3578897" y="3161524"/>
            <a:ext cx="2354449" cy="2095389"/>
            <a:chOff x="3578897" y="3840179"/>
            <a:chExt cx="2354449" cy="2095389"/>
          </a:xfrm>
        </p:grpSpPr>
        <p:sp>
          <p:nvSpPr>
            <p:cNvPr id="31" name="文本框 30"/>
            <p:cNvSpPr txBox="1"/>
            <p:nvPr/>
          </p:nvSpPr>
          <p:spPr>
            <a:xfrm>
              <a:off x="3578897" y="4446493"/>
              <a:ext cx="2354449" cy="1489075"/>
            </a:xfrm>
            <a:prstGeom prst="rect">
              <a:avLst/>
            </a:prstGeom>
            <a:noFill/>
          </p:spPr>
          <p:txBody>
            <a:bodyPr wrap="square">
              <a:spAutoFit/>
            </a:bodyPr>
            <a:lstStyle>
              <a:defPPr>
                <a:defRPr lang="zh-CN"/>
              </a:defPPr>
              <a:lvl1pPr algn="ctr">
                <a:lnSpc>
                  <a:spcPct val="130000"/>
                </a:lnSpc>
                <a:defRPr sz="1400" spc="100">
                  <a:solidFill>
                    <a:schemeClr val="tx1">
                      <a:lumMod val="50000"/>
                      <a:lumOff val="50000"/>
                    </a:schemeClr>
                  </a:solidFill>
                  <a:latin typeface="思源黑体 CN Light" panose="020B0300000000000000" pitchFamily="34" charset="-122"/>
                  <a:ea typeface="思源黑体 CN Light" panose="020B0300000000000000" pitchFamily="34" charset="-122"/>
                  <a:cs typeface="OPPOSans R" panose="00020600040101010101" pitchFamily="18" charset="-122"/>
                </a:defRPr>
              </a:lvl1pPr>
            </a:lstStyle>
            <a:p>
              <a:r>
                <a:rPr lang="zh-CN" altLang="en-US" dirty="0"/>
                <a:t>隨著網路便利化</a:t>
              </a:r>
              <a:r>
                <a:rPr lang="en-US" altLang="zh-CN" dirty="0"/>
                <a:t>,</a:t>
              </a:r>
              <a:r>
                <a:rPr lang="zh-CN" altLang="en-US" dirty="0"/>
                <a:t>更多人通過互聯網平臺可以購買到理財產品。社交平臺上也開始充斥著各類魚龍混雜的理財廣告</a:t>
              </a:r>
            </a:p>
          </p:txBody>
        </p:sp>
        <p:sp>
          <p:nvSpPr>
            <p:cNvPr id="32" name="文本框 31"/>
            <p:cNvSpPr txBox="1"/>
            <p:nvPr/>
          </p:nvSpPr>
          <p:spPr>
            <a:xfrm>
              <a:off x="4016980" y="3840179"/>
              <a:ext cx="1478280" cy="460375"/>
            </a:xfrm>
            <a:prstGeom prst="rect">
              <a:avLst/>
            </a:prstGeom>
            <a:noFill/>
          </p:spPr>
          <p:txBody>
            <a:bodyPr wrap="none" rtlCol="0">
              <a:spAutoFit/>
            </a:bodyPr>
            <a:lstStyle>
              <a:defPPr>
                <a:defRPr lang="zh-CN"/>
              </a:defPPr>
              <a:lvl1pPr algn="ctr">
                <a:defRPr sz="2400" spc="150">
                  <a:solidFill>
                    <a:srgbClr val="FEBE4A"/>
                  </a:solidFill>
                  <a:latin typeface="思源黑体 CN Heavy" panose="020B0A00000000000000" pitchFamily="34" charset="-122"/>
                  <a:ea typeface="思源黑体 CN Heavy" panose="020B0A00000000000000" pitchFamily="34" charset="-122"/>
                </a:defRPr>
              </a:lvl1pPr>
            </a:lstStyle>
            <a:p>
              <a:r>
                <a:rPr lang="zh-CN" altLang="en-US" dirty="0"/>
                <a:t>發展趨勢</a:t>
              </a:r>
            </a:p>
          </p:txBody>
        </p:sp>
      </p:grpSp>
      <p:cxnSp>
        <p:nvCxnSpPr>
          <p:cNvPr id="36" name="直接连接符 35"/>
          <p:cNvCxnSpPr/>
          <p:nvPr/>
        </p:nvCxnSpPr>
        <p:spPr>
          <a:xfrm>
            <a:off x="4313515" y="3554489"/>
            <a:ext cx="885213" cy="0"/>
          </a:xfrm>
          <a:prstGeom prst="line">
            <a:avLst/>
          </a:prstGeom>
          <a:ln w="12700">
            <a:solidFill>
              <a:srgbClr val="FEDEA4"/>
            </a:solidFill>
          </a:ln>
        </p:spPr>
        <p:style>
          <a:lnRef idx="1">
            <a:schemeClr val="accent1"/>
          </a:lnRef>
          <a:fillRef idx="0">
            <a:schemeClr val="accent1"/>
          </a:fillRef>
          <a:effectRef idx="0">
            <a:schemeClr val="accent1"/>
          </a:effectRef>
          <a:fontRef idx="minor">
            <a:schemeClr val="tx1"/>
          </a:fontRef>
        </p:style>
      </p:cxnSp>
      <p:grpSp>
        <p:nvGrpSpPr>
          <p:cNvPr id="8" name="组合 7"/>
          <p:cNvGrpSpPr/>
          <p:nvPr/>
        </p:nvGrpSpPr>
        <p:grpSpPr>
          <a:xfrm>
            <a:off x="6318330" y="3161524"/>
            <a:ext cx="2354449" cy="2095389"/>
            <a:chOff x="6318330" y="3840179"/>
            <a:chExt cx="2354449" cy="2095389"/>
          </a:xfrm>
        </p:grpSpPr>
        <p:sp>
          <p:nvSpPr>
            <p:cNvPr id="38" name="文本框 37"/>
            <p:cNvSpPr txBox="1"/>
            <p:nvPr/>
          </p:nvSpPr>
          <p:spPr>
            <a:xfrm>
              <a:off x="6318330" y="4446493"/>
              <a:ext cx="2354449" cy="1489075"/>
            </a:xfrm>
            <a:prstGeom prst="rect">
              <a:avLst/>
            </a:prstGeom>
            <a:noFill/>
          </p:spPr>
          <p:txBody>
            <a:bodyPr wrap="square">
              <a:spAutoFit/>
            </a:bodyPr>
            <a:lstStyle>
              <a:defPPr>
                <a:defRPr lang="zh-CN"/>
              </a:defPPr>
              <a:lvl1pPr algn="ctr">
                <a:lnSpc>
                  <a:spcPct val="130000"/>
                </a:lnSpc>
                <a:defRPr sz="1400" spc="100">
                  <a:solidFill>
                    <a:schemeClr val="tx1">
                      <a:lumMod val="50000"/>
                      <a:lumOff val="50000"/>
                    </a:schemeClr>
                  </a:solidFill>
                  <a:latin typeface="思源黑体 CN Light" panose="020B0300000000000000" pitchFamily="34" charset="-122"/>
                  <a:ea typeface="思源黑体 CN Light" panose="020B0300000000000000" pitchFamily="34" charset="-122"/>
                  <a:cs typeface="OPPOSans R" panose="00020600040101010101" pitchFamily="18" charset="-122"/>
                </a:defRPr>
              </a:lvl1pPr>
            </a:lstStyle>
            <a:p>
              <a:r>
                <a:rPr lang="zh-CN" altLang="en-US" dirty="0"/>
                <a:t>據央行的一份數據顯示，超過一半的人理財知識水準不夠，中國一共</a:t>
              </a:r>
              <a:r>
                <a:rPr lang="en-US" altLang="zh-CN" dirty="0"/>
                <a:t>13</a:t>
              </a:r>
              <a:r>
                <a:rPr lang="zh-CN" altLang="en-US" dirty="0"/>
                <a:t>億人口之多，保守</a:t>
              </a:r>
              <a:r>
                <a:rPr lang="en-US" altLang="zh-CN" dirty="0"/>
                <a:t>8</a:t>
              </a:r>
              <a:r>
                <a:rPr lang="zh-CN" altLang="en-US" dirty="0"/>
                <a:t>億人不懂如何理財。</a:t>
              </a:r>
            </a:p>
          </p:txBody>
        </p:sp>
        <p:sp>
          <p:nvSpPr>
            <p:cNvPr id="39" name="文本框 38"/>
            <p:cNvSpPr txBox="1"/>
            <p:nvPr/>
          </p:nvSpPr>
          <p:spPr>
            <a:xfrm>
              <a:off x="6756412" y="3840179"/>
              <a:ext cx="1478280" cy="460375"/>
            </a:xfrm>
            <a:prstGeom prst="rect">
              <a:avLst/>
            </a:prstGeom>
            <a:noFill/>
          </p:spPr>
          <p:txBody>
            <a:bodyPr wrap="none" rtlCol="0">
              <a:spAutoFit/>
            </a:bodyPr>
            <a:lstStyle>
              <a:defPPr>
                <a:defRPr lang="zh-CN"/>
              </a:defPPr>
              <a:lvl1pPr algn="ctr">
                <a:defRPr sz="2400" spc="150">
                  <a:solidFill>
                    <a:srgbClr val="FEBE4A"/>
                  </a:solidFill>
                  <a:latin typeface="思源黑体 CN Heavy" panose="020B0A00000000000000" pitchFamily="34" charset="-122"/>
                  <a:ea typeface="思源黑体 CN Heavy" panose="020B0A00000000000000" pitchFamily="34" charset="-122"/>
                </a:defRPr>
              </a:lvl1pPr>
            </a:lstStyle>
            <a:p>
              <a:r>
                <a:rPr lang="zh-CN" altLang="en-US" dirty="0"/>
                <a:t>發展趨勢</a:t>
              </a:r>
            </a:p>
          </p:txBody>
        </p:sp>
        <p:cxnSp>
          <p:nvCxnSpPr>
            <p:cNvPr id="43" name="直接连接符 42"/>
            <p:cNvCxnSpPr/>
            <p:nvPr/>
          </p:nvCxnSpPr>
          <p:spPr>
            <a:xfrm>
              <a:off x="7052948" y="4240289"/>
              <a:ext cx="885213" cy="0"/>
            </a:xfrm>
            <a:prstGeom prst="line">
              <a:avLst/>
            </a:prstGeom>
            <a:ln w="12700">
              <a:solidFill>
                <a:srgbClr val="FEDEA4"/>
              </a:solidFill>
            </a:ln>
          </p:spPr>
          <p:style>
            <a:lnRef idx="1">
              <a:schemeClr val="accent1"/>
            </a:lnRef>
            <a:fillRef idx="0">
              <a:schemeClr val="accent1"/>
            </a:fillRef>
            <a:effectRef idx="0">
              <a:schemeClr val="accent1"/>
            </a:effectRef>
            <a:fontRef idx="minor">
              <a:schemeClr val="tx1"/>
            </a:fontRef>
          </p:style>
        </p:cxnSp>
      </p:grpSp>
      <p:grpSp>
        <p:nvGrpSpPr>
          <p:cNvPr id="2" name="组合 1"/>
          <p:cNvGrpSpPr/>
          <p:nvPr/>
        </p:nvGrpSpPr>
        <p:grpSpPr>
          <a:xfrm>
            <a:off x="1621888" y="2712943"/>
            <a:ext cx="9007899" cy="225245"/>
            <a:chOff x="1621888" y="3341593"/>
            <a:chExt cx="9007899" cy="225245"/>
          </a:xfrm>
        </p:grpSpPr>
        <p:sp>
          <p:nvSpPr>
            <p:cNvPr id="27" name="椭圆 26"/>
            <p:cNvSpPr/>
            <p:nvPr/>
          </p:nvSpPr>
          <p:spPr>
            <a:xfrm>
              <a:off x="1621888" y="3386838"/>
              <a:ext cx="180000" cy="180000"/>
            </a:xfrm>
            <a:prstGeom prst="ellipse">
              <a:avLst/>
            </a:prstGeom>
            <a:solidFill>
              <a:srgbClr val="FEB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椭圆 27"/>
            <p:cNvSpPr/>
            <p:nvPr/>
          </p:nvSpPr>
          <p:spPr>
            <a:xfrm>
              <a:off x="1926688" y="3386838"/>
              <a:ext cx="180000" cy="180000"/>
            </a:xfrm>
            <a:prstGeom prst="ellipse">
              <a:avLst/>
            </a:prstGeom>
            <a:solidFill>
              <a:srgbClr val="FEBE4A">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椭圆 28"/>
            <p:cNvSpPr/>
            <p:nvPr/>
          </p:nvSpPr>
          <p:spPr>
            <a:xfrm>
              <a:off x="2231488" y="3386838"/>
              <a:ext cx="180000" cy="180000"/>
            </a:xfrm>
            <a:prstGeom prst="ellipse">
              <a:avLst/>
            </a:prstGeom>
            <a:solidFill>
              <a:srgbClr val="FEBE4A">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3" name="椭圆 32"/>
            <p:cNvSpPr/>
            <p:nvPr/>
          </p:nvSpPr>
          <p:spPr>
            <a:xfrm>
              <a:off x="4361321" y="3341593"/>
              <a:ext cx="180000" cy="180000"/>
            </a:xfrm>
            <a:prstGeom prst="ellipse">
              <a:avLst/>
            </a:prstGeom>
            <a:solidFill>
              <a:srgbClr val="FEB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椭圆 33"/>
            <p:cNvSpPr/>
            <p:nvPr/>
          </p:nvSpPr>
          <p:spPr>
            <a:xfrm>
              <a:off x="4666121" y="3341593"/>
              <a:ext cx="180000" cy="180000"/>
            </a:xfrm>
            <a:prstGeom prst="ellipse">
              <a:avLst/>
            </a:prstGeom>
            <a:solidFill>
              <a:srgbClr val="FEBE4A">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椭圆 34"/>
            <p:cNvSpPr/>
            <p:nvPr/>
          </p:nvSpPr>
          <p:spPr>
            <a:xfrm>
              <a:off x="4970921" y="3341593"/>
              <a:ext cx="180000" cy="180000"/>
            </a:xfrm>
            <a:prstGeom prst="ellipse">
              <a:avLst/>
            </a:prstGeom>
            <a:solidFill>
              <a:srgbClr val="FEBE4A">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椭圆 39"/>
            <p:cNvSpPr/>
            <p:nvPr/>
          </p:nvSpPr>
          <p:spPr>
            <a:xfrm>
              <a:off x="7100754" y="3341593"/>
              <a:ext cx="180000" cy="180000"/>
            </a:xfrm>
            <a:prstGeom prst="ellipse">
              <a:avLst/>
            </a:prstGeom>
            <a:solidFill>
              <a:srgbClr val="FEB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 name="椭圆 40"/>
            <p:cNvSpPr/>
            <p:nvPr/>
          </p:nvSpPr>
          <p:spPr>
            <a:xfrm>
              <a:off x="7405554" y="3341593"/>
              <a:ext cx="180000" cy="180000"/>
            </a:xfrm>
            <a:prstGeom prst="ellipse">
              <a:avLst/>
            </a:prstGeom>
            <a:solidFill>
              <a:srgbClr val="FEBE4A">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椭圆 41"/>
            <p:cNvSpPr/>
            <p:nvPr/>
          </p:nvSpPr>
          <p:spPr>
            <a:xfrm>
              <a:off x="7710354" y="3341593"/>
              <a:ext cx="180000" cy="180000"/>
            </a:xfrm>
            <a:prstGeom prst="ellipse">
              <a:avLst/>
            </a:prstGeom>
            <a:solidFill>
              <a:srgbClr val="FEBE4A">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椭圆 45"/>
            <p:cNvSpPr/>
            <p:nvPr/>
          </p:nvSpPr>
          <p:spPr>
            <a:xfrm>
              <a:off x="9840187" y="3341593"/>
              <a:ext cx="180000" cy="180000"/>
            </a:xfrm>
            <a:prstGeom prst="ellipse">
              <a:avLst/>
            </a:prstGeom>
            <a:solidFill>
              <a:srgbClr val="FEB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7" name="椭圆 46"/>
            <p:cNvSpPr/>
            <p:nvPr/>
          </p:nvSpPr>
          <p:spPr>
            <a:xfrm>
              <a:off x="10144987" y="3341593"/>
              <a:ext cx="180000" cy="180000"/>
            </a:xfrm>
            <a:prstGeom prst="ellipse">
              <a:avLst/>
            </a:prstGeom>
            <a:solidFill>
              <a:srgbClr val="FEBE4A">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8" name="椭圆 47"/>
            <p:cNvSpPr/>
            <p:nvPr/>
          </p:nvSpPr>
          <p:spPr>
            <a:xfrm>
              <a:off x="10449787" y="3341593"/>
              <a:ext cx="180000" cy="180000"/>
            </a:xfrm>
            <a:prstGeom prst="ellipse">
              <a:avLst/>
            </a:prstGeom>
            <a:solidFill>
              <a:srgbClr val="FEBE4A">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0" name="组合 9"/>
          <p:cNvGrpSpPr/>
          <p:nvPr/>
        </p:nvGrpSpPr>
        <p:grpSpPr>
          <a:xfrm>
            <a:off x="9057763" y="3161524"/>
            <a:ext cx="2354449" cy="2095389"/>
            <a:chOff x="9057763" y="3840179"/>
            <a:chExt cx="2354449" cy="2095389"/>
          </a:xfrm>
        </p:grpSpPr>
        <p:sp>
          <p:nvSpPr>
            <p:cNvPr id="44" name="文本框 43"/>
            <p:cNvSpPr txBox="1"/>
            <p:nvPr/>
          </p:nvSpPr>
          <p:spPr>
            <a:xfrm>
              <a:off x="9057763" y="4446493"/>
              <a:ext cx="2354449" cy="1489075"/>
            </a:xfrm>
            <a:prstGeom prst="rect">
              <a:avLst/>
            </a:prstGeom>
            <a:noFill/>
          </p:spPr>
          <p:txBody>
            <a:bodyPr wrap="square">
              <a:spAutoFit/>
            </a:bodyPr>
            <a:lstStyle>
              <a:defPPr>
                <a:defRPr lang="zh-CN"/>
              </a:defPPr>
              <a:lvl1pPr algn="ctr">
                <a:lnSpc>
                  <a:spcPct val="130000"/>
                </a:lnSpc>
                <a:defRPr sz="1400" spc="100">
                  <a:solidFill>
                    <a:schemeClr val="tx1">
                      <a:lumMod val="50000"/>
                      <a:lumOff val="50000"/>
                    </a:schemeClr>
                  </a:solidFill>
                  <a:latin typeface="思源黑体 CN Light" panose="020B0300000000000000" pitchFamily="34" charset="-122"/>
                  <a:ea typeface="思源黑体 CN Light" panose="020B0300000000000000" pitchFamily="34" charset="-122"/>
                  <a:cs typeface="OPPOSans R" panose="00020600040101010101" pitchFamily="18" charset="-122"/>
                </a:defRPr>
              </a:lvl1pPr>
            </a:lstStyle>
            <a:p>
              <a:r>
                <a:rPr lang="zh-CN" altLang="en-US" dirty="0"/>
                <a:t>這些人中大部分對股票、基金、債券、銀行理財等知識有不小的缺失</a:t>
              </a:r>
              <a:r>
                <a:rPr lang="en-US" altLang="zh-CN" dirty="0"/>
                <a:t>,</a:t>
              </a:r>
              <a:r>
                <a:rPr lang="zh-CN" altLang="en-US" dirty="0"/>
                <a:t>這也讓不少理財產品行業投資者在投資理財中損失慘重</a:t>
              </a:r>
            </a:p>
          </p:txBody>
        </p:sp>
        <p:grpSp>
          <p:nvGrpSpPr>
            <p:cNvPr id="9" name="组合 8"/>
            <p:cNvGrpSpPr/>
            <p:nvPr/>
          </p:nvGrpSpPr>
          <p:grpSpPr>
            <a:xfrm>
              <a:off x="9495846" y="3840179"/>
              <a:ext cx="1478280" cy="460375"/>
              <a:chOff x="9495846" y="3840179"/>
              <a:chExt cx="1478280" cy="460375"/>
            </a:xfrm>
          </p:grpSpPr>
          <p:sp>
            <p:nvSpPr>
              <p:cNvPr id="45" name="文本框 44"/>
              <p:cNvSpPr txBox="1"/>
              <p:nvPr/>
            </p:nvSpPr>
            <p:spPr>
              <a:xfrm>
                <a:off x="9495846" y="3840179"/>
                <a:ext cx="1478280" cy="460375"/>
              </a:xfrm>
              <a:prstGeom prst="rect">
                <a:avLst/>
              </a:prstGeom>
              <a:noFill/>
            </p:spPr>
            <p:txBody>
              <a:bodyPr wrap="none" rtlCol="0">
                <a:spAutoFit/>
              </a:bodyPr>
              <a:lstStyle>
                <a:defPPr>
                  <a:defRPr lang="zh-CN"/>
                </a:defPPr>
                <a:lvl1pPr algn="ctr">
                  <a:defRPr sz="2400" spc="150">
                    <a:solidFill>
                      <a:srgbClr val="FEBE4A"/>
                    </a:solidFill>
                    <a:latin typeface="思源黑体 CN Heavy" panose="020B0A00000000000000" pitchFamily="34" charset="-122"/>
                    <a:ea typeface="思源黑体 CN Heavy" panose="020B0A00000000000000" pitchFamily="34" charset="-122"/>
                  </a:defRPr>
                </a:lvl1pPr>
              </a:lstStyle>
              <a:p>
                <a:r>
                  <a:rPr lang="zh-CN" altLang="en-US" dirty="0"/>
                  <a:t>發展情況</a:t>
                </a:r>
              </a:p>
            </p:txBody>
          </p:sp>
          <p:cxnSp>
            <p:nvCxnSpPr>
              <p:cNvPr id="49" name="直接连接符 48"/>
              <p:cNvCxnSpPr/>
              <p:nvPr/>
            </p:nvCxnSpPr>
            <p:spPr>
              <a:xfrm>
                <a:off x="9792381" y="4240289"/>
                <a:ext cx="885213" cy="0"/>
              </a:xfrm>
              <a:prstGeom prst="line">
                <a:avLst/>
              </a:prstGeom>
              <a:ln w="12700">
                <a:solidFill>
                  <a:srgbClr val="FEDEA4"/>
                </a:solidFill>
              </a:ln>
            </p:spPr>
            <p:style>
              <a:lnRef idx="1">
                <a:schemeClr val="accent1"/>
              </a:lnRef>
              <a:fillRef idx="0">
                <a:schemeClr val="accent1"/>
              </a:fillRef>
              <a:effectRef idx="0">
                <a:schemeClr val="accent1"/>
              </a:effectRef>
              <a:fontRef idx="minor">
                <a:schemeClr val="tx1"/>
              </a:fontRef>
            </p:style>
          </p:cxnSp>
        </p:grpSp>
      </p:grpSp>
      <p:sp>
        <p:nvSpPr>
          <p:cNvPr id="53" name="椭圆 52"/>
          <p:cNvSpPr/>
          <p:nvPr/>
        </p:nvSpPr>
        <p:spPr>
          <a:xfrm flipH="1">
            <a:off x="1656688" y="1620299"/>
            <a:ext cx="720000" cy="720000"/>
          </a:xfrm>
          <a:prstGeom prst="ellipse">
            <a:avLst/>
          </a:prstGeom>
          <a:gradFill>
            <a:gsLst>
              <a:gs pos="100000">
                <a:srgbClr val="FEDEA4">
                  <a:lumMod val="39000"/>
                  <a:lumOff val="61000"/>
                </a:srgbClr>
              </a:gs>
              <a:gs pos="51000">
                <a:srgbClr val="FEBE4A"/>
              </a:gs>
            </a:gsLst>
            <a:lin ang="3600000" scaled="0"/>
          </a:gra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6" name="椭圆 55"/>
          <p:cNvSpPr/>
          <p:nvPr/>
        </p:nvSpPr>
        <p:spPr>
          <a:xfrm flipH="1">
            <a:off x="4396121" y="1620299"/>
            <a:ext cx="720000" cy="720000"/>
          </a:xfrm>
          <a:prstGeom prst="ellipse">
            <a:avLst/>
          </a:prstGeom>
          <a:gradFill>
            <a:gsLst>
              <a:gs pos="100000">
                <a:srgbClr val="FEDEA4">
                  <a:lumMod val="39000"/>
                  <a:lumOff val="61000"/>
                </a:srgbClr>
              </a:gs>
              <a:gs pos="51000">
                <a:srgbClr val="FEBE4A"/>
              </a:gs>
            </a:gsLst>
            <a:lin ang="3600000" scaled="0"/>
          </a:gra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9" name="椭圆 58"/>
          <p:cNvSpPr/>
          <p:nvPr/>
        </p:nvSpPr>
        <p:spPr>
          <a:xfrm flipH="1">
            <a:off x="7135554" y="1620299"/>
            <a:ext cx="720000" cy="720000"/>
          </a:xfrm>
          <a:prstGeom prst="ellipse">
            <a:avLst/>
          </a:prstGeom>
          <a:gradFill>
            <a:gsLst>
              <a:gs pos="100000">
                <a:srgbClr val="FEDEA4">
                  <a:lumMod val="39000"/>
                  <a:lumOff val="61000"/>
                </a:srgbClr>
              </a:gs>
              <a:gs pos="51000">
                <a:srgbClr val="FEBE4A"/>
              </a:gs>
            </a:gsLst>
            <a:lin ang="3600000" scaled="0"/>
          </a:gra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2" name="椭圆 61"/>
          <p:cNvSpPr/>
          <p:nvPr/>
        </p:nvSpPr>
        <p:spPr>
          <a:xfrm flipH="1">
            <a:off x="9874987" y="1620299"/>
            <a:ext cx="720000" cy="720000"/>
          </a:xfrm>
          <a:prstGeom prst="ellipse">
            <a:avLst/>
          </a:prstGeom>
          <a:gradFill>
            <a:gsLst>
              <a:gs pos="100000">
                <a:srgbClr val="FEDEA4">
                  <a:lumMod val="39000"/>
                  <a:lumOff val="61000"/>
                </a:srgbClr>
              </a:gs>
              <a:gs pos="51000">
                <a:srgbClr val="FEBE4A"/>
              </a:gs>
            </a:gsLst>
            <a:lin ang="3600000" scaled="0"/>
          </a:gra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64" name="组合 63"/>
          <p:cNvGrpSpPr/>
          <p:nvPr/>
        </p:nvGrpSpPr>
        <p:grpSpPr>
          <a:xfrm>
            <a:off x="405633" y="161560"/>
            <a:ext cx="4710473" cy="774292"/>
            <a:chOff x="405633" y="161560"/>
            <a:chExt cx="4710473" cy="774292"/>
          </a:xfrm>
        </p:grpSpPr>
        <p:grpSp>
          <p:nvGrpSpPr>
            <p:cNvPr id="65" name="组合 64"/>
            <p:cNvGrpSpPr/>
            <p:nvPr/>
          </p:nvGrpSpPr>
          <p:grpSpPr>
            <a:xfrm>
              <a:off x="1219200" y="197085"/>
              <a:ext cx="3896906" cy="652171"/>
              <a:chOff x="1409700" y="616185"/>
              <a:chExt cx="3896906" cy="652171"/>
            </a:xfrm>
          </p:grpSpPr>
          <p:grpSp>
            <p:nvGrpSpPr>
              <p:cNvPr id="67" name="组合 66"/>
              <p:cNvGrpSpPr/>
              <p:nvPr/>
            </p:nvGrpSpPr>
            <p:grpSpPr>
              <a:xfrm>
                <a:off x="2493556" y="616185"/>
                <a:ext cx="2813050" cy="652171"/>
                <a:chOff x="2531656" y="501885"/>
                <a:chExt cx="2813050" cy="652171"/>
              </a:xfrm>
            </p:grpSpPr>
            <p:sp>
              <p:nvSpPr>
                <p:cNvPr id="71" name="文本框 70"/>
                <p:cNvSpPr txBox="1"/>
                <p:nvPr/>
              </p:nvSpPr>
              <p:spPr>
                <a:xfrm>
                  <a:off x="2531656" y="501885"/>
                  <a:ext cx="2697480" cy="521970"/>
                </a:xfrm>
                <a:prstGeom prst="rect">
                  <a:avLst/>
                </a:prstGeom>
                <a:noFill/>
              </p:spPr>
              <p:txBody>
                <a:bodyPr wrap="none" rtlCol="0">
                  <a:spAutoFit/>
                </a:bodyPr>
                <a:lstStyle/>
                <a:p>
                  <a:r>
                    <a:rPr lang="zh-CN" altLang="en-US" sz="2800" spc="500" dirty="0">
                      <a:solidFill>
                        <a:srgbClr val="FEBE4A"/>
                      </a:solidFill>
                      <a:latin typeface="思源黑体 CN Heavy" panose="020B0A00000000000000" pitchFamily="34" charset="-122"/>
                      <a:ea typeface="思源黑体 CN Heavy" panose="020B0A00000000000000" pitchFamily="34" charset="-122"/>
                    </a:rPr>
                    <a:t>市場環境趨勢</a:t>
                  </a:r>
                  <a:endParaRPr lang="en-US" altLang="zh-CN" sz="2800" spc="500" dirty="0">
                    <a:solidFill>
                      <a:srgbClr val="FEBE4A"/>
                    </a:solidFill>
                    <a:latin typeface="思源黑体 CN Heavy" panose="020B0A00000000000000" pitchFamily="34" charset="-122"/>
                    <a:ea typeface="思源黑体 CN Heavy" panose="020B0A00000000000000" pitchFamily="34" charset="-122"/>
                  </a:endParaRPr>
                </a:p>
              </p:txBody>
            </p:sp>
            <p:sp>
              <p:nvSpPr>
                <p:cNvPr id="72" name="文本框 71"/>
                <p:cNvSpPr txBox="1"/>
                <p:nvPr/>
              </p:nvSpPr>
              <p:spPr>
                <a:xfrm>
                  <a:off x="2531656" y="878466"/>
                  <a:ext cx="2813050" cy="275590"/>
                </a:xfrm>
                <a:prstGeom prst="rect">
                  <a:avLst/>
                </a:prstGeom>
                <a:noFill/>
              </p:spPr>
              <p:txBody>
                <a:bodyPr wrap="none" rtlCol="0">
                  <a:spAutoFit/>
                </a:bodyPr>
                <a:lstStyle>
                  <a:defPPr>
                    <a:defRPr lang="zh-CN"/>
                  </a:defPPr>
                  <a:lvl1pPr>
                    <a:defRPr sz="1200" spc="150">
                      <a:solidFill>
                        <a:srgbClr val="FEDEA4"/>
                      </a:solidFill>
                      <a:latin typeface="思源黑体 CN Heavy" panose="020B0A00000000000000" pitchFamily="34" charset="-122"/>
                      <a:ea typeface="思源黑体 CN Heavy" panose="020B0A00000000000000" pitchFamily="34" charset="-122"/>
                    </a:defRPr>
                  </a:lvl1pPr>
                </a:lstStyle>
                <a:p>
                  <a:r>
                    <a:rPr lang="en-US" altLang="zh-CN" dirty="0"/>
                    <a:t>Market Environment Trends</a:t>
                  </a:r>
                  <a:endParaRPr lang="zh-CN" altLang="en-US" dirty="0"/>
                </a:p>
              </p:txBody>
            </p:sp>
          </p:grpSp>
          <p:grpSp>
            <p:nvGrpSpPr>
              <p:cNvPr id="68" name="组合 67"/>
              <p:cNvGrpSpPr/>
              <p:nvPr/>
            </p:nvGrpSpPr>
            <p:grpSpPr>
              <a:xfrm>
                <a:off x="1409700" y="640497"/>
                <a:ext cx="1005305" cy="604957"/>
                <a:chOff x="1409700" y="630972"/>
                <a:chExt cx="1005305" cy="604957"/>
              </a:xfrm>
            </p:grpSpPr>
            <p:sp>
              <p:nvSpPr>
                <p:cNvPr id="69" name="任意多边形: 形状 68"/>
                <p:cNvSpPr/>
                <p:nvPr/>
              </p:nvSpPr>
              <p:spPr>
                <a:xfrm flipH="1">
                  <a:off x="1409700" y="630972"/>
                  <a:ext cx="1005305" cy="604957"/>
                </a:xfrm>
                <a:custGeom>
                  <a:avLst/>
                  <a:gdLst>
                    <a:gd name="connsiteX0" fmla="*/ 0 w 1005305"/>
                    <a:gd name="connsiteY0" fmla="*/ 302478 h 604957"/>
                    <a:gd name="connsiteX1" fmla="*/ 0 w 1005305"/>
                    <a:gd name="connsiteY1" fmla="*/ 302479 h 604957"/>
                    <a:gd name="connsiteX2" fmla="*/ 0 w 1005305"/>
                    <a:gd name="connsiteY2" fmla="*/ 302479 h 604957"/>
                    <a:gd name="connsiteX3" fmla="*/ 302479 w 1005305"/>
                    <a:gd name="connsiteY3" fmla="*/ 0 h 604957"/>
                    <a:gd name="connsiteX4" fmla="*/ 1005305 w 1005305"/>
                    <a:gd name="connsiteY4" fmla="*/ 0 h 604957"/>
                    <a:gd name="connsiteX5" fmla="*/ 1005305 w 1005305"/>
                    <a:gd name="connsiteY5" fmla="*/ 604957 h 604957"/>
                    <a:gd name="connsiteX6" fmla="*/ 302479 w 1005305"/>
                    <a:gd name="connsiteY6" fmla="*/ 604957 h 604957"/>
                    <a:gd name="connsiteX7" fmla="*/ 6146 w 1005305"/>
                    <a:gd name="connsiteY7" fmla="*/ 363438 h 604957"/>
                    <a:gd name="connsiteX8" fmla="*/ 0 w 1005305"/>
                    <a:gd name="connsiteY8" fmla="*/ 302479 h 604957"/>
                    <a:gd name="connsiteX9" fmla="*/ 6146 w 1005305"/>
                    <a:gd name="connsiteY9" fmla="*/ 241519 h 604957"/>
                    <a:gd name="connsiteX10" fmla="*/ 302479 w 1005305"/>
                    <a:gd name="connsiteY10" fmla="*/ 0 h 604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5305" h="604957">
                      <a:moveTo>
                        <a:pt x="0" y="302478"/>
                      </a:moveTo>
                      <a:lnTo>
                        <a:pt x="0" y="302479"/>
                      </a:lnTo>
                      <a:lnTo>
                        <a:pt x="0" y="302479"/>
                      </a:lnTo>
                      <a:close/>
                      <a:moveTo>
                        <a:pt x="302479" y="0"/>
                      </a:moveTo>
                      <a:lnTo>
                        <a:pt x="1005305" y="0"/>
                      </a:lnTo>
                      <a:lnTo>
                        <a:pt x="1005305" y="604957"/>
                      </a:lnTo>
                      <a:lnTo>
                        <a:pt x="302479" y="604957"/>
                      </a:lnTo>
                      <a:cubicBezTo>
                        <a:pt x="156306" y="604957"/>
                        <a:pt x="34351" y="501273"/>
                        <a:pt x="6146" y="363438"/>
                      </a:cubicBezTo>
                      <a:lnTo>
                        <a:pt x="0" y="302479"/>
                      </a:lnTo>
                      <a:lnTo>
                        <a:pt x="6146" y="241519"/>
                      </a:lnTo>
                      <a:cubicBezTo>
                        <a:pt x="34351" y="103684"/>
                        <a:pt x="156306" y="0"/>
                        <a:pt x="302479" y="0"/>
                      </a:cubicBezTo>
                      <a:close/>
                    </a:path>
                  </a:pathLst>
                </a:custGeom>
                <a:solidFill>
                  <a:srgbClr val="FEB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70" name="文本框 69"/>
                <p:cNvSpPr txBox="1"/>
                <p:nvPr/>
              </p:nvSpPr>
              <p:spPr>
                <a:xfrm>
                  <a:off x="1550715" y="641063"/>
                  <a:ext cx="716280" cy="583565"/>
                </a:xfrm>
                <a:prstGeom prst="rect">
                  <a:avLst/>
                </a:prstGeom>
                <a:noFill/>
              </p:spPr>
              <p:txBody>
                <a:bodyPr wrap="none" rtlCol="0">
                  <a:spAutoFit/>
                </a:bodyPr>
                <a:lstStyle>
                  <a:defPPr>
                    <a:defRPr lang="zh-CN"/>
                  </a:defPPr>
                  <a:lvl1pPr>
                    <a:defRPr sz="4400" spc="150">
                      <a:solidFill>
                        <a:srgbClr val="FD6479"/>
                      </a:solidFill>
                      <a:latin typeface="思源黑体 CN Heavy" panose="020B0A00000000000000" pitchFamily="34" charset="-122"/>
                      <a:ea typeface="思源黑体 CN Heavy" panose="020B0A00000000000000" pitchFamily="34" charset="-122"/>
                    </a:defRPr>
                  </a:lvl1pPr>
                </a:lstStyle>
                <a:p>
                  <a:r>
                    <a:rPr lang="en-US" altLang="zh-CN" sz="3200" dirty="0">
                      <a:solidFill>
                        <a:schemeClr val="bg1"/>
                      </a:solidFill>
                    </a:rPr>
                    <a:t>03</a:t>
                  </a:r>
                  <a:endParaRPr lang="zh-CN" altLang="en-US" sz="3200" dirty="0">
                    <a:solidFill>
                      <a:schemeClr val="bg1"/>
                    </a:solidFill>
                  </a:endParaRPr>
                </a:p>
              </p:txBody>
            </p:sp>
          </p:grpSp>
        </p:grpSp>
        <p:pic>
          <p:nvPicPr>
            <p:cNvPr id="66" name="图片 6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5633" y="161560"/>
              <a:ext cx="774292" cy="774292"/>
            </a:xfrm>
            <a:prstGeom prst="rect">
              <a:avLst/>
            </a:prstGeom>
          </p:spPr>
        </p:pic>
      </p:grpSp>
      <p:sp>
        <p:nvSpPr>
          <p:cNvPr id="73" name="任意多边形: 形状 72"/>
          <p:cNvSpPr/>
          <p:nvPr/>
        </p:nvSpPr>
        <p:spPr>
          <a:xfrm>
            <a:off x="0" y="5258550"/>
            <a:ext cx="12192000" cy="1599450"/>
          </a:xfrm>
          <a:custGeom>
            <a:avLst/>
            <a:gdLst>
              <a:gd name="connsiteX0" fmla="*/ 0 w 12192000"/>
              <a:gd name="connsiteY0" fmla="*/ 0 h 1599450"/>
              <a:gd name="connsiteX1" fmla="*/ 24894 w 12192000"/>
              <a:gd name="connsiteY1" fmla="*/ 0 h 1599450"/>
              <a:gd name="connsiteX2" fmla="*/ 339619 w 12192000"/>
              <a:gd name="connsiteY2" fmla="*/ 106435 h 1599450"/>
              <a:gd name="connsiteX3" fmla="*/ 6096001 w 12192000"/>
              <a:gd name="connsiteY3" fmla="*/ 839302 h 1599450"/>
              <a:gd name="connsiteX4" fmla="*/ 11852383 w 12192000"/>
              <a:gd name="connsiteY4" fmla="*/ 106435 h 1599450"/>
              <a:gd name="connsiteX5" fmla="*/ 12167108 w 12192000"/>
              <a:gd name="connsiteY5" fmla="*/ 0 h 1599450"/>
              <a:gd name="connsiteX6" fmla="*/ 12192000 w 12192000"/>
              <a:gd name="connsiteY6" fmla="*/ 0 h 1599450"/>
              <a:gd name="connsiteX7" fmla="*/ 12192000 w 12192000"/>
              <a:gd name="connsiteY7" fmla="*/ 1599450 h 1599450"/>
              <a:gd name="connsiteX8" fmla="*/ 0 w 12192000"/>
              <a:gd name="connsiteY8" fmla="*/ 1599450 h 1599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1599450">
                <a:moveTo>
                  <a:pt x="0" y="0"/>
                </a:moveTo>
                <a:lnTo>
                  <a:pt x="24894" y="0"/>
                </a:lnTo>
                <a:lnTo>
                  <a:pt x="339619" y="106435"/>
                </a:lnTo>
                <a:cubicBezTo>
                  <a:pt x="1812806" y="559238"/>
                  <a:pt x="3847994" y="839302"/>
                  <a:pt x="6096001" y="839302"/>
                </a:cubicBezTo>
                <a:cubicBezTo>
                  <a:pt x="8344008" y="839302"/>
                  <a:pt x="10379196" y="559238"/>
                  <a:pt x="11852383" y="106435"/>
                </a:cubicBezTo>
                <a:lnTo>
                  <a:pt x="12167108" y="0"/>
                </a:lnTo>
                <a:lnTo>
                  <a:pt x="12192000" y="0"/>
                </a:lnTo>
                <a:lnTo>
                  <a:pt x="12192000" y="1599450"/>
                </a:lnTo>
                <a:lnTo>
                  <a:pt x="0" y="1599450"/>
                </a:lnTo>
                <a:close/>
              </a:path>
            </a:pathLst>
          </a:custGeom>
          <a:solidFill>
            <a:srgbClr val="FEB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74" name="任意多边形: 形状 73"/>
          <p:cNvSpPr/>
          <p:nvPr/>
        </p:nvSpPr>
        <p:spPr>
          <a:xfrm>
            <a:off x="-733425" y="5410950"/>
            <a:ext cx="13658850" cy="1599450"/>
          </a:xfrm>
          <a:custGeom>
            <a:avLst/>
            <a:gdLst>
              <a:gd name="connsiteX0" fmla="*/ 0 w 12192000"/>
              <a:gd name="connsiteY0" fmla="*/ 0 h 1599450"/>
              <a:gd name="connsiteX1" fmla="*/ 24894 w 12192000"/>
              <a:gd name="connsiteY1" fmla="*/ 0 h 1599450"/>
              <a:gd name="connsiteX2" fmla="*/ 339619 w 12192000"/>
              <a:gd name="connsiteY2" fmla="*/ 106435 h 1599450"/>
              <a:gd name="connsiteX3" fmla="*/ 6096001 w 12192000"/>
              <a:gd name="connsiteY3" fmla="*/ 839302 h 1599450"/>
              <a:gd name="connsiteX4" fmla="*/ 11852383 w 12192000"/>
              <a:gd name="connsiteY4" fmla="*/ 106435 h 1599450"/>
              <a:gd name="connsiteX5" fmla="*/ 12167108 w 12192000"/>
              <a:gd name="connsiteY5" fmla="*/ 0 h 1599450"/>
              <a:gd name="connsiteX6" fmla="*/ 12192000 w 12192000"/>
              <a:gd name="connsiteY6" fmla="*/ 0 h 1599450"/>
              <a:gd name="connsiteX7" fmla="*/ 12192000 w 12192000"/>
              <a:gd name="connsiteY7" fmla="*/ 1599450 h 1599450"/>
              <a:gd name="connsiteX8" fmla="*/ 0 w 12192000"/>
              <a:gd name="connsiteY8" fmla="*/ 1599450 h 1599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1599450">
                <a:moveTo>
                  <a:pt x="0" y="0"/>
                </a:moveTo>
                <a:lnTo>
                  <a:pt x="24894" y="0"/>
                </a:lnTo>
                <a:lnTo>
                  <a:pt x="339619" y="106435"/>
                </a:lnTo>
                <a:cubicBezTo>
                  <a:pt x="1812806" y="559238"/>
                  <a:pt x="3847994" y="839302"/>
                  <a:pt x="6096001" y="839302"/>
                </a:cubicBezTo>
                <a:cubicBezTo>
                  <a:pt x="8344008" y="839302"/>
                  <a:pt x="10379196" y="559238"/>
                  <a:pt x="11852383" y="106435"/>
                </a:cubicBezTo>
                <a:lnTo>
                  <a:pt x="12167108" y="0"/>
                </a:lnTo>
                <a:lnTo>
                  <a:pt x="12192000" y="0"/>
                </a:lnTo>
                <a:lnTo>
                  <a:pt x="12192000" y="1599450"/>
                </a:lnTo>
                <a:lnTo>
                  <a:pt x="0" y="1599450"/>
                </a:lnTo>
                <a:close/>
              </a:path>
            </a:pathLst>
          </a:custGeom>
          <a:solidFill>
            <a:srgbClr val="FEDE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5" name="pay_86039"/>
          <p:cNvSpPr/>
          <p:nvPr/>
        </p:nvSpPr>
        <p:spPr>
          <a:xfrm>
            <a:off x="4495384" y="1724575"/>
            <a:ext cx="521474" cy="511448"/>
          </a:xfrm>
          <a:custGeom>
            <a:avLst/>
            <a:gdLst>
              <a:gd name="connsiteX0" fmla="*/ 361159 w 606311"/>
              <a:gd name="connsiteY0" fmla="*/ 334638 h 594654"/>
              <a:gd name="connsiteX1" fmla="*/ 349090 w 606311"/>
              <a:gd name="connsiteY1" fmla="*/ 338531 h 594654"/>
              <a:gd name="connsiteX2" fmla="*/ 345933 w 606311"/>
              <a:gd name="connsiteY2" fmla="*/ 349840 h 594654"/>
              <a:gd name="connsiteX3" fmla="*/ 359581 w 606311"/>
              <a:gd name="connsiteY3" fmla="*/ 485549 h 594654"/>
              <a:gd name="connsiteX4" fmla="*/ 391983 w 606311"/>
              <a:gd name="connsiteY4" fmla="*/ 453012 h 594654"/>
              <a:gd name="connsiteX5" fmla="*/ 401175 w 606311"/>
              <a:gd name="connsiteY5" fmla="*/ 449212 h 594654"/>
              <a:gd name="connsiteX6" fmla="*/ 410366 w 606311"/>
              <a:gd name="connsiteY6" fmla="*/ 453012 h 594654"/>
              <a:gd name="connsiteX7" fmla="*/ 525584 w 606311"/>
              <a:gd name="connsiteY7" fmla="*/ 567957 h 594654"/>
              <a:gd name="connsiteX8" fmla="*/ 527163 w 606311"/>
              <a:gd name="connsiteY8" fmla="*/ 568699 h 594654"/>
              <a:gd name="connsiteX9" fmla="*/ 528834 w 606311"/>
              <a:gd name="connsiteY9" fmla="*/ 567957 h 594654"/>
              <a:gd name="connsiteX10" fmla="*/ 579712 w 606311"/>
              <a:gd name="connsiteY10" fmla="*/ 517159 h 594654"/>
              <a:gd name="connsiteX11" fmla="*/ 579712 w 606311"/>
              <a:gd name="connsiteY11" fmla="*/ 513915 h 594654"/>
              <a:gd name="connsiteX12" fmla="*/ 464494 w 606311"/>
              <a:gd name="connsiteY12" fmla="*/ 398970 h 594654"/>
              <a:gd name="connsiteX13" fmla="*/ 464494 w 606311"/>
              <a:gd name="connsiteY13" fmla="*/ 380616 h 594654"/>
              <a:gd name="connsiteX14" fmla="*/ 496803 w 606311"/>
              <a:gd name="connsiteY14" fmla="*/ 348450 h 594654"/>
              <a:gd name="connsiteX15" fmla="*/ 266183 w 606311"/>
              <a:gd name="connsiteY15" fmla="*/ 268006 h 594654"/>
              <a:gd name="connsiteX16" fmla="*/ 266183 w 606311"/>
              <a:gd name="connsiteY16" fmla="*/ 342178 h 594654"/>
              <a:gd name="connsiteX17" fmla="*/ 292543 w 606311"/>
              <a:gd name="connsiteY17" fmla="*/ 305092 h 594654"/>
              <a:gd name="connsiteX18" fmla="*/ 266183 w 606311"/>
              <a:gd name="connsiteY18" fmla="*/ 268006 h 594654"/>
              <a:gd name="connsiteX19" fmla="*/ 240194 w 606311"/>
              <a:gd name="connsiteY19" fmla="*/ 163516 h 594654"/>
              <a:gd name="connsiteX20" fmla="*/ 213834 w 606311"/>
              <a:gd name="connsiteY20" fmla="*/ 200602 h 594654"/>
              <a:gd name="connsiteX21" fmla="*/ 240194 w 606311"/>
              <a:gd name="connsiteY21" fmla="*/ 237595 h 594654"/>
              <a:gd name="connsiteX22" fmla="*/ 253189 w 606311"/>
              <a:gd name="connsiteY22" fmla="*/ 110576 h 594654"/>
              <a:gd name="connsiteX23" fmla="*/ 266183 w 606311"/>
              <a:gd name="connsiteY23" fmla="*/ 123556 h 594654"/>
              <a:gd name="connsiteX24" fmla="*/ 266183 w 606311"/>
              <a:gd name="connsiteY24" fmla="*/ 135331 h 594654"/>
              <a:gd name="connsiteX25" fmla="*/ 287531 w 606311"/>
              <a:gd name="connsiteY25" fmla="*/ 135331 h 594654"/>
              <a:gd name="connsiteX26" fmla="*/ 300526 w 606311"/>
              <a:gd name="connsiteY26" fmla="*/ 148311 h 594654"/>
              <a:gd name="connsiteX27" fmla="*/ 287531 w 606311"/>
              <a:gd name="connsiteY27" fmla="*/ 161291 h 594654"/>
              <a:gd name="connsiteX28" fmla="*/ 266183 w 606311"/>
              <a:gd name="connsiteY28" fmla="*/ 161291 h 594654"/>
              <a:gd name="connsiteX29" fmla="*/ 266183 w 606311"/>
              <a:gd name="connsiteY29" fmla="*/ 241119 h 594654"/>
              <a:gd name="connsiteX30" fmla="*/ 318532 w 606311"/>
              <a:gd name="connsiteY30" fmla="*/ 305092 h 594654"/>
              <a:gd name="connsiteX31" fmla="*/ 266183 w 606311"/>
              <a:gd name="connsiteY31" fmla="*/ 369065 h 594654"/>
              <a:gd name="connsiteX32" fmla="*/ 266183 w 606311"/>
              <a:gd name="connsiteY32" fmla="*/ 382045 h 594654"/>
              <a:gd name="connsiteX33" fmla="*/ 253189 w 606311"/>
              <a:gd name="connsiteY33" fmla="*/ 395025 h 594654"/>
              <a:gd name="connsiteX34" fmla="*/ 240194 w 606311"/>
              <a:gd name="connsiteY34" fmla="*/ 382045 h 594654"/>
              <a:gd name="connsiteX35" fmla="*/ 240194 w 606311"/>
              <a:gd name="connsiteY35" fmla="*/ 370363 h 594654"/>
              <a:gd name="connsiteX36" fmla="*/ 215505 w 606311"/>
              <a:gd name="connsiteY36" fmla="*/ 370363 h 594654"/>
              <a:gd name="connsiteX37" fmla="*/ 202510 w 606311"/>
              <a:gd name="connsiteY37" fmla="*/ 357383 h 594654"/>
              <a:gd name="connsiteX38" fmla="*/ 215505 w 606311"/>
              <a:gd name="connsiteY38" fmla="*/ 344403 h 594654"/>
              <a:gd name="connsiteX39" fmla="*/ 240194 w 606311"/>
              <a:gd name="connsiteY39" fmla="*/ 344403 h 594654"/>
              <a:gd name="connsiteX40" fmla="*/ 240194 w 606311"/>
              <a:gd name="connsiteY40" fmla="*/ 264483 h 594654"/>
              <a:gd name="connsiteX41" fmla="*/ 187845 w 606311"/>
              <a:gd name="connsiteY41" fmla="*/ 200602 h 594654"/>
              <a:gd name="connsiteX42" fmla="*/ 240194 w 606311"/>
              <a:gd name="connsiteY42" fmla="*/ 136629 h 594654"/>
              <a:gd name="connsiteX43" fmla="*/ 240194 w 606311"/>
              <a:gd name="connsiteY43" fmla="*/ 123556 h 594654"/>
              <a:gd name="connsiteX44" fmla="*/ 253189 w 606311"/>
              <a:gd name="connsiteY44" fmla="*/ 110576 h 594654"/>
              <a:gd name="connsiteX45" fmla="*/ 253183 w 606311"/>
              <a:gd name="connsiteY45" fmla="*/ 94181 h 594654"/>
              <a:gd name="connsiteX46" fmla="*/ 94329 w 606311"/>
              <a:gd name="connsiteY46" fmla="*/ 252786 h 594654"/>
              <a:gd name="connsiteX47" fmla="*/ 253183 w 606311"/>
              <a:gd name="connsiteY47" fmla="*/ 411391 h 594654"/>
              <a:gd name="connsiteX48" fmla="*/ 324301 w 606311"/>
              <a:gd name="connsiteY48" fmla="*/ 394613 h 594654"/>
              <a:gd name="connsiteX49" fmla="*/ 320123 w 606311"/>
              <a:gd name="connsiteY49" fmla="*/ 352436 h 594654"/>
              <a:gd name="connsiteX50" fmla="*/ 329779 w 606311"/>
              <a:gd name="connsiteY50" fmla="*/ 321197 h 594654"/>
              <a:gd name="connsiteX51" fmla="*/ 359210 w 606311"/>
              <a:gd name="connsiteY51" fmla="*/ 308590 h 594654"/>
              <a:gd name="connsiteX52" fmla="*/ 363759 w 606311"/>
              <a:gd name="connsiteY52" fmla="*/ 308775 h 594654"/>
              <a:gd name="connsiteX53" fmla="*/ 400432 w 606311"/>
              <a:gd name="connsiteY53" fmla="*/ 312483 h 594654"/>
              <a:gd name="connsiteX54" fmla="*/ 412037 w 606311"/>
              <a:gd name="connsiteY54" fmla="*/ 252786 h 594654"/>
              <a:gd name="connsiteX55" fmla="*/ 253183 w 606311"/>
              <a:gd name="connsiteY55" fmla="*/ 94181 h 594654"/>
              <a:gd name="connsiteX56" fmla="*/ 253183 w 606311"/>
              <a:gd name="connsiteY56" fmla="*/ 25955 h 594654"/>
              <a:gd name="connsiteX57" fmla="*/ 25996 w 606311"/>
              <a:gd name="connsiteY57" fmla="*/ 252786 h 594654"/>
              <a:gd name="connsiteX58" fmla="*/ 253183 w 606311"/>
              <a:gd name="connsiteY58" fmla="*/ 479617 h 594654"/>
              <a:gd name="connsiteX59" fmla="*/ 331543 w 606311"/>
              <a:gd name="connsiteY59" fmla="*/ 465805 h 594654"/>
              <a:gd name="connsiteX60" fmla="*/ 327086 w 606311"/>
              <a:gd name="connsiteY60" fmla="*/ 421959 h 594654"/>
              <a:gd name="connsiteX61" fmla="*/ 253183 w 606311"/>
              <a:gd name="connsiteY61" fmla="*/ 437347 h 594654"/>
              <a:gd name="connsiteX62" fmla="*/ 68333 w 606311"/>
              <a:gd name="connsiteY62" fmla="*/ 252786 h 594654"/>
              <a:gd name="connsiteX63" fmla="*/ 253183 w 606311"/>
              <a:gd name="connsiteY63" fmla="*/ 68225 h 594654"/>
              <a:gd name="connsiteX64" fmla="*/ 438033 w 606311"/>
              <a:gd name="connsiteY64" fmla="*/ 252786 h 594654"/>
              <a:gd name="connsiteX65" fmla="*/ 427171 w 606311"/>
              <a:gd name="connsiteY65" fmla="*/ 315171 h 594654"/>
              <a:gd name="connsiteX66" fmla="*/ 470343 w 606311"/>
              <a:gd name="connsiteY66" fmla="*/ 319528 h 594654"/>
              <a:gd name="connsiteX67" fmla="*/ 480370 w 606311"/>
              <a:gd name="connsiteY67" fmla="*/ 252786 h 594654"/>
              <a:gd name="connsiteX68" fmla="*/ 413801 w 606311"/>
              <a:gd name="connsiteY68" fmla="*/ 92419 h 594654"/>
              <a:gd name="connsiteX69" fmla="*/ 253183 w 606311"/>
              <a:gd name="connsiteY69" fmla="*/ 25955 h 594654"/>
              <a:gd name="connsiteX70" fmla="*/ 253183 w 606311"/>
              <a:gd name="connsiteY70" fmla="*/ 0 h 594654"/>
              <a:gd name="connsiteX71" fmla="*/ 432184 w 606311"/>
              <a:gd name="connsiteY71" fmla="*/ 74065 h 594654"/>
              <a:gd name="connsiteX72" fmla="*/ 506366 w 606311"/>
              <a:gd name="connsiteY72" fmla="*/ 252786 h 594654"/>
              <a:gd name="connsiteX73" fmla="*/ 496710 w 606311"/>
              <a:gd name="connsiteY73" fmla="*/ 322216 h 594654"/>
              <a:gd name="connsiteX74" fmla="*/ 521314 w 606311"/>
              <a:gd name="connsiteY74" fmla="*/ 339643 h 594654"/>
              <a:gd name="connsiteX75" fmla="*/ 511379 w 606311"/>
              <a:gd name="connsiteY75" fmla="*/ 370512 h 594654"/>
              <a:gd name="connsiteX76" fmla="*/ 492068 w 606311"/>
              <a:gd name="connsiteY76" fmla="*/ 389793 h 594654"/>
              <a:gd name="connsiteX77" fmla="*/ 598095 w 606311"/>
              <a:gd name="connsiteY77" fmla="*/ 495561 h 594654"/>
              <a:gd name="connsiteX78" fmla="*/ 598095 w 606311"/>
              <a:gd name="connsiteY78" fmla="*/ 535513 h 594654"/>
              <a:gd name="connsiteX79" fmla="*/ 547217 w 606311"/>
              <a:gd name="connsiteY79" fmla="*/ 586311 h 594654"/>
              <a:gd name="connsiteX80" fmla="*/ 527163 w 606311"/>
              <a:gd name="connsiteY80" fmla="*/ 594654 h 594654"/>
              <a:gd name="connsiteX81" fmla="*/ 507201 w 606311"/>
              <a:gd name="connsiteY81" fmla="*/ 586311 h 594654"/>
              <a:gd name="connsiteX82" fmla="*/ 401175 w 606311"/>
              <a:gd name="connsiteY82" fmla="*/ 480544 h 594654"/>
              <a:gd name="connsiteX83" fmla="*/ 381863 w 606311"/>
              <a:gd name="connsiteY83" fmla="*/ 499825 h 594654"/>
              <a:gd name="connsiteX84" fmla="*/ 358653 w 606311"/>
              <a:gd name="connsiteY84" fmla="*/ 511041 h 594654"/>
              <a:gd name="connsiteX85" fmla="*/ 335163 w 606311"/>
              <a:gd name="connsiteY85" fmla="*/ 492038 h 594654"/>
              <a:gd name="connsiteX86" fmla="*/ 253183 w 606311"/>
              <a:gd name="connsiteY86" fmla="*/ 505572 h 594654"/>
              <a:gd name="connsiteX87" fmla="*/ 0 w 606311"/>
              <a:gd name="connsiteY87" fmla="*/ 252786 h 594654"/>
              <a:gd name="connsiteX88" fmla="*/ 253183 w 606311"/>
              <a:gd name="connsiteY88" fmla="*/ 0 h 594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606311" h="594654">
                <a:moveTo>
                  <a:pt x="361159" y="334638"/>
                </a:moveTo>
                <a:cubicBezTo>
                  <a:pt x="356146" y="334082"/>
                  <a:pt x="351875" y="335472"/>
                  <a:pt x="349090" y="338531"/>
                </a:cubicBezTo>
                <a:cubicBezTo>
                  <a:pt x="346583" y="341312"/>
                  <a:pt x="345469" y="345298"/>
                  <a:pt x="345933" y="349840"/>
                </a:cubicBezTo>
                <a:lnTo>
                  <a:pt x="359581" y="485549"/>
                </a:lnTo>
                <a:lnTo>
                  <a:pt x="391983" y="453012"/>
                </a:lnTo>
                <a:cubicBezTo>
                  <a:pt x="394583" y="450510"/>
                  <a:pt x="397925" y="449212"/>
                  <a:pt x="401175" y="449212"/>
                </a:cubicBezTo>
                <a:cubicBezTo>
                  <a:pt x="404517" y="449212"/>
                  <a:pt x="407859" y="450510"/>
                  <a:pt x="410366" y="453012"/>
                </a:cubicBezTo>
                <a:lnTo>
                  <a:pt x="525584" y="567957"/>
                </a:lnTo>
                <a:cubicBezTo>
                  <a:pt x="526141" y="568513"/>
                  <a:pt x="526698" y="568699"/>
                  <a:pt x="527163" y="568699"/>
                </a:cubicBezTo>
                <a:cubicBezTo>
                  <a:pt x="527627" y="568699"/>
                  <a:pt x="528277" y="568513"/>
                  <a:pt x="528834" y="567957"/>
                </a:cubicBezTo>
                <a:lnTo>
                  <a:pt x="579712" y="517159"/>
                </a:lnTo>
                <a:cubicBezTo>
                  <a:pt x="580547" y="516325"/>
                  <a:pt x="580547" y="514842"/>
                  <a:pt x="579712" y="513915"/>
                </a:cubicBezTo>
                <a:lnTo>
                  <a:pt x="464494" y="398970"/>
                </a:lnTo>
                <a:cubicBezTo>
                  <a:pt x="459480" y="393871"/>
                  <a:pt x="459480" y="385714"/>
                  <a:pt x="464494" y="380616"/>
                </a:cubicBezTo>
                <a:lnTo>
                  <a:pt x="496803" y="348450"/>
                </a:lnTo>
                <a:close/>
                <a:moveTo>
                  <a:pt x="266183" y="268006"/>
                </a:moveTo>
                <a:lnTo>
                  <a:pt x="266183" y="342178"/>
                </a:lnTo>
                <a:cubicBezTo>
                  <a:pt x="281498" y="336800"/>
                  <a:pt x="292543" y="322151"/>
                  <a:pt x="292543" y="305092"/>
                </a:cubicBezTo>
                <a:cubicBezTo>
                  <a:pt x="292543" y="287939"/>
                  <a:pt x="281498" y="273383"/>
                  <a:pt x="266183" y="268006"/>
                </a:cubicBezTo>
                <a:close/>
                <a:moveTo>
                  <a:pt x="240194" y="163516"/>
                </a:moveTo>
                <a:cubicBezTo>
                  <a:pt x="224879" y="168894"/>
                  <a:pt x="213834" y="183450"/>
                  <a:pt x="213834" y="200602"/>
                </a:cubicBezTo>
                <a:cubicBezTo>
                  <a:pt x="213834" y="217662"/>
                  <a:pt x="224879" y="232218"/>
                  <a:pt x="240194" y="237595"/>
                </a:cubicBezTo>
                <a:close/>
                <a:moveTo>
                  <a:pt x="253189" y="110576"/>
                </a:moveTo>
                <a:cubicBezTo>
                  <a:pt x="260336" y="110576"/>
                  <a:pt x="266183" y="116417"/>
                  <a:pt x="266183" y="123556"/>
                </a:cubicBezTo>
                <a:lnTo>
                  <a:pt x="266183" y="135331"/>
                </a:lnTo>
                <a:lnTo>
                  <a:pt x="287531" y="135331"/>
                </a:lnTo>
                <a:cubicBezTo>
                  <a:pt x="294678" y="135331"/>
                  <a:pt x="300526" y="141172"/>
                  <a:pt x="300526" y="148311"/>
                </a:cubicBezTo>
                <a:cubicBezTo>
                  <a:pt x="300526" y="155450"/>
                  <a:pt x="294678" y="161291"/>
                  <a:pt x="287531" y="161291"/>
                </a:cubicBezTo>
                <a:lnTo>
                  <a:pt x="266183" y="161291"/>
                </a:lnTo>
                <a:lnTo>
                  <a:pt x="266183" y="241119"/>
                </a:lnTo>
                <a:cubicBezTo>
                  <a:pt x="295978" y="247145"/>
                  <a:pt x="318532" y="273569"/>
                  <a:pt x="318532" y="305092"/>
                </a:cubicBezTo>
                <a:cubicBezTo>
                  <a:pt x="318532" y="336615"/>
                  <a:pt x="295978" y="362946"/>
                  <a:pt x="266183" y="369065"/>
                </a:cubicBezTo>
                <a:lnTo>
                  <a:pt x="266183" y="382045"/>
                </a:lnTo>
                <a:cubicBezTo>
                  <a:pt x="266183" y="389277"/>
                  <a:pt x="260336" y="395025"/>
                  <a:pt x="253189" y="395025"/>
                </a:cubicBezTo>
                <a:cubicBezTo>
                  <a:pt x="246042" y="395025"/>
                  <a:pt x="240194" y="389277"/>
                  <a:pt x="240194" y="382045"/>
                </a:cubicBezTo>
                <a:lnTo>
                  <a:pt x="240194" y="370363"/>
                </a:lnTo>
                <a:lnTo>
                  <a:pt x="215505" y="370363"/>
                </a:lnTo>
                <a:cubicBezTo>
                  <a:pt x="208358" y="370363"/>
                  <a:pt x="202510" y="364522"/>
                  <a:pt x="202510" y="357383"/>
                </a:cubicBezTo>
                <a:cubicBezTo>
                  <a:pt x="202510" y="350151"/>
                  <a:pt x="208358" y="344403"/>
                  <a:pt x="215505" y="344403"/>
                </a:cubicBezTo>
                <a:lnTo>
                  <a:pt x="240194" y="344403"/>
                </a:lnTo>
                <a:lnTo>
                  <a:pt x="240194" y="264483"/>
                </a:lnTo>
                <a:cubicBezTo>
                  <a:pt x="210400" y="258456"/>
                  <a:pt x="187845" y="232125"/>
                  <a:pt x="187845" y="200602"/>
                </a:cubicBezTo>
                <a:cubicBezTo>
                  <a:pt x="187845" y="169079"/>
                  <a:pt x="210400" y="142655"/>
                  <a:pt x="240194" y="136629"/>
                </a:cubicBezTo>
                <a:lnTo>
                  <a:pt x="240194" y="123556"/>
                </a:lnTo>
                <a:cubicBezTo>
                  <a:pt x="240194" y="116417"/>
                  <a:pt x="246042" y="110576"/>
                  <a:pt x="253189" y="110576"/>
                </a:cubicBezTo>
                <a:close/>
                <a:moveTo>
                  <a:pt x="253183" y="94181"/>
                </a:moveTo>
                <a:cubicBezTo>
                  <a:pt x="165632" y="94181"/>
                  <a:pt x="94329" y="165372"/>
                  <a:pt x="94329" y="252786"/>
                </a:cubicBezTo>
                <a:cubicBezTo>
                  <a:pt x="94329" y="340292"/>
                  <a:pt x="165632" y="411391"/>
                  <a:pt x="253183" y="411391"/>
                </a:cubicBezTo>
                <a:cubicBezTo>
                  <a:pt x="277972" y="411391"/>
                  <a:pt x="302390" y="405644"/>
                  <a:pt x="324301" y="394613"/>
                </a:cubicBezTo>
                <a:lnTo>
                  <a:pt x="320123" y="352436"/>
                </a:lnTo>
                <a:cubicBezTo>
                  <a:pt x="318916" y="340478"/>
                  <a:pt x="322351" y="329447"/>
                  <a:pt x="329779" y="321197"/>
                </a:cubicBezTo>
                <a:cubicBezTo>
                  <a:pt x="337206" y="313039"/>
                  <a:pt x="347604" y="308590"/>
                  <a:pt x="359210" y="308590"/>
                </a:cubicBezTo>
                <a:cubicBezTo>
                  <a:pt x="360695" y="308590"/>
                  <a:pt x="362181" y="308683"/>
                  <a:pt x="363759" y="308775"/>
                </a:cubicBezTo>
                <a:lnTo>
                  <a:pt x="400432" y="312483"/>
                </a:lnTo>
                <a:cubicBezTo>
                  <a:pt x="408138" y="293573"/>
                  <a:pt x="412037" y="273550"/>
                  <a:pt x="412037" y="252786"/>
                </a:cubicBezTo>
                <a:cubicBezTo>
                  <a:pt x="412037" y="165372"/>
                  <a:pt x="340734" y="94181"/>
                  <a:pt x="253183" y="94181"/>
                </a:cubicBezTo>
                <a:close/>
                <a:moveTo>
                  <a:pt x="253183" y="25955"/>
                </a:moveTo>
                <a:cubicBezTo>
                  <a:pt x="127938" y="25955"/>
                  <a:pt x="25996" y="127737"/>
                  <a:pt x="25996" y="252786"/>
                </a:cubicBezTo>
                <a:cubicBezTo>
                  <a:pt x="25996" y="377927"/>
                  <a:pt x="127938" y="479617"/>
                  <a:pt x="253183" y="479617"/>
                </a:cubicBezTo>
                <a:cubicBezTo>
                  <a:pt x="280200" y="479617"/>
                  <a:pt x="306475" y="474982"/>
                  <a:pt x="331543" y="465805"/>
                </a:cubicBezTo>
                <a:lnTo>
                  <a:pt x="327086" y="421959"/>
                </a:lnTo>
                <a:cubicBezTo>
                  <a:pt x="303875" y="432063"/>
                  <a:pt x="278715" y="437347"/>
                  <a:pt x="253183" y="437347"/>
                </a:cubicBezTo>
                <a:cubicBezTo>
                  <a:pt x="151241" y="437347"/>
                  <a:pt x="68333" y="354568"/>
                  <a:pt x="68333" y="252786"/>
                </a:cubicBezTo>
                <a:cubicBezTo>
                  <a:pt x="68333" y="151004"/>
                  <a:pt x="151241" y="68225"/>
                  <a:pt x="253183" y="68225"/>
                </a:cubicBezTo>
                <a:cubicBezTo>
                  <a:pt x="355125" y="68225"/>
                  <a:pt x="438033" y="151004"/>
                  <a:pt x="438033" y="252786"/>
                </a:cubicBezTo>
                <a:cubicBezTo>
                  <a:pt x="438033" y="274384"/>
                  <a:pt x="434413" y="295241"/>
                  <a:pt x="427171" y="315171"/>
                </a:cubicBezTo>
                <a:lnTo>
                  <a:pt x="470343" y="319528"/>
                </a:lnTo>
                <a:cubicBezTo>
                  <a:pt x="477028" y="297930"/>
                  <a:pt x="480370" y="275590"/>
                  <a:pt x="480370" y="252786"/>
                </a:cubicBezTo>
                <a:cubicBezTo>
                  <a:pt x="480370" y="192255"/>
                  <a:pt x="456788" y="135246"/>
                  <a:pt x="413801" y="92419"/>
                </a:cubicBezTo>
                <a:cubicBezTo>
                  <a:pt x="370908" y="49593"/>
                  <a:pt x="313902" y="25955"/>
                  <a:pt x="253183" y="25955"/>
                </a:cubicBezTo>
                <a:close/>
                <a:moveTo>
                  <a:pt x="253183" y="0"/>
                </a:moveTo>
                <a:cubicBezTo>
                  <a:pt x="320866" y="0"/>
                  <a:pt x="384370" y="26326"/>
                  <a:pt x="432184" y="74065"/>
                </a:cubicBezTo>
                <a:cubicBezTo>
                  <a:pt x="480091" y="121804"/>
                  <a:pt x="506366" y="185302"/>
                  <a:pt x="506366" y="252786"/>
                </a:cubicBezTo>
                <a:cubicBezTo>
                  <a:pt x="506366" y="276424"/>
                  <a:pt x="503116" y="299784"/>
                  <a:pt x="496710" y="322216"/>
                </a:cubicBezTo>
                <a:cubicBezTo>
                  <a:pt x="509058" y="324163"/>
                  <a:pt x="517971" y="330374"/>
                  <a:pt x="521314" y="339643"/>
                </a:cubicBezTo>
                <a:cubicBezTo>
                  <a:pt x="524842" y="349469"/>
                  <a:pt x="521221" y="360778"/>
                  <a:pt x="511379" y="370512"/>
                </a:cubicBezTo>
                <a:lnTo>
                  <a:pt x="492068" y="389793"/>
                </a:lnTo>
                <a:lnTo>
                  <a:pt x="598095" y="495561"/>
                </a:lnTo>
                <a:cubicBezTo>
                  <a:pt x="609050" y="506592"/>
                  <a:pt x="609050" y="524575"/>
                  <a:pt x="598095" y="535513"/>
                </a:cubicBezTo>
                <a:lnTo>
                  <a:pt x="547217" y="586311"/>
                </a:lnTo>
                <a:cubicBezTo>
                  <a:pt x="541832" y="591688"/>
                  <a:pt x="534776" y="594654"/>
                  <a:pt x="527163" y="594654"/>
                </a:cubicBezTo>
                <a:cubicBezTo>
                  <a:pt x="519642" y="594654"/>
                  <a:pt x="512494" y="591688"/>
                  <a:pt x="507201" y="586311"/>
                </a:cubicBezTo>
                <a:lnTo>
                  <a:pt x="401175" y="480544"/>
                </a:lnTo>
                <a:lnTo>
                  <a:pt x="381863" y="499825"/>
                </a:lnTo>
                <a:cubicBezTo>
                  <a:pt x="372672" y="509094"/>
                  <a:pt x="364130" y="511041"/>
                  <a:pt x="358653" y="511041"/>
                </a:cubicBezTo>
                <a:cubicBezTo>
                  <a:pt x="350018" y="511041"/>
                  <a:pt x="339620" y="505850"/>
                  <a:pt x="335163" y="492038"/>
                </a:cubicBezTo>
                <a:cubicBezTo>
                  <a:pt x="308889" y="501030"/>
                  <a:pt x="281314" y="505572"/>
                  <a:pt x="253183" y="505572"/>
                </a:cubicBezTo>
                <a:cubicBezTo>
                  <a:pt x="113547" y="505572"/>
                  <a:pt x="0" y="392203"/>
                  <a:pt x="0" y="252786"/>
                </a:cubicBezTo>
                <a:cubicBezTo>
                  <a:pt x="0" y="113369"/>
                  <a:pt x="113547" y="0"/>
                  <a:pt x="253183"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yen-sign_44570"/>
          <p:cNvSpPr/>
          <p:nvPr/>
        </p:nvSpPr>
        <p:spPr>
          <a:xfrm>
            <a:off x="1863149" y="1781005"/>
            <a:ext cx="307079" cy="398588"/>
          </a:xfrm>
          <a:custGeom>
            <a:avLst/>
            <a:gdLst>
              <a:gd name="T0" fmla="*/ 55 w 280"/>
              <a:gd name="T1" fmla="*/ 251 h 364"/>
              <a:gd name="T2" fmla="*/ 109 w 280"/>
              <a:gd name="T3" fmla="*/ 251 h 364"/>
              <a:gd name="T4" fmla="*/ 109 w 280"/>
              <a:gd name="T5" fmla="*/ 217 h 364"/>
              <a:gd name="T6" fmla="*/ 55 w 280"/>
              <a:gd name="T7" fmla="*/ 217 h 364"/>
              <a:gd name="T8" fmla="*/ 21 w 280"/>
              <a:gd name="T9" fmla="*/ 194 h 364"/>
              <a:gd name="T10" fmla="*/ 55 w 280"/>
              <a:gd name="T11" fmla="*/ 172 h 364"/>
              <a:gd name="T12" fmla="*/ 86 w 280"/>
              <a:gd name="T13" fmla="*/ 172 h 364"/>
              <a:gd name="T14" fmla="*/ 14 w 280"/>
              <a:gd name="T15" fmla="*/ 60 h 364"/>
              <a:gd name="T16" fmla="*/ 3 w 280"/>
              <a:gd name="T17" fmla="*/ 40 h 364"/>
              <a:gd name="T18" fmla="*/ 0 w 280"/>
              <a:gd name="T19" fmla="*/ 28 h 364"/>
              <a:gd name="T20" fmla="*/ 8 w 280"/>
              <a:gd name="T21" fmla="*/ 8 h 364"/>
              <a:gd name="T22" fmla="*/ 27 w 280"/>
              <a:gd name="T23" fmla="*/ 0 h 364"/>
              <a:gd name="T24" fmla="*/ 47 w 280"/>
              <a:gd name="T25" fmla="*/ 7 h 364"/>
              <a:gd name="T26" fmla="*/ 65 w 280"/>
              <a:gd name="T27" fmla="*/ 31 h 364"/>
              <a:gd name="T28" fmla="*/ 142 w 280"/>
              <a:gd name="T29" fmla="*/ 153 h 364"/>
              <a:gd name="T30" fmla="*/ 212 w 280"/>
              <a:gd name="T31" fmla="*/ 38 h 364"/>
              <a:gd name="T32" fmla="*/ 220 w 280"/>
              <a:gd name="T33" fmla="*/ 24 h 364"/>
              <a:gd name="T34" fmla="*/ 228 w 280"/>
              <a:gd name="T35" fmla="*/ 12 h 364"/>
              <a:gd name="T36" fmla="*/ 238 w 280"/>
              <a:gd name="T37" fmla="*/ 3 h 364"/>
              <a:gd name="T38" fmla="*/ 253 w 280"/>
              <a:gd name="T39" fmla="*/ 0 h 364"/>
              <a:gd name="T40" fmla="*/ 272 w 280"/>
              <a:gd name="T41" fmla="*/ 7 h 364"/>
              <a:gd name="T42" fmla="*/ 280 w 280"/>
              <a:gd name="T43" fmla="*/ 25 h 364"/>
              <a:gd name="T44" fmla="*/ 277 w 280"/>
              <a:gd name="T45" fmla="*/ 41 h 364"/>
              <a:gd name="T46" fmla="*/ 267 w 280"/>
              <a:gd name="T47" fmla="*/ 58 h 364"/>
              <a:gd name="T48" fmla="*/ 198 w 280"/>
              <a:gd name="T49" fmla="*/ 172 h 364"/>
              <a:gd name="T50" fmla="*/ 229 w 280"/>
              <a:gd name="T51" fmla="*/ 172 h 364"/>
              <a:gd name="T52" fmla="*/ 263 w 280"/>
              <a:gd name="T53" fmla="*/ 194 h 364"/>
              <a:gd name="T54" fmla="*/ 229 w 280"/>
              <a:gd name="T55" fmla="*/ 217 h 364"/>
              <a:gd name="T56" fmla="*/ 175 w 280"/>
              <a:gd name="T57" fmla="*/ 217 h 364"/>
              <a:gd name="T58" fmla="*/ 175 w 280"/>
              <a:gd name="T59" fmla="*/ 251 h 364"/>
              <a:gd name="T60" fmla="*/ 229 w 280"/>
              <a:gd name="T61" fmla="*/ 251 h 364"/>
              <a:gd name="T62" fmla="*/ 263 w 280"/>
              <a:gd name="T63" fmla="*/ 274 h 364"/>
              <a:gd name="T64" fmla="*/ 229 w 280"/>
              <a:gd name="T65" fmla="*/ 296 h 364"/>
              <a:gd name="T66" fmla="*/ 175 w 280"/>
              <a:gd name="T67" fmla="*/ 296 h 364"/>
              <a:gd name="T68" fmla="*/ 175 w 280"/>
              <a:gd name="T69" fmla="*/ 315 h 364"/>
              <a:gd name="T70" fmla="*/ 142 w 280"/>
              <a:gd name="T71" fmla="*/ 364 h 364"/>
              <a:gd name="T72" fmla="*/ 109 w 280"/>
              <a:gd name="T73" fmla="*/ 315 h 364"/>
              <a:gd name="T74" fmla="*/ 109 w 280"/>
              <a:gd name="T75" fmla="*/ 296 h 364"/>
              <a:gd name="T76" fmla="*/ 55 w 280"/>
              <a:gd name="T77" fmla="*/ 296 h 364"/>
              <a:gd name="T78" fmla="*/ 21 w 280"/>
              <a:gd name="T79" fmla="*/ 274 h 364"/>
              <a:gd name="T80" fmla="*/ 55 w 280"/>
              <a:gd name="T81" fmla="*/ 251 h 3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0" h="364">
                <a:moveTo>
                  <a:pt x="55" y="251"/>
                </a:moveTo>
                <a:lnTo>
                  <a:pt x="109" y="251"/>
                </a:lnTo>
                <a:lnTo>
                  <a:pt x="109" y="217"/>
                </a:lnTo>
                <a:lnTo>
                  <a:pt x="55" y="217"/>
                </a:lnTo>
                <a:cubicBezTo>
                  <a:pt x="32" y="217"/>
                  <a:pt x="21" y="209"/>
                  <a:pt x="21" y="194"/>
                </a:cubicBezTo>
                <a:cubicBezTo>
                  <a:pt x="21" y="180"/>
                  <a:pt x="32" y="172"/>
                  <a:pt x="55" y="172"/>
                </a:cubicBezTo>
                <a:lnTo>
                  <a:pt x="86" y="172"/>
                </a:lnTo>
                <a:lnTo>
                  <a:pt x="14" y="60"/>
                </a:lnTo>
                <a:cubicBezTo>
                  <a:pt x="8" y="51"/>
                  <a:pt x="4" y="44"/>
                  <a:pt x="3" y="40"/>
                </a:cubicBezTo>
                <a:cubicBezTo>
                  <a:pt x="1" y="37"/>
                  <a:pt x="0" y="32"/>
                  <a:pt x="0" y="28"/>
                </a:cubicBezTo>
                <a:cubicBezTo>
                  <a:pt x="0" y="19"/>
                  <a:pt x="3" y="13"/>
                  <a:pt x="8" y="8"/>
                </a:cubicBezTo>
                <a:cubicBezTo>
                  <a:pt x="13" y="3"/>
                  <a:pt x="19" y="0"/>
                  <a:pt x="27" y="0"/>
                </a:cubicBezTo>
                <a:cubicBezTo>
                  <a:pt x="35" y="0"/>
                  <a:pt x="42" y="3"/>
                  <a:pt x="47" y="7"/>
                </a:cubicBezTo>
                <a:cubicBezTo>
                  <a:pt x="52" y="12"/>
                  <a:pt x="58" y="20"/>
                  <a:pt x="65" y="31"/>
                </a:cubicBezTo>
                <a:lnTo>
                  <a:pt x="142" y="153"/>
                </a:lnTo>
                <a:lnTo>
                  <a:pt x="212" y="38"/>
                </a:lnTo>
                <a:cubicBezTo>
                  <a:pt x="214" y="34"/>
                  <a:pt x="217" y="29"/>
                  <a:pt x="220" y="24"/>
                </a:cubicBezTo>
                <a:cubicBezTo>
                  <a:pt x="223" y="20"/>
                  <a:pt x="225" y="15"/>
                  <a:pt x="228" y="12"/>
                </a:cubicBezTo>
                <a:cubicBezTo>
                  <a:pt x="231" y="8"/>
                  <a:pt x="234" y="6"/>
                  <a:pt x="238" y="3"/>
                </a:cubicBezTo>
                <a:cubicBezTo>
                  <a:pt x="242" y="1"/>
                  <a:pt x="247" y="0"/>
                  <a:pt x="253" y="0"/>
                </a:cubicBezTo>
                <a:cubicBezTo>
                  <a:pt x="261" y="0"/>
                  <a:pt x="267" y="2"/>
                  <a:pt x="272" y="7"/>
                </a:cubicBezTo>
                <a:cubicBezTo>
                  <a:pt x="277" y="12"/>
                  <a:pt x="280" y="18"/>
                  <a:pt x="280" y="25"/>
                </a:cubicBezTo>
                <a:cubicBezTo>
                  <a:pt x="280" y="31"/>
                  <a:pt x="279" y="36"/>
                  <a:pt x="277" y="41"/>
                </a:cubicBezTo>
                <a:cubicBezTo>
                  <a:pt x="275" y="45"/>
                  <a:pt x="272" y="51"/>
                  <a:pt x="267" y="58"/>
                </a:cubicBezTo>
                <a:lnTo>
                  <a:pt x="198" y="172"/>
                </a:lnTo>
                <a:lnTo>
                  <a:pt x="229" y="172"/>
                </a:lnTo>
                <a:cubicBezTo>
                  <a:pt x="251" y="172"/>
                  <a:pt x="263" y="180"/>
                  <a:pt x="263" y="194"/>
                </a:cubicBezTo>
                <a:cubicBezTo>
                  <a:pt x="263" y="209"/>
                  <a:pt x="251" y="217"/>
                  <a:pt x="229" y="217"/>
                </a:cubicBezTo>
                <a:lnTo>
                  <a:pt x="175" y="217"/>
                </a:lnTo>
                <a:lnTo>
                  <a:pt x="175" y="251"/>
                </a:lnTo>
                <a:lnTo>
                  <a:pt x="229" y="251"/>
                </a:lnTo>
                <a:cubicBezTo>
                  <a:pt x="251" y="251"/>
                  <a:pt x="263" y="259"/>
                  <a:pt x="263" y="274"/>
                </a:cubicBezTo>
                <a:cubicBezTo>
                  <a:pt x="263" y="289"/>
                  <a:pt x="251" y="296"/>
                  <a:pt x="229" y="296"/>
                </a:cubicBezTo>
                <a:lnTo>
                  <a:pt x="175" y="296"/>
                </a:lnTo>
                <a:lnTo>
                  <a:pt x="175" y="315"/>
                </a:lnTo>
                <a:cubicBezTo>
                  <a:pt x="175" y="348"/>
                  <a:pt x="164" y="364"/>
                  <a:pt x="142" y="364"/>
                </a:cubicBezTo>
                <a:cubicBezTo>
                  <a:pt x="120" y="364"/>
                  <a:pt x="109" y="348"/>
                  <a:pt x="109" y="315"/>
                </a:cubicBezTo>
                <a:lnTo>
                  <a:pt x="109" y="296"/>
                </a:lnTo>
                <a:lnTo>
                  <a:pt x="55" y="296"/>
                </a:lnTo>
                <a:cubicBezTo>
                  <a:pt x="32" y="296"/>
                  <a:pt x="21" y="289"/>
                  <a:pt x="21" y="274"/>
                </a:cubicBezTo>
                <a:cubicBezTo>
                  <a:pt x="21" y="259"/>
                  <a:pt x="32" y="251"/>
                  <a:pt x="55" y="251"/>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euro_155627"/>
          <p:cNvSpPr/>
          <p:nvPr/>
        </p:nvSpPr>
        <p:spPr>
          <a:xfrm>
            <a:off x="7292419" y="1735689"/>
            <a:ext cx="406270" cy="489220"/>
          </a:xfrm>
          <a:custGeom>
            <a:avLst/>
            <a:gdLst>
              <a:gd name="T0" fmla="*/ 4352 w 4806"/>
              <a:gd name="T1" fmla="*/ 2079 h 5796"/>
              <a:gd name="T2" fmla="*/ 3783 w 4806"/>
              <a:gd name="T3" fmla="*/ 2079 h 5796"/>
              <a:gd name="T4" fmla="*/ 3783 w 4806"/>
              <a:gd name="T5" fmla="*/ 1568 h 5796"/>
              <a:gd name="T6" fmla="*/ 2419 w 4806"/>
              <a:gd name="T7" fmla="*/ 0 h 5796"/>
              <a:gd name="T8" fmla="*/ 1055 w 4806"/>
              <a:gd name="T9" fmla="*/ 1568 h 5796"/>
              <a:gd name="T10" fmla="*/ 1055 w 4806"/>
              <a:gd name="T11" fmla="*/ 2079 h 5796"/>
              <a:gd name="T12" fmla="*/ 454 w 4806"/>
              <a:gd name="T13" fmla="*/ 2079 h 5796"/>
              <a:gd name="T14" fmla="*/ 0 w 4806"/>
              <a:gd name="T15" fmla="*/ 2532 h 5796"/>
              <a:gd name="T16" fmla="*/ 0 w 4806"/>
              <a:gd name="T17" fmla="*/ 5086 h 5796"/>
              <a:gd name="T18" fmla="*/ 345 w 4806"/>
              <a:gd name="T19" fmla="*/ 5526 h 5796"/>
              <a:gd name="T20" fmla="*/ 2358 w 4806"/>
              <a:gd name="T21" fmla="*/ 5796 h 5796"/>
              <a:gd name="T22" fmla="*/ 4449 w 4806"/>
              <a:gd name="T23" fmla="*/ 5540 h 5796"/>
              <a:gd name="T24" fmla="*/ 4806 w 4806"/>
              <a:gd name="T25" fmla="*/ 5097 h 5796"/>
              <a:gd name="T26" fmla="*/ 4806 w 4806"/>
              <a:gd name="T27" fmla="*/ 2532 h 5796"/>
              <a:gd name="T28" fmla="*/ 4352 w 4806"/>
              <a:gd name="T29" fmla="*/ 2079 h 5796"/>
              <a:gd name="T30" fmla="*/ 2945 w 4806"/>
              <a:gd name="T31" fmla="*/ 3464 h 5796"/>
              <a:gd name="T32" fmla="*/ 2773 w 4806"/>
              <a:gd name="T33" fmla="*/ 3379 h 5796"/>
              <a:gd name="T34" fmla="*/ 2430 w 4806"/>
              <a:gd name="T35" fmla="*/ 3186 h 5796"/>
              <a:gd name="T36" fmla="*/ 2150 w 4806"/>
              <a:gd name="T37" fmla="*/ 3410 h 5796"/>
              <a:gd name="T38" fmla="*/ 2458 w 4806"/>
              <a:gd name="T39" fmla="*/ 3702 h 5796"/>
              <a:gd name="T40" fmla="*/ 2981 w 4806"/>
              <a:gd name="T41" fmla="*/ 4288 h 5796"/>
              <a:gd name="T42" fmla="*/ 2566 w 4806"/>
              <a:gd name="T43" fmla="*/ 4739 h 5796"/>
              <a:gd name="T44" fmla="*/ 2566 w 4806"/>
              <a:gd name="T45" fmla="*/ 4896 h 5796"/>
              <a:gd name="T46" fmla="*/ 2430 w 4806"/>
              <a:gd name="T47" fmla="*/ 5032 h 5796"/>
              <a:gd name="T48" fmla="*/ 2294 w 4806"/>
              <a:gd name="T49" fmla="*/ 4896 h 5796"/>
              <a:gd name="T50" fmla="*/ 2294 w 4806"/>
              <a:gd name="T51" fmla="*/ 4745 h 5796"/>
              <a:gd name="T52" fmla="*/ 1830 w 4806"/>
              <a:gd name="T53" fmla="*/ 4379 h 5796"/>
              <a:gd name="T54" fmla="*/ 1916 w 4806"/>
              <a:gd name="T55" fmla="*/ 4206 h 5796"/>
              <a:gd name="T56" fmla="*/ 2088 w 4806"/>
              <a:gd name="T57" fmla="*/ 4292 h 5796"/>
              <a:gd name="T58" fmla="*/ 2430 w 4806"/>
              <a:gd name="T59" fmla="*/ 4485 h 5796"/>
              <a:gd name="T60" fmla="*/ 2711 w 4806"/>
              <a:gd name="T61" fmla="*/ 4260 h 5796"/>
              <a:gd name="T62" fmla="*/ 2402 w 4806"/>
              <a:gd name="T63" fmla="*/ 3968 h 5796"/>
              <a:gd name="T64" fmla="*/ 1880 w 4806"/>
              <a:gd name="T65" fmla="*/ 3382 h 5796"/>
              <a:gd name="T66" fmla="*/ 2294 w 4806"/>
              <a:gd name="T67" fmla="*/ 2931 h 5796"/>
              <a:gd name="T68" fmla="*/ 2294 w 4806"/>
              <a:gd name="T69" fmla="*/ 2775 h 5796"/>
              <a:gd name="T70" fmla="*/ 2430 w 4806"/>
              <a:gd name="T71" fmla="*/ 2639 h 5796"/>
              <a:gd name="T72" fmla="*/ 2566 w 4806"/>
              <a:gd name="T73" fmla="*/ 2775 h 5796"/>
              <a:gd name="T74" fmla="*/ 2566 w 4806"/>
              <a:gd name="T75" fmla="*/ 2926 h 5796"/>
              <a:gd name="T76" fmla="*/ 3031 w 4806"/>
              <a:gd name="T77" fmla="*/ 3292 h 5796"/>
              <a:gd name="T78" fmla="*/ 2945 w 4806"/>
              <a:gd name="T79" fmla="*/ 3464 h 5796"/>
              <a:gd name="T80" fmla="*/ 3101 w 4806"/>
              <a:gd name="T81" fmla="*/ 2079 h 5796"/>
              <a:gd name="T82" fmla="*/ 1737 w 4806"/>
              <a:gd name="T83" fmla="*/ 2079 h 5796"/>
              <a:gd name="T84" fmla="*/ 1737 w 4806"/>
              <a:gd name="T85" fmla="*/ 1432 h 5796"/>
              <a:gd name="T86" fmla="*/ 2419 w 4806"/>
              <a:gd name="T87" fmla="*/ 682 h 5796"/>
              <a:gd name="T88" fmla="*/ 3101 w 4806"/>
              <a:gd name="T89" fmla="*/ 1432 h 5796"/>
              <a:gd name="T90" fmla="*/ 3101 w 4806"/>
              <a:gd name="T91" fmla="*/ 2079 h 5796"/>
              <a:gd name="T92" fmla="*/ 3101 w 4806"/>
              <a:gd name="T93" fmla="*/ 2079 h 57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806" h="5796">
                <a:moveTo>
                  <a:pt x="4352" y="2079"/>
                </a:moveTo>
                <a:lnTo>
                  <a:pt x="3783" y="2079"/>
                </a:lnTo>
                <a:lnTo>
                  <a:pt x="3783" y="1568"/>
                </a:lnTo>
                <a:cubicBezTo>
                  <a:pt x="3783" y="581"/>
                  <a:pt x="3328" y="0"/>
                  <a:pt x="2419" y="0"/>
                </a:cubicBezTo>
                <a:cubicBezTo>
                  <a:pt x="1510" y="0"/>
                  <a:pt x="1055" y="581"/>
                  <a:pt x="1055" y="1568"/>
                </a:cubicBezTo>
                <a:lnTo>
                  <a:pt x="1055" y="2079"/>
                </a:lnTo>
                <a:lnTo>
                  <a:pt x="454" y="2079"/>
                </a:lnTo>
                <a:cubicBezTo>
                  <a:pt x="203" y="2079"/>
                  <a:pt x="0" y="2282"/>
                  <a:pt x="0" y="2532"/>
                </a:cubicBezTo>
                <a:lnTo>
                  <a:pt x="0" y="5086"/>
                </a:lnTo>
                <a:cubicBezTo>
                  <a:pt x="0" y="5295"/>
                  <a:pt x="143" y="5476"/>
                  <a:pt x="345" y="5526"/>
                </a:cubicBezTo>
                <a:cubicBezTo>
                  <a:pt x="781" y="5634"/>
                  <a:pt x="1569" y="5796"/>
                  <a:pt x="2358" y="5796"/>
                </a:cubicBezTo>
                <a:cubicBezTo>
                  <a:pt x="3153" y="5796"/>
                  <a:pt x="3989" y="5641"/>
                  <a:pt x="4449" y="5540"/>
                </a:cubicBezTo>
                <a:cubicBezTo>
                  <a:pt x="4657" y="5494"/>
                  <a:pt x="4806" y="5311"/>
                  <a:pt x="4806" y="5097"/>
                </a:cubicBezTo>
                <a:lnTo>
                  <a:pt x="4806" y="2532"/>
                </a:lnTo>
                <a:cubicBezTo>
                  <a:pt x="4806" y="2282"/>
                  <a:pt x="4603" y="2079"/>
                  <a:pt x="4352" y="2079"/>
                </a:cubicBezTo>
                <a:close/>
                <a:moveTo>
                  <a:pt x="2945" y="3464"/>
                </a:moveTo>
                <a:cubicBezTo>
                  <a:pt x="2874" y="3488"/>
                  <a:pt x="2797" y="3450"/>
                  <a:pt x="2773" y="3379"/>
                </a:cubicBezTo>
                <a:cubicBezTo>
                  <a:pt x="2743" y="3290"/>
                  <a:pt x="2635" y="3186"/>
                  <a:pt x="2430" y="3186"/>
                </a:cubicBezTo>
                <a:cubicBezTo>
                  <a:pt x="2262" y="3186"/>
                  <a:pt x="2162" y="3299"/>
                  <a:pt x="2150" y="3410"/>
                </a:cubicBezTo>
                <a:cubicBezTo>
                  <a:pt x="2136" y="3550"/>
                  <a:pt x="2251" y="3659"/>
                  <a:pt x="2458" y="3702"/>
                </a:cubicBezTo>
                <a:cubicBezTo>
                  <a:pt x="2880" y="3791"/>
                  <a:pt x="3004" y="4073"/>
                  <a:pt x="2981" y="4288"/>
                </a:cubicBezTo>
                <a:cubicBezTo>
                  <a:pt x="2958" y="4512"/>
                  <a:pt x="2788" y="4687"/>
                  <a:pt x="2566" y="4739"/>
                </a:cubicBezTo>
                <a:lnTo>
                  <a:pt x="2566" y="4896"/>
                </a:lnTo>
                <a:cubicBezTo>
                  <a:pt x="2566" y="4971"/>
                  <a:pt x="2505" y="5032"/>
                  <a:pt x="2430" y="5032"/>
                </a:cubicBezTo>
                <a:cubicBezTo>
                  <a:pt x="2355" y="5032"/>
                  <a:pt x="2294" y="4971"/>
                  <a:pt x="2294" y="4896"/>
                </a:cubicBezTo>
                <a:lnTo>
                  <a:pt x="2294" y="4745"/>
                </a:lnTo>
                <a:cubicBezTo>
                  <a:pt x="2031" y="4700"/>
                  <a:pt x="1880" y="4529"/>
                  <a:pt x="1830" y="4379"/>
                </a:cubicBezTo>
                <a:cubicBezTo>
                  <a:pt x="1806" y="4307"/>
                  <a:pt x="1845" y="4230"/>
                  <a:pt x="1916" y="4206"/>
                </a:cubicBezTo>
                <a:cubicBezTo>
                  <a:pt x="1987" y="4183"/>
                  <a:pt x="2064" y="4221"/>
                  <a:pt x="2088" y="4292"/>
                </a:cubicBezTo>
                <a:cubicBezTo>
                  <a:pt x="2118" y="4381"/>
                  <a:pt x="2225" y="4485"/>
                  <a:pt x="2430" y="4485"/>
                </a:cubicBezTo>
                <a:cubicBezTo>
                  <a:pt x="2599" y="4485"/>
                  <a:pt x="2699" y="4372"/>
                  <a:pt x="2711" y="4260"/>
                </a:cubicBezTo>
                <a:cubicBezTo>
                  <a:pt x="2725" y="4121"/>
                  <a:pt x="2610" y="4012"/>
                  <a:pt x="2402" y="3968"/>
                </a:cubicBezTo>
                <a:cubicBezTo>
                  <a:pt x="1981" y="3880"/>
                  <a:pt x="1857" y="3597"/>
                  <a:pt x="1880" y="3382"/>
                </a:cubicBezTo>
                <a:cubicBezTo>
                  <a:pt x="1903" y="3159"/>
                  <a:pt x="2072" y="2984"/>
                  <a:pt x="2294" y="2931"/>
                </a:cubicBezTo>
                <a:lnTo>
                  <a:pt x="2294" y="2775"/>
                </a:lnTo>
                <a:cubicBezTo>
                  <a:pt x="2294" y="2700"/>
                  <a:pt x="2355" y="2639"/>
                  <a:pt x="2430" y="2639"/>
                </a:cubicBezTo>
                <a:cubicBezTo>
                  <a:pt x="2505" y="2639"/>
                  <a:pt x="2566" y="2700"/>
                  <a:pt x="2566" y="2775"/>
                </a:cubicBezTo>
                <a:lnTo>
                  <a:pt x="2566" y="2926"/>
                </a:lnTo>
                <a:cubicBezTo>
                  <a:pt x="2830" y="2971"/>
                  <a:pt x="2980" y="3142"/>
                  <a:pt x="3031" y="3292"/>
                </a:cubicBezTo>
                <a:cubicBezTo>
                  <a:pt x="3055" y="3363"/>
                  <a:pt x="3016" y="3440"/>
                  <a:pt x="2945" y="3464"/>
                </a:cubicBezTo>
                <a:close/>
                <a:moveTo>
                  <a:pt x="3101" y="2079"/>
                </a:moveTo>
                <a:lnTo>
                  <a:pt x="1737" y="2079"/>
                </a:lnTo>
                <a:lnTo>
                  <a:pt x="1737" y="1432"/>
                </a:lnTo>
                <a:cubicBezTo>
                  <a:pt x="1737" y="939"/>
                  <a:pt x="2009" y="682"/>
                  <a:pt x="2419" y="682"/>
                </a:cubicBezTo>
                <a:cubicBezTo>
                  <a:pt x="2829" y="682"/>
                  <a:pt x="3101" y="939"/>
                  <a:pt x="3101" y="1432"/>
                </a:cubicBezTo>
                <a:lnTo>
                  <a:pt x="3101" y="2079"/>
                </a:lnTo>
                <a:lnTo>
                  <a:pt x="3101" y="207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78" name="money_155906"/>
          <p:cNvSpPr/>
          <p:nvPr/>
        </p:nvSpPr>
        <p:spPr>
          <a:xfrm>
            <a:off x="10013536" y="1758848"/>
            <a:ext cx="442902" cy="442902"/>
          </a:xfrm>
          <a:custGeom>
            <a:avLst/>
            <a:gdLst>
              <a:gd name="connsiteX0" fmla="*/ 603198 w 606578"/>
              <a:gd name="connsiteY0" fmla="*/ 289106 h 605592"/>
              <a:gd name="connsiteX1" fmla="*/ 560768 w 606578"/>
              <a:gd name="connsiteY1" fmla="*/ 454209 h 605592"/>
              <a:gd name="connsiteX2" fmla="*/ 419459 w 606578"/>
              <a:gd name="connsiteY2" fmla="*/ 605592 h 605592"/>
              <a:gd name="connsiteX3" fmla="*/ 348805 w 606578"/>
              <a:gd name="connsiteY3" fmla="*/ 605592 h 605592"/>
              <a:gd name="connsiteX4" fmla="*/ 391235 w 606578"/>
              <a:gd name="connsiteY4" fmla="*/ 454209 h 605592"/>
              <a:gd name="connsiteX5" fmla="*/ 504226 w 606578"/>
              <a:gd name="connsiteY5" fmla="*/ 357891 h 605592"/>
              <a:gd name="connsiteX6" fmla="*/ 532544 w 606578"/>
              <a:gd name="connsiteY6" fmla="*/ 385424 h 605592"/>
              <a:gd name="connsiteX7" fmla="*/ 476001 w 606578"/>
              <a:gd name="connsiteY7" fmla="*/ 454209 h 605592"/>
              <a:gd name="connsiteX8" fmla="*/ 560768 w 606578"/>
              <a:gd name="connsiteY8" fmla="*/ 385424 h 605592"/>
              <a:gd name="connsiteX9" fmla="*/ 603198 w 606578"/>
              <a:gd name="connsiteY9" fmla="*/ 289106 h 605592"/>
              <a:gd name="connsiteX10" fmla="*/ 3414 w 606578"/>
              <a:gd name="connsiteY10" fmla="*/ 289106 h 605592"/>
              <a:gd name="connsiteX11" fmla="*/ 45757 w 606578"/>
              <a:gd name="connsiteY11" fmla="*/ 385424 h 605592"/>
              <a:gd name="connsiteX12" fmla="*/ 130537 w 606578"/>
              <a:gd name="connsiteY12" fmla="*/ 454209 h 605592"/>
              <a:gd name="connsiteX13" fmla="*/ 73986 w 606578"/>
              <a:gd name="connsiteY13" fmla="*/ 385424 h 605592"/>
              <a:gd name="connsiteX14" fmla="*/ 102308 w 606578"/>
              <a:gd name="connsiteY14" fmla="*/ 357891 h 605592"/>
              <a:gd name="connsiteX15" fmla="*/ 215409 w 606578"/>
              <a:gd name="connsiteY15" fmla="*/ 454209 h 605592"/>
              <a:gd name="connsiteX16" fmla="*/ 257753 w 606578"/>
              <a:gd name="connsiteY16" fmla="*/ 605592 h 605592"/>
              <a:gd name="connsiteX17" fmla="*/ 187087 w 606578"/>
              <a:gd name="connsiteY17" fmla="*/ 605592 h 605592"/>
              <a:gd name="connsiteX18" fmla="*/ 45757 w 606578"/>
              <a:gd name="connsiteY18" fmla="*/ 454209 h 605592"/>
              <a:gd name="connsiteX19" fmla="*/ 3414 w 606578"/>
              <a:gd name="connsiteY19" fmla="*/ 289106 h 605592"/>
              <a:gd name="connsiteX20" fmla="*/ 315197 w 606578"/>
              <a:gd name="connsiteY20" fmla="*/ 198855 h 605592"/>
              <a:gd name="connsiteX21" fmla="*/ 315197 w 606578"/>
              <a:gd name="connsiteY21" fmla="*/ 248725 h 605592"/>
              <a:gd name="connsiteX22" fmla="*/ 330796 w 606578"/>
              <a:gd name="connsiteY22" fmla="*/ 239826 h 605592"/>
              <a:gd name="connsiteX23" fmla="*/ 336831 w 606578"/>
              <a:gd name="connsiteY23" fmla="*/ 223141 h 605592"/>
              <a:gd name="connsiteX24" fmla="*/ 331817 w 606578"/>
              <a:gd name="connsiteY24" fmla="*/ 208310 h 605592"/>
              <a:gd name="connsiteX25" fmla="*/ 315197 w 606578"/>
              <a:gd name="connsiteY25" fmla="*/ 198855 h 605592"/>
              <a:gd name="connsiteX26" fmla="*/ 296627 w 606578"/>
              <a:gd name="connsiteY26" fmla="*/ 112648 h 605592"/>
              <a:gd name="connsiteX27" fmla="*/ 284557 w 606578"/>
              <a:gd name="connsiteY27" fmla="*/ 121361 h 605592"/>
              <a:gd name="connsiteX28" fmla="*/ 280100 w 606578"/>
              <a:gd name="connsiteY28" fmla="*/ 134895 h 605592"/>
              <a:gd name="connsiteX29" fmla="*/ 284185 w 606578"/>
              <a:gd name="connsiteY29" fmla="*/ 147501 h 605592"/>
              <a:gd name="connsiteX30" fmla="*/ 296627 w 606578"/>
              <a:gd name="connsiteY30" fmla="*/ 156864 h 605592"/>
              <a:gd name="connsiteX31" fmla="*/ 296627 w 606578"/>
              <a:gd name="connsiteY31" fmla="*/ 72047 h 605592"/>
              <a:gd name="connsiteX32" fmla="*/ 315197 w 606578"/>
              <a:gd name="connsiteY32" fmla="*/ 72047 h 605592"/>
              <a:gd name="connsiteX33" fmla="*/ 315197 w 606578"/>
              <a:gd name="connsiteY33" fmla="*/ 84746 h 605592"/>
              <a:gd name="connsiteX34" fmla="*/ 347602 w 606578"/>
              <a:gd name="connsiteY34" fmla="*/ 98651 h 605592"/>
              <a:gd name="connsiteX35" fmla="*/ 363015 w 606578"/>
              <a:gd name="connsiteY35" fmla="*/ 129240 h 605592"/>
              <a:gd name="connsiteX36" fmla="*/ 330610 w 606578"/>
              <a:gd name="connsiteY36" fmla="*/ 133504 h 605592"/>
              <a:gd name="connsiteX37" fmla="*/ 315197 w 606578"/>
              <a:gd name="connsiteY37" fmla="*/ 113019 h 605592"/>
              <a:gd name="connsiteX38" fmla="*/ 315197 w 606578"/>
              <a:gd name="connsiteY38" fmla="*/ 162982 h 605592"/>
              <a:gd name="connsiteX39" fmla="*/ 357072 w 606578"/>
              <a:gd name="connsiteY39" fmla="*/ 184487 h 605592"/>
              <a:gd name="connsiteX40" fmla="*/ 368214 w 606578"/>
              <a:gd name="connsiteY40" fmla="*/ 218506 h 605592"/>
              <a:gd name="connsiteX41" fmla="*/ 354194 w 606578"/>
              <a:gd name="connsiteY41" fmla="*/ 257439 h 605592"/>
              <a:gd name="connsiteX42" fmla="*/ 315197 w 606578"/>
              <a:gd name="connsiteY42" fmla="*/ 276905 h 605592"/>
              <a:gd name="connsiteX43" fmla="*/ 315197 w 606578"/>
              <a:gd name="connsiteY43" fmla="*/ 300820 h 605592"/>
              <a:gd name="connsiteX44" fmla="*/ 296627 w 606578"/>
              <a:gd name="connsiteY44" fmla="*/ 300820 h 605592"/>
              <a:gd name="connsiteX45" fmla="*/ 296627 w 606578"/>
              <a:gd name="connsiteY45" fmla="*/ 277554 h 605592"/>
              <a:gd name="connsiteX46" fmla="*/ 260602 w 606578"/>
              <a:gd name="connsiteY46" fmla="*/ 261054 h 605592"/>
              <a:gd name="connsiteX47" fmla="*/ 242960 w 606578"/>
              <a:gd name="connsiteY47" fmla="*/ 222029 h 605592"/>
              <a:gd name="connsiteX48" fmla="*/ 276386 w 606578"/>
              <a:gd name="connsiteY48" fmla="*/ 218506 h 605592"/>
              <a:gd name="connsiteX49" fmla="*/ 284093 w 606578"/>
              <a:gd name="connsiteY49" fmla="*/ 236119 h 605592"/>
              <a:gd name="connsiteX50" fmla="*/ 296627 w 606578"/>
              <a:gd name="connsiteY50" fmla="*/ 246871 h 605592"/>
              <a:gd name="connsiteX51" fmla="*/ 296627 w 606578"/>
              <a:gd name="connsiteY51" fmla="*/ 193293 h 605592"/>
              <a:gd name="connsiteX52" fmla="*/ 259766 w 606578"/>
              <a:gd name="connsiteY52" fmla="*/ 171602 h 605592"/>
              <a:gd name="connsiteX53" fmla="*/ 248067 w 606578"/>
              <a:gd name="connsiteY53" fmla="*/ 136378 h 605592"/>
              <a:gd name="connsiteX54" fmla="*/ 261344 w 606578"/>
              <a:gd name="connsiteY54" fmla="*/ 101154 h 605592"/>
              <a:gd name="connsiteX55" fmla="*/ 296627 w 606578"/>
              <a:gd name="connsiteY55" fmla="*/ 84746 h 605592"/>
              <a:gd name="connsiteX56" fmla="*/ 303340 w 606578"/>
              <a:gd name="connsiteY56" fmla="*/ 37820 h 605592"/>
              <a:gd name="connsiteX57" fmla="*/ 152083 w 606578"/>
              <a:gd name="connsiteY57" fmla="*/ 188822 h 605592"/>
              <a:gd name="connsiteX58" fmla="*/ 303340 w 606578"/>
              <a:gd name="connsiteY58" fmla="*/ 339823 h 605592"/>
              <a:gd name="connsiteX59" fmla="*/ 454596 w 606578"/>
              <a:gd name="connsiteY59" fmla="*/ 188822 h 605592"/>
              <a:gd name="connsiteX60" fmla="*/ 303340 w 606578"/>
              <a:gd name="connsiteY60" fmla="*/ 37820 h 605592"/>
              <a:gd name="connsiteX61" fmla="*/ 303340 w 606578"/>
              <a:gd name="connsiteY61" fmla="*/ 0 h 605592"/>
              <a:gd name="connsiteX62" fmla="*/ 492479 w 606578"/>
              <a:gd name="connsiteY62" fmla="*/ 188822 h 605592"/>
              <a:gd name="connsiteX63" fmla="*/ 303340 w 606578"/>
              <a:gd name="connsiteY63" fmla="*/ 377736 h 605592"/>
              <a:gd name="connsiteX64" fmla="*/ 114107 w 606578"/>
              <a:gd name="connsiteY64" fmla="*/ 188822 h 605592"/>
              <a:gd name="connsiteX65" fmla="*/ 303340 w 606578"/>
              <a:gd name="connsiteY65" fmla="*/ 0 h 605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606578" h="605592">
                <a:moveTo>
                  <a:pt x="603198" y="289106"/>
                </a:moveTo>
                <a:cubicBezTo>
                  <a:pt x="603198" y="289106"/>
                  <a:pt x="624366" y="392284"/>
                  <a:pt x="560768" y="454209"/>
                </a:cubicBezTo>
                <a:cubicBezTo>
                  <a:pt x="497170" y="516134"/>
                  <a:pt x="422988" y="540237"/>
                  <a:pt x="419459" y="605592"/>
                </a:cubicBezTo>
                <a:lnTo>
                  <a:pt x="348805" y="605592"/>
                </a:lnTo>
                <a:cubicBezTo>
                  <a:pt x="348805" y="605592"/>
                  <a:pt x="302940" y="516134"/>
                  <a:pt x="391235" y="454209"/>
                </a:cubicBezTo>
                <a:cubicBezTo>
                  <a:pt x="479530" y="392284"/>
                  <a:pt x="504226" y="357891"/>
                  <a:pt x="504226" y="357891"/>
                </a:cubicBezTo>
                <a:cubicBezTo>
                  <a:pt x="504226" y="357891"/>
                  <a:pt x="553712" y="344079"/>
                  <a:pt x="532544" y="385424"/>
                </a:cubicBezTo>
                <a:cubicBezTo>
                  <a:pt x="511375" y="426676"/>
                  <a:pt x="476001" y="454209"/>
                  <a:pt x="476001" y="454209"/>
                </a:cubicBezTo>
                <a:cubicBezTo>
                  <a:pt x="476001" y="454209"/>
                  <a:pt x="543128" y="440489"/>
                  <a:pt x="560768" y="385424"/>
                </a:cubicBezTo>
                <a:cubicBezTo>
                  <a:pt x="578408" y="330359"/>
                  <a:pt x="560768" y="299396"/>
                  <a:pt x="603198" y="289106"/>
                </a:cubicBezTo>
                <a:close/>
                <a:moveTo>
                  <a:pt x="3414" y="289106"/>
                </a:moveTo>
                <a:cubicBezTo>
                  <a:pt x="45757" y="299396"/>
                  <a:pt x="28114" y="330359"/>
                  <a:pt x="45757" y="385424"/>
                </a:cubicBezTo>
                <a:cubicBezTo>
                  <a:pt x="63400" y="440489"/>
                  <a:pt x="130537" y="454209"/>
                  <a:pt x="130537" y="454209"/>
                </a:cubicBezTo>
                <a:cubicBezTo>
                  <a:pt x="130537" y="454209"/>
                  <a:pt x="95251" y="426676"/>
                  <a:pt x="73986" y="385424"/>
                </a:cubicBezTo>
                <a:cubicBezTo>
                  <a:pt x="52815" y="344171"/>
                  <a:pt x="102308" y="357891"/>
                  <a:pt x="102308" y="357891"/>
                </a:cubicBezTo>
                <a:cubicBezTo>
                  <a:pt x="102308" y="357891"/>
                  <a:pt x="127008" y="392284"/>
                  <a:pt x="215409" y="454209"/>
                </a:cubicBezTo>
                <a:cubicBezTo>
                  <a:pt x="303717" y="516134"/>
                  <a:pt x="257753" y="605592"/>
                  <a:pt x="257753" y="605592"/>
                </a:cubicBezTo>
                <a:lnTo>
                  <a:pt x="187087" y="605592"/>
                </a:lnTo>
                <a:cubicBezTo>
                  <a:pt x="183559" y="540237"/>
                  <a:pt x="109365" y="516134"/>
                  <a:pt x="45757" y="454209"/>
                </a:cubicBezTo>
                <a:cubicBezTo>
                  <a:pt x="-17850" y="392284"/>
                  <a:pt x="3414" y="289106"/>
                  <a:pt x="3414" y="289106"/>
                </a:cubicBezTo>
                <a:close/>
                <a:moveTo>
                  <a:pt x="315197" y="198855"/>
                </a:moveTo>
                <a:lnTo>
                  <a:pt x="315197" y="248725"/>
                </a:lnTo>
                <a:cubicBezTo>
                  <a:pt x="321604" y="247520"/>
                  <a:pt x="326803" y="244554"/>
                  <a:pt x="330796" y="239826"/>
                </a:cubicBezTo>
                <a:cubicBezTo>
                  <a:pt x="334788" y="235099"/>
                  <a:pt x="336831" y="229537"/>
                  <a:pt x="336831" y="223141"/>
                </a:cubicBezTo>
                <a:cubicBezTo>
                  <a:pt x="336831" y="217394"/>
                  <a:pt x="335160" y="212481"/>
                  <a:pt x="331817" y="208310"/>
                </a:cubicBezTo>
                <a:cubicBezTo>
                  <a:pt x="328382" y="204231"/>
                  <a:pt x="322904" y="200987"/>
                  <a:pt x="315197" y="198855"/>
                </a:cubicBezTo>
                <a:close/>
                <a:moveTo>
                  <a:pt x="296627" y="112648"/>
                </a:moveTo>
                <a:cubicBezTo>
                  <a:pt x="291521" y="114316"/>
                  <a:pt x="287528" y="117190"/>
                  <a:pt x="284557" y="121361"/>
                </a:cubicBezTo>
                <a:cubicBezTo>
                  <a:pt x="281586" y="125440"/>
                  <a:pt x="280100" y="129889"/>
                  <a:pt x="280100" y="134895"/>
                </a:cubicBezTo>
                <a:cubicBezTo>
                  <a:pt x="280100" y="139344"/>
                  <a:pt x="281493" y="143608"/>
                  <a:pt x="284185" y="147501"/>
                </a:cubicBezTo>
                <a:cubicBezTo>
                  <a:pt x="286878" y="151395"/>
                  <a:pt x="291056" y="154454"/>
                  <a:pt x="296627" y="156864"/>
                </a:cubicBezTo>
                <a:close/>
                <a:moveTo>
                  <a:pt x="296627" y="72047"/>
                </a:moveTo>
                <a:lnTo>
                  <a:pt x="315197" y="72047"/>
                </a:lnTo>
                <a:lnTo>
                  <a:pt x="315197" y="84746"/>
                </a:lnTo>
                <a:cubicBezTo>
                  <a:pt x="328753" y="86322"/>
                  <a:pt x="339524" y="90957"/>
                  <a:pt x="347602" y="98651"/>
                </a:cubicBezTo>
                <a:cubicBezTo>
                  <a:pt x="355680" y="106252"/>
                  <a:pt x="360786" y="116448"/>
                  <a:pt x="363015" y="129240"/>
                </a:cubicBezTo>
                <a:lnTo>
                  <a:pt x="330610" y="133504"/>
                </a:lnTo>
                <a:cubicBezTo>
                  <a:pt x="328568" y="123401"/>
                  <a:pt x="323461" y="116541"/>
                  <a:pt x="315197" y="113019"/>
                </a:cubicBezTo>
                <a:lnTo>
                  <a:pt x="315197" y="162982"/>
                </a:lnTo>
                <a:cubicBezTo>
                  <a:pt x="335717" y="168543"/>
                  <a:pt x="349644" y="175681"/>
                  <a:pt x="357072" y="184487"/>
                </a:cubicBezTo>
                <a:cubicBezTo>
                  <a:pt x="364500" y="193386"/>
                  <a:pt x="368214" y="204695"/>
                  <a:pt x="368214" y="218506"/>
                </a:cubicBezTo>
                <a:cubicBezTo>
                  <a:pt x="368214" y="233894"/>
                  <a:pt x="363572" y="246964"/>
                  <a:pt x="354194" y="257439"/>
                </a:cubicBezTo>
                <a:cubicBezTo>
                  <a:pt x="344816" y="268006"/>
                  <a:pt x="331817" y="274495"/>
                  <a:pt x="315197" y="276905"/>
                </a:cubicBezTo>
                <a:lnTo>
                  <a:pt x="315197" y="300820"/>
                </a:lnTo>
                <a:lnTo>
                  <a:pt x="296627" y="300820"/>
                </a:lnTo>
                <a:lnTo>
                  <a:pt x="296627" y="277554"/>
                </a:lnTo>
                <a:cubicBezTo>
                  <a:pt x="281864" y="275792"/>
                  <a:pt x="269887" y="270323"/>
                  <a:pt x="260602" y="261054"/>
                </a:cubicBezTo>
                <a:cubicBezTo>
                  <a:pt x="251410" y="251877"/>
                  <a:pt x="245560" y="238899"/>
                  <a:pt x="242960" y="222029"/>
                </a:cubicBezTo>
                <a:lnTo>
                  <a:pt x="276386" y="218506"/>
                </a:lnTo>
                <a:cubicBezTo>
                  <a:pt x="277779" y="225366"/>
                  <a:pt x="280286" y="231206"/>
                  <a:pt x="284093" y="236119"/>
                </a:cubicBezTo>
                <a:cubicBezTo>
                  <a:pt x="287807" y="241031"/>
                  <a:pt x="291985" y="244647"/>
                  <a:pt x="296627" y="246871"/>
                </a:cubicBezTo>
                <a:lnTo>
                  <a:pt x="296627" y="193293"/>
                </a:lnTo>
                <a:cubicBezTo>
                  <a:pt x="279914" y="188566"/>
                  <a:pt x="267658" y="181335"/>
                  <a:pt x="259766" y="171602"/>
                </a:cubicBezTo>
                <a:cubicBezTo>
                  <a:pt x="251967" y="161962"/>
                  <a:pt x="248067" y="150190"/>
                  <a:pt x="248067" y="136378"/>
                </a:cubicBezTo>
                <a:cubicBezTo>
                  <a:pt x="248067" y="122381"/>
                  <a:pt x="252524" y="110701"/>
                  <a:pt x="261344" y="101154"/>
                </a:cubicBezTo>
                <a:cubicBezTo>
                  <a:pt x="270165" y="91699"/>
                  <a:pt x="281957" y="86230"/>
                  <a:pt x="296627" y="84746"/>
                </a:cubicBezTo>
                <a:close/>
                <a:moveTo>
                  <a:pt x="303340" y="37820"/>
                </a:moveTo>
                <a:cubicBezTo>
                  <a:pt x="219865" y="37820"/>
                  <a:pt x="152083" y="105581"/>
                  <a:pt x="152083" y="188822"/>
                </a:cubicBezTo>
                <a:cubicBezTo>
                  <a:pt x="152083" y="272155"/>
                  <a:pt x="219865" y="339823"/>
                  <a:pt x="303340" y="339823"/>
                </a:cubicBezTo>
                <a:cubicBezTo>
                  <a:pt x="386721" y="339823"/>
                  <a:pt x="454596" y="272155"/>
                  <a:pt x="454596" y="188822"/>
                </a:cubicBezTo>
                <a:cubicBezTo>
                  <a:pt x="454596" y="105581"/>
                  <a:pt x="386721" y="37820"/>
                  <a:pt x="303340" y="37820"/>
                </a:cubicBezTo>
                <a:close/>
                <a:moveTo>
                  <a:pt x="303340" y="0"/>
                </a:moveTo>
                <a:cubicBezTo>
                  <a:pt x="407798" y="0"/>
                  <a:pt x="492479" y="84539"/>
                  <a:pt x="492479" y="188822"/>
                </a:cubicBezTo>
                <a:cubicBezTo>
                  <a:pt x="492479" y="293197"/>
                  <a:pt x="407798" y="377736"/>
                  <a:pt x="303340" y="377736"/>
                </a:cubicBezTo>
                <a:cubicBezTo>
                  <a:pt x="198788" y="377736"/>
                  <a:pt x="114107" y="293197"/>
                  <a:pt x="114107" y="188822"/>
                </a:cubicBezTo>
                <a:cubicBezTo>
                  <a:pt x="114107" y="84539"/>
                  <a:pt x="198788" y="0"/>
                  <a:pt x="30334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ustDataLst>
      <p:tags r:id="rId1"/>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文本框 25"/>
          <p:cNvSpPr txBox="1"/>
          <p:nvPr/>
        </p:nvSpPr>
        <p:spPr>
          <a:xfrm>
            <a:off x="6684556" y="964913"/>
            <a:ext cx="3299460" cy="3153410"/>
          </a:xfrm>
          <a:prstGeom prst="rect">
            <a:avLst/>
          </a:prstGeom>
          <a:noFill/>
        </p:spPr>
        <p:txBody>
          <a:bodyPr wrap="none" rtlCol="0">
            <a:spAutoFit/>
          </a:bodyPr>
          <a:lstStyle>
            <a:defPPr>
              <a:defRPr lang="zh-CN"/>
            </a:defPPr>
            <a:lvl1pPr>
              <a:defRPr sz="19900" spc="150">
                <a:gradFill>
                  <a:gsLst>
                    <a:gs pos="3000">
                      <a:srgbClr val="FEBE4A">
                        <a:alpha val="75000"/>
                      </a:srgbClr>
                    </a:gs>
                    <a:gs pos="65000">
                      <a:srgbClr val="AE2C31">
                        <a:alpha val="36000"/>
                        <a:lumMod val="0"/>
                        <a:lumOff val="100000"/>
                      </a:srgbClr>
                    </a:gs>
                  </a:gsLst>
                  <a:lin ang="5400000" scaled="1"/>
                </a:gradFill>
                <a:latin typeface="思源黑体 CN Heavy" panose="020B0A00000000000000" pitchFamily="34" charset="-122"/>
                <a:ea typeface="思源黑体 CN Heavy" panose="020B0A00000000000000" pitchFamily="34" charset="-122"/>
              </a:defRPr>
            </a:lvl1pPr>
          </a:lstStyle>
          <a:p>
            <a:r>
              <a:rPr lang="en-US" altLang="zh-CN" dirty="0">
                <a:gradFill>
                  <a:gsLst>
                    <a:gs pos="3000">
                      <a:srgbClr val="FEBE4A">
                        <a:alpha val="75000"/>
                      </a:srgbClr>
                    </a:gs>
                    <a:gs pos="73000">
                      <a:srgbClr val="AE2C31">
                        <a:alpha val="36000"/>
                        <a:lumMod val="0"/>
                        <a:lumOff val="100000"/>
                      </a:srgbClr>
                    </a:gs>
                  </a:gsLst>
                  <a:lin ang="5400000" scaled="1"/>
                </a:gradFill>
              </a:rPr>
              <a:t>04</a:t>
            </a:r>
            <a:endParaRPr lang="zh-CN" altLang="en-US" dirty="0">
              <a:gradFill>
                <a:gsLst>
                  <a:gs pos="3000">
                    <a:srgbClr val="FEBE4A">
                      <a:alpha val="75000"/>
                    </a:srgbClr>
                  </a:gs>
                  <a:gs pos="73000">
                    <a:srgbClr val="AE2C31">
                      <a:alpha val="36000"/>
                      <a:lumMod val="0"/>
                      <a:lumOff val="100000"/>
                    </a:srgbClr>
                  </a:gs>
                </a:gsLst>
                <a:lin ang="5400000" scaled="1"/>
              </a:gradFill>
            </a:endParaRPr>
          </a:p>
        </p:txBody>
      </p:sp>
      <p:grpSp>
        <p:nvGrpSpPr>
          <p:cNvPr id="34" name="组合 33"/>
          <p:cNvGrpSpPr/>
          <p:nvPr/>
        </p:nvGrpSpPr>
        <p:grpSpPr>
          <a:xfrm>
            <a:off x="0" y="5946819"/>
            <a:ext cx="789600" cy="180000"/>
            <a:chOff x="6346288" y="5946819"/>
            <a:chExt cx="789600" cy="180000"/>
          </a:xfrm>
        </p:grpSpPr>
        <p:sp>
          <p:nvSpPr>
            <p:cNvPr id="23" name="椭圆 22"/>
            <p:cNvSpPr/>
            <p:nvPr/>
          </p:nvSpPr>
          <p:spPr>
            <a:xfrm>
              <a:off x="6346288" y="5946819"/>
              <a:ext cx="180000" cy="180000"/>
            </a:xfrm>
            <a:prstGeom prst="ellipse">
              <a:avLst/>
            </a:prstGeom>
            <a:solidFill>
              <a:srgbClr val="FEB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椭圆 23"/>
            <p:cNvSpPr/>
            <p:nvPr/>
          </p:nvSpPr>
          <p:spPr>
            <a:xfrm>
              <a:off x="6651088" y="5946819"/>
              <a:ext cx="180000" cy="180000"/>
            </a:xfrm>
            <a:prstGeom prst="ellipse">
              <a:avLst/>
            </a:prstGeom>
            <a:solidFill>
              <a:srgbClr val="FEBE4A">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椭圆 24"/>
            <p:cNvSpPr/>
            <p:nvPr/>
          </p:nvSpPr>
          <p:spPr>
            <a:xfrm>
              <a:off x="6955888" y="5946819"/>
              <a:ext cx="180000" cy="180000"/>
            </a:xfrm>
            <a:prstGeom prst="ellipse">
              <a:avLst/>
            </a:prstGeom>
            <a:solidFill>
              <a:srgbClr val="FEBE4A">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33" name="圆: 空心 32"/>
          <p:cNvSpPr/>
          <p:nvPr/>
        </p:nvSpPr>
        <p:spPr>
          <a:xfrm>
            <a:off x="10571082" y="-931726"/>
            <a:ext cx="2442436" cy="2442436"/>
          </a:xfrm>
          <a:prstGeom prst="donut">
            <a:avLst>
              <a:gd name="adj" fmla="val 11479"/>
            </a:avLst>
          </a:prstGeom>
          <a:solidFill>
            <a:srgbClr val="FEB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nvGrpSpPr>
          <p:cNvPr id="27" name="组合 26"/>
          <p:cNvGrpSpPr/>
          <p:nvPr/>
        </p:nvGrpSpPr>
        <p:grpSpPr>
          <a:xfrm>
            <a:off x="2761616" y="2950260"/>
            <a:ext cx="1713865" cy="956112"/>
            <a:chOff x="5314316" y="2967335"/>
            <a:chExt cx="1713865" cy="956112"/>
          </a:xfrm>
        </p:grpSpPr>
        <p:sp>
          <p:nvSpPr>
            <p:cNvPr id="28" name="文本框 27"/>
            <p:cNvSpPr txBox="1"/>
            <p:nvPr/>
          </p:nvSpPr>
          <p:spPr>
            <a:xfrm>
              <a:off x="5314316" y="3586262"/>
              <a:ext cx="1713865" cy="337185"/>
            </a:xfrm>
            <a:prstGeom prst="rect">
              <a:avLst/>
            </a:prstGeom>
            <a:noFill/>
          </p:spPr>
          <p:txBody>
            <a:bodyPr wrap="none" rtlCol="0">
              <a:spAutoFit/>
            </a:bodyPr>
            <a:lstStyle/>
            <a:p>
              <a:pPr algn="ctr"/>
              <a:r>
                <a:rPr lang="en-US" altLang="zh-CN" sz="1600" b="1" spc="500" dirty="0">
                  <a:solidFill>
                    <a:schemeClr val="bg1"/>
                  </a:solidFill>
                  <a:latin typeface="思源黑体 CN Light" panose="020B0300000000000000" pitchFamily="34" charset="-122"/>
                  <a:ea typeface="思源黑体 CN Light" panose="020B0300000000000000" pitchFamily="34" charset="-122"/>
                </a:rPr>
                <a:t>CONTENTS</a:t>
              </a:r>
              <a:endParaRPr lang="zh-CN" altLang="en-US" sz="1600" b="1" spc="500" dirty="0">
                <a:solidFill>
                  <a:schemeClr val="bg1"/>
                </a:solidFill>
                <a:latin typeface="思源黑体 CN Light" panose="020B0300000000000000" pitchFamily="34" charset="-122"/>
                <a:ea typeface="思源黑体 CN Light" panose="020B0300000000000000" pitchFamily="34" charset="-122"/>
              </a:endParaRPr>
            </a:p>
          </p:txBody>
        </p:sp>
        <p:sp>
          <p:nvSpPr>
            <p:cNvPr id="29" name="文本框 28"/>
            <p:cNvSpPr txBox="1"/>
            <p:nvPr/>
          </p:nvSpPr>
          <p:spPr>
            <a:xfrm>
              <a:off x="5330509" y="2967335"/>
              <a:ext cx="1681480" cy="922020"/>
            </a:xfrm>
            <a:prstGeom prst="rect">
              <a:avLst/>
            </a:prstGeom>
            <a:noFill/>
          </p:spPr>
          <p:txBody>
            <a:bodyPr wrap="none" rtlCol="0">
              <a:spAutoFit/>
            </a:bodyPr>
            <a:lstStyle/>
            <a:p>
              <a:pPr algn="ctr"/>
              <a:r>
                <a:rPr lang="zh-CN" altLang="en-US" sz="5400" spc="500" dirty="0">
                  <a:solidFill>
                    <a:schemeClr val="bg1"/>
                  </a:solidFill>
                  <a:latin typeface="思源黑体 CN Heavy" panose="020B0A00000000000000" pitchFamily="34" charset="-122"/>
                  <a:ea typeface="思源黑体 CN Heavy" panose="020B0A00000000000000" pitchFamily="34" charset="-122"/>
                </a:rPr>
                <a:t>目錄</a:t>
              </a:r>
            </a:p>
          </p:txBody>
        </p:sp>
      </p:grpSp>
      <p:sp>
        <p:nvSpPr>
          <p:cNvPr id="9" name="矩形 8"/>
          <p:cNvSpPr/>
          <p:nvPr/>
        </p:nvSpPr>
        <p:spPr>
          <a:xfrm>
            <a:off x="0" y="1628999"/>
            <a:ext cx="2518943" cy="35999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3"/>
          <p:cNvSpPr txBox="1"/>
          <p:nvPr/>
        </p:nvSpPr>
        <p:spPr>
          <a:xfrm>
            <a:off x="6684556" y="3016485"/>
            <a:ext cx="4221480" cy="829945"/>
          </a:xfrm>
          <a:prstGeom prst="rect">
            <a:avLst/>
          </a:prstGeom>
          <a:noFill/>
        </p:spPr>
        <p:txBody>
          <a:bodyPr wrap="none" rtlCol="0">
            <a:spAutoFit/>
          </a:bodyPr>
          <a:lstStyle>
            <a:defPPr>
              <a:defRPr lang="zh-CN"/>
            </a:defPPr>
            <a:lvl1pPr>
              <a:defRPr sz="4800" spc="500">
                <a:solidFill>
                  <a:srgbClr val="FEBE4A"/>
                </a:solidFill>
                <a:latin typeface="思源黑体 CN Heavy" panose="020B0A00000000000000" pitchFamily="34" charset="-122"/>
                <a:ea typeface="思源黑体 CN Heavy" panose="020B0A00000000000000" pitchFamily="34" charset="-122"/>
              </a:defRPr>
            </a:lvl1pPr>
          </a:lstStyle>
          <a:p>
            <a:r>
              <a:rPr lang="zh-CN" altLang="en-US" dirty="0"/>
              <a:t>預期收益情況</a:t>
            </a:r>
            <a:endParaRPr lang="en-US" altLang="zh-CN" dirty="0"/>
          </a:p>
        </p:txBody>
      </p:sp>
      <p:sp>
        <p:nvSpPr>
          <p:cNvPr id="12" name="文本框 11"/>
          <p:cNvSpPr txBox="1"/>
          <p:nvPr/>
        </p:nvSpPr>
        <p:spPr>
          <a:xfrm>
            <a:off x="6684556" y="3735966"/>
            <a:ext cx="2684145" cy="275590"/>
          </a:xfrm>
          <a:prstGeom prst="rect">
            <a:avLst/>
          </a:prstGeom>
          <a:noFill/>
        </p:spPr>
        <p:txBody>
          <a:bodyPr wrap="none" rtlCol="0">
            <a:spAutoFit/>
          </a:bodyPr>
          <a:lstStyle>
            <a:defPPr>
              <a:defRPr lang="zh-CN"/>
            </a:defPPr>
            <a:lvl1pPr>
              <a:defRPr sz="1200" spc="150">
                <a:solidFill>
                  <a:srgbClr val="FEDEA4"/>
                </a:solidFill>
                <a:latin typeface="思源黑体 CN Heavy" panose="020B0A00000000000000" pitchFamily="34" charset="-122"/>
                <a:ea typeface="思源黑体 CN Heavy" panose="020B0A00000000000000" pitchFamily="34" charset="-122"/>
              </a:defRPr>
            </a:lvl1pPr>
          </a:lstStyle>
          <a:p>
            <a:r>
              <a:rPr lang="en-US" altLang="zh-CN" dirty="0"/>
              <a:t>Expected Return Situation</a:t>
            </a:r>
            <a:endParaRPr lang="zh-CN" altLang="en-US" dirty="0"/>
          </a:p>
        </p:txBody>
      </p:sp>
      <p:sp>
        <p:nvSpPr>
          <p:cNvPr id="4" name="椭圆 3"/>
          <p:cNvSpPr/>
          <p:nvPr/>
        </p:nvSpPr>
        <p:spPr>
          <a:xfrm>
            <a:off x="-3387918" y="-729212"/>
            <a:ext cx="8316424" cy="8316424"/>
          </a:xfrm>
          <a:prstGeom prst="ellipse">
            <a:avLst/>
          </a:prstGeom>
          <a:solidFill>
            <a:srgbClr val="FEB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0" name="椭圆 69"/>
          <p:cNvSpPr/>
          <p:nvPr/>
        </p:nvSpPr>
        <p:spPr>
          <a:xfrm>
            <a:off x="-2518827" y="195982"/>
            <a:ext cx="7252862" cy="7252862"/>
          </a:xfrm>
          <a:prstGeom prst="ellipse">
            <a:avLst/>
          </a:prstGeom>
          <a:solidFill>
            <a:srgbClr val="FEDE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1" name="文本框 70"/>
          <p:cNvSpPr txBox="1"/>
          <p:nvPr/>
        </p:nvSpPr>
        <p:spPr>
          <a:xfrm>
            <a:off x="6684556" y="4062893"/>
            <a:ext cx="4924178" cy="650240"/>
          </a:xfrm>
          <a:prstGeom prst="rect">
            <a:avLst/>
          </a:prstGeom>
          <a:noFill/>
        </p:spPr>
        <p:txBody>
          <a:bodyPr wrap="square" rtlCol="0">
            <a:spAutoFit/>
          </a:bodyPr>
          <a:lstStyle>
            <a:defPPr>
              <a:defRPr lang="zh-CN"/>
            </a:defPPr>
            <a:lvl1pPr algn="r">
              <a:lnSpc>
                <a:spcPct val="130000"/>
              </a:lnSpc>
              <a:defRPr sz="1400">
                <a:solidFill>
                  <a:schemeClr val="tx1">
                    <a:lumMod val="50000"/>
                    <a:lumOff val="50000"/>
                  </a:schemeClr>
                </a:solidFill>
                <a:latin typeface="思源黑体 CN Light" panose="020B0300000000000000" pitchFamily="34" charset="-122"/>
                <a:ea typeface="思源黑体 CN Light" panose="020B0300000000000000" pitchFamily="34" charset="-122"/>
              </a:defRPr>
            </a:lvl1pPr>
          </a:lstStyle>
          <a:p>
            <a:pPr algn="l"/>
            <a:r>
              <a:rPr lang="zh-CN" altLang="en-US" dirty="0"/>
              <a:t>理財產品的預期收益率一般是理財產品的最高收益率</a:t>
            </a:r>
            <a:r>
              <a:rPr lang="en-US" altLang="zh-CN" dirty="0"/>
              <a:t>,</a:t>
            </a:r>
            <a:r>
              <a:rPr lang="zh-CN" altLang="en-US" dirty="0"/>
              <a:t>正常情況下實現的收益率是等於或者低於這個預期收益率</a:t>
            </a:r>
            <a:endParaRPr lang="en-US" altLang="zh-CN" dirty="0"/>
          </a:p>
        </p:txBody>
      </p:sp>
      <p:grpSp>
        <p:nvGrpSpPr>
          <p:cNvPr id="72" name="组合 71"/>
          <p:cNvGrpSpPr/>
          <p:nvPr/>
        </p:nvGrpSpPr>
        <p:grpSpPr>
          <a:xfrm>
            <a:off x="6760756" y="5756319"/>
            <a:ext cx="789600" cy="180000"/>
            <a:chOff x="6346288" y="5946819"/>
            <a:chExt cx="789600" cy="180000"/>
          </a:xfrm>
        </p:grpSpPr>
        <p:sp>
          <p:nvSpPr>
            <p:cNvPr id="73" name="椭圆 72"/>
            <p:cNvSpPr/>
            <p:nvPr/>
          </p:nvSpPr>
          <p:spPr>
            <a:xfrm>
              <a:off x="6346288" y="5946819"/>
              <a:ext cx="180000" cy="180000"/>
            </a:xfrm>
            <a:prstGeom prst="ellipse">
              <a:avLst/>
            </a:prstGeom>
            <a:solidFill>
              <a:srgbClr val="FEB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4" name="椭圆 73"/>
            <p:cNvSpPr/>
            <p:nvPr/>
          </p:nvSpPr>
          <p:spPr>
            <a:xfrm>
              <a:off x="6651088" y="5946819"/>
              <a:ext cx="180000" cy="180000"/>
            </a:xfrm>
            <a:prstGeom prst="ellipse">
              <a:avLst/>
            </a:prstGeom>
            <a:solidFill>
              <a:srgbClr val="FEBE4A">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5" name="椭圆 74"/>
            <p:cNvSpPr/>
            <p:nvPr/>
          </p:nvSpPr>
          <p:spPr>
            <a:xfrm>
              <a:off x="6955888" y="5946819"/>
              <a:ext cx="180000" cy="180000"/>
            </a:xfrm>
            <a:prstGeom prst="ellipse">
              <a:avLst/>
            </a:prstGeom>
            <a:solidFill>
              <a:srgbClr val="FEBE4A">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76" name="圆: 空心 75"/>
          <p:cNvSpPr/>
          <p:nvPr/>
        </p:nvSpPr>
        <p:spPr>
          <a:xfrm>
            <a:off x="11216478" y="5655832"/>
            <a:ext cx="2006589" cy="2006589"/>
          </a:xfrm>
          <a:prstGeom prst="donut">
            <a:avLst>
              <a:gd name="adj" fmla="val 11479"/>
            </a:avLst>
          </a:prstGeom>
          <a:solidFill>
            <a:srgbClr val="FEB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77" name="圆: 空心 76"/>
          <p:cNvSpPr/>
          <p:nvPr/>
        </p:nvSpPr>
        <p:spPr>
          <a:xfrm flipH="1">
            <a:off x="10766718" y="5533798"/>
            <a:ext cx="432000" cy="432000"/>
          </a:xfrm>
          <a:prstGeom prst="donut">
            <a:avLst>
              <a:gd name="adj" fmla="val 11479"/>
            </a:avLst>
          </a:prstGeom>
          <a:solidFill>
            <a:srgbClr val="FEB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pic>
        <p:nvPicPr>
          <p:cNvPr id="2" name="圖片 1" descr="一張含有 螺絲, 黑暗 的圖片&#10;&#10;自動產生的描述">
            <a:extLst>
              <a:ext uri="{FF2B5EF4-FFF2-40B4-BE49-F238E27FC236}">
                <a16:creationId xmlns:a16="http://schemas.microsoft.com/office/drawing/2014/main" id="{419E4A15-D9C2-3065-9AC3-D297BDB86DB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2064" t="18413" r="10635" b="21421"/>
          <a:stretch/>
        </p:blipFill>
        <p:spPr>
          <a:xfrm>
            <a:off x="-160741" y="1710348"/>
            <a:ext cx="5488822" cy="4272164"/>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矩形 1"/>
          <p:cNvSpPr/>
          <p:nvPr/>
        </p:nvSpPr>
        <p:spPr>
          <a:xfrm>
            <a:off x="0" y="5681059"/>
            <a:ext cx="12192000" cy="1176941"/>
          </a:xfrm>
          <a:custGeom>
            <a:avLst/>
            <a:gdLst>
              <a:gd name="connsiteX0" fmla="*/ 0 w 12192000"/>
              <a:gd name="connsiteY0" fmla="*/ 0 h 1219200"/>
              <a:gd name="connsiteX1" fmla="*/ 12192000 w 12192000"/>
              <a:gd name="connsiteY1" fmla="*/ 0 h 1219200"/>
              <a:gd name="connsiteX2" fmla="*/ 12192000 w 12192000"/>
              <a:gd name="connsiteY2" fmla="*/ 1219200 h 1219200"/>
              <a:gd name="connsiteX3" fmla="*/ 0 w 12192000"/>
              <a:gd name="connsiteY3" fmla="*/ 1219200 h 1219200"/>
              <a:gd name="connsiteX4" fmla="*/ 0 w 12192000"/>
              <a:gd name="connsiteY4" fmla="*/ 0 h 1219200"/>
              <a:gd name="connsiteX0-1" fmla="*/ 0 w 12192000"/>
              <a:gd name="connsiteY0-2" fmla="*/ 0 h 1219200"/>
              <a:gd name="connsiteX1-3" fmla="*/ 12192000 w 12192000"/>
              <a:gd name="connsiteY1-4" fmla="*/ 0 h 1219200"/>
              <a:gd name="connsiteX2-5" fmla="*/ 12192000 w 12192000"/>
              <a:gd name="connsiteY2-6" fmla="*/ 1219200 h 1219200"/>
              <a:gd name="connsiteX3-7" fmla="*/ 0 w 12192000"/>
              <a:gd name="connsiteY3-8" fmla="*/ 1219200 h 1219200"/>
              <a:gd name="connsiteX4-9" fmla="*/ 0 w 12192000"/>
              <a:gd name="connsiteY4-10" fmla="*/ 0 h 1219200"/>
              <a:gd name="connsiteX0-11" fmla="*/ 0 w 12192000"/>
              <a:gd name="connsiteY0-12" fmla="*/ 0 h 1219200"/>
              <a:gd name="connsiteX1-13" fmla="*/ 12192000 w 12192000"/>
              <a:gd name="connsiteY1-14" fmla="*/ 0 h 1219200"/>
              <a:gd name="connsiteX2-15" fmla="*/ 12192000 w 12192000"/>
              <a:gd name="connsiteY2-16" fmla="*/ 1219200 h 1219200"/>
              <a:gd name="connsiteX3-17" fmla="*/ 0 w 12192000"/>
              <a:gd name="connsiteY3-18" fmla="*/ 1219200 h 1219200"/>
              <a:gd name="connsiteX4-19" fmla="*/ 0 w 12192000"/>
              <a:gd name="connsiteY4-20" fmla="*/ 0 h 1219200"/>
              <a:gd name="connsiteX0-21" fmla="*/ 0 w 12192000"/>
              <a:gd name="connsiteY0-22" fmla="*/ 567266 h 1786466"/>
              <a:gd name="connsiteX1-23" fmla="*/ 12192000 w 12192000"/>
              <a:gd name="connsiteY1-24" fmla="*/ 567266 h 1786466"/>
              <a:gd name="connsiteX2-25" fmla="*/ 12192000 w 12192000"/>
              <a:gd name="connsiteY2-26" fmla="*/ 1786466 h 1786466"/>
              <a:gd name="connsiteX3-27" fmla="*/ 0 w 12192000"/>
              <a:gd name="connsiteY3-28" fmla="*/ 1786466 h 1786466"/>
              <a:gd name="connsiteX4-29" fmla="*/ 0 w 12192000"/>
              <a:gd name="connsiteY4-30" fmla="*/ 567266 h 1786466"/>
              <a:gd name="connsiteX0-31" fmla="*/ 0 w 12192000"/>
              <a:gd name="connsiteY0-32" fmla="*/ 389655 h 1608855"/>
              <a:gd name="connsiteX1-33" fmla="*/ 12192000 w 12192000"/>
              <a:gd name="connsiteY1-34" fmla="*/ 389655 h 1608855"/>
              <a:gd name="connsiteX2-35" fmla="*/ 12192000 w 12192000"/>
              <a:gd name="connsiteY2-36" fmla="*/ 1608855 h 1608855"/>
              <a:gd name="connsiteX3-37" fmla="*/ 0 w 12192000"/>
              <a:gd name="connsiteY3-38" fmla="*/ 1608855 h 1608855"/>
              <a:gd name="connsiteX4-39" fmla="*/ 0 w 12192000"/>
              <a:gd name="connsiteY4-40" fmla="*/ 389655 h 160885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2192000" h="1608855">
                <a:moveTo>
                  <a:pt x="0" y="389655"/>
                </a:moveTo>
                <a:cubicBezTo>
                  <a:pt x="3968750" y="-886695"/>
                  <a:pt x="7804150" y="1475505"/>
                  <a:pt x="12192000" y="389655"/>
                </a:cubicBezTo>
                <a:lnTo>
                  <a:pt x="12192000" y="1608855"/>
                </a:lnTo>
                <a:lnTo>
                  <a:pt x="0" y="1608855"/>
                </a:lnTo>
                <a:lnTo>
                  <a:pt x="0" y="389655"/>
                </a:lnTo>
                <a:close/>
              </a:path>
            </a:pathLst>
          </a:custGeom>
          <a:solidFill>
            <a:srgbClr val="FEB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6" name="任意多边形: 形状 105"/>
          <p:cNvSpPr/>
          <p:nvPr/>
        </p:nvSpPr>
        <p:spPr>
          <a:xfrm>
            <a:off x="3011175" y="1334776"/>
            <a:ext cx="6169650" cy="4894043"/>
          </a:xfrm>
          <a:custGeom>
            <a:avLst/>
            <a:gdLst>
              <a:gd name="connsiteX0" fmla="*/ 3084825 w 6169650"/>
              <a:gd name="connsiteY0" fmla="*/ 0 h 4894043"/>
              <a:gd name="connsiteX1" fmla="*/ 6169650 w 6169650"/>
              <a:gd name="connsiteY1" fmla="*/ 3084825 h 4894043"/>
              <a:gd name="connsiteX2" fmla="*/ 5642810 w 6169650"/>
              <a:gd name="connsiteY2" fmla="*/ 4809580 h 4894043"/>
              <a:gd name="connsiteX3" fmla="*/ 5579650 w 6169650"/>
              <a:gd name="connsiteY3" fmla="*/ 4894043 h 4894043"/>
              <a:gd name="connsiteX4" fmla="*/ 4780968 w 6169650"/>
              <a:gd name="connsiteY4" fmla="*/ 4894043 h 4894043"/>
              <a:gd name="connsiteX5" fmla="*/ 4840205 w 6169650"/>
              <a:gd name="connsiteY5" fmla="*/ 4840205 h 4894043"/>
              <a:gd name="connsiteX6" fmla="*/ 5567307 w 6169650"/>
              <a:gd name="connsiteY6" fmla="*/ 3084825 h 4894043"/>
              <a:gd name="connsiteX7" fmla="*/ 3084825 w 6169650"/>
              <a:gd name="connsiteY7" fmla="*/ 602343 h 4894043"/>
              <a:gd name="connsiteX8" fmla="*/ 602343 w 6169650"/>
              <a:gd name="connsiteY8" fmla="*/ 3084825 h 4894043"/>
              <a:gd name="connsiteX9" fmla="*/ 1329446 w 6169650"/>
              <a:gd name="connsiteY9" fmla="*/ 4840205 h 4894043"/>
              <a:gd name="connsiteX10" fmla="*/ 1388682 w 6169650"/>
              <a:gd name="connsiteY10" fmla="*/ 4894043 h 4894043"/>
              <a:gd name="connsiteX11" fmla="*/ 590000 w 6169650"/>
              <a:gd name="connsiteY11" fmla="*/ 4894043 h 4894043"/>
              <a:gd name="connsiteX12" fmla="*/ 526840 w 6169650"/>
              <a:gd name="connsiteY12" fmla="*/ 4809580 h 4894043"/>
              <a:gd name="connsiteX13" fmla="*/ 0 w 6169650"/>
              <a:gd name="connsiteY13" fmla="*/ 3084825 h 4894043"/>
              <a:gd name="connsiteX14" fmla="*/ 3084825 w 6169650"/>
              <a:gd name="connsiteY14" fmla="*/ 0 h 4894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169650" h="4894043">
                <a:moveTo>
                  <a:pt x="3084825" y="0"/>
                </a:moveTo>
                <a:cubicBezTo>
                  <a:pt x="4788527" y="0"/>
                  <a:pt x="6169650" y="1381123"/>
                  <a:pt x="6169650" y="3084825"/>
                </a:cubicBezTo>
                <a:cubicBezTo>
                  <a:pt x="6169650" y="3723714"/>
                  <a:pt x="5975430" y="4317239"/>
                  <a:pt x="5642810" y="4809580"/>
                </a:cubicBezTo>
                <a:lnTo>
                  <a:pt x="5579650" y="4894043"/>
                </a:lnTo>
                <a:lnTo>
                  <a:pt x="4780968" y="4894043"/>
                </a:lnTo>
                <a:lnTo>
                  <a:pt x="4840205" y="4840205"/>
                </a:lnTo>
                <a:cubicBezTo>
                  <a:pt x="5289446" y="4390964"/>
                  <a:pt x="5567307" y="3770344"/>
                  <a:pt x="5567307" y="3084825"/>
                </a:cubicBezTo>
                <a:cubicBezTo>
                  <a:pt x="5567307" y="1713788"/>
                  <a:pt x="4455862" y="602343"/>
                  <a:pt x="3084825" y="602343"/>
                </a:cubicBezTo>
                <a:cubicBezTo>
                  <a:pt x="1713788" y="602343"/>
                  <a:pt x="602343" y="1713788"/>
                  <a:pt x="602343" y="3084825"/>
                </a:cubicBezTo>
                <a:cubicBezTo>
                  <a:pt x="602343" y="3770344"/>
                  <a:pt x="880205" y="4390964"/>
                  <a:pt x="1329446" y="4840205"/>
                </a:cubicBezTo>
                <a:lnTo>
                  <a:pt x="1388682" y="4894043"/>
                </a:lnTo>
                <a:lnTo>
                  <a:pt x="590000" y="4894043"/>
                </a:lnTo>
                <a:lnTo>
                  <a:pt x="526840" y="4809580"/>
                </a:lnTo>
                <a:cubicBezTo>
                  <a:pt x="194221" y="4317239"/>
                  <a:pt x="0" y="3723714"/>
                  <a:pt x="0" y="3084825"/>
                </a:cubicBezTo>
                <a:cubicBezTo>
                  <a:pt x="0" y="1381123"/>
                  <a:pt x="1381123" y="0"/>
                  <a:pt x="3084825" y="0"/>
                </a:cubicBezTo>
                <a:close/>
              </a:path>
            </a:pathLst>
          </a:custGeom>
          <a:solidFill>
            <a:srgbClr val="FEDE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67" name="椭圆 66"/>
          <p:cNvSpPr/>
          <p:nvPr/>
        </p:nvSpPr>
        <p:spPr>
          <a:xfrm>
            <a:off x="4320975" y="1481807"/>
            <a:ext cx="900000" cy="900000"/>
          </a:xfrm>
          <a:prstGeom prst="ellipse">
            <a:avLst/>
          </a:prstGeom>
          <a:solidFill>
            <a:srgbClr val="FEB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8" name="椭圆 67"/>
          <p:cNvSpPr/>
          <p:nvPr/>
        </p:nvSpPr>
        <p:spPr>
          <a:xfrm>
            <a:off x="6971025" y="1481807"/>
            <a:ext cx="900000" cy="900000"/>
          </a:xfrm>
          <a:prstGeom prst="ellipse">
            <a:avLst/>
          </a:prstGeom>
          <a:solidFill>
            <a:srgbClr val="FEB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9" name="椭圆 68"/>
          <p:cNvSpPr/>
          <p:nvPr/>
        </p:nvSpPr>
        <p:spPr>
          <a:xfrm>
            <a:off x="2874225" y="4193261"/>
            <a:ext cx="900000" cy="900000"/>
          </a:xfrm>
          <a:prstGeom prst="ellipse">
            <a:avLst/>
          </a:prstGeom>
          <a:solidFill>
            <a:srgbClr val="FEB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1" name="组合 70"/>
          <p:cNvGrpSpPr/>
          <p:nvPr/>
        </p:nvGrpSpPr>
        <p:grpSpPr>
          <a:xfrm>
            <a:off x="9310808" y="4069354"/>
            <a:ext cx="2382525" cy="1560627"/>
            <a:chOff x="8453558" y="1263331"/>
            <a:chExt cx="2382525" cy="1560627"/>
          </a:xfrm>
        </p:grpSpPr>
        <p:sp>
          <p:nvSpPr>
            <p:cNvPr id="72" name="文本框 71"/>
            <p:cNvSpPr txBox="1"/>
            <p:nvPr/>
          </p:nvSpPr>
          <p:spPr>
            <a:xfrm>
              <a:off x="8453558" y="1263331"/>
              <a:ext cx="2195392" cy="460375"/>
            </a:xfrm>
            <a:prstGeom prst="rect">
              <a:avLst/>
            </a:prstGeom>
          </p:spPr>
          <p:txBody>
            <a:bodyPr wrap="square" rtlCol="0">
              <a:spAutoFit/>
            </a:bodyPr>
            <a:lstStyle>
              <a:defPPr>
                <a:defRPr lang="zh-CN"/>
              </a:defPPr>
              <a:lvl1pPr>
                <a:defRPr sz="2400" spc="150">
                  <a:solidFill>
                    <a:srgbClr val="FEBE4A"/>
                  </a:solidFill>
                  <a:latin typeface="思源黑体 CN Heavy" panose="020B0A00000000000000" pitchFamily="34" charset="-122"/>
                  <a:ea typeface="思源黑体 CN Heavy" panose="020B0A00000000000000" pitchFamily="34" charset="-122"/>
                </a:defRPr>
              </a:lvl1pPr>
            </a:lstStyle>
            <a:p>
              <a:r>
                <a:rPr lang="zh-CN" altLang="en-US" dirty="0"/>
                <a:t>讀書感悟</a:t>
              </a:r>
            </a:p>
          </p:txBody>
        </p:sp>
        <p:sp>
          <p:nvSpPr>
            <p:cNvPr id="73" name="文本框 72"/>
            <p:cNvSpPr txBox="1"/>
            <p:nvPr/>
          </p:nvSpPr>
          <p:spPr>
            <a:xfrm>
              <a:off x="8453558" y="1614283"/>
              <a:ext cx="2382525" cy="1209675"/>
            </a:xfrm>
            <a:prstGeom prst="rect">
              <a:avLst/>
            </a:prstGeom>
            <a:noFill/>
          </p:spPr>
          <p:txBody>
            <a:bodyPr wrap="square" rtlCol="0">
              <a:spAutoFit/>
            </a:bodyPr>
            <a:lstStyle>
              <a:defPPr>
                <a:defRPr lang="zh-CN"/>
              </a:defPPr>
              <a:lvl1pPr>
                <a:lnSpc>
                  <a:spcPct val="130000"/>
                </a:lnSpc>
                <a:defRPr sz="1400">
                  <a:solidFill>
                    <a:schemeClr val="tx1">
                      <a:lumMod val="50000"/>
                      <a:lumOff val="50000"/>
                    </a:schemeClr>
                  </a:solidFill>
                  <a:latin typeface="思源黑体 CN Light" panose="020B0300000000000000" pitchFamily="34" charset="-122"/>
                  <a:ea typeface="思源黑体 CN Light" panose="020B0300000000000000" pitchFamily="34" charset="-122"/>
                </a:defRPr>
              </a:lvl1pPr>
            </a:lstStyle>
            <a:p>
              <a:r>
                <a:rPr lang="zh-CN" altLang="en-US" dirty="0"/>
                <a:t>債劵基金的平均收益一般是</a:t>
              </a:r>
              <a:r>
                <a:rPr lang="en-US" altLang="zh-CN" dirty="0"/>
                <a:t>6%</a:t>
              </a:r>
              <a:r>
                <a:rPr lang="zh-CN" altLang="en-US" dirty="0"/>
                <a:t>到</a:t>
              </a:r>
              <a:r>
                <a:rPr lang="en-US" altLang="zh-CN" dirty="0"/>
                <a:t>10%,</a:t>
              </a:r>
              <a:r>
                <a:rPr lang="zh-CN" altLang="en-US" dirty="0"/>
                <a:t>個別年份外</a:t>
              </a:r>
              <a:r>
                <a:rPr lang="en-US" altLang="zh-CN" dirty="0"/>
                <a:t>,2011</a:t>
              </a:r>
              <a:r>
                <a:rPr lang="zh-CN" altLang="en-US" dirty="0"/>
                <a:t>年是多年以來最差的一年</a:t>
              </a:r>
              <a:r>
                <a:rPr lang="en-US" altLang="zh-CN" dirty="0"/>
                <a:t>,</a:t>
              </a:r>
              <a:r>
                <a:rPr lang="zh-CN" altLang="en-US" dirty="0"/>
                <a:t>是</a:t>
              </a:r>
              <a:r>
                <a:rPr lang="en-US" altLang="zh-CN" dirty="0"/>
                <a:t>-3%</a:t>
              </a:r>
              <a:r>
                <a:rPr lang="zh-CN" altLang="en-US" dirty="0"/>
                <a:t>到</a:t>
              </a:r>
              <a:r>
                <a:rPr lang="en-US" altLang="zh-CN" dirty="0"/>
                <a:t>-2%</a:t>
              </a:r>
              <a:endParaRPr lang="zh-CN" altLang="en-US" dirty="0"/>
            </a:p>
          </p:txBody>
        </p:sp>
      </p:grpSp>
      <p:grpSp>
        <p:nvGrpSpPr>
          <p:cNvPr id="74" name="组合 73"/>
          <p:cNvGrpSpPr/>
          <p:nvPr/>
        </p:nvGrpSpPr>
        <p:grpSpPr>
          <a:xfrm>
            <a:off x="490658" y="3682681"/>
            <a:ext cx="2382525" cy="1840027"/>
            <a:chOff x="8453558" y="1263331"/>
            <a:chExt cx="2382525" cy="1840027"/>
          </a:xfrm>
        </p:grpSpPr>
        <p:sp>
          <p:nvSpPr>
            <p:cNvPr id="75" name="文本框 74"/>
            <p:cNvSpPr txBox="1"/>
            <p:nvPr/>
          </p:nvSpPr>
          <p:spPr>
            <a:xfrm flipH="1">
              <a:off x="8640691" y="1263331"/>
              <a:ext cx="2195392" cy="460375"/>
            </a:xfrm>
            <a:prstGeom prst="rect">
              <a:avLst/>
            </a:prstGeom>
          </p:spPr>
          <p:txBody>
            <a:bodyPr wrap="square" rtlCol="0">
              <a:spAutoFit/>
            </a:bodyPr>
            <a:lstStyle>
              <a:defPPr>
                <a:defRPr lang="zh-CN"/>
              </a:defPPr>
              <a:lvl1pPr algn="r">
                <a:defRPr sz="2400" spc="150">
                  <a:solidFill>
                    <a:srgbClr val="FEBE4A"/>
                  </a:solidFill>
                  <a:latin typeface="思源黑体 CN Heavy" panose="020B0A00000000000000" pitchFamily="34" charset="-122"/>
                  <a:ea typeface="思源黑体 CN Heavy" panose="020B0A00000000000000" pitchFamily="34" charset="-122"/>
                </a:defRPr>
              </a:lvl1pPr>
            </a:lstStyle>
            <a:p>
              <a:r>
                <a:rPr lang="zh-CN" altLang="en-US" dirty="0"/>
                <a:t>預期收益</a:t>
              </a:r>
            </a:p>
          </p:txBody>
        </p:sp>
        <p:sp>
          <p:nvSpPr>
            <p:cNvPr id="76" name="文本框 75"/>
            <p:cNvSpPr txBox="1"/>
            <p:nvPr/>
          </p:nvSpPr>
          <p:spPr>
            <a:xfrm>
              <a:off x="8453558" y="1614283"/>
              <a:ext cx="2382525" cy="1489075"/>
            </a:xfrm>
            <a:prstGeom prst="rect">
              <a:avLst/>
            </a:prstGeom>
            <a:noFill/>
          </p:spPr>
          <p:txBody>
            <a:bodyPr wrap="square" rtlCol="0">
              <a:spAutoFit/>
            </a:bodyPr>
            <a:lstStyle>
              <a:defPPr>
                <a:defRPr lang="zh-CN"/>
              </a:defPPr>
              <a:lvl1pPr algn="r">
                <a:lnSpc>
                  <a:spcPct val="130000"/>
                </a:lnSpc>
                <a:defRPr sz="1400">
                  <a:solidFill>
                    <a:schemeClr val="tx1">
                      <a:lumMod val="50000"/>
                      <a:lumOff val="50000"/>
                    </a:schemeClr>
                  </a:solidFill>
                  <a:latin typeface="思源黑体 CN Light" panose="020B0300000000000000" pitchFamily="34" charset="-122"/>
                  <a:ea typeface="思源黑体 CN Light" panose="020B0300000000000000" pitchFamily="34" charset="-122"/>
                </a:defRPr>
              </a:lvl1pPr>
            </a:lstStyle>
            <a:p>
              <a:r>
                <a:rPr lang="zh-CN" altLang="en-US" dirty="0"/>
                <a:t>貨幣基金的預期收益並沒有確定的數額</a:t>
              </a:r>
              <a:r>
                <a:rPr lang="en-US" altLang="zh-CN" dirty="0"/>
                <a:t>,</a:t>
              </a:r>
              <a:r>
                <a:rPr lang="zh-CN" altLang="en-US" dirty="0"/>
                <a:t>在極端情況下甚至可能虧損本金</a:t>
              </a:r>
              <a:r>
                <a:rPr lang="en-US" altLang="zh-CN" dirty="0"/>
                <a:t>.</a:t>
              </a:r>
              <a:r>
                <a:rPr lang="zh-CN" altLang="en-US" dirty="0"/>
                <a:t>從整體情況來看</a:t>
              </a:r>
              <a:r>
                <a:rPr lang="en-US" altLang="zh-CN" dirty="0"/>
                <a:t>,</a:t>
              </a:r>
              <a:r>
                <a:rPr lang="zh-CN" altLang="en-US" dirty="0"/>
                <a:t>貨幣基金的預期收益還是比較穩定的！</a:t>
              </a:r>
            </a:p>
          </p:txBody>
        </p:sp>
      </p:grpSp>
      <p:sp>
        <p:nvSpPr>
          <p:cNvPr id="77" name="文本框 76"/>
          <p:cNvSpPr txBox="1"/>
          <p:nvPr/>
        </p:nvSpPr>
        <p:spPr>
          <a:xfrm flipH="1">
            <a:off x="552450" y="1652383"/>
            <a:ext cx="2895598" cy="1489075"/>
          </a:xfrm>
          <a:prstGeom prst="rect">
            <a:avLst/>
          </a:prstGeom>
          <a:noFill/>
        </p:spPr>
        <p:txBody>
          <a:bodyPr wrap="square" rtlCol="0">
            <a:spAutoFit/>
          </a:bodyPr>
          <a:lstStyle>
            <a:defPPr>
              <a:defRPr lang="zh-CN"/>
            </a:defPPr>
            <a:lvl1pPr algn="r">
              <a:lnSpc>
                <a:spcPct val="130000"/>
              </a:lnSpc>
              <a:defRPr sz="1400">
                <a:solidFill>
                  <a:schemeClr val="tx1">
                    <a:lumMod val="50000"/>
                    <a:lumOff val="50000"/>
                  </a:schemeClr>
                </a:solidFill>
                <a:latin typeface="思源黑体 CN Light" panose="020B0300000000000000" pitchFamily="34" charset="-122"/>
                <a:ea typeface="思源黑体 CN Light" panose="020B0300000000000000" pitchFamily="34" charset="-122"/>
              </a:defRPr>
            </a:lvl1pPr>
          </a:lstStyle>
          <a:p>
            <a:r>
              <a:rPr lang="zh-CN" altLang="en-US" dirty="0"/>
              <a:t>貨幣基金的預期收益是根據萬份預期收益來計算的</a:t>
            </a:r>
            <a:r>
              <a:rPr lang="en-US" altLang="zh-CN" dirty="0"/>
              <a:t>,</a:t>
            </a:r>
            <a:r>
              <a:rPr lang="zh-CN" altLang="en-US" dirty="0"/>
              <a:t>不同基金產品的萬份預期收益略有差別</a:t>
            </a:r>
            <a:r>
              <a:rPr lang="en-US" altLang="zh-CN" dirty="0"/>
              <a:t>,</a:t>
            </a:r>
            <a:r>
              <a:rPr lang="zh-CN" altLang="en-US" dirty="0"/>
              <a:t>貨幣基金的萬份預期收益平均在</a:t>
            </a:r>
            <a:r>
              <a:rPr lang="en-US" altLang="zh-CN" dirty="0"/>
              <a:t>0.7</a:t>
            </a:r>
            <a:r>
              <a:rPr lang="zh-CN" altLang="en-US" dirty="0"/>
              <a:t>左右</a:t>
            </a:r>
            <a:r>
              <a:rPr lang="en-US" altLang="zh-CN" dirty="0"/>
              <a:t>,</a:t>
            </a:r>
            <a:r>
              <a:rPr lang="zh-CN" altLang="en-US" dirty="0"/>
              <a:t>折算成預期年預期收益率大約為</a:t>
            </a:r>
            <a:r>
              <a:rPr lang="en-US" altLang="zh-CN" dirty="0"/>
              <a:t>2.5%</a:t>
            </a:r>
            <a:endParaRPr lang="zh-CN" altLang="en-US" dirty="0"/>
          </a:p>
        </p:txBody>
      </p:sp>
      <p:sp>
        <p:nvSpPr>
          <p:cNvPr id="104" name="文本框 103"/>
          <p:cNvSpPr txBox="1"/>
          <p:nvPr/>
        </p:nvSpPr>
        <p:spPr>
          <a:xfrm>
            <a:off x="8339258" y="1301431"/>
            <a:ext cx="2931062" cy="460375"/>
          </a:xfrm>
          <a:prstGeom prst="rect">
            <a:avLst/>
          </a:prstGeom>
        </p:spPr>
        <p:txBody>
          <a:bodyPr wrap="square" rtlCol="0">
            <a:spAutoFit/>
          </a:bodyPr>
          <a:lstStyle>
            <a:defPPr>
              <a:defRPr lang="zh-CN"/>
            </a:defPPr>
            <a:lvl1pPr algn="ctr">
              <a:defRPr sz="2000" spc="150">
                <a:solidFill>
                  <a:srgbClr val="659335"/>
                </a:solidFill>
                <a:latin typeface="思源黑体 CN Heavy" panose="020B0A00000000000000" pitchFamily="34" charset="-122"/>
                <a:ea typeface="思源黑体 CN Heavy" panose="020B0A00000000000000" pitchFamily="34" charset="-122"/>
              </a:defRPr>
            </a:lvl1pPr>
          </a:lstStyle>
          <a:p>
            <a:pPr algn="l"/>
            <a:r>
              <a:rPr lang="zh-CN" altLang="en-US" sz="2400" dirty="0">
                <a:solidFill>
                  <a:srgbClr val="FEBE4A"/>
                </a:solidFill>
              </a:rPr>
              <a:t>債券基金預期收益</a:t>
            </a:r>
          </a:p>
        </p:txBody>
      </p:sp>
      <p:sp>
        <p:nvSpPr>
          <p:cNvPr id="105" name="文本框 104"/>
          <p:cNvSpPr txBox="1"/>
          <p:nvPr/>
        </p:nvSpPr>
        <p:spPr>
          <a:xfrm flipH="1">
            <a:off x="474450" y="1263331"/>
            <a:ext cx="2973599" cy="460375"/>
          </a:xfrm>
          <a:prstGeom prst="rect">
            <a:avLst/>
          </a:prstGeom>
        </p:spPr>
        <p:txBody>
          <a:bodyPr wrap="square" rtlCol="0">
            <a:spAutoFit/>
          </a:bodyPr>
          <a:lstStyle>
            <a:defPPr>
              <a:defRPr lang="zh-CN"/>
            </a:defPPr>
            <a:lvl1pPr algn="ctr">
              <a:defRPr sz="2000" spc="150">
                <a:solidFill>
                  <a:srgbClr val="659335"/>
                </a:solidFill>
                <a:latin typeface="思源黑体 CN Heavy" panose="020B0A00000000000000" pitchFamily="34" charset="-122"/>
                <a:ea typeface="思源黑体 CN Heavy" panose="020B0A00000000000000" pitchFamily="34" charset="-122"/>
              </a:defRPr>
            </a:lvl1pPr>
          </a:lstStyle>
          <a:p>
            <a:pPr algn="r"/>
            <a:r>
              <a:rPr lang="zh-CN" altLang="en-US" sz="2400" dirty="0">
                <a:solidFill>
                  <a:srgbClr val="FEBE4A"/>
                </a:solidFill>
              </a:rPr>
              <a:t>貨幣基金預期收益</a:t>
            </a:r>
          </a:p>
        </p:txBody>
      </p:sp>
      <p:sp>
        <p:nvSpPr>
          <p:cNvPr id="107" name="文本框 106"/>
          <p:cNvSpPr txBox="1"/>
          <p:nvPr/>
        </p:nvSpPr>
        <p:spPr>
          <a:xfrm>
            <a:off x="8339258" y="1652383"/>
            <a:ext cx="3300292" cy="650240"/>
          </a:xfrm>
          <a:prstGeom prst="rect">
            <a:avLst/>
          </a:prstGeom>
          <a:noFill/>
        </p:spPr>
        <p:txBody>
          <a:bodyPr wrap="square" rtlCol="0">
            <a:spAutoFit/>
          </a:bodyPr>
          <a:lstStyle>
            <a:defPPr>
              <a:defRPr lang="zh-CN"/>
            </a:defPPr>
            <a:lvl1pPr>
              <a:lnSpc>
                <a:spcPct val="130000"/>
              </a:lnSpc>
              <a:defRPr sz="1400">
                <a:solidFill>
                  <a:schemeClr val="tx1">
                    <a:lumMod val="50000"/>
                    <a:lumOff val="50000"/>
                  </a:schemeClr>
                </a:solidFill>
                <a:latin typeface="思源黑体 CN Light" panose="020B0300000000000000" pitchFamily="34" charset="-122"/>
                <a:ea typeface="思源黑体 CN Light" panose="020B0300000000000000" pitchFamily="34" charset="-122"/>
              </a:defRPr>
            </a:lvl1pPr>
          </a:lstStyle>
          <a:p>
            <a:r>
              <a:rPr lang="zh-CN" altLang="en-US" dirty="0"/>
              <a:t>債券基金收益一般在</a:t>
            </a:r>
            <a:r>
              <a:rPr lang="en-US" altLang="zh-CN" dirty="0"/>
              <a:t>4-10%</a:t>
            </a:r>
            <a:r>
              <a:rPr lang="zh-CN" altLang="en-US" dirty="0"/>
              <a:t>之間</a:t>
            </a:r>
            <a:r>
              <a:rPr lang="en-US" altLang="zh-CN" dirty="0"/>
              <a:t>,</a:t>
            </a:r>
            <a:r>
              <a:rPr lang="zh-CN" altLang="en-US" dirty="0"/>
              <a:t>也有債券基金比較紅火的時候收益</a:t>
            </a:r>
            <a:r>
              <a:rPr lang="en-US" altLang="zh-CN" dirty="0"/>
              <a:t>20%</a:t>
            </a:r>
            <a:r>
              <a:rPr lang="zh-CN" altLang="en-US" dirty="0"/>
              <a:t>以上</a:t>
            </a:r>
          </a:p>
        </p:txBody>
      </p:sp>
      <p:sp>
        <p:nvSpPr>
          <p:cNvPr id="108" name="iconfont-11672-5428298"/>
          <p:cNvSpPr/>
          <p:nvPr/>
        </p:nvSpPr>
        <p:spPr>
          <a:xfrm>
            <a:off x="3093393" y="4393379"/>
            <a:ext cx="461665" cy="461665"/>
          </a:xfrm>
          <a:custGeom>
            <a:avLst/>
            <a:gdLst>
              <a:gd name="T0" fmla="*/ 12000 w 12800"/>
              <a:gd name="T1" fmla="*/ 11200 h 12800"/>
              <a:gd name="T2" fmla="*/ 7176 w 12800"/>
              <a:gd name="T3" fmla="*/ 12121 h 12800"/>
              <a:gd name="T4" fmla="*/ 6400 w 12800"/>
              <a:gd name="T5" fmla="*/ 12800 h 12800"/>
              <a:gd name="T6" fmla="*/ 5624 w 12800"/>
              <a:gd name="T7" fmla="*/ 12121 h 12800"/>
              <a:gd name="T8" fmla="*/ 800 w 12800"/>
              <a:gd name="T9" fmla="*/ 11200 h 12800"/>
              <a:gd name="T10" fmla="*/ 0 w 12800"/>
              <a:gd name="T11" fmla="*/ 10400 h 12800"/>
              <a:gd name="T12" fmla="*/ 0 w 12800"/>
              <a:gd name="T13" fmla="*/ 800 h 12800"/>
              <a:gd name="T14" fmla="*/ 800 w 12800"/>
              <a:gd name="T15" fmla="*/ 0 h 12800"/>
              <a:gd name="T16" fmla="*/ 879 w 12800"/>
              <a:gd name="T17" fmla="*/ 16 h 12800"/>
              <a:gd name="T18" fmla="*/ 6400 w 12800"/>
              <a:gd name="T19" fmla="*/ 1600 h 12800"/>
              <a:gd name="T20" fmla="*/ 11921 w 12800"/>
              <a:gd name="T21" fmla="*/ 16 h 12800"/>
              <a:gd name="T22" fmla="*/ 12000 w 12800"/>
              <a:gd name="T23" fmla="*/ 0 h 12800"/>
              <a:gd name="T24" fmla="*/ 12800 w 12800"/>
              <a:gd name="T25" fmla="*/ 800 h 12800"/>
              <a:gd name="T26" fmla="*/ 12800 w 12800"/>
              <a:gd name="T27" fmla="*/ 10400 h 12800"/>
              <a:gd name="T28" fmla="*/ 12000 w 12800"/>
              <a:gd name="T29" fmla="*/ 11200 h 12800"/>
              <a:gd name="T30" fmla="*/ 5600 w 12800"/>
              <a:gd name="T31" fmla="*/ 2507 h 12800"/>
              <a:gd name="T32" fmla="*/ 1600 w 12800"/>
              <a:gd name="T33" fmla="*/ 1670 h 12800"/>
              <a:gd name="T34" fmla="*/ 1600 w 12800"/>
              <a:gd name="T35" fmla="*/ 9643 h 12800"/>
              <a:gd name="T36" fmla="*/ 5600 w 12800"/>
              <a:gd name="T37" fmla="*/ 10400 h 12800"/>
              <a:gd name="T38" fmla="*/ 5600 w 12800"/>
              <a:gd name="T39" fmla="*/ 2507 h 12800"/>
              <a:gd name="T40" fmla="*/ 11200 w 12800"/>
              <a:gd name="T41" fmla="*/ 1670 h 12800"/>
              <a:gd name="T42" fmla="*/ 7200 w 12800"/>
              <a:gd name="T43" fmla="*/ 2506 h 12800"/>
              <a:gd name="T44" fmla="*/ 7200 w 12800"/>
              <a:gd name="T45" fmla="*/ 10400 h 12800"/>
              <a:gd name="T46" fmla="*/ 11200 w 12800"/>
              <a:gd name="T47" fmla="*/ 9644 h 12800"/>
              <a:gd name="T48" fmla="*/ 11200 w 12800"/>
              <a:gd name="T49" fmla="*/ 1670 h 128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2800" h="12800">
                <a:moveTo>
                  <a:pt x="12000" y="11200"/>
                </a:moveTo>
                <a:cubicBezTo>
                  <a:pt x="10776" y="11254"/>
                  <a:pt x="8442" y="11463"/>
                  <a:pt x="7176" y="12121"/>
                </a:cubicBezTo>
                <a:cubicBezTo>
                  <a:pt x="7116" y="12503"/>
                  <a:pt x="6799" y="12800"/>
                  <a:pt x="6400" y="12800"/>
                </a:cubicBezTo>
                <a:cubicBezTo>
                  <a:pt x="6002" y="12800"/>
                  <a:pt x="5684" y="12503"/>
                  <a:pt x="5624" y="12121"/>
                </a:cubicBezTo>
                <a:cubicBezTo>
                  <a:pt x="4358" y="11463"/>
                  <a:pt x="2024" y="11254"/>
                  <a:pt x="800" y="11200"/>
                </a:cubicBezTo>
                <a:cubicBezTo>
                  <a:pt x="358" y="11200"/>
                  <a:pt x="0" y="10842"/>
                  <a:pt x="0" y="10400"/>
                </a:cubicBezTo>
                <a:lnTo>
                  <a:pt x="0" y="800"/>
                </a:lnTo>
                <a:cubicBezTo>
                  <a:pt x="0" y="358"/>
                  <a:pt x="358" y="0"/>
                  <a:pt x="800" y="0"/>
                </a:cubicBezTo>
                <a:cubicBezTo>
                  <a:pt x="828" y="0"/>
                  <a:pt x="851" y="14"/>
                  <a:pt x="879" y="16"/>
                </a:cubicBezTo>
                <a:cubicBezTo>
                  <a:pt x="6381" y="158"/>
                  <a:pt x="6400" y="1600"/>
                  <a:pt x="6400" y="1600"/>
                </a:cubicBezTo>
                <a:cubicBezTo>
                  <a:pt x="6400" y="1600"/>
                  <a:pt x="6419" y="158"/>
                  <a:pt x="11921" y="16"/>
                </a:cubicBezTo>
                <a:cubicBezTo>
                  <a:pt x="11949" y="14"/>
                  <a:pt x="11972" y="0"/>
                  <a:pt x="12000" y="0"/>
                </a:cubicBezTo>
                <a:cubicBezTo>
                  <a:pt x="12442" y="0"/>
                  <a:pt x="12800" y="358"/>
                  <a:pt x="12800" y="800"/>
                </a:cubicBezTo>
                <a:lnTo>
                  <a:pt x="12800" y="10400"/>
                </a:lnTo>
                <a:cubicBezTo>
                  <a:pt x="12800" y="10842"/>
                  <a:pt x="12442" y="11200"/>
                  <a:pt x="12000" y="11200"/>
                </a:cubicBezTo>
                <a:close/>
                <a:moveTo>
                  <a:pt x="5600" y="2507"/>
                </a:moveTo>
                <a:cubicBezTo>
                  <a:pt x="4568" y="1982"/>
                  <a:pt x="2861" y="1764"/>
                  <a:pt x="1600" y="1670"/>
                </a:cubicBezTo>
                <a:lnTo>
                  <a:pt x="1600" y="9643"/>
                </a:lnTo>
                <a:cubicBezTo>
                  <a:pt x="3747" y="9753"/>
                  <a:pt x="4949" y="10074"/>
                  <a:pt x="5600" y="10400"/>
                </a:cubicBezTo>
                <a:lnTo>
                  <a:pt x="5600" y="2507"/>
                </a:lnTo>
                <a:close/>
                <a:moveTo>
                  <a:pt x="11200" y="1670"/>
                </a:moveTo>
                <a:cubicBezTo>
                  <a:pt x="9940" y="1764"/>
                  <a:pt x="8232" y="1982"/>
                  <a:pt x="7200" y="2506"/>
                </a:cubicBezTo>
                <a:lnTo>
                  <a:pt x="7200" y="10400"/>
                </a:lnTo>
                <a:cubicBezTo>
                  <a:pt x="7851" y="10074"/>
                  <a:pt x="9052" y="9753"/>
                  <a:pt x="11200" y="9644"/>
                </a:cubicBezTo>
                <a:lnTo>
                  <a:pt x="11200" y="167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iconfont-1141-850512"/>
          <p:cNvSpPr/>
          <p:nvPr/>
        </p:nvSpPr>
        <p:spPr>
          <a:xfrm>
            <a:off x="4520420" y="1696908"/>
            <a:ext cx="501111" cy="469798"/>
          </a:xfrm>
          <a:custGeom>
            <a:avLst/>
            <a:gdLst>
              <a:gd name="T0" fmla="*/ 11200 w 12800"/>
              <a:gd name="T1" fmla="*/ 0 h 12000"/>
              <a:gd name="T2" fmla="*/ 6606 w 12800"/>
              <a:gd name="T3" fmla="*/ 1715 h 12000"/>
              <a:gd name="T4" fmla="*/ 6194 w 12800"/>
              <a:gd name="T5" fmla="*/ 1715 h 12000"/>
              <a:gd name="T6" fmla="*/ 1600 w 12800"/>
              <a:gd name="T7" fmla="*/ 0 h 12000"/>
              <a:gd name="T8" fmla="*/ 0 w 12800"/>
              <a:gd name="T9" fmla="*/ 1600 h 12000"/>
              <a:gd name="T10" fmla="*/ 1006 w 12800"/>
              <a:gd name="T11" fmla="*/ 10286 h 12000"/>
              <a:gd name="T12" fmla="*/ 5600 w 12800"/>
              <a:gd name="T13" fmla="*/ 12000 h 12000"/>
              <a:gd name="T14" fmla="*/ 7200 w 12800"/>
              <a:gd name="T15" fmla="*/ 12000 h 12000"/>
              <a:gd name="T16" fmla="*/ 11794 w 12800"/>
              <a:gd name="T17" fmla="*/ 10286 h 12000"/>
              <a:gd name="T18" fmla="*/ 12800 w 12800"/>
              <a:gd name="T19" fmla="*/ 1600 h 12000"/>
              <a:gd name="T20" fmla="*/ 5600 w 12800"/>
              <a:gd name="T21" fmla="*/ 10400 h 12000"/>
              <a:gd name="T22" fmla="*/ 1600 w 12800"/>
              <a:gd name="T23" fmla="*/ 1600 h 12000"/>
              <a:gd name="T24" fmla="*/ 5600 w 12800"/>
              <a:gd name="T25" fmla="*/ 10400 h 12000"/>
              <a:gd name="T26" fmla="*/ 7200 w 12800"/>
              <a:gd name="T27" fmla="*/ 10400 h 12000"/>
              <a:gd name="T28" fmla="*/ 11200 w 12800"/>
              <a:gd name="T29" fmla="*/ 1600 h 12000"/>
              <a:gd name="T30" fmla="*/ 4800 w 12800"/>
              <a:gd name="T31" fmla="*/ 3680 h 12000"/>
              <a:gd name="T32" fmla="*/ 2400 w 12800"/>
              <a:gd name="T33" fmla="*/ 3520 h 12000"/>
              <a:gd name="T34" fmla="*/ 4800 w 12800"/>
              <a:gd name="T35" fmla="*/ 3680 h 12000"/>
              <a:gd name="T36" fmla="*/ 2400 w 12800"/>
              <a:gd name="T37" fmla="*/ 4320 h 12000"/>
              <a:gd name="T38" fmla="*/ 4800 w 12800"/>
              <a:gd name="T39" fmla="*/ 6080 h 12000"/>
              <a:gd name="T40" fmla="*/ 4800 w 12800"/>
              <a:gd name="T41" fmla="*/ 6880 h 12000"/>
              <a:gd name="T42" fmla="*/ 2400 w 12800"/>
              <a:gd name="T43" fmla="*/ 6720 h 12000"/>
              <a:gd name="T44" fmla="*/ 4800 w 12800"/>
              <a:gd name="T45" fmla="*/ 6880 h 12000"/>
              <a:gd name="T46" fmla="*/ 2400 w 12800"/>
              <a:gd name="T47" fmla="*/ 7520 h 12000"/>
              <a:gd name="T48" fmla="*/ 4800 w 12800"/>
              <a:gd name="T49" fmla="*/ 9280 h 12000"/>
              <a:gd name="T50" fmla="*/ 10400 w 12800"/>
              <a:gd name="T51" fmla="*/ 7520 h 12000"/>
              <a:gd name="T52" fmla="*/ 8000 w 12800"/>
              <a:gd name="T53" fmla="*/ 9280 h 12000"/>
              <a:gd name="T54" fmla="*/ 10400 w 12800"/>
              <a:gd name="T55" fmla="*/ 7520 h 12000"/>
              <a:gd name="T56" fmla="*/ 8000 w 12800"/>
              <a:gd name="T57" fmla="*/ 6880 h 12000"/>
              <a:gd name="T58" fmla="*/ 10400 w 12800"/>
              <a:gd name="T59" fmla="*/ 6720 h 12000"/>
              <a:gd name="T60" fmla="*/ 10400 w 12800"/>
              <a:gd name="T61" fmla="*/ 4320 h 12000"/>
              <a:gd name="T62" fmla="*/ 8000 w 12800"/>
              <a:gd name="T63" fmla="*/ 6080 h 12000"/>
              <a:gd name="T64" fmla="*/ 10400 w 12800"/>
              <a:gd name="T65" fmla="*/ 4320 h 12000"/>
              <a:gd name="T66" fmla="*/ 8000 w 12800"/>
              <a:gd name="T67" fmla="*/ 3680 h 12000"/>
              <a:gd name="T68" fmla="*/ 10400 w 12800"/>
              <a:gd name="T69" fmla="*/ 3520 h 12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2800" h="12000">
                <a:moveTo>
                  <a:pt x="12097" y="275"/>
                </a:moveTo>
                <a:cubicBezTo>
                  <a:pt x="11828" y="94"/>
                  <a:pt x="11516" y="0"/>
                  <a:pt x="11200" y="0"/>
                </a:cubicBezTo>
                <a:cubicBezTo>
                  <a:pt x="10999" y="0"/>
                  <a:pt x="10798" y="38"/>
                  <a:pt x="10606" y="115"/>
                </a:cubicBezTo>
                <a:lnTo>
                  <a:pt x="6606" y="1715"/>
                </a:lnTo>
                <a:cubicBezTo>
                  <a:pt x="6530" y="1745"/>
                  <a:pt x="6469" y="1794"/>
                  <a:pt x="6400" y="1835"/>
                </a:cubicBezTo>
                <a:cubicBezTo>
                  <a:pt x="6331" y="1794"/>
                  <a:pt x="6270" y="1745"/>
                  <a:pt x="6194" y="1715"/>
                </a:cubicBezTo>
                <a:lnTo>
                  <a:pt x="2194" y="115"/>
                </a:lnTo>
                <a:cubicBezTo>
                  <a:pt x="2002" y="38"/>
                  <a:pt x="1801" y="0"/>
                  <a:pt x="1600" y="0"/>
                </a:cubicBezTo>
                <a:cubicBezTo>
                  <a:pt x="1285" y="0"/>
                  <a:pt x="971" y="94"/>
                  <a:pt x="703" y="275"/>
                </a:cubicBezTo>
                <a:cubicBezTo>
                  <a:pt x="263" y="573"/>
                  <a:pt x="0" y="1069"/>
                  <a:pt x="0" y="1600"/>
                </a:cubicBezTo>
                <a:lnTo>
                  <a:pt x="0" y="8800"/>
                </a:lnTo>
                <a:cubicBezTo>
                  <a:pt x="0" y="9454"/>
                  <a:pt x="398" y="10043"/>
                  <a:pt x="1006" y="10286"/>
                </a:cubicBezTo>
                <a:lnTo>
                  <a:pt x="5006" y="11886"/>
                </a:lnTo>
                <a:cubicBezTo>
                  <a:pt x="5198" y="11962"/>
                  <a:pt x="5399" y="12000"/>
                  <a:pt x="5600" y="12000"/>
                </a:cubicBezTo>
                <a:cubicBezTo>
                  <a:pt x="5880" y="12000"/>
                  <a:pt x="6153" y="11915"/>
                  <a:pt x="6400" y="11771"/>
                </a:cubicBezTo>
                <a:cubicBezTo>
                  <a:pt x="6647" y="11915"/>
                  <a:pt x="6920" y="12000"/>
                  <a:pt x="7200" y="12000"/>
                </a:cubicBezTo>
                <a:cubicBezTo>
                  <a:pt x="7401" y="12000"/>
                  <a:pt x="7602" y="11962"/>
                  <a:pt x="7794" y="11886"/>
                </a:cubicBezTo>
                <a:lnTo>
                  <a:pt x="11794" y="10286"/>
                </a:lnTo>
                <a:cubicBezTo>
                  <a:pt x="12402" y="10043"/>
                  <a:pt x="12800" y="9454"/>
                  <a:pt x="12800" y="8800"/>
                </a:cubicBezTo>
                <a:lnTo>
                  <a:pt x="12800" y="1600"/>
                </a:lnTo>
                <a:cubicBezTo>
                  <a:pt x="12800" y="1069"/>
                  <a:pt x="12537" y="573"/>
                  <a:pt x="12097" y="275"/>
                </a:cubicBezTo>
                <a:close/>
                <a:moveTo>
                  <a:pt x="5600" y="10400"/>
                </a:moveTo>
                <a:lnTo>
                  <a:pt x="1600" y="8800"/>
                </a:lnTo>
                <a:lnTo>
                  <a:pt x="1600" y="1600"/>
                </a:lnTo>
                <a:lnTo>
                  <a:pt x="5600" y="3200"/>
                </a:lnTo>
                <a:lnTo>
                  <a:pt x="5600" y="10400"/>
                </a:lnTo>
                <a:close/>
                <a:moveTo>
                  <a:pt x="11200" y="8800"/>
                </a:moveTo>
                <a:lnTo>
                  <a:pt x="7200" y="10400"/>
                </a:lnTo>
                <a:lnTo>
                  <a:pt x="7200" y="3200"/>
                </a:lnTo>
                <a:lnTo>
                  <a:pt x="11200" y="1600"/>
                </a:lnTo>
                <a:lnTo>
                  <a:pt x="11200" y="8800"/>
                </a:lnTo>
                <a:close/>
                <a:moveTo>
                  <a:pt x="4800" y="3680"/>
                </a:moveTo>
                <a:lnTo>
                  <a:pt x="2400" y="2720"/>
                </a:lnTo>
                <a:lnTo>
                  <a:pt x="2400" y="3520"/>
                </a:lnTo>
                <a:lnTo>
                  <a:pt x="4800" y="4480"/>
                </a:lnTo>
                <a:lnTo>
                  <a:pt x="4800" y="3680"/>
                </a:lnTo>
                <a:close/>
                <a:moveTo>
                  <a:pt x="4800" y="5280"/>
                </a:moveTo>
                <a:lnTo>
                  <a:pt x="2400" y="4320"/>
                </a:lnTo>
                <a:lnTo>
                  <a:pt x="2400" y="5120"/>
                </a:lnTo>
                <a:lnTo>
                  <a:pt x="4800" y="6080"/>
                </a:lnTo>
                <a:lnTo>
                  <a:pt x="4800" y="5280"/>
                </a:lnTo>
                <a:close/>
                <a:moveTo>
                  <a:pt x="4800" y="6880"/>
                </a:moveTo>
                <a:lnTo>
                  <a:pt x="2400" y="5920"/>
                </a:lnTo>
                <a:lnTo>
                  <a:pt x="2400" y="6720"/>
                </a:lnTo>
                <a:lnTo>
                  <a:pt x="4800" y="7680"/>
                </a:lnTo>
                <a:lnTo>
                  <a:pt x="4800" y="6880"/>
                </a:lnTo>
                <a:close/>
                <a:moveTo>
                  <a:pt x="4800" y="8480"/>
                </a:moveTo>
                <a:lnTo>
                  <a:pt x="2400" y="7520"/>
                </a:lnTo>
                <a:lnTo>
                  <a:pt x="2400" y="8320"/>
                </a:lnTo>
                <a:lnTo>
                  <a:pt x="4800" y="9280"/>
                </a:lnTo>
                <a:lnTo>
                  <a:pt x="4800" y="8480"/>
                </a:lnTo>
                <a:close/>
                <a:moveTo>
                  <a:pt x="10400" y="7520"/>
                </a:moveTo>
                <a:lnTo>
                  <a:pt x="8000" y="8480"/>
                </a:lnTo>
                <a:lnTo>
                  <a:pt x="8000" y="9280"/>
                </a:lnTo>
                <a:lnTo>
                  <a:pt x="10400" y="8321"/>
                </a:lnTo>
                <a:lnTo>
                  <a:pt x="10400" y="7520"/>
                </a:lnTo>
                <a:close/>
                <a:moveTo>
                  <a:pt x="10400" y="5920"/>
                </a:moveTo>
                <a:lnTo>
                  <a:pt x="8000" y="6880"/>
                </a:lnTo>
                <a:lnTo>
                  <a:pt x="8000" y="7680"/>
                </a:lnTo>
                <a:lnTo>
                  <a:pt x="10400" y="6720"/>
                </a:lnTo>
                <a:lnTo>
                  <a:pt x="10400" y="5920"/>
                </a:lnTo>
                <a:close/>
                <a:moveTo>
                  <a:pt x="10400" y="4320"/>
                </a:moveTo>
                <a:lnTo>
                  <a:pt x="8000" y="5280"/>
                </a:lnTo>
                <a:lnTo>
                  <a:pt x="8000" y="6080"/>
                </a:lnTo>
                <a:lnTo>
                  <a:pt x="10400" y="5120"/>
                </a:lnTo>
                <a:lnTo>
                  <a:pt x="10400" y="4320"/>
                </a:lnTo>
                <a:close/>
                <a:moveTo>
                  <a:pt x="10400" y="2720"/>
                </a:moveTo>
                <a:lnTo>
                  <a:pt x="8000" y="3680"/>
                </a:lnTo>
                <a:lnTo>
                  <a:pt x="8000" y="4480"/>
                </a:lnTo>
                <a:lnTo>
                  <a:pt x="10400" y="3520"/>
                </a:lnTo>
                <a:lnTo>
                  <a:pt x="10400" y="272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iconfont-11672-5428299"/>
          <p:cNvSpPr/>
          <p:nvPr/>
        </p:nvSpPr>
        <p:spPr>
          <a:xfrm>
            <a:off x="7178758" y="1689540"/>
            <a:ext cx="484535" cy="484535"/>
          </a:xfrm>
          <a:custGeom>
            <a:avLst/>
            <a:gdLst>
              <a:gd name="T0" fmla="*/ 12000 w 12800"/>
              <a:gd name="T1" fmla="*/ 11200 h 12800"/>
              <a:gd name="T2" fmla="*/ 7176 w 12800"/>
              <a:gd name="T3" fmla="*/ 12121 h 12800"/>
              <a:gd name="T4" fmla="*/ 6400 w 12800"/>
              <a:gd name="T5" fmla="*/ 12800 h 12800"/>
              <a:gd name="T6" fmla="*/ 5624 w 12800"/>
              <a:gd name="T7" fmla="*/ 12121 h 12800"/>
              <a:gd name="T8" fmla="*/ 800 w 12800"/>
              <a:gd name="T9" fmla="*/ 11200 h 12800"/>
              <a:gd name="T10" fmla="*/ 0 w 12800"/>
              <a:gd name="T11" fmla="*/ 10400 h 12800"/>
              <a:gd name="T12" fmla="*/ 0 w 12800"/>
              <a:gd name="T13" fmla="*/ 800 h 12800"/>
              <a:gd name="T14" fmla="*/ 800 w 12800"/>
              <a:gd name="T15" fmla="*/ 0 h 12800"/>
              <a:gd name="T16" fmla="*/ 879 w 12800"/>
              <a:gd name="T17" fmla="*/ 16 h 12800"/>
              <a:gd name="T18" fmla="*/ 6400 w 12800"/>
              <a:gd name="T19" fmla="*/ 1600 h 12800"/>
              <a:gd name="T20" fmla="*/ 11921 w 12800"/>
              <a:gd name="T21" fmla="*/ 16 h 12800"/>
              <a:gd name="T22" fmla="*/ 12000 w 12800"/>
              <a:gd name="T23" fmla="*/ 0 h 12800"/>
              <a:gd name="T24" fmla="*/ 12800 w 12800"/>
              <a:gd name="T25" fmla="*/ 800 h 12800"/>
              <a:gd name="T26" fmla="*/ 12800 w 12800"/>
              <a:gd name="T27" fmla="*/ 10400 h 12800"/>
              <a:gd name="T28" fmla="*/ 12000 w 12800"/>
              <a:gd name="T29" fmla="*/ 11200 h 12800"/>
              <a:gd name="T30" fmla="*/ 5600 w 12800"/>
              <a:gd name="T31" fmla="*/ 2507 h 12800"/>
              <a:gd name="T32" fmla="*/ 1600 w 12800"/>
              <a:gd name="T33" fmla="*/ 1671 h 12800"/>
              <a:gd name="T34" fmla="*/ 1600 w 12800"/>
              <a:gd name="T35" fmla="*/ 9644 h 12800"/>
              <a:gd name="T36" fmla="*/ 5600 w 12800"/>
              <a:gd name="T37" fmla="*/ 10400 h 12800"/>
              <a:gd name="T38" fmla="*/ 5600 w 12800"/>
              <a:gd name="T39" fmla="*/ 2507 h 12800"/>
              <a:gd name="T40" fmla="*/ 11200 w 12800"/>
              <a:gd name="T41" fmla="*/ 1671 h 12800"/>
              <a:gd name="T42" fmla="*/ 7200 w 12800"/>
              <a:gd name="T43" fmla="*/ 2507 h 12800"/>
              <a:gd name="T44" fmla="*/ 7200 w 12800"/>
              <a:gd name="T45" fmla="*/ 10400 h 12800"/>
              <a:gd name="T46" fmla="*/ 11200 w 12800"/>
              <a:gd name="T47" fmla="*/ 9644 h 12800"/>
              <a:gd name="T48" fmla="*/ 11200 w 12800"/>
              <a:gd name="T49" fmla="*/ 1671 h 12800"/>
              <a:gd name="T50" fmla="*/ 10400 w 12800"/>
              <a:gd name="T51" fmla="*/ 3200 h 12800"/>
              <a:gd name="T52" fmla="*/ 10400 w 12800"/>
              <a:gd name="T53" fmla="*/ 4800 h 12800"/>
              <a:gd name="T54" fmla="*/ 8000 w 12800"/>
              <a:gd name="T55" fmla="*/ 5600 h 12800"/>
              <a:gd name="T56" fmla="*/ 8000 w 12800"/>
              <a:gd name="T57" fmla="*/ 4000 h 12800"/>
              <a:gd name="T58" fmla="*/ 10400 w 12800"/>
              <a:gd name="T59" fmla="*/ 3200 h 12800"/>
              <a:gd name="T60" fmla="*/ 10400 w 12800"/>
              <a:gd name="T61" fmla="*/ 6400 h 12800"/>
              <a:gd name="T62" fmla="*/ 10400 w 12800"/>
              <a:gd name="T63" fmla="*/ 8000 h 12800"/>
              <a:gd name="T64" fmla="*/ 8000 w 12800"/>
              <a:gd name="T65" fmla="*/ 8800 h 12800"/>
              <a:gd name="T66" fmla="*/ 8000 w 12800"/>
              <a:gd name="T67" fmla="*/ 7200 h 12800"/>
              <a:gd name="T68" fmla="*/ 10400 w 12800"/>
              <a:gd name="T69" fmla="*/ 6400 h 12800"/>
              <a:gd name="T70" fmla="*/ 4800 w 12800"/>
              <a:gd name="T71" fmla="*/ 4000 h 12800"/>
              <a:gd name="T72" fmla="*/ 4800 w 12800"/>
              <a:gd name="T73" fmla="*/ 5600 h 12800"/>
              <a:gd name="T74" fmla="*/ 2400 w 12800"/>
              <a:gd name="T75" fmla="*/ 4800 h 12800"/>
              <a:gd name="T76" fmla="*/ 2400 w 12800"/>
              <a:gd name="T77" fmla="*/ 3200 h 12800"/>
              <a:gd name="T78" fmla="*/ 4800 w 12800"/>
              <a:gd name="T79" fmla="*/ 4000 h 12800"/>
              <a:gd name="T80" fmla="*/ 4800 w 12800"/>
              <a:gd name="T81" fmla="*/ 7200 h 12800"/>
              <a:gd name="T82" fmla="*/ 4800 w 12800"/>
              <a:gd name="T83" fmla="*/ 8800 h 12800"/>
              <a:gd name="T84" fmla="*/ 2400 w 12800"/>
              <a:gd name="T85" fmla="*/ 8000 h 12800"/>
              <a:gd name="T86" fmla="*/ 2400 w 12800"/>
              <a:gd name="T87" fmla="*/ 6400 h 12800"/>
              <a:gd name="T88" fmla="*/ 4800 w 12800"/>
              <a:gd name="T89" fmla="*/ 7200 h 128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2800" h="12800">
                <a:moveTo>
                  <a:pt x="12000" y="11200"/>
                </a:moveTo>
                <a:cubicBezTo>
                  <a:pt x="10776" y="11254"/>
                  <a:pt x="8442" y="11463"/>
                  <a:pt x="7176" y="12121"/>
                </a:cubicBezTo>
                <a:cubicBezTo>
                  <a:pt x="7116" y="12503"/>
                  <a:pt x="6799" y="12800"/>
                  <a:pt x="6400" y="12800"/>
                </a:cubicBezTo>
                <a:cubicBezTo>
                  <a:pt x="6001" y="12800"/>
                  <a:pt x="5685" y="12503"/>
                  <a:pt x="5624" y="12121"/>
                </a:cubicBezTo>
                <a:cubicBezTo>
                  <a:pt x="4358" y="11463"/>
                  <a:pt x="2024" y="11254"/>
                  <a:pt x="800" y="11200"/>
                </a:cubicBezTo>
                <a:cubicBezTo>
                  <a:pt x="358" y="11200"/>
                  <a:pt x="0" y="10842"/>
                  <a:pt x="0" y="10400"/>
                </a:cubicBezTo>
                <a:lnTo>
                  <a:pt x="0" y="800"/>
                </a:lnTo>
                <a:cubicBezTo>
                  <a:pt x="0" y="358"/>
                  <a:pt x="358" y="0"/>
                  <a:pt x="800" y="0"/>
                </a:cubicBezTo>
                <a:cubicBezTo>
                  <a:pt x="828" y="0"/>
                  <a:pt x="851" y="14"/>
                  <a:pt x="879" y="16"/>
                </a:cubicBezTo>
                <a:cubicBezTo>
                  <a:pt x="6381" y="158"/>
                  <a:pt x="6400" y="1600"/>
                  <a:pt x="6400" y="1600"/>
                </a:cubicBezTo>
                <a:cubicBezTo>
                  <a:pt x="6400" y="1600"/>
                  <a:pt x="6419" y="158"/>
                  <a:pt x="11921" y="16"/>
                </a:cubicBezTo>
                <a:cubicBezTo>
                  <a:pt x="11949" y="14"/>
                  <a:pt x="11972" y="0"/>
                  <a:pt x="12000" y="0"/>
                </a:cubicBezTo>
                <a:cubicBezTo>
                  <a:pt x="12442" y="0"/>
                  <a:pt x="12800" y="358"/>
                  <a:pt x="12800" y="800"/>
                </a:cubicBezTo>
                <a:lnTo>
                  <a:pt x="12800" y="10400"/>
                </a:lnTo>
                <a:cubicBezTo>
                  <a:pt x="12800" y="10842"/>
                  <a:pt x="12442" y="11200"/>
                  <a:pt x="12000" y="11200"/>
                </a:cubicBezTo>
                <a:close/>
                <a:moveTo>
                  <a:pt x="5600" y="2507"/>
                </a:moveTo>
                <a:cubicBezTo>
                  <a:pt x="4568" y="1982"/>
                  <a:pt x="2861" y="1764"/>
                  <a:pt x="1600" y="1671"/>
                </a:cubicBezTo>
                <a:lnTo>
                  <a:pt x="1600" y="9644"/>
                </a:lnTo>
                <a:cubicBezTo>
                  <a:pt x="3747" y="9753"/>
                  <a:pt x="4949" y="10074"/>
                  <a:pt x="5600" y="10400"/>
                </a:cubicBezTo>
                <a:lnTo>
                  <a:pt x="5600" y="2507"/>
                </a:lnTo>
                <a:close/>
                <a:moveTo>
                  <a:pt x="11200" y="1671"/>
                </a:moveTo>
                <a:cubicBezTo>
                  <a:pt x="9939" y="1764"/>
                  <a:pt x="8232" y="1982"/>
                  <a:pt x="7200" y="2507"/>
                </a:cubicBezTo>
                <a:lnTo>
                  <a:pt x="7200" y="10400"/>
                </a:lnTo>
                <a:cubicBezTo>
                  <a:pt x="7851" y="10074"/>
                  <a:pt x="9053" y="9753"/>
                  <a:pt x="11200" y="9644"/>
                </a:cubicBezTo>
                <a:lnTo>
                  <a:pt x="11200" y="1671"/>
                </a:lnTo>
                <a:close/>
                <a:moveTo>
                  <a:pt x="10400" y="3200"/>
                </a:moveTo>
                <a:lnTo>
                  <a:pt x="10400" y="4800"/>
                </a:lnTo>
                <a:cubicBezTo>
                  <a:pt x="10400" y="4800"/>
                  <a:pt x="8000" y="4800"/>
                  <a:pt x="8000" y="5600"/>
                </a:cubicBezTo>
                <a:lnTo>
                  <a:pt x="8000" y="4000"/>
                </a:lnTo>
                <a:cubicBezTo>
                  <a:pt x="8000" y="4000"/>
                  <a:pt x="8000" y="3200"/>
                  <a:pt x="10400" y="3200"/>
                </a:cubicBezTo>
                <a:close/>
                <a:moveTo>
                  <a:pt x="10400" y="6400"/>
                </a:moveTo>
                <a:lnTo>
                  <a:pt x="10400" y="8000"/>
                </a:lnTo>
                <a:cubicBezTo>
                  <a:pt x="10400" y="8000"/>
                  <a:pt x="8000" y="8000"/>
                  <a:pt x="8000" y="8800"/>
                </a:cubicBezTo>
                <a:lnTo>
                  <a:pt x="8000" y="7200"/>
                </a:lnTo>
                <a:cubicBezTo>
                  <a:pt x="8000" y="7200"/>
                  <a:pt x="8000" y="6400"/>
                  <a:pt x="10400" y="6400"/>
                </a:cubicBezTo>
                <a:close/>
                <a:moveTo>
                  <a:pt x="4800" y="4000"/>
                </a:moveTo>
                <a:lnTo>
                  <a:pt x="4800" y="5600"/>
                </a:lnTo>
                <a:cubicBezTo>
                  <a:pt x="4800" y="4800"/>
                  <a:pt x="2400" y="4800"/>
                  <a:pt x="2400" y="4800"/>
                </a:cubicBezTo>
                <a:lnTo>
                  <a:pt x="2400" y="3200"/>
                </a:lnTo>
                <a:cubicBezTo>
                  <a:pt x="4800" y="3200"/>
                  <a:pt x="4800" y="4000"/>
                  <a:pt x="4800" y="4000"/>
                </a:cubicBezTo>
                <a:close/>
                <a:moveTo>
                  <a:pt x="4800" y="7200"/>
                </a:moveTo>
                <a:lnTo>
                  <a:pt x="4800" y="8800"/>
                </a:lnTo>
                <a:cubicBezTo>
                  <a:pt x="4800" y="8000"/>
                  <a:pt x="2400" y="8000"/>
                  <a:pt x="2400" y="8000"/>
                </a:cubicBezTo>
                <a:lnTo>
                  <a:pt x="2400" y="6400"/>
                </a:lnTo>
                <a:cubicBezTo>
                  <a:pt x="4800" y="6400"/>
                  <a:pt x="4800" y="7200"/>
                  <a:pt x="4800" y="720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组合 21"/>
          <p:cNvGrpSpPr/>
          <p:nvPr/>
        </p:nvGrpSpPr>
        <p:grpSpPr>
          <a:xfrm>
            <a:off x="8379675" y="4193261"/>
            <a:ext cx="900000" cy="900000"/>
            <a:chOff x="8322525" y="3145511"/>
            <a:chExt cx="900000" cy="900000"/>
          </a:xfrm>
        </p:grpSpPr>
        <p:sp>
          <p:nvSpPr>
            <p:cNvPr id="70" name="椭圆 69"/>
            <p:cNvSpPr/>
            <p:nvPr/>
          </p:nvSpPr>
          <p:spPr>
            <a:xfrm>
              <a:off x="8322525" y="3145511"/>
              <a:ext cx="900000" cy="900000"/>
            </a:xfrm>
            <a:prstGeom prst="ellipse">
              <a:avLst/>
            </a:prstGeom>
            <a:solidFill>
              <a:srgbClr val="FEB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1" name="iconfont-11592-5504220"/>
            <p:cNvSpPr/>
            <p:nvPr/>
          </p:nvSpPr>
          <p:spPr>
            <a:xfrm>
              <a:off x="8547991" y="3321092"/>
              <a:ext cx="449068" cy="548839"/>
            </a:xfrm>
            <a:custGeom>
              <a:avLst/>
              <a:gdLst>
                <a:gd name="T0" fmla="*/ 2134 w 9601"/>
                <a:gd name="T1" fmla="*/ 1067 h 11734"/>
                <a:gd name="T2" fmla="*/ 1333 w 9601"/>
                <a:gd name="T3" fmla="*/ 1067 h 11734"/>
                <a:gd name="T4" fmla="*/ 1068 w 9601"/>
                <a:gd name="T5" fmla="*/ 1336 h 11734"/>
                <a:gd name="T6" fmla="*/ 1068 w 9601"/>
                <a:gd name="T7" fmla="*/ 10398 h 11734"/>
                <a:gd name="T8" fmla="*/ 1333 w 9601"/>
                <a:gd name="T9" fmla="*/ 10667 h 11734"/>
                <a:gd name="T10" fmla="*/ 7468 w 9601"/>
                <a:gd name="T11" fmla="*/ 10667 h 11734"/>
                <a:gd name="T12" fmla="*/ 8534 w 9601"/>
                <a:gd name="T13" fmla="*/ 9600 h 11734"/>
                <a:gd name="T14" fmla="*/ 8534 w 9601"/>
                <a:gd name="T15" fmla="*/ 2134 h 11734"/>
                <a:gd name="T16" fmla="*/ 7468 w 9601"/>
                <a:gd name="T17" fmla="*/ 1067 h 11734"/>
                <a:gd name="T18" fmla="*/ 5868 w 9601"/>
                <a:gd name="T19" fmla="*/ 1067 h 11734"/>
                <a:gd name="T20" fmla="*/ 5868 w 9601"/>
                <a:gd name="T21" fmla="*/ 5867 h 11734"/>
                <a:gd name="T22" fmla="*/ 5060 w 9601"/>
                <a:gd name="T23" fmla="*/ 6324 h 11734"/>
                <a:gd name="T24" fmla="*/ 4001 w 9601"/>
                <a:gd name="T25" fmla="*/ 5689 h 11734"/>
                <a:gd name="T26" fmla="*/ 2942 w 9601"/>
                <a:gd name="T27" fmla="*/ 6324 h 11734"/>
                <a:gd name="T28" fmla="*/ 2134 w 9601"/>
                <a:gd name="T29" fmla="*/ 5867 h 11734"/>
                <a:gd name="T30" fmla="*/ 2134 w 9601"/>
                <a:gd name="T31" fmla="*/ 1067 h 11734"/>
                <a:gd name="T32" fmla="*/ 1 w 9601"/>
                <a:gd name="T33" fmla="*/ 1336 h 11734"/>
                <a:gd name="T34" fmla="*/ 1333 w 9601"/>
                <a:gd name="T35" fmla="*/ 0 h 11734"/>
                <a:gd name="T36" fmla="*/ 7468 w 9601"/>
                <a:gd name="T37" fmla="*/ 0 h 11734"/>
                <a:gd name="T38" fmla="*/ 9601 w 9601"/>
                <a:gd name="T39" fmla="*/ 2134 h 11734"/>
                <a:gd name="T40" fmla="*/ 9601 w 9601"/>
                <a:gd name="T41" fmla="*/ 9600 h 11734"/>
                <a:gd name="T42" fmla="*/ 7468 w 9601"/>
                <a:gd name="T43" fmla="*/ 11734 h 11734"/>
                <a:gd name="T44" fmla="*/ 1333 w 9601"/>
                <a:gd name="T45" fmla="*/ 11734 h 11734"/>
                <a:gd name="T46" fmla="*/ 1 w 9601"/>
                <a:gd name="T47" fmla="*/ 10398 h 11734"/>
                <a:gd name="T48" fmla="*/ 1 w 9601"/>
                <a:gd name="T49" fmla="*/ 1336 h 11734"/>
                <a:gd name="T50" fmla="*/ 3201 w 9601"/>
                <a:gd name="T51" fmla="*/ 4925 h 11734"/>
                <a:gd name="T52" fmla="*/ 3727 w 9601"/>
                <a:gd name="T53" fmla="*/ 4610 h 11734"/>
                <a:gd name="T54" fmla="*/ 4275 w 9601"/>
                <a:gd name="T55" fmla="*/ 4610 h 11734"/>
                <a:gd name="T56" fmla="*/ 4801 w 9601"/>
                <a:gd name="T57" fmla="*/ 4925 h 11734"/>
                <a:gd name="T58" fmla="*/ 4801 w 9601"/>
                <a:gd name="T59" fmla="*/ 1067 h 11734"/>
                <a:gd name="T60" fmla="*/ 3201 w 9601"/>
                <a:gd name="T61" fmla="*/ 1067 h 11734"/>
                <a:gd name="T62" fmla="*/ 3201 w 9601"/>
                <a:gd name="T63" fmla="*/ 4925 h 117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601" h="11734">
                  <a:moveTo>
                    <a:pt x="2134" y="1067"/>
                  </a:moveTo>
                  <a:lnTo>
                    <a:pt x="1333" y="1067"/>
                  </a:lnTo>
                  <a:cubicBezTo>
                    <a:pt x="1185" y="1067"/>
                    <a:pt x="1066" y="1188"/>
                    <a:pt x="1068" y="1336"/>
                  </a:cubicBezTo>
                  <a:lnTo>
                    <a:pt x="1068" y="10398"/>
                  </a:lnTo>
                  <a:cubicBezTo>
                    <a:pt x="1067" y="10546"/>
                    <a:pt x="1186" y="10666"/>
                    <a:pt x="1333" y="10667"/>
                  </a:cubicBezTo>
                  <a:lnTo>
                    <a:pt x="7468" y="10667"/>
                  </a:lnTo>
                  <a:cubicBezTo>
                    <a:pt x="8057" y="10667"/>
                    <a:pt x="8534" y="10189"/>
                    <a:pt x="8534" y="9600"/>
                  </a:cubicBezTo>
                  <a:lnTo>
                    <a:pt x="8534" y="2134"/>
                  </a:lnTo>
                  <a:cubicBezTo>
                    <a:pt x="8534" y="1545"/>
                    <a:pt x="8057" y="1067"/>
                    <a:pt x="7468" y="1067"/>
                  </a:cubicBezTo>
                  <a:lnTo>
                    <a:pt x="5868" y="1067"/>
                  </a:lnTo>
                  <a:lnTo>
                    <a:pt x="5868" y="5867"/>
                  </a:lnTo>
                  <a:cubicBezTo>
                    <a:pt x="5868" y="6282"/>
                    <a:pt x="5415" y="6538"/>
                    <a:pt x="5060" y="6324"/>
                  </a:cubicBezTo>
                  <a:lnTo>
                    <a:pt x="4001" y="5689"/>
                  </a:lnTo>
                  <a:lnTo>
                    <a:pt x="2942" y="6324"/>
                  </a:lnTo>
                  <a:cubicBezTo>
                    <a:pt x="2587" y="6538"/>
                    <a:pt x="2134" y="6282"/>
                    <a:pt x="2134" y="5867"/>
                  </a:cubicBezTo>
                  <a:lnTo>
                    <a:pt x="2134" y="1067"/>
                  </a:lnTo>
                  <a:close/>
                  <a:moveTo>
                    <a:pt x="1" y="1336"/>
                  </a:moveTo>
                  <a:cubicBezTo>
                    <a:pt x="0" y="599"/>
                    <a:pt x="596" y="0"/>
                    <a:pt x="1333" y="0"/>
                  </a:cubicBezTo>
                  <a:lnTo>
                    <a:pt x="7468" y="0"/>
                  </a:lnTo>
                  <a:cubicBezTo>
                    <a:pt x="8646" y="0"/>
                    <a:pt x="9601" y="955"/>
                    <a:pt x="9601" y="2134"/>
                  </a:cubicBezTo>
                  <a:lnTo>
                    <a:pt x="9601" y="9600"/>
                  </a:lnTo>
                  <a:cubicBezTo>
                    <a:pt x="9601" y="10779"/>
                    <a:pt x="8646" y="11734"/>
                    <a:pt x="7468" y="11734"/>
                  </a:cubicBezTo>
                  <a:lnTo>
                    <a:pt x="1333" y="11734"/>
                  </a:lnTo>
                  <a:cubicBezTo>
                    <a:pt x="597" y="11733"/>
                    <a:pt x="0" y="11135"/>
                    <a:pt x="1" y="10398"/>
                  </a:cubicBezTo>
                  <a:lnTo>
                    <a:pt x="1" y="1336"/>
                  </a:lnTo>
                  <a:close/>
                  <a:moveTo>
                    <a:pt x="3201" y="4925"/>
                  </a:moveTo>
                  <a:lnTo>
                    <a:pt x="3727" y="4610"/>
                  </a:lnTo>
                  <a:cubicBezTo>
                    <a:pt x="3895" y="4508"/>
                    <a:pt x="4107" y="4508"/>
                    <a:pt x="4275" y="4610"/>
                  </a:cubicBezTo>
                  <a:lnTo>
                    <a:pt x="4801" y="4925"/>
                  </a:lnTo>
                  <a:lnTo>
                    <a:pt x="4801" y="1067"/>
                  </a:lnTo>
                  <a:lnTo>
                    <a:pt x="3201" y="1067"/>
                  </a:lnTo>
                  <a:lnTo>
                    <a:pt x="3201" y="492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2" name="椭圆 111"/>
          <p:cNvSpPr/>
          <p:nvPr/>
        </p:nvSpPr>
        <p:spPr>
          <a:xfrm>
            <a:off x="10197601" y="-1465531"/>
            <a:ext cx="2931062" cy="2931062"/>
          </a:xfrm>
          <a:prstGeom prst="ellipse">
            <a:avLst/>
          </a:prstGeom>
          <a:solidFill>
            <a:srgbClr val="FEDE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 name="组合 1"/>
          <p:cNvGrpSpPr/>
          <p:nvPr/>
        </p:nvGrpSpPr>
        <p:grpSpPr>
          <a:xfrm>
            <a:off x="405633" y="161560"/>
            <a:ext cx="4594903" cy="774292"/>
            <a:chOff x="405633" y="161560"/>
            <a:chExt cx="4594903" cy="774292"/>
          </a:xfrm>
        </p:grpSpPr>
        <p:grpSp>
          <p:nvGrpSpPr>
            <p:cNvPr id="17" name="组合 16"/>
            <p:cNvGrpSpPr/>
            <p:nvPr/>
          </p:nvGrpSpPr>
          <p:grpSpPr>
            <a:xfrm>
              <a:off x="1219200" y="197085"/>
              <a:ext cx="3781336" cy="652171"/>
              <a:chOff x="1409700" y="616185"/>
              <a:chExt cx="3781336" cy="652171"/>
            </a:xfrm>
          </p:grpSpPr>
          <p:grpSp>
            <p:nvGrpSpPr>
              <p:cNvPr id="15" name="组合 14"/>
              <p:cNvGrpSpPr/>
              <p:nvPr/>
            </p:nvGrpSpPr>
            <p:grpSpPr>
              <a:xfrm>
                <a:off x="2493556" y="616185"/>
                <a:ext cx="2697480" cy="652171"/>
                <a:chOff x="2531656" y="501885"/>
                <a:chExt cx="2697480" cy="652171"/>
              </a:xfrm>
            </p:grpSpPr>
            <p:sp>
              <p:nvSpPr>
                <p:cNvPr id="13" name="文本框 12"/>
                <p:cNvSpPr txBox="1"/>
                <p:nvPr/>
              </p:nvSpPr>
              <p:spPr>
                <a:xfrm>
                  <a:off x="2531656" y="501885"/>
                  <a:ext cx="2697480" cy="521970"/>
                </a:xfrm>
                <a:prstGeom prst="rect">
                  <a:avLst/>
                </a:prstGeom>
                <a:noFill/>
              </p:spPr>
              <p:txBody>
                <a:bodyPr wrap="none" rtlCol="0">
                  <a:spAutoFit/>
                </a:bodyPr>
                <a:lstStyle/>
                <a:p>
                  <a:r>
                    <a:rPr lang="zh-CN" altLang="en-US" sz="2800" spc="500" dirty="0">
                      <a:solidFill>
                        <a:srgbClr val="FEBE4A"/>
                      </a:solidFill>
                      <a:latin typeface="思源黑体 CN Heavy" panose="020B0A00000000000000" pitchFamily="34" charset="-122"/>
                      <a:ea typeface="思源黑体 CN Heavy" panose="020B0A00000000000000" pitchFamily="34" charset="-122"/>
                    </a:rPr>
                    <a:t>預期收益情況</a:t>
                  </a:r>
                  <a:endParaRPr lang="en-US" altLang="zh-CN" sz="2800" spc="500" dirty="0">
                    <a:solidFill>
                      <a:srgbClr val="FEBE4A"/>
                    </a:solidFill>
                    <a:latin typeface="思源黑体 CN Heavy" panose="020B0A00000000000000" pitchFamily="34" charset="-122"/>
                    <a:ea typeface="思源黑体 CN Heavy" panose="020B0A00000000000000" pitchFamily="34" charset="-122"/>
                  </a:endParaRPr>
                </a:p>
              </p:txBody>
            </p:sp>
            <p:sp>
              <p:nvSpPr>
                <p:cNvPr id="14" name="文本框 13"/>
                <p:cNvSpPr txBox="1"/>
                <p:nvPr/>
              </p:nvSpPr>
              <p:spPr>
                <a:xfrm>
                  <a:off x="2531656" y="878466"/>
                  <a:ext cx="2684145" cy="275590"/>
                </a:xfrm>
                <a:prstGeom prst="rect">
                  <a:avLst/>
                </a:prstGeom>
                <a:noFill/>
              </p:spPr>
              <p:txBody>
                <a:bodyPr wrap="none" rtlCol="0">
                  <a:spAutoFit/>
                </a:bodyPr>
                <a:lstStyle>
                  <a:defPPr>
                    <a:defRPr lang="zh-CN"/>
                  </a:defPPr>
                  <a:lvl1pPr>
                    <a:defRPr sz="1200" spc="150">
                      <a:solidFill>
                        <a:srgbClr val="FEDEA4"/>
                      </a:solidFill>
                      <a:latin typeface="思源黑体 CN Heavy" panose="020B0A00000000000000" pitchFamily="34" charset="-122"/>
                      <a:ea typeface="思源黑体 CN Heavy" panose="020B0A00000000000000" pitchFamily="34" charset="-122"/>
                    </a:defRPr>
                  </a:lvl1pPr>
                </a:lstStyle>
                <a:p>
                  <a:r>
                    <a:rPr lang="en-US" altLang="zh-CN" dirty="0"/>
                    <a:t>Expected Return Situation</a:t>
                  </a:r>
                  <a:endParaRPr lang="zh-CN" altLang="en-US" dirty="0"/>
                </a:p>
              </p:txBody>
            </p:sp>
          </p:grpSp>
          <p:grpSp>
            <p:nvGrpSpPr>
              <p:cNvPr id="16" name="组合 15"/>
              <p:cNvGrpSpPr/>
              <p:nvPr/>
            </p:nvGrpSpPr>
            <p:grpSpPr>
              <a:xfrm>
                <a:off x="1409700" y="640497"/>
                <a:ext cx="1005305" cy="604957"/>
                <a:chOff x="1409700" y="630972"/>
                <a:chExt cx="1005305" cy="604957"/>
              </a:xfrm>
            </p:grpSpPr>
            <p:sp>
              <p:nvSpPr>
                <p:cNvPr id="11" name="任意多边形: 形状 10"/>
                <p:cNvSpPr/>
                <p:nvPr/>
              </p:nvSpPr>
              <p:spPr>
                <a:xfrm flipH="1">
                  <a:off x="1409700" y="630972"/>
                  <a:ext cx="1005305" cy="604957"/>
                </a:xfrm>
                <a:custGeom>
                  <a:avLst/>
                  <a:gdLst>
                    <a:gd name="connsiteX0" fmla="*/ 0 w 1005305"/>
                    <a:gd name="connsiteY0" fmla="*/ 302478 h 604957"/>
                    <a:gd name="connsiteX1" fmla="*/ 0 w 1005305"/>
                    <a:gd name="connsiteY1" fmla="*/ 302479 h 604957"/>
                    <a:gd name="connsiteX2" fmla="*/ 0 w 1005305"/>
                    <a:gd name="connsiteY2" fmla="*/ 302479 h 604957"/>
                    <a:gd name="connsiteX3" fmla="*/ 302479 w 1005305"/>
                    <a:gd name="connsiteY3" fmla="*/ 0 h 604957"/>
                    <a:gd name="connsiteX4" fmla="*/ 1005305 w 1005305"/>
                    <a:gd name="connsiteY4" fmla="*/ 0 h 604957"/>
                    <a:gd name="connsiteX5" fmla="*/ 1005305 w 1005305"/>
                    <a:gd name="connsiteY5" fmla="*/ 604957 h 604957"/>
                    <a:gd name="connsiteX6" fmla="*/ 302479 w 1005305"/>
                    <a:gd name="connsiteY6" fmla="*/ 604957 h 604957"/>
                    <a:gd name="connsiteX7" fmla="*/ 6146 w 1005305"/>
                    <a:gd name="connsiteY7" fmla="*/ 363438 h 604957"/>
                    <a:gd name="connsiteX8" fmla="*/ 0 w 1005305"/>
                    <a:gd name="connsiteY8" fmla="*/ 302479 h 604957"/>
                    <a:gd name="connsiteX9" fmla="*/ 6146 w 1005305"/>
                    <a:gd name="connsiteY9" fmla="*/ 241519 h 604957"/>
                    <a:gd name="connsiteX10" fmla="*/ 302479 w 1005305"/>
                    <a:gd name="connsiteY10" fmla="*/ 0 h 604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5305" h="604957">
                      <a:moveTo>
                        <a:pt x="0" y="302478"/>
                      </a:moveTo>
                      <a:lnTo>
                        <a:pt x="0" y="302479"/>
                      </a:lnTo>
                      <a:lnTo>
                        <a:pt x="0" y="302479"/>
                      </a:lnTo>
                      <a:close/>
                      <a:moveTo>
                        <a:pt x="302479" y="0"/>
                      </a:moveTo>
                      <a:lnTo>
                        <a:pt x="1005305" y="0"/>
                      </a:lnTo>
                      <a:lnTo>
                        <a:pt x="1005305" y="604957"/>
                      </a:lnTo>
                      <a:lnTo>
                        <a:pt x="302479" y="604957"/>
                      </a:lnTo>
                      <a:cubicBezTo>
                        <a:pt x="156306" y="604957"/>
                        <a:pt x="34351" y="501273"/>
                        <a:pt x="6146" y="363438"/>
                      </a:cubicBezTo>
                      <a:lnTo>
                        <a:pt x="0" y="302479"/>
                      </a:lnTo>
                      <a:lnTo>
                        <a:pt x="6146" y="241519"/>
                      </a:lnTo>
                      <a:cubicBezTo>
                        <a:pt x="34351" y="103684"/>
                        <a:pt x="156306" y="0"/>
                        <a:pt x="302479" y="0"/>
                      </a:cubicBezTo>
                      <a:close/>
                    </a:path>
                  </a:pathLst>
                </a:custGeom>
                <a:solidFill>
                  <a:srgbClr val="FEB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2" name="文本框 11"/>
                <p:cNvSpPr txBox="1"/>
                <p:nvPr/>
              </p:nvSpPr>
              <p:spPr>
                <a:xfrm>
                  <a:off x="1550715" y="641063"/>
                  <a:ext cx="716280" cy="583565"/>
                </a:xfrm>
                <a:prstGeom prst="rect">
                  <a:avLst/>
                </a:prstGeom>
                <a:noFill/>
              </p:spPr>
              <p:txBody>
                <a:bodyPr wrap="none" rtlCol="0">
                  <a:spAutoFit/>
                </a:bodyPr>
                <a:lstStyle>
                  <a:defPPr>
                    <a:defRPr lang="zh-CN"/>
                  </a:defPPr>
                  <a:lvl1pPr>
                    <a:defRPr sz="4400" spc="150">
                      <a:solidFill>
                        <a:srgbClr val="FD6479"/>
                      </a:solidFill>
                      <a:latin typeface="思源黑体 CN Heavy" panose="020B0A00000000000000" pitchFamily="34" charset="-122"/>
                      <a:ea typeface="思源黑体 CN Heavy" panose="020B0A00000000000000" pitchFamily="34" charset="-122"/>
                    </a:defRPr>
                  </a:lvl1pPr>
                </a:lstStyle>
                <a:p>
                  <a:r>
                    <a:rPr lang="en-US" altLang="zh-CN" sz="3200" dirty="0">
                      <a:solidFill>
                        <a:schemeClr val="bg1"/>
                      </a:solidFill>
                    </a:rPr>
                    <a:t>04</a:t>
                  </a:r>
                  <a:endParaRPr lang="zh-CN" altLang="en-US" sz="3200" dirty="0">
                    <a:solidFill>
                      <a:schemeClr val="bg1"/>
                    </a:solidFill>
                  </a:endParaRPr>
                </a:p>
              </p:txBody>
            </p:sp>
          </p:grpSp>
        </p:grpSp>
        <p:pic>
          <p:nvPicPr>
            <p:cNvPr id="35" name="图片 3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5633" y="161560"/>
              <a:ext cx="774292" cy="774292"/>
            </a:xfrm>
            <a:prstGeom prst="rect">
              <a:avLst/>
            </a:prstGeom>
          </p:spPr>
        </p:pic>
      </p:grpSp>
      <p:pic>
        <p:nvPicPr>
          <p:cNvPr id="45" name="图片 4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95950" y="1884477"/>
            <a:ext cx="4831191" cy="4821528"/>
          </a:xfrm>
          <a:prstGeom prst="rect">
            <a:avLst/>
          </a:prstGeom>
        </p:spPr>
      </p:pic>
    </p:spTree>
    <p:custDataLst>
      <p:tags r:id="rId1"/>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椭圆 55"/>
          <p:cNvSpPr/>
          <p:nvPr/>
        </p:nvSpPr>
        <p:spPr>
          <a:xfrm>
            <a:off x="10197601" y="-1465531"/>
            <a:ext cx="2931062" cy="2931062"/>
          </a:xfrm>
          <a:prstGeom prst="ellipse">
            <a:avLst/>
          </a:prstGeom>
          <a:solidFill>
            <a:srgbClr val="FEDE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2" name="组合 31"/>
          <p:cNvGrpSpPr/>
          <p:nvPr/>
        </p:nvGrpSpPr>
        <p:grpSpPr>
          <a:xfrm>
            <a:off x="405633" y="161560"/>
            <a:ext cx="4594903" cy="774292"/>
            <a:chOff x="405633" y="161560"/>
            <a:chExt cx="4594903" cy="774292"/>
          </a:xfrm>
        </p:grpSpPr>
        <p:grpSp>
          <p:nvGrpSpPr>
            <p:cNvPr id="33" name="组合 32"/>
            <p:cNvGrpSpPr/>
            <p:nvPr/>
          </p:nvGrpSpPr>
          <p:grpSpPr>
            <a:xfrm>
              <a:off x="1219200" y="197085"/>
              <a:ext cx="3781336" cy="652171"/>
              <a:chOff x="1409700" y="616185"/>
              <a:chExt cx="3781336" cy="652171"/>
            </a:xfrm>
          </p:grpSpPr>
          <p:grpSp>
            <p:nvGrpSpPr>
              <p:cNvPr id="44" name="组合 43"/>
              <p:cNvGrpSpPr/>
              <p:nvPr/>
            </p:nvGrpSpPr>
            <p:grpSpPr>
              <a:xfrm>
                <a:off x="2493556" y="616185"/>
                <a:ext cx="2697480" cy="652171"/>
                <a:chOff x="2531656" y="501885"/>
                <a:chExt cx="2697480" cy="652171"/>
              </a:xfrm>
            </p:grpSpPr>
            <p:sp>
              <p:nvSpPr>
                <p:cNvPr id="58" name="文本框 57"/>
                <p:cNvSpPr txBox="1"/>
                <p:nvPr/>
              </p:nvSpPr>
              <p:spPr>
                <a:xfrm>
                  <a:off x="2531656" y="501885"/>
                  <a:ext cx="2697480" cy="521970"/>
                </a:xfrm>
                <a:prstGeom prst="rect">
                  <a:avLst/>
                </a:prstGeom>
                <a:noFill/>
              </p:spPr>
              <p:txBody>
                <a:bodyPr wrap="none" rtlCol="0">
                  <a:spAutoFit/>
                </a:bodyPr>
                <a:lstStyle/>
                <a:p>
                  <a:r>
                    <a:rPr lang="zh-CN" altLang="en-US" sz="2800" spc="500" dirty="0">
                      <a:solidFill>
                        <a:srgbClr val="FEBE4A"/>
                      </a:solidFill>
                      <a:latin typeface="思源黑体 CN Heavy" panose="020B0A00000000000000" pitchFamily="34" charset="-122"/>
                      <a:ea typeface="思源黑体 CN Heavy" panose="020B0A00000000000000" pitchFamily="34" charset="-122"/>
                    </a:rPr>
                    <a:t>預期收益情況</a:t>
                  </a:r>
                  <a:endParaRPr lang="en-US" altLang="zh-CN" sz="2800" spc="500" dirty="0">
                    <a:solidFill>
                      <a:srgbClr val="FEBE4A"/>
                    </a:solidFill>
                    <a:latin typeface="思源黑体 CN Heavy" panose="020B0A00000000000000" pitchFamily="34" charset="-122"/>
                    <a:ea typeface="思源黑体 CN Heavy" panose="020B0A00000000000000" pitchFamily="34" charset="-122"/>
                  </a:endParaRPr>
                </a:p>
              </p:txBody>
            </p:sp>
            <p:sp>
              <p:nvSpPr>
                <p:cNvPr id="59" name="文本框 58"/>
                <p:cNvSpPr txBox="1"/>
                <p:nvPr/>
              </p:nvSpPr>
              <p:spPr>
                <a:xfrm>
                  <a:off x="2531656" y="878466"/>
                  <a:ext cx="2684145" cy="275590"/>
                </a:xfrm>
                <a:prstGeom prst="rect">
                  <a:avLst/>
                </a:prstGeom>
                <a:noFill/>
              </p:spPr>
              <p:txBody>
                <a:bodyPr wrap="none" rtlCol="0">
                  <a:spAutoFit/>
                </a:bodyPr>
                <a:lstStyle>
                  <a:defPPr>
                    <a:defRPr lang="zh-CN"/>
                  </a:defPPr>
                  <a:lvl1pPr>
                    <a:defRPr sz="1200" spc="150">
                      <a:solidFill>
                        <a:srgbClr val="FEDEA4"/>
                      </a:solidFill>
                      <a:latin typeface="思源黑体 CN Heavy" panose="020B0A00000000000000" pitchFamily="34" charset="-122"/>
                      <a:ea typeface="思源黑体 CN Heavy" panose="020B0A00000000000000" pitchFamily="34" charset="-122"/>
                    </a:defRPr>
                  </a:lvl1pPr>
                </a:lstStyle>
                <a:p>
                  <a:r>
                    <a:rPr lang="en-US" altLang="zh-CN" dirty="0"/>
                    <a:t>Expected Return Situation</a:t>
                  </a:r>
                  <a:endParaRPr lang="zh-CN" altLang="en-US" dirty="0"/>
                </a:p>
              </p:txBody>
            </p:sp>
          </p:grpSp>
          <p:grpSp>
            <p:nvGrpSpPr>
              <p:cNvPr id="45" name="组合 44"/>
              <p:cNvGrpSpPr/>
              <p:nvPr/>
            </p:nvGrpSpPr>
            <p:grpSpPr>
              <a:xfrm>
                <a:off x="1409700" y="640497"/>
                <a:ext cx="1005305" cy="604957"/>
                <a:chOff x="1409700" y="630972"/>
                <a:chExt cx="1005305" cy="604957"/>
              </a:xfrm>
            </p:grpSpPr>
            <p:sp>
              <p:nvSpPr>
                <p:cNvPr id="49" name="任意多边形: 形状 48"/>
                <p:cNvSpPr/>
                <p:nvPr/>
              </p:nvSpPr>
              <p:spPr>
                <a:xfrm flipH="1">
                  <a:off x="1409700" y="630972"/>
                  <a:ext cx="1005305" cy="604957"/>
                </a:xfrm>
                <a:custGeom>
                  <a:avLst/>
                  <a:gdLst>
                    <a:gd name="connsiteX0" fmla="*/ 0 w 1005305"/>
                    <a:gd name="connsiteY0" fmla="*/ 302478 h 604957"/>
                    <a:gd name="connsiteX1" fmla="*/ 0 w 1005305"/>
                    <a:gd name="connsiteY1" fmla="*/ 302479 h 604957"/>
                    <a:gd name="connsiteX2" fmla="*/ 0 w 1005305"/>
                    <a:gd name="connsiteY2" fmla="*/ 302479 h 604957"/>
                    <a:gd name="connsiteX3" fmla="*/ 302479 w 1005305"/>
                    <a:gd name="connsiteY3" fmla="*/ 0 h 604957"/>
                    <a:gd name="connsiteX4" fmla="*/ 1005305 w 1005305"/>
                    <a:gd name="connsiteY4" fmla="*/ 0 h 604957"/>
                    <a:gd name="connsiteX5" fmla="*/ 1005305 w 1005305"/>
                    <a:gd name="connsiteY5" fmla="*/ 604957 h 604957"/>
                    <a:gd name="connsiteX6" fmla="*/ 302479 w 1005305"/>
                    <a:gd name="connsiteY6" fmla="*/ 604957 h 604957"/>
                    <a:gd name="connsiteX7" fmla="*/ 6146 w 1005305"/>
                    <a:gd name="connsiteY7" fmla="*/ 363438 h 604957"/>
                    <a:gd name="connsiteX8" fmla="*/ 0 w 1005305"/>
                    <a:gd name="connsiteY8" fmla="*/ 302479 h 604957"/>
                    <a:gd name="connsiteX9" fmla="*/ 6146 w 1005305"/>
                    <a:gd name="connsiteY9" fmla="*/ 241519 h 604957"/>
                    <a:gd name="connsiteX10" fmla="*/ 302479 w 1005305"/>
                    <a:gd name="connsiteY10" fmla="*/ 0 h 604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5305" h="604957">
                      <a:moveTo>
                        <a:pt x="0" y="302478"/>
                      </a:moveTo>
                      <a:lnTo>
                        <a:pt x="0" y="302479"/>
                      </a:lnTo>
                      <a:lnTo>
                        <a:pt x="0" y="302479"/>
                      </a:lnTo>
                      <a:close/>
                      <a:moveTo>
                        <a:pt x="302479" y="0"/>
                      </a:moveTo>
                      <a:lnTo>
                        <a:pt x="1005305" y="0"/>
                      </a:lnTo>
                      <a:lnTo>
                        <a:pt x="1005305" y="604957"/>
                      </a:lnTo>
                      <a:lnTo>
                        <a:pt x="302479" y="604957"/>
                      </a:lnTo>
                      <a:cubicBezTo>
                        <a:pt x="156306" y="604957"/>
                        <a:pt x="34351" y="501273"/>
                        <a:pt x="6146" y="363438"/>
                      </a:cubicBezTo>
                      <a:lnTo>
                        <a:pt x="0" y="302479"/>
                      </a:lnTo>
                      <a:lnTo>
                        <a:pt x="6146" y="241519"/>
                      </a:lnTo>
                      <a:cubicBezTo>
                        <a:pt x="34351" y="103684"/>
                        <a:pt x="156306" y="0"/>
                        <a:pt x="302479" y="0"/>
                      </a:cubicBezTo>
                      <a:close/>
                    </a:path>
                  </a:pathLst>
                </a:custGeom>
                <a:solidFill>
                  <a:srgbClr val="FEB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7" name="文本框 56"/>
                <p:cNvSpPr txBox="1"/>
                <p:nvPr/>
              </p:nvSpPr>
              <p:spPr>
                <a:xfrm>
                  <a:off x="1550715" y="641063"/>
                  <a:ext cx="716280" cy="583565"/>
                </a:xfrm>
                <a:prstGeom prst="rect">
                  <a:avLst/>
                </a:prstGeom>
                <a:noFill/>
              </p:spPr>
              <p:txBody>
                <a:bodyPr wrap="none" rtlCol="0">
                  <a:spAutoFit/>
                </a:bodyPr>
                <a:lstStyle>
                  <a:defPPr>
                    <a:defRPr lang="zh-CN"/>
                  </a:defPPr>
                  <a:lvl1pPr>
                    <a:defRPr sz="4400" spc="150">
                      <a:solidFill>
                        <a:srgbClr val="FD6479"/>
                      </a:solidFill>
                      <a:latin typeface="思源黑体 CN Heavy" panose="020B0A00000000000000" pitchFamily="34" charset="-122"/>
                      <a:ea typeface="思源黑体 CN Heavy" panose="020B0A00000000000000" pitchFamily="34" charset="-122"/>
                    </a:defRPr>
                  </a:lvl1pPr>
                </a:lstStyle>
                <a:p>
                  <a:r>
                    <a:rPr lang="en-US" altLang="zh-CN" sz="3200" dirty="0">
                      <a:solidFill>
                        <a:schemeClr val="bg1"/>
                      </a:solidFill>
                    </a:rPr>
                    <a:t>04</a:t>
                  </a:r>
                  <a:endParaRPr lang="zh-CN" altLang="en-US" sz="3200" dirty="0">
                    <a:solidFill>
                      <a:schemeClr val="bg1"/>
                    </a:solidFill>
                  </a:endParaRPr>
                </a:p>
              </p:txBody>
            </p:sp>
          </p:grpSp>
        </p:grpSp>
        <p:pic>
          <p:nvPicPr>
            <p:cNvPr id="40" name="图片 3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5633" y="161560"/>
              <a:ext cx="774292" cy="774292"/>
            </a:xfrm>
            <a:prstGeom prst="rect">
              <a:avLst/>
            </a:prstGeom>
          </p:spPr>
        </p:pic>
      </p:grpSp>
      <p:sp>
        <p:nvSpPr>
          <p:cNvPr id="116" name="yen-sign_44570"/>
          <p:cNvSpPr/>
          <p:nvPr/>
        </p:nvSpPr>
        <p:spPr>
          <a:xfrm>
            <a:off x="1764055" y="2597666"/>
            <a:ext cx="469712" cy="609685"/>
          </a:xfrm>
          <a:custGeom>
            <a:avLst/>
            <a:gdLst>
              <a:gd name="T0" fmla="*/ 55 w 280"/>
              <a:gd name="T1" fmla="*/ 251 h 364"/>
              <a:gd name="T2" fmla="*/ 109 w 280"/>
              <a:gd name="T3" fmla="*/ 251 h 364"/>
              <a:gd name="T4" fmla="*/ 109 w 280"/>
              <a:gd name="T5" fmla="*/ 217 h 364"/>
              <a:gd name="T6" fmla="*/ 55 w 280"/>
              <a:gd name="T7" fmla="*/ 217 h 364"/>
              <a:gd name="T8" fmla="*/ 21 w 280"/>
              <a:gd name="T9" fmla="*/ 194 h 364"/>
              <a:gd name="T10" fmla="*/ 55 w 280"/>
              <a:gd name="T11" fmla="*/ 172 h 364"/>
              <a:gd name="T12" fmla="*/ 86 w 280"/>
              <a:gd name="T13" fmla="*/ 172 h 364"/>
              <a:gd name="T14" fmla="*/ 14 w 280"/>
              <a:gd name="T15" fmla="*/ 60 h 364"/>
              <a:gd name="T16" fmla="*/ 3 w 280"/>
              <a:gd name="T17" fmla="*/ 40 h 364"/>
              <a:gd name="T18" fmla="*/ 0 w 280"/>
              <a:gd name="T19" fmla="*/ 28 h 364"/>
              <a:gd name="T20" fmla="*/ 8 w 280"/>
              <a:gd name="T21" fmla="*/ 8 h 364"/>
              <a:gd name="T22" fmla="*/ 27 w 280"/>
              <a:gd name="T23" fmla="*/ 0 h 364"/>
              <a:gd name="T24" fmla="*/ 47 w 280"/>
              <a:gd name="T25" fmla="*/ 7 h 364"/>
              <a:gd name="T26" fmla="*/ 65 w 280"/>
              <a:gd name="T27" fmla="*/ 31 h 364"/>
              <a:gd name="T28" fmla="*/ 142 w 280"/>
              <a:gd name="T29" fmla="*/ 153 h 364"/>
              <a:gd name="T30" fmla="*/ 212 w 280"/>
              <a:gd name="T31" fmla="*/ 38 h 364"/>
              <a:gd name="T32" fmla="*/ 220 w 280"/>
              <a:gd name="T33" fmla="*/ 24 h 364"/>
              <a:gd name="T34" fmla="*/ 228 w 280"/>
              <a:gd name="T35" fmla="*/ 12 h 364"/>
              <a:gd name="T36" fmla="*/ 238 w 280"/>
              <a:gd name="T37" fmla="*/ 3 h 364"/>
              <a:gd name="T38" fmla="*/ 253 w 280"/>
              <a:gd name="T39" fmla="*/ 0 h 364"/>
              <a:gd name="T40" fmla="*/ 272 w 280"/>
              <a:gd name="T41" fmla="*/ 7 h 364"/>
              <a:gd name="T42" fmla="*/ 280 w 280"/>
              <a:gd name="T43" fmla="*/ 25 h 364"/>
              <a:gd name="T44" fmla="*/ 277 w 280"/>
              <a:gd name="T45" fmla="*/ 41 h 364"/>
              <a:gd name="T46" fmla="*/ 267 w 280"/>
              <a:gd name="T47" fmla="*/ 58 h 364"/>
              <a:gd name="T48" fmla="*/ 198 w 280"/>
              <a:gd name="T49" fmla="*/ 172 h 364"/>
              <a:gd name="T50" fmla="*/ 229 w 280"/>
              <a:gd name="T51" fmla="*/ 172 h 364"/>
              <a:gd name="T52" fmla="*/ 263 w 280"/>
              <a:gd name="T53" fmla="*/ 194 h 364"/>
              <a:gd name="T54" fmla="*/ 229 w 280"/>
              <a:gd name="T55" fmla="*/ 217 h 364"/>
              <a:gd name="T56" fmla="*/ 175 w 280"/>
              <a:gd name="T57" fmla="*/ 217 h 364"/>
              <a:gd name="T58" fmla="*/ 175 w 280"/>
              <a:gd name="T59" fmla="*/ 251 h 364"/>
              <a:gd name="T60" fmla="*/ 229 w 280"/>
              <a:gd name="T61" fmla="*/ 251 h 364"/>
              <a:gd name="T62" fmla="*/ 263 w 280"/>
              <a:gd name="T63" fmla="*/ 274 h 364"/>
              <a:gd name="T64" fmla="*/ 229 w 280"/>
              <a:gd name="T65" fmla="*/ 296 h 364"/>
              <a:gd name="T66" fmla="*/ 175 w 280"/>
              <a:gd name="T67" fmla="*/ 296 h 364"/>
              <a:gd name="T68" fmla="*/ 175 w 280"/>
              <a:gd name="T69" fmla="*/ 315 h 364"/>
              <a:gd name="T70" fmla="*/ 142 w 280"/>
              <a:gd name="T71" fmla="*/ 364 h 364"/>
              <a:gd name="T72" fmla="*/ 109 w 280"/>
              <a:gd name="T73" fmla="*/ 315 h 364"/>
              <a:gd name="T74" fmla="*/ 109 w 280"/>
              <a:gd name="T75" fmla="*/ 296 h 364"/>
              <a:gd name="T76" fmla="*/ 55 w 280"/>
              <a:gd name="T77" fmla="*/ 296 h 364"/>
              <a:gd name="T78" fmla="*/ 21 w 280"/>
              <a:gd name="T79" fmla="*/ 274 h 364"/>
              <a:gd name="T80" fmla="*/ 55 w 280"/>
              <a:gd name="T81" fmla="*/ 251 h 3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0" h="364">
                <a:moveTo>
                  <a:pt x="55" y="251"/>
                </a:moveTo>
                <a:lnTo>
                  <a:pt x="109" y="251"/>
                </a:lnTo>
                <a:lnTo>
                  <a:pt x="109" y="217"/>
                </a:lnTo>
                <a:lnTo>
                  <a:pt x="55" y="217"/>
                </a:lnTo>
                <a:cubicBezTo>
                  <a:pt x="32" y="217"/>
                  <a:pt x="21" y="209"/>
                  <a:pt x="21" y="194"/>
                </a:cubicBezTo>
                <a:cubicBezTo>
                  <a:pt x="21" y="180"/>
                  <a:pt x="32" y="172"/>
                  <a:pt x="55" y="172"/>
                </a:cubicBezTo>
                <a:lnTo>
                  <a:pt x="86" y="172"/>
                </a:lnTo>
                <a:lnTo>
                  <a:pt x="14" y="60"/>
                </a:lnTo>
                <a:cubicBezTo>
                  <a:pt x="8" y="51"/>
                  <a:pt x="4" y="44"/>
                  <a:pt x="3" y="40"/>
                </a:cubicBezTo>
                <a:cubicBezTo>
                  <a:pt x="1" y="37"/>
                  <a:pt x="0" y="32"/>
                  <a:pt x="0" y="28"/>
                </a:cubicBezTo>
                <a:cubicBezTo>
                  <a:pt x="0" y="19"/>
                  <a:pt x="3" y="13"/>
                  <a:pt x="8" y="8"/>
                </a:cubicBezTo>
                <a:cubicBezTo>
                  <a:pt x="13" y="3"/>
                  <a:pt x="19" y="0"/>
                  <a:pt x="27" y="0"/>
                </a:cubicBezTo>
                <a:cubicBezTo>
                  <a:pt x="35" y="0"/>
                  <a:pt x="42" y="3"/>
                  <a:pt x="47" y="7"/>
                </a:cubicBezTo>
                <a:cubicBezTo>
                  <a:pt x="52" y="12"/>
                  <a:pt x="58" y="20"/>
                  <a:pt x="65" y="31"/>
                </a:cubicBezTo>
                <a:lnTo>
                  <a:pt x="142" y="153"/>
                </a:lnTo>
                <a:lnTo>
                  <a:pt x="212" y="38"/>
                </a:lnTo>
                <a:cubicBezTo>
                  <a:pt x="214" y="34"/>
                  <a:pt x="217" y="29"/>
                  <a:pt x="220" y="24"/>
                </a:cubicBezTo>
                <a:cubicBezTo>
                  <a:pt x="223" y="20"/>
                  <a:pt x="225" y="15"/>
                  <a:pt x="228" y="12"/>
                </a:cubicBezTo>
                <a:cubicBezTo>
                  <a:pt x="231" y="8"/>
                  <a:pt x="234" y="6"/>
                  <a:pt x="238" y="3"/>
                </a:cubicBezTo>
                <a:cubicBezTo>
                  <a:pt x="242" y="1"/>
                  <a:pt x="247" y="0"/>
                  <a:pt x="253" y="0"/>
                </a:cubicBezTo>
                <a:cubicBezTo>
                  <a:pt x="261" y="0"/>
                  <a:pt x="267" y="2"/>
                  <a:pt x="272" y="7"/>
                </a:cubicBezTo>
                <a:cubicBezTo>
                  <a:pt x="277" y="12"/>
                  <a:pt x="280" y="18"/>
                  <a:pt x="280" y="25"/>
                </a:cubicBezTo>
                <a:cubicBezTo>
                  <a:pt x="280" y="31"/>
                  <a:pt x="279" y="36"/>
                  <a:pt x="277" y="41"/>
                </a:cubicBezTo>
                <a:cubicBezTo>
                  <a:pt x="275" y="45"/>
                  <a:pt x="272" y="51"/>
                  <a:pt x="267" y="58"/>
                </a:cubicBezTo>
                <a:lnTo>
                  <a:pt x="198" y="172"/>
                </a:lnTo>
                <a:lnTo>
                  <a:pt x="229" y="172"/>
                </a:lnTo>
                <a:cubicBezTo>
                  <a:pt x="251" y="172"/>
                  <a:pt x="263" y="180"/>
                  <a:pt x="263" y="194"/>
                </a:cubicBezTo>
                <a:cubicBezTo>
                  <a:pt x="263" y="209"/>
                  <a:pt x="251" y="217"/>
                  <a:pt x="229" y="217"/>
                </a:cubicBezTo>
                <a:lnTo>
                  <a:pt x="175" y="217"/>
                </a:lnTo>
                <a:lnTo>
                  <a:pt x="175" y="251"/>
                </a:lnTo>
                <a:lnTo>
                  <a:pt x="229" y="251"/>
                </a:lnTo>
                <a:cubicBezTo>
                  <a:pt x="251" y="251"/>
                  <a:pt x="263" y="259"/>
                  <a:pt x="263" y="274"/>
                </a:cubicBezTo>
                <a:cubicBezTo>
                  <a:pt x="263" y="289"/>
                  <a:pt x="251" y="296"/>
                  <a:pt x="229" y="296"/>
                </a:cubicBezTo>
                <a:lnTo>
                  <a:pt x="175" y="296"/>
                </a:lnTo>
                <a:lnTo>
                  <a:pt x="175" y="315"/>
                </a:lnTo>
                <a:cubicBezTo>
                  <a:pt x="175" y="348"/>
                  <a:pt x="164" y="364"/>
                  <a:pt x="142" y="364"/>
                </a:cubicBezTo>
                <a:cubicBezTo>
                  <a:pt x="120" y="364"/>
                  <a:pt x="109" y="348"/>
                  <a:pt x="109" y="315"/>
                </a:cubicBezTo>
                <a:lnTo>
                  <a:pt x="109" y="296"/>
                </a:lnTo>
                <a:lnTo>
                  <a:pt x="55" y="296"/>
                </a:lnTo>
                <a:cubicBezTo>
                  <a:pt x="32" y="296"/>
                  <a:pt x="21" y="289"/>
                  <a:pt x="21" y="274"/>
                </a:cubicBezTo>
                <a:cubicBezTo>
                  <a:pt x="21" y="259"/>
                  <a:pt x="32" y="251"/>
                  <a:pt x="55" y="251"/>
                </a:cubicBezTo>
                <a:close/>
              </a:path>
            </a:pathLst>
          </a:custGeom>
          <a:solidFill>
            <a:srgbClr val="FED3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7" name="Straight Connector 71"/>
          <p:cNvCxnSpPr/>
          <p:nvPr/>
        </p:nvCxnSpPr>
        <p:spPr>
          <a:xfrm flipV="1">
            <a:off x="6095999" y="2102885"/>
            <a:ext cx="0" cy="3819116"/>
          </a:xfrm>
          <a:prstGeom prst="line">
            <a:avLst/>
          </a:prstGeom>
          <a:noFill/>
          <a:ln w="6350" cap="flat" cmpd="sng" algn="ctr">
            <a:solidFill>
              <a:srgbClr val="FED386"/>
            </a:solidFill>
            <a:prstDash val="solid"/>
            <a:miter lim="800000"/>
          </a:ln>
          <a:effectLst/>
        </p:spPr>
      </p:cxnSp>
      <p:cxnSp>
        <p:nvCxnSpPr>
          <p:cNvPr id="88" name="Straight Connector 72"/>
          <p:cNvCxnSpPr/>
          <p:nvPr/>
        </p:nvCxnSpPr>
        <p:spPr>
          <a:xfrm flipV="1">
            <a:off x="3364607" y="2102885"/>
            <a:ext cx="0" cy="3819116"/>
          </a:xfrm>
          <a:prstGeom prst="line">
            <a:avLst/>
          </a:prstGeom>
          <a:noFill/>
          <a:ln w="6350" cap="flat" cmpd="sng" algn="ctr">
            <a:solidFill>
              <a:srgbClr val="FED386"/>
            </a:solidFill>
            <a:prstDash val="solid"/>
            <a:miter lim="800000"/>
          </a:ln>
          <a:effectLst/>
        </p:spPr>
      </p:cxnSp>
      <p:cxnSp>
        <p:nvCxnSpPr>
          <p:cNvPr id="89" name="Straight Connector 73"/>
          <p:cNvCxnSpPr/>
          <p:nvPr/>
        </p:nvCxnSpPr>
        <p:spPr>
          <a:xfrm flipV="1">
            <a:off x="8827391" y="2102885"/>
            <a:ext cx="0" cy="3819116"/>
          </a:xfrm>
          <a:prstGeom prst="line">
            <a:avLst/>
          </a:prstGeom>
          <a:noFill/>
          <a:ln w="6350" cap="flat" cmpd="sng" algn="ctr">
            <a:solidFill>
              <a:srgbClr val="FED386"/>
            </a:solidFill>
            <a:prstDash val="solid"/>
            <a:miter lim="800000"/>
          </a:ln>
          <a:effectLst/>
        </p:spPr>
      </p:cxnSp>
      <p:sp>
        <p:nvSpPr>
          <p:cNvPr id="90" name="文本框 89"/>
          <p:cNvSpPr txBox="1"/>
          <p:nvPr/>
        </p:nvSpPr>
        <p:spPr>
          <a:xfrm>
            <a:off x="1297871" y="4247833"/>
            <a:ext cx="1402080" cy="460375"/>
          </a:xfrm>
          <a:prstGeom prst="rect">
            <a:avLst/>
          </a:prstGeom>
          <a:noFill/>
        </p:spPr>
        <p:txBody>
          <a:bodyPr wrap="none" rtlCol="0" anchor="t">
            <a:spAutoFit/>
          </a:bodyPr>
          <a:lstStyle/>
          <a:p>
            <a:pPr algn="ctr"/>
            <a:r>
              <a:rPr lang="zh-CN" altLang="en-US" sz="2400" dirty="0">
                <a:solidFill>
                  <a:srgbClr val="FED386"/>
                </a:solidFill>
                <a:latin typeface="思源黑体 CN Heavy" panose="020B0A00000000000000" pitchFamily="34" charset="-122"/>
                <a:ea typeface="思源黑体 CN Heavy" panose="020B0A00000000000000" pitchFamily="34" charset="-122"/>
                <a:cs typeface="+mn-ea"/>
                <a:sym typeface="Arial" panose="020B0604020202020204" pitchFamily="34" charset="0"/>
              </a:rPr>
              <a:t>預期收益</a:t>
            </a:r>
            <a:endParaRPr lang="en-US" altLang="zh-CN" sz="2400" dirty="0">
              <a:solidFill>
                <a:srgbClr val="FED386"/>
              </a:solidFill>
              <a:latin typeface="思源黑体 CN Heavy" panose="020B0A00000000000000" pitchFamily="34" charset="-122"/>
              <a:ea typeface="思源黑体 CN Heavy" panose="020B0A00000000000000" pitchFamily="34" charset="-122"/>
              <a:cs typeface="+mn-ea"/>
              <a:sym typeface="Arial" panose="020B0604020202020204" pitchFamily="34" charset="0"/>
            </a:endParaRPr>
          </a:p>
        </p:txBody>
      </p:sp>
      <p:sp>
        <p:nvSpPr>
          <p:cNvPr id="91" name="文本框 90"/>
          <p:cNvSpPr txBox="1"/>
          <p:nvPr/>
        </p:nvSpPr>
        <p:spPr>
          <a:xfrm>
            <a:off x="950526" y="4745673"/>
            <a:ext cx="2096770" cy="1383665"/>
          </a:xfrm>
          <a:prstGeom prst="rect">
            <a:avLst/>
          </a:prstGeom>
          <a:noFill/>
        </p:spPr>
        <p:txBody>
          <a:bodyPr wrap="square" rtlCol="0" anchor="t">
            <a:spAutoFit/>
          </a:bodyPr>
          <a:lstStyle>
            <a:defPPr>
              <a:defRPr lang="zh-CN"/>
            </a:defPPr>
            <a:lvl1pPr algn="ctr" defTabSz="457200">
              <a:lnSpc>
                <a:spcPct val="150000"/>
              </a:lnSpc>
              <a:defRPr sz="1400" kern="0">
                <a:solidFill>
                  <a:schemeClr val="tx1">
                    <a:lumMod val="50000"/>
                    <a:lumOff val="50000"/>
                  </a:schemeClr>
                </a:solidFill>
                <a:latin typeface="思源黑体 CN Light" panose="020B0300000000000000" pitchFamily="34" charset="-122"/>
                <a:ea typeface="思源黑体 CN Light" panose="020B0300000000000000" pitchFamily="34" charset="-122"/>
                <a:cs typeface="+mn-ea"/>
              </a:defRPr>
            </a:lvl1pPr>
          </a:lstStyle>
          <a:p>
            <a:r>
              <a:rPr lang="zh-CN" altLang="en-US" dirty="0"/>
              <a:t>貨幣基金的預期收益是萬份預期收益平均在</a:t>
            </a:r>
            <a:r>
              <a:rPr lang="en-US" altLang="zh-CN" dirty="0"/>
              <a:t>0.7</a:t>
            </a:r>
            <a:r>
              <a:rPr lang="zh-CN" altLang="en-US" dirty="0"/>
              <a:t>左右</a:t>
            </a:r>
            <a:r>
              <a:rPr lang="en-US" altLang="zh-CN" dirty="0"/>
              <a:t>,</a:t>
            </a:r>
            <a:r>
              <a:rPr lang="zh-CN" altLang="en-US" dirty="0"/>
              <a:t>折算成預期年預期收益率大約為</a:t>
            </a:r>
            <a:r>
              <a:rPr lang="en-US" altLang="zh-CN" dirty="0"/>
              <a:t>2.5%</a:t>
            </a:r>
            <a:endParaRPr lang="zh-CN" altLang="en-US" dirty="0"/>
          </a:p>
        </p:txBody>
      </p:sp>
      <p:grpSp>
        <p:nvGrpSpPr>
          <p:cNvPr id="10" name="组合 9"/>
          <p:cNvGrpSpPr/>
          <p:nvPr/>
        </p:nvGrpSpPr>
        <p:grpSpPr>
          <a:xfrm>
            <a:off x="1021610" y="1926991"/>
            <a:ext cx="1954603" cy="1951034"/>
            <a:chOff x="784631" y="1932726"/>
            <a:chExt cx="1954603" cy="1951034"/>
          </a:xfrm>
        </p:grpSpPr>
        <p:sp>
          <p:nvSpPr>
            <p:cNvPr id="8" name="弧形 7"/>
            <p:cNvSpPr/>
            <p:nvPr/>
          </p:nvSpPr>
          <p:spPr>
            <a:xfrm>
              <a:off x="902500" y="2047026"/>
              <a:ext cx="1836734" cy="1836734"/>
            </a:xfrm>
            <a:prstGeom prst="arc">
              <a:avLst>
                <a:gd name="adj1" fmla="val 16200000"/>
                <a:gd name="adj2" fmla="val 10869628"/>
              </a:avLst>
            </a:prstGeom>
            <a:noFill/>
            <a:ln w="127000">
              <a:solidFill>
                <a:srgbClr val="FEBE4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9" name="弧形 98"/>
            <p:cNvSpPr/>
            <p:nvPr/>
          </p:nvSpPr>
          <p:spPr>
            <a:xfrm>
              <a:off x="902500" y="2047026"/>
              <a:ext cx="1836734" cy="1836734"/>
            </a:xfrm>
            <a:prstGeom prst="arc">
              <a:avLst>
                <a:gd name="adj1" fmla="val 11813567"/>
                <a:gd name="adj2" fmla="val 2547321"/>
              </a:avLst>
            </a:prstGeom>
            <a:noFill/>
            <a:ln w="63500">
              <a:solidFill>
                <a:srgbClr val="FEBE4A"/>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椭圆 8"/>
            <p:cNvSpPr/>
            <p:nvPr/>
          </p:nvSpPr>
          <p:spPr>
            <a:xfrm>
              <a:off x="1641881" y="1932726"/>
              <a:ext cx="252000" cy="252000"/>
            </a:xfrm>
            <a:prstGeom prst="ellipse">
              <a:avLst/>
            </a:prstGeom>
            <a:solidFill>
              <a:srgbClr val="FEB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0" name="椭圆 99"/>
            <p:cNvSpPr/>
            <p:nvPr/>
          </p:nvSpPr>
          <p:spPr>
            <a:xfrm>
              <a:off x="784631" y="2732826"/>
              <a:ext cx="252000" cy="252000"/>
            </a:xfrm>
            <a:prstGeom prst="ellipse">
              <a:avLst/>
            </a:prstGeom>
            <a:solidFill>
              <a:srgbClr val="FEB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92" name="文本框 91"/>
          <p:cNvSpPr txBox="1"/>
          <p:nvPr/>
        </p:nvSpPr>
        <p:spPr>
          <a:xfrm>
            <a:off x="4022417" y="4247833"/>
            <a:ext cx="1402080" cy="460375"/>
          </a:xfrm>
          <a:prstGeom prst="rect">
            <a:avLst/>
          </a:prstGeom>
          <a:noFill/>
        </p:spPr>
        <p:txBody>
          <a:bodyPr wrap="none" rtlCol="0" anchor="t">
            <a:spAutoFit/>
          </a:bodyPr>
          <a:lstStyle/>
          <a:p>
            <a:r>
              <a:rPr lang="zh-CN" altLang="en-US" sz="2400" dirty="0">
                <a:solidFill>
                  <a:srgbClr val="FED386"/>
                </a:solidFill>
                <a:latin typeface="思源黑体 CN Heavy" panose="020B0A00000000000000" pitchFamily="34" charset="-122"/>
                <a:ea typeface="思源黑体 CN Heavy" panose="020B0A00000000000000" pitchFamily="34" charset="-122"/>
                <a:cs typeface="+mn-ea"/>
                <a:sym typeface="Arial" panose="020B0604020202020204" pitchFamily="34" charset="0"/>
              </a:rPr>
              <a:t>預期收益</a:t>
            </a:r>
            <a:endParaRPr lang="en-US" altLang="zh-CN" sz="2400" dirty="0">
              <a:solidFill>
                <a:srgbClr val="FED386"/>
              </a:solidFill>
              <a:latin typeface="思源黑体 CN Heavy" panose="020B0A00000000000000" pitchFamily="34" charset="-122"/>
              <a:ea typeface="思源黑体 CN Heavy" panose="020B0A00000000000000" pitchFamily="34" charset="-122"/>
              <a:cs typeface="+mn-ea"/>
              <a:sym typeface="Arial" panose="020B0604020202020204" pitchFamily="34" charset="0"/>
            </a:endParaRPr>
          </a:p>
        </p:txBody>
      </p:sp>
      <p:sp>
        <p:nvSpPr>
          <p:cNvPr id="93" name="文本框 92"/>
          <p:cNvSpPr txBox="1"/>
          <p:nvPr/>
        </p:nvSpPr>
        <p:spPr>
          <a:xfrm>
            <a:off x="3681918" y="4745673"/>
            <a:ext cx="2096770" cy="1383665"/>
          </a:xfrm>
          <a:prstGeom prst="rect">
            <a:avLst/>
          </a:prstGeom>
          <a:noFill/>
        </p:spPr>
        <p:txBody>
          <a:bodyPr wrap="square" rtlCol="0" anchor="t">
            <a:spAutoFit/>
          </a:bodyPr>
          <a:lstStyle>
            <a:defPPr>
              <a:defRPr lang="zh-CN"/>
            </a:defPPr>
            <a:lvl1pPr algn="ctr" defTabSz="457200">
              <a:lnSpc>
                <a:spcPct val="150000"/>
              </a:lnSpc>
              <a:defRPr sz="1400" kern="0">
                <a:solidFill>
                  <a:schemeClr val="tx1">
                    <a:lumMod val="50000"/>
                    <a:lumOff val="50000"/>
                  </a:schemeClr>
                </a:solidFill>
                <a:latin typeface="思源黑体 CN Light" panose="020B0300000000000000" pitchFamily="34" charset="-122"/>
                <a:ea typeface="思源黑体 CN Light" panose="020B0300000000000000" pitchFamily="34" charset="-122"/>
                <a:cs typeface="+mn-ea"/>
              </a:defRPr>
            </a:lvl1pPr>
          </a:lstStyle>
          <a:p>
            <a:r>
              <a:rPr lang="zh-CN" altLang="en-US" dirty="0"/>
              <a:t>債券基金收益一般在</a:t>
            </a:r>
            <a:r>
              <a:rPr lang="en-US" altLang="zh-CN" dirty="0"/>
              <a:t>4-10%</a:t>
            </a:r>
            <a:r>
              <a:rPr lang="zh-CN" altLang="en-US" dirty="0"/>
              <a:t>之間</a:t>
            </a:r>
            <a:r>
              <a:rPr lang="en-US" altLang="zh-CN" dirty="0"/>
              <a:t>,</a:t>
            </a:r>
            <a:r>
              <a:rPr lang="zh-CN" altLang="en-US" dirty="0"/>
              <a:t>當然也有債券基金比較紅火的時候收益</a:t>
            </a:r>
            <a:r>
              <a:rPr lang="en-US" altLang="zh-CN" dirty="0"/>
              <a:t>20%</a:t>
            </a:r>
            <a:r>
              <a:rPr lang="zh-CN" altLang="en-US" dirty="0"/>
              <a:t>以上</a:t>
            </a:r>
            <a:endParaRPr lang="zh-CN" altLang="en-US" dirty="0">
              <a:sym typeface="Arial" panose="020B0604020202020204" pitchFamily="34" charset="0"/>
            </a:endParaRPr>
          </a:p>
        </p:txBody>
      </p:sp>
      <p:grpSp>
        <p:nvGrpSpPr>
          <p:cNvPr id="20" name="组合 19"/>
          <p:cNvGrpSpPr/>
          <p:nvPr/>
        </p:nvGrpSpPr>
        <p:grpSpPr>
          <a:xfrm>
            <a:off x="3810152" y="1926991"/>
            <a:ext cx="1840303" cy="1951034"/>
            <a:chOff x="4023131" y="1970826"/>
            <a:chExt cx="1840303" cy="1951034"/>
          </a:xfrm>
        </p:grpSpPr>
        <p:sp>
          <p:nvSpPr>
            <p:cNvPr id="102" name="弧形 101"/>
            <p:cNvSpPr/>
            <p:nvPr/>
          </p:nvSpPr>
          <p:spPr>
            <a:xfrm>
              <a:off x="4026700" y="2085126"/>
              <a:ext cx="1836734" cy="1836734"/>
            </a:xfrm>
            <a:prstGeom prst="arc">
              <a:avLst>
                <a:gd name="adj1" fmla="val 16200000"/>
                <a:gd name="adj2" fmla="val 9020820"/>
              </a:avLst>
            </a:prstGeom>
            <a:noFill/>
            <a:ln w="127000">
              <a:solidFill>
                <a:srgbClr val="FEBE4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3" name="弧形 102"/>
            <p:cNvSpPr/>
            <p:nvPr/>
          </p:nvSpPr>
          <p:spPr>
            <a:xfrm rot="157959">
              <a:off x="4026700" y="2085126"/>
              <a:ext cx="1836734" cy="1836734"/>
            </a:xfrm>
            <a:prstGeom prst="arc">
              <a:avLst>
                <a:gd name="adj1" fmla="val 9669808"/>
                <a:gd name="adj2" fmla="val 15079629"/>
              </a:avLst>
            </a:prstGeom>
            <a:noFill/>
            <a:ln w="63500">
              <a:solidFill>
                <a:srgbClr val="FEBE4A"/>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4" name="椭圆 103"/>
            <p:cNvSpPr/>
            <p:nvPr/>
          </p:nvSpPr>
          <p:spPr>
            <a:xfrm>
              <a:off x="4766081" y="1970826"/>
              <a:ext cx="252000" cy="252000"/>
            </a:xfrm>
            <a:prstGeom prst="ellipse">
              <a:avLst/>
            </a:prstGeom>
            <a:solidFill>
              <a:srgbClr val="FEB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5" name="椭圆 104"/>
            <p:cNvSpPr/>
            <p:nvPr/>
          </p:nvSpPr>
          <p:spPr>
            <a:xfrm>
              <a:off x="4023131" y="3323376"/>
              <a:ext cx="252000" cy="252000"/>
            </a:xfrm>
            <a:prstGeom prst="ellipse">
              <a:avLst/>
            </a:prstGeom>
            <a:solidFill>
              <a:srgbClr val="FEB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17" name="euro_155627"/>
          <p:cNvSpPr/>
          <p:nvPr/>
        </p:nvSpPr>
        <p:spPr>
          <a:xfrm>
            <a:off x="4477148" y="2597666"/>
            <a:ext cx="506310" cy="609685"/>
          </a:xfrm>
          <a:custGeom>
            <a:avLst/>
            <a:gdLst>
              <a:gd name="T0" fmla="*/ 4352 w 4806"/>
              <a:gd name="T1" fmla="*/ 2079 h 5796"/>
              <a:gd name="T2" fmla="*/ 3783 w 4806"/>
              <a:gd name="T3" fmla="*/ 2079 h 5796"/>
              <a:gd name="T4" fmla="*/ 3783 w 4806"/>
              <a:gd name="T5" fmla="*/ 1568 h 5796"/>
              <a:gd name="T6" fmla="*/ 2419 w 4806"/>
              <a:gd name="T7" fmla="*/ 0 h 5796"/>
              <a:gd name="T8" fmla="*/ 1055 w 4806"/>
              <a:gd name="T9" fmla="*/ 1568 h 5796"/>
              <a:gd name="T10" fmla="*/ 1055 w 4806"/>
              <a:gd name="T11" fmla="*/ 2079 h 5796"/>
              <a:gd name="T12" fmla="*/ 454 w 4806"/>
              <a:gd name="T13" fmla="*/ 2079 h 5796"/>
              <a:gd name="T14" fmla="*/ 0 w 4806"/>
              <a:gd name="T15" fmla="*/ 2532 h 5796"/>
              <a:gd name="T16" fmla="*/ 0 w 4806"/>
              <a:gd name="T17" fmla="*/ 5086 h 5796"/>
              <a:gd name="T18" fmla="*/ 345 w 4806"/>
              <a:gd name="T19" fmla="*/ 5526 h 5796"/>
              <a:gd name="T20" fmla="*/ 2358 w 4806"/>
              <a:gd name="T21" fmla="*/ 5796 h 5796"/>
              <a:gd name="T22" fmla="*/ 4449 w 4806"/>
              <a:gd name="T23" fmla="*/ 5540 h 5796"/>
              <a:gd name="T24" fmla="*/ 4806 w 4806"/>
              <a:gd name="T25" fmla="*/ 5097 h 5796"/>
              <a:gd name="T26" fmla="*/ 4806 w 4806"/>
              <a:gd name="T27" fmla="*/ 2532 h 5796"/>
              <a:gd name="T28" fmla="*/ 4352 w 4806"/>
              <a:gd name="T29" fmla="*/ 2079 h 5796"/>
              <a:gd name="T30" fmla="*/ 2945 w 4806"/>
              <a:gd name="T31" fmla="*/ 3464 h 5796"/>
              <a:gd name="T32" fmla="*/ 2773 w 4806"/>
              <a:gd name="T33" fmla="*/ 3379 h 5796"/>
              <a:gd name="T34" fmla="*/ 2430 w 4806"/>
              <a:gd name="T35" fmla="*/ 3186 h 5796"/>
              <a:gd name="T36" fmla="*/ 2150 w 4806"/>
              <a:gd name="T37" fmla="*/ 3410 h 5796"/>
              <a:gd name="T38" fmla="*/ 2458 w 4806"/>
              <a:gd name="T39" fmla="*/ 3702 h 5796"/>
              <a:gd name="T40" fmla="*/ 2981 w 4806"/>
              <a:gd name="T41" fmla="*/ 4288 h 5796"/>
              <a:gd name="T42" fmla="*/ 2566 w 4806"/>
              <a:gd name="T43" fmla="*/ 4739 h 5796"/>
              <a:gd name="T44" fmla="*/ 2566 w 4806"/>
              <a:gd name="T45" fmla="*/ 4896 h 5796"/>
              <a:gd name="T46" fmla="*/ 2430 w 4806"/>
              <a:gd name="T47" fmla="*/ 5032 h 5796"/>
              <a:gd name="T48" fmla="*/ 2294 w 4806"/>
              <a:gd name="T49" fmla="*/ 4896 h 5796"/>
              <a:gd name="T50" fmla="*/ 2294 w 4806"/>
              <a:gd name="T51" fmla="*/ 4745 h 5796"/>
              <a:gd name="T52" fmla="*/ 1830 w 4806"/>
              <a:gd name="T53" fmla="*/ 4379 h 5796"/>
              <a:gd name="T54" fmla="*/ 1916 w 4806"/>
              <a:gd name="T55" fmla="*/ 4206 h 5796"/>
              <a:gd name="T56" fmla="*/ 2088 w 4806"/>
              <a:gd name="T57" fmla="*/ 4292 h 5796"/>
              <a:gd name="T58" fmla="*/ 2430 w 4806"/>
              <a:gd name="T59" fmla="*/ 4485 h 5796"/>
              <a:gd name="T60" fmla="*/ 2711 w 4806"/>
              <a:gd name="T61" fmla="*/ 4260 h 5796"/>
              <a:gd name="T62" fmla="*/ 2402 w 4806"/>
              <a:gd name="T63" fmla="*/ 3968 h 5796"/>
              <a:gd name="T64" fmla="*/ 1880 w 4806"/>
              <a:gd name="T65" fmla="*/ 3382 h 5796"/>
              <a:gd name="T66" fmla="*/ 2294 w 4806"/>
              <a:gd name="T67" fmla="*/ 2931 h 5796"/>
              <a:gd name="T68" fmla="*/ 2294 w 4806"/>
              <a:gd name="T69" fmla="*/ 2775 h 5796"/>
              <a:gd name="T70" fmla="*/ 2430 w 4806"/>
              <a:gd name="T71" fmla="*/ 2639 h 5796"/>
              <a:gd name="T72" fmla="*/ 2566 w 4806"/>
              <a:gd name="T73" fmla="*/ 2775 h 5796"/>
              <a:gd name="T74" fmla="*/ 2566 w 4806"/>
              <a:gd name="T75" fmla="*/ 2926 h 5796"/>
              <a:gd name="T76" fmla="*/ 3031 w 4806"/>
              <a:gd name="T77" fmla="*/ 3292 h 5796"/>
              <a:gd name="T78" fmla="*/ 2945 w 4806"/>
              <a:gd name="T79" fmla="*/ 3464 h 5796"/>
              <a:gd name="T80" fmla="*/ 3101 w 4806"/>
              <a:gd name="T81" fmla="*/ 2079 h 5796"/>
              <a:gd name="T82" fmla="*/ 1737 w 4806"/>
              <a:gd name="T83" fmla="*/ 2079 h 5796"/>
              <a:gd name="T84" fmla="*/ 1737 w 4806"/>
              <a:gd name="T85" fmla="*/ 1432 h 5796"/>
              <a:gd name="T86" fmla="*/ 2419 w 4806"/>
              <a:gd name="T87" fmla="*/ 682 h 5796"/>
              <a:gd name="T88" fmla="*/ 3101 w 4806"/>
              <a:gd name="T89" fmla="*/ 1432 h 5796"/>
              <a:gd name="T90" fmla="*/ 3101 w 4806"/>
              <a:gd name="T91" fmla="*/ 2079 h 5796"/>
              <a:gd name="T92" fmla="*/ 3101 w 4806"/>
              <a:gd name="T93" fmla="*/ 2079 h 57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806" h="5796">
                <a:moveTo>
                  <a:pt x="4352" y="2079"/>
                </a:moveTo>
                <a:lnTo>
                  <a:pt x="3783" y="2079"/>
                </a:lnTo>
                <a:lnTo>
                  <a:pt x="3783" y="1568"/>
                </a:lnTo>
                <a:cubicBezTo>
                  <a:pt x="3783" y="581"/>
                  <a:pt x="3328" y="0"/>
                  <a:pt x="2419" y="0"/>
                </a:cubicBezTo>
                <a:cubicBezTo>
                  <a:pt x="1510" y="0"/>
                  <a:pt x="1055" y="581"/>
                  <a:pt x="1055" y="1568"/>
                </a:cubicBezTo>
                <a:lnTo>
                  <a:pt x="1055" y="2079"/>
                </a:lnTo>
                <a:lnTo>
                  <a:pt x="454" y="2079"/>
                </a:lnTo>
                <a:cubicBezTo>
                  <a:pt x="203" y="2079"/>
                  <a:pt x="0" y="2282"/>
                  <a:pt x="0" y="2532"/>
                </a:cubicBezTo>
                <a:lnTo>
                  <a:pt x="0" y="5086"/>
                </a:lnTo>
                <a:cubicBezTo>
                  <a:pt x="0" y="5295"/>
                  <a:pt x="143" y="5476"/>
                  <a:pt x="345" y="5526"/>
                </a:cubicBezTo>
                <a:cubicBezTo>
                  <a:pt x="781" y="5634"/>
                  <a:pt x="1569" y="5796"/>
                  <a:pt x="2358" y="5796"/>
                </a:cubicBezTo>
                <a:cubicBezTo>
                  <a:pt x="3153" y="5796"/>
                  <a:pt x="3989" y="5641"/>
                  <a:pt x="4449" y="5540"/>
                </a:cubicBezTo>
                <a:cubicBezTo>
                  <a:pt x="4657" y="5494"/>
                  <a:pt x="4806" y="5311"/>
                  <a:pt x="4806" y="5097"/>
                </a:cubicBezTo>
                <a:lnTo>
                  <a:pt x="4806" y="2532"/>
                </a:lnTo>
                <a:cubicBezTo>
                  <a:pt x="4806" y="2282"/>
                  <a:pt x="4603" y="2079"/>
                  <a:pt x="4352" y="2079"/>
                </a:cubicBezTo>
                <a:close/>
                <a:moveTo>
                  <a:pt x="2945" y="3464"/>
                </a:moveTo>
                <a:cubicBezTo>
                  <a:pt x="2874" y="3488"/>
                  <a:pt x="2797" y="3450"/>
                  <a:pt x="2773" y="3379"/>
                </a:cubicBezTo>
                <a:cubicBezTo>
                  <a:pt x="2743" y="3290"/>
                  <a:pt x="2635" y="3186"/>
                  <a:pt x="2430" y="3186"/>
                </a:cubicBezTo>
                <a:cubicBezTo>
                  <a:pt x="2262" y="3186"/>
                  <a:pt x="2162" y="3299"/>
                  <a:pt x="2150" y="3410"/>
                </a:cubicBezTo>
                <a:cubicBezTo>
                  <a:pt x="2136" y="3550"/>
                  <a:pt x="2251" y="3659"/>
                  <a:pt x="2458" y="3702"/>
                </a:cubicBezTo>
                <a:cubicBezTo>
                  <a:pt x="2880" y="3791"/>
                  <a:pt x="3004" y="4073"/>
                  <a:pt x="2981" y="4288"/>
                </a:cubicBezTo>
                <a:cubicBezTo>
                  <a:pt x="2958" y="4512"/>
                  <a:pt x="2788" y="4687"/>
                  <a:pt x="2566" y="4739"/>
                </a:cubicBezTo>
                <a:lnTo>
                  <a:pt x="2566" y="4896"/>
                </a:lnTo>
                <a:cubicBezTo>
                  <a:pt x="2566" y="4971"/>
                  <a:pt x="2505" y="5032"/>
                  <a:pt x="2430" y="5032"/>
                </a:cubicBezTo>
                <a:cubicBezTo>
                  <a:pt x="2355" y="5032"/>
                  <a:pt x="2294" y="4971"/>
                  <a:pt x="2294" y="4896"/>
                </a:cubicBezTo>
                <a:lnTo>
                  <a:pt x="2294" y="4745"/>
                </a:lnTo>
                <a:cubicBezTo>
                  <a:pt x="2031" y="4700"/>
                  <a:pt x="1880" y="4529"/>
                  <a:pt x="1830" y="4379"/>
                </a:cubicBezTo>
                <a:cubicBezTo>
                  <a:pt x="1806" y="4307"/>
                  <a:pt x="1845" y="4230"/>
                  <a:pt x="1916" y="4206"/>
                </a:cubicBezTo>
                <a:cubicBezTo>
                  <a:pt x="1987" y="4183"/>
                  <a:pt x="2064" y="4221"/>
                  <a:pt x="2088" y="4292"/>
                </a:cubicBezTo>
                <a:cubicBezTo>
                  <a:pt x="2118" y="4381"/>
                  <a:pt x="2225" y="4485"/>
                  <a:pt x="2430" y="4485"/>
                </a:cubicBezTo>
                <a:cubicBezTo>
                  <a:pt x="2599" y="4485"/>
                  <a:pt x="2699" y="4372"/>
                  <a:pt x="2711" y="4260"/>
                </a:cubicBezTo>
                <a:cubicBezTo>
                  <a:pt x="2725" y="4121"/>
                  <a:pt x="2610" y="4012"/>
                  <a:pt x="2402" y="3968"/>
                </a:cubicBezTo>
                <a:cubicBezTo>
                  <a:pt x="1981" y="3880"/>
                  <a:pt x="1857" y="3597"/>
                  <a:pt x="1880" y="3382"/>
                </a:cubicBezTo>
                <a:cubicBezTo>
                  <a:pt x="1903" y="3159"/>
                  <a:pt x="2072" y="2984"/>
                  <a:pt x="2294" y="2931"/>
                </a:cubicBezTo>
                <a:lnTo>
                  <a:pt x="2294" y="2775"/>
                </a:lnTo>
                <a:cubicBezTo>
                  <a:pt x="2294" y="2700"/>
                  <a:pt x="2355" y="2639"/>
                  <a:pt x="2430" y="2639"/>
                </a:cubicBezTo>
                <a:cubicBezTo>
                  <a:pt x="2505" y="2639"/>
                  <a:pt x="2566" y="2700"/>
                  <a:pt x="2566" y="2775"/>
                </a:cubicBezTo>
                <a:lnTo>
                  <a:pt x="2566" y="2926"/>
                </a:lnTo>
                <a:cubicBezTo>
                  <a:pt x="2830" y="2971"/>
                  <a:pt x="2980" y="3142"/>
                  <a:pt x="3031" y="3292"/>
                </a:cubicBezTo>
                <a:cubicBezTo>
                  <a:pt x="3055" y="3363"/>
                  <a:pt x="3016" y="3440"/>
                  <a:pt x="2945" y="3464"/>
                </a:cubicBezTo>
                <a:close/>
                <a:moveTo>
                  <a:pt x="3101" y="2079"/>
                </a:moveTo>
                <a:lnTo>
                  <a:pt x="1737" y="2079"/>
                </a:lnTo>
                <a:lnTo>
                  <a:pt x="1737" y="1432"/>
                </a:lnTo>
                <a:cubicBezTo>
                  <a:pt x="1737" y="939"/>
                  <a:pt x="2009" y="682"/>
                  <a:pt x="2419" y="682"/>
                </a:cubicBezTo>
                <a:cubicBezTo>
                  <a:pt x="2829" y="682"/>
                  <a:pt x="3101" y="939"/>
                  <a:pt x="3101" y="1432"/>
                </a:cubicBezTo>
                <a:lnTo>
                  <a:pt x="3101" y="2079"/>
                </a:lnTo>
                <a:lnTo>
                  <a:pt x="3101" y="2079"/>
                </a:lnTo>
                <a:close/>
              </a:path>
            </a:pathLst>
          </a:custGeom>
          <a:solidFill>
            <a:srgbClr val="FED3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94" name="文本框 93"/>
          <p:cNvSpPr txBox="1"/>
          <p:nvPr/>
        </p:nvSpPr>
        <p:spPr>
          <a:xfrm>
            <a:off x="6753809" y="4247833"/>
            <a:ext cx="1402080" cy="460375"/>
          </a:xfrm>
          <a:prstGeom prst="rect">
            <a:avLst/>
          </a:prstGeom>
          <a:noFill/>
        </p:spPr>
        <p:txBody>
          <a:bodyPr wrap="none" rtlCol="0" anchor="t">
            <a:spAutoFit/>
          </a:bodyPr>
          <a:lstStyle>
            <a:defPPr>
              <a:defRPr lang="zh-CN"/>
            </a:defPPr>
            <a:lvl1pPr>
              <a:defRPr sz="2400">
                <a:solidFill>
                  <a:srgbClr val="FED386"/>
                </a:solidFill>
                <a:latin typeface="思源黑体 CN Heavy" panose="020B0A00000000000000" pitchFamily="34" charset="-122"/>
                <a:ea typeface="思源黑体 CN Heavy" panose="020B0A00000000000000" pitchFamily="34" charset="-122"/>
                <a:cs typeface="+mn-ea"/>
              </a:defRPr>
            </a:lvl1pPr>
          </a:lstStyle>
          <a:p>
            <a:r>
              <a:rPr lang="zh-CN" altLang="en-US" dirty="0">
                <a:sym typeface="Arial" panose="020B0604020202020204" pitchFamily="34" charset="0"/>
              </a:rPr>
              <a:t>預期收益</a:t>
            </a:r>
            <a:endParaRPr lang="en-US" altLang="zh-CN" dirty="0">
              <a:sym typeface="Arial" panose="020B0604020202020204" pitchFamily="34" charset="0"/>
            </a:endParaRPr>
          </a:p>
        </p:txBody>
      </p:sp>
      <p:sp>
        <p:nvSpPr>
          <p:cNvPr id="95" name="文本框 94"/>
          <p:cNvSpPr txBox="1"/>
          <p:nvPr/>
        </p:nvSpPr>
        <p:spPr>
          <a:xfrm>
            <a:off x="6413310" y="4745673"/>
            <a:ext cx="2096770" cy="1383665"/>
          </a:xfrm>
          <a:prstGeom prst="rect">
            <a:avLst/>
          </a:prstGeom>
          <a:noFill/>
        </p:spPr>
        <p:txBody>
          <a:bodyPr wrap="square" rtlCol="0" anchor="t">
            <a:spAutoFit/>
          </a:bodyPr>
          <a:lstStyle>
            <a:defPPr>
              <a:defRPr lang="zh-CN"/>
            </a:defPPr>
            <a:lvl1pPr algn="ctr" defTabSz="457200">
              <a:lnSpc>
                <a:spcPct val="150000"/>
              </a:lnSpc>
              <a:defRPr sz="1400" kern="0">
                <a:solidFill>
                  <a:schemeClr val="tx1">
                    <a:lumMod val="50000"/>
                    <a:lumOff val="50000"/>
                  </a:schemeClr>
                </a:solidFill>
                <a:latin typeface="思源黑体 CN Light" panose="020B0300000000000000" pitchFamily="34" charset="-122"/>
                <a:ea typeface="思源黑体 CN Light" panose="020B0300000000000000" pitchFamily="34" charset="-122"/>
                <a:cs typeface="+mn-ea"/>
              </a:defRPr>
            </a:lvl1pPr>
          </a:lstStyle>
          <a:p>
            <a:r>
              <a:rPr lang="zh-CN" altLang="en-US" dirty="0"/>
              <a:t>長期中</a:t>
            </a:r>
            <a:r>
              <a:rPr lang="en-US" altLang="zh-CN" dirty="0"/>
              <a:t>,</a:t>
            </a:r>
            <a:r>
              <a:rPr lang="zh-CN" altLang="en-US" dirty="0"/>
              <a:t>根據過往歷史數據</a:t>
            </a:r>
            <a:r>
              <a:rPr lang="en-US" altLang="zh-CN" dirty="0"/>
              <a:t>,</a:t>
            </a:r>
            <a:r>
              <a:rPr lang="zh-CN" altLang="en-US" dirty="0"/>
              <a:t>寬基指數基金收益率約為</a:t>
            </a:r>
            <a:r>
              <a:rPr lang="en-US" altLang="zh-CN" dirty="0"/>
              <a:t>10%,</a:t>
            </a:r>
            <a:r>
              <a:rPr lang="zh-CN" altLang="en-US" dirty="0"/>
              <a:t>比如美股的標普</a:t>
            </a:r>
            <a:r>
              <a:rPr lang="en-US" altLang="zh-CN" dirty="0"/>
              <a:t>500,A</a:t>
            </a:r>
            <a:r>
              <a:rPr lang="zh-CN" altLang="en-US" dirty="0"/>
              <a:t>股的滬深</a:t>
            </a:r>
            <a:r>
              <a:rPr lang="en-US" altLang="zh-CN" dirty="0"/>
              <a:t>300</a:t>
            </a:r>
            <a:endParaRPr lang="zh-CN" altLang="en-US" dirty="0">
              <a:sym typeface="Arial" panose="020B0604020202020204" pitchFamily="34" charset="0"/>
            </a:endParaRPr>
          </a:p>
        </p:txBody>
      </p:sp>
      <p:grpSp>
        <p:nvGrpSpPr>
          <p:cNvPr id="21" name="组合 20"/>
          <p:cNvGrpSpPr/>
          <p:nvPr/>
        </p:nvGrpSpPr>
        <p:grpSpPr>
          <a:xfrm>
            <a:off x="6543328" y="1926991"/>
            <a:ext cx="1836734" cy="2050050"/>
            <a:chOff x="6255550" y="2123226"/>
            <a:chExt cx="1836734" cy="2050050"/>
          </a:xfrm>
        </p:grpSpPr>
        <p:sp>
          <p:nvSpPr>
            <p:cNvPr id="107" name="弧形 106"/>
            <p:cNvSpPr/>
            <p:nvPr/>
          </p:nvSpPr>
          <p:spPr>
            <a:xfrm>
              <a:off x="6255550" y="2237526"/>
              <a:ext cx="1836734" cy="1836734"/>
            </a:xfrm>
            <a:prstGeom prst="arc">
              <a:avLst>
                <a:gd name="adj1" fmla="val 16200000"/>
                <a:gd name="adj2" fmla="val 6253748"/>
              </a:avLst>
            </a:prstGeom>
            <a:noFill/>
            <a:ln w="127000">
              <a:solidFill>
                <a:srgbClr val="FEBE4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8" name="弧形 107"/>
            <p:cNvSpPr/>
            <p:nvPr/>
          </p:nvSpPr>
          <p:spPr>
            <a:xfrm>
              <a:off x="6255550" y="2237526"/>
              <a:ext cx="1836734" cy="1836734"/>
            </a:xfrm>
            <a:prstGeom prst="arc">
              <a:avLst>
                <a:gd name="adj1" fmla="val 7132632"/>
                <a:gd name="adj2" fmla="val 2547321"/>
              </a:avLst>
            </a:prstGeom>
            <a:noFill/>
            <a:ln w="63500">
              <a:solidFill>
                <a:srgbClr val="FEBE4A"/>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9" name="椭圆 108"/>
            <p:cNvSpPr/>
            <p:nvPr/>
          </p:nvSpPr>
          <p:spPr>
            <a:xfrm>
              <a:off x="6994931" y="2123226"/>
              <a:ext cx="252000" cy="252000"/>
            </a:xfrm>
            <a:prstGeom prst="ellipse">
              <a:avLst/>
            </a:prstGeom>
            <a:solidFill>
              <a:srgbClr val="FEB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0" name="椭圆 109"/>
            <p:cNvSpPr/>
            <p:nvPr/>
          </p:nvSpPr>
          <p:spPr>
            <a:xfrm>
              <a:off x="6798754" y="3921276"/>
              <a:ext cx="252000" cy="252000"/>
            </a:xfrm>
            <a:prstGeom prst="ellipse">
              <a:avLst/>
            </a:prstGeom>
            <a:solidFill>
              <a:srgbClr val="FEB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18" name="pay_86039"/>
          <p:cNvSpPr/>
          <p:nvPr/>
        </p:nvSpPr>
        <p:spPr>
          <a:xfrm>
            <a:off x="7156853" y="2653035"/>
            <a:ext cx="609685" cy="597963"/>
          </a:xfrm>
          <a:custGeom>
            <a:avLst/>
            <a:gdLst>
              <a:gd name="connsiteX0" fmla="*/ 361159 w 606311"/>
              <a:gd name="connsiteY0" fmla="*/ 334638 h 594654"/>
              <a:gd name="connsiteX1" fmla="*/ 349090 w 606311"/>
              <a:gd name="connsiteY1" fmla="*/ 338531 h 594654"/>
              <a:gd name="connsiteX2" fmla="*/ 345933 w 606311"/>
              <a:gd name="connsiteY2" fmla="*/ 349840 h 594654"/>
              <a:gd name="connsiteX3" fmla="*/ 359581 w 606311"/>
              <a:gd name="connsiteY3" fmla="*/ 485549 h 594654"/>
              <a:gd name="connsiteX4" fmla="*/ 391983 w 606311"/>
              <a:gd name="connsiteY4" fmla="*/ 453012 h 594654"/>
              <a:gd name="connsiteX5" fmla="*/ 401175 w 606311"/>
              <a:gd name="connsiteY5" fmla="*/ 449212 h 594654"/>
              <a:gd name="connsiteX6" fmla="*/ 410366 w 606311"/>
              <a:gd name="connsiteY6" fmla="*/ 453012 h 594654"/>
              <a:gd name="connsiteX7" fmla="*/ 525584 w 606311"/>
              <a:gd name="connsiteY7" fmla="*/ 567957 h 594654"/>
              <a:gd name="connsiteX8" fmla="*/ 527163 w 606311"/>
              <a:gd name="connsiteY8" fmla="*/ 568699 h 594654"/>
              <a:gd name="connsiteX9" fmla="*/ 528834 w 606311"/>
              <a:gd name="connsiteY9" fmla="*/ 567957 h 594654"/>
              <a:gd name="connsiteX10" fmla="*/ 579712 w 606311"/>
              <a:gd name="connsiteY10" fmla="*/ 517159 h 594654"/>
              <a:gd name="connsiteX11" fmla="*/ 579712 w 606311"/>
              <a:gd name="connsiteY11" fmla="*/ 513915 h 594654"/>
              <a:gd name="connsiteX12" fmla="*/ 464494 w 606311"/>
              <a:gd name="connsiteY12" fmla="*/ 398970 h 594654"/>
              <a:gd name="connsiteX13" fmla="*/ 464494 w 606311"/>
              <a:gd name="connsiteY13" fmla="*/ 380616 h 594654"/>
              <a:gd name="connsiteX14" fmla="*/ 496803 w 606311"/>
              <a:gd name="connsiteY14" fmla="*/ 348450 h 594654"/>
              <a:gd name="connsiteX15" fmla="*/ 266183 w 606311"/>
              <a:gd name="connsiteY15" fmla="*/ 268006 h 594654"/>
              <a:gd name="connsiteX16" fmla="*/ 266183 w 606311"/>
              <a:gd name="connsiteY16" fmla="*/ 342178 h 594654"/>
              <a:gd name="connsiteX17" fmla="*/ 292543 w 606311"/>
              <a:gd name="connsiteY17" fmla="*/ 305092 h 594654"/>
              <a:gd name="connsiteX18" fmla="*/ 266183 w 606311"/>
              <a:gd name="connsiteY18" fmla="*/ 268006 h 594654"/>
              <a:gd name="connsiteX19" fmla="*/ 240194 w 606311"/>
              <a:gd name="connsiteY19" fmla="*/ 163516 h 594654"/>
              <a:gd name="connsiteX20" fmla="*/ 213834 w 606311"/>
              <a:gd name="connsiteY20" fmla="*/ 200602 h 594654"/>
              <a:gd name="connsiteX21" fmla="*/ 240194 w 606311"/>
              <a:gd name="connsiteY21" fmla="*/ 237595 h 594654"/>
              <a:gd name="connsiteX22" fmla="*/ 253189 w 606311"/>
              <a:gd name="connsiteY22" fmla="*/ 110576 h 594654"/>
              <a:gd name="connsiteX23" fmla="*/ 266183 w 606311"/>
              <a:gd name="connsiteY23" fmla="*/ 123556 h 594654"/>
              <a:gd name="connsiteX24" fmla="*/ 266183 w 606311"/>
              <a:gd name="connsiteY24" fmla="*/ 135331 h 594654"/>
              <a:gd name="connsiteX25" fmla="*/ 287531 w 606311"/>
              <a:gd name="connsiteY25" fmla="*/ 135331 h 594654"/>
              <a:gd name="connsiteX26" fmla="*/ 300526 w 606311"/>
              <a:gd name="connsiteY26" fmla="*/ 148311 h 594654"/>
              <a:gd name="connsiteX27" fmla="*/ 287531 w 606311"/>
              <a:gd name="connsiteY27" fmla="*/ 161291 h 594654"/>
              <a:gd name="connsiteX28" fmla="*/ 266183 w 606311"/>
              <a:gd name="connsiteY28" fmla="*/ 161291 h 594654"/>
              <a:gd name="connsiteX29" fmla="*/ 266183 w 606311"/>
              <a:gd name="connsiteY29" fmla="*/ 241119 h 594654"/>
              <a:gd name="connsiteX30" fmla="*/ 318532 w 606311"/>
              <a:gd name="connsiteY30" fmla="*/ 305092 h 594654"/>
              <a:gd name="connsiteX31" fmla="*/ 266183 w 606311"/>
              <a:gd name="connsiteY31" fmla="*/ 369065 h 594654"/>
              <a:gd name="connsiteX32" fmla="*/ 266183 w 606311"/>
              <a:gd name="connsiteY32" fmla="*/ 382045 h 594654"/>
              <a:gd name="connsiteX33" fmla="*/ 253189 w 606311"/>
              <a:gd name="connsiteY33" fmla="*/ 395025 h 594654"/>
              <a:gd name="connsiteX34" fmla="*/ 240194 w 606311"/>
              <a:gd name="connsiteY34" fmla="*/ 382045 h 594654"/>
              <a:gd name="connsiteX35" fmla="*/ 240194 w 606311"/>
              <a:gd name="connsiteY35" fmla="*/ 370363 h 594654"/>
              <a:gd name="connsiteX36" fmla="*/ 215505 w 606311"/>
              <a:gd name="connsiteY36" fmla="*/ 370363 h 594654"/>
              <a:gd name="connsiteX37" fmla="*/ 202510 w 606311"/>
              <a:gd name="connsiteY37" fmla="*/ 357383 h 594654"/>
              <a:gd name="connsiteX38" fmla="*/ 215505 w 606311"/>
              <a:gd name="connsiteY38" fmla="*/ 344403 h 594654"/>
              <a:gd name="connsiteX39" fmla="*/ 240194 w 606311"/>
              <a:gd name="connsiteY39" fmla="*/ 344403 h 594654"/>
              <a:gd name="connsiteX40" fmla="*/ 240194 w 606311"/>
              <a:gd name="connsiteY40" fmla="*/ 264483 h 594654"/>
              <a:gd name="connsiteX41" fmla="*/ 187845 w 606311"/>
              <a:gd name="connsiteY41" fmla="*/ 200602 h 594654"/>
              <a:gd name="connsiteX42" fmla="*/ 240194 w 606311"/>
              <a:gd name="connsiteY42" fmla="*/ 136629 h 594654"/>
              <a:gd name="connsiteX43" fmla="*/ 240194 w 606311"/>
              <a:gd name="connsiteY43" fmla="*/ 123556 h 594654"/>
              <a:gd name="connsiteX44" fmla="*/ 253189 w 606311"/>
              <a:gd name="connsiteY44" fmla="*/ 110576 h 594654"/>
              <a:gd name="connsiteX45" fmla="*/ 253183 w 606311"/>
              <a:gd name="connsiteY45" fmla="*/ 94181 h 594654"/>
              <a:gd name="connsiteX46" fmla="*/ 94329 w 606311"/>
              <a:gd name="connsiteY46" fmla="*/ 252786 h 594654"/>
              <a:gd name="connsiteX47" fmla="*/ 253183 w 606311"/>
              <a:gd name="connsiteY47" fmla="*/ 411391 h 594654"/>
              <a:gd name="connsiteX48" fmla="*/ 324301 w 606311"/>
              <a:gd name="connsiteY48" fmla="*/ 394613 h 594654"/>
              <a:gd name="connsiteX49" fmla="*/ 320123 w 606311"/>
              <a:gd name="connsiteY49" fmla="*/ 352436 h 594654"/>
              <a:gd name="connsiteX50" fmla="*/ 329779 w 606311"/>
              <a:gd name="connsiteY50" fmla="*/ 321197 h 594654"/>
              <a:gd name="connsiteX51" fmla="*/ 359210 w 606311"/>
              <a:gd name="connsiteY51" fmla="*/ 308590 h 594654"/>
              <a:gd name="connsiteX52" fmla="*/ 363759 w 606311"/>
              <a:gd name="connsiteY52" fmla="*/ 308775 h 594654"/>
              <a:gd name="connsiteX53" fmla="*/ 400432 w 606311"/>
              <a:gd name="connsiteY53" fmla="*/ 312483 h 594654"/>
              <a:gd name="connsiteX54" fmla="*/ 412037 w 606311"/>
              <a:gd name="connsiteY54" fmla="*/ 252786 h 594654"/>
              <a:gd name="connsiteX55" fmla="*/ 253183 w 606311"/>
              <a:gd name="connsiteY55" fmla="*/ 94181 h 594654"/>
              <a:gd name="connsiteX56" fmla="*/ 253183 w 606311"/>
              <a:gd name="connsiteY56" fmla="*/ 25955 h 594654"/>
              <a:gd name="connsiteX57" fmla="*/ 25996 w 606311"/>
              <a:gd name="connsiteY57" fmla="*/ 252786 h 594654"/>
              <a:gd name="connsiteX58" fmla="*/ 253183 w 606311"/>
              <a:gd name="connsiteY58" fmla="*/ 479617 h 594654"/>
              <a:gd name="connsiteX59" fmla="*/ 331543 w 606311"/>
              <a:gd name="connsiteY59" fmla="*/ 465805 h 594654"/>
              <a:gd name="connsiteX60" fmla="*/ 327086 w 606311"/>
              <a:gd name="connsiteY60" fmla="*/ 421959 h 594654"/>
              <a:gd name="connsiteX61" fmla="*/ 253183 w 606311"/>
              <a:gd name="connsiteY61" fmla="*/ 437347 h 594654"/>
              <a:gd name="connsiteX62" fmla="*/ 68333 w 606311"/>
              <a:gd name="connsiteY62" fmla="*/ 252786 h 594654"/>
              <a:gd name="connsiteX63" fmla="*/ 253183 w 606311"/>
              <a:gd name="connsiteY63" fmla="*/ 68225 h 594654"/>
              <a:gd name="connsiteX64" fmla="*/ 438033 w 606311"/>
              <a:gd name="connsiteY64" fmla="*/ 252786 h 594654"/>
              <a:gd name="connsiteX65" fmla="*/ 427171 w 606311"/>
              <a:gd name="connsiteY65" fmla="*/ 315171 h 594654"/>
              <a:gd name="connsiteX66" fmla="*/ 470343 w 606311"/>
              <a:gd name="connsiteY66" fmla="*/ 319528 h 594654"/>
              <a:gd name="connsiteX67" fmla="*/ 480370 w 606311"/>
              <a:gd name="connsiteY67" fmla="*/ 252786 h 594654"/>
              <a:gd name="connsiteX68" fmla="*/ 413801 w 606311"/>
              <a:gd name="connsiteY68" fmla="*/ 92419 h 594654"/>
              <a:gd name="connsiteX69" fmla="*/ 253183 w 606311"/>
              <a:gd name="connsiteY69" fmla="*/ 25955 h 594654"/>
              <a:gd name="connsiteX70" fmla="*/ 253183 w 606311"/>
              <a:gd name="connsiteY70" fmla="*/ 0 h 594654"/>
              <a:gd name="connsiteX71" fmla="*/ 432184 w 606311"/>
              <a:gd name="connsiteY71" fmla="*/ 74065 h 594654"/>
              <a:gd name="connsiteX72" fmla="*/ 506366 w 606311"/>
              <a:gd name="connsiteY72" fmla="*/ 252786 h 594654"/>
              <a:gd name="connsiteX73" fmla="*/ 496710 w 606311"/>
              <a:gd name="connsiteY73" fmla="*/ 322216 h 594654"/>
              <a:gd name="connsiteX74" fmla="*/ 521314 w 606311"/>
              <a:gd name="connsiteY74" fmla="*/ 339643 h 594654"/>
              <a:gd name="connsiteX75" fmla="*/ 511379 w 606311"/>
              <a:gd name="connsiteY75" fmla="*/ 370512 h 594654"/>
              <a:gd name="connsiteX76" fmla="*/ 492068 w 606311"/>
              <a:gd name="connsiteY76" fmla="*/ 389793 h 594654"/>
              <a:gd name="connsiteX77" fmla="*/ 598095 w 606311"/>
              <a:gd name="connsiteY77" fmla="*/ 495561 h 594654"/>
              <a:gd name="connsiteX78" fmla="*/ 598095 w 606311"/>
              <a:gd name="connsiteY78" fmla="*/ 535513 h 594654"/>
              <a:gd name="connsiteX79" fmla="*/ 547217 w 606311"/>
              <a:gd name="connsiteY79" fmla="*/ 586311 h 594654"/>
              <a:gd name="connsiteX80" fmla="*/ 527163 w 606311"/>
              <a:gd name="connsiteY80" fmla="*/ 594654 h 594654"/>
              <a:gd name="connsiteX81" fmla="*/ 507201 w 606311"/>
              <a:gd name="connsiteY81" fmla="*/ 586311 h 594654"/>
              <a:gd name="connsiteX82" fmla="*/ 401175 w 606311"/>
              <a:gd name="connsiteY82" fmla="*/ 480544 h 594654"/>
              <a:gd name="connsiteX83" fmla="*/ 381863 w 606311"/>
              <a:gd name="connsiteY83" fmla="*/ 499825 h 594654"/>
              <a:gd name="connsiteX84" fmla="*/ 358653 w 606311"/>
              <a:gd name="connsiteY84" fmla="*/ 511041 h 594654"/>
              <a:gd name="connsiteX85" fmla="*/ 335163 w 606311"/>
              <a:gd name="connsiteY85" fmla="*/ 492038 h 594654"/>
              <a:gd name="connsiteX86" fmla="*/ 253183 w 606311"/>
              <a:gd name="connsiteY86" fmla="*/ 505572 h 594654"/>
              <a:gd name="connsiteX87" fmla="*/ 0 w 606311"/>
              <a:gd name="connsiteY87" fmla="*/ 252786 h 594654"/>
              <a:gd name="connsiteX88" fmla="*/ 253183 w 606311"/>
              <a:gd name="connsiteY88" fmla="*/ 0 h 594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606311" h="594654">
                <a:moveTo>
                  <a:pt x="361159" y="334638"/>
                </a:moveTo>
                <a:cubicBezTo>
                  <a:pt x="356146" y="334082"/>
                  <a:pt x="351875" y="335472"/>
                  <a:pt x="349090" y="338531"/>
                </a:cubicBezTo>
                <a:cubicBezTo>
                  <a:pt x="346583" y="341312"/>
                  <a:pt x="345469" y="345298"/>
                  <a:pt x="345933" y="349840"/>
                </a:cubicBezTo>
                <a:lnTo>
                  <a:pt x="359581" y="485549"/>
                </a:lnTo>
                <a:lnTo>
                  <a:pt x="391983" y="453012"/>
                </a:lnTo>
                <a:cubicBezTo>
                  <a:pt x="394583" y="450510"/>
                  <a:pt x="397925" y="449212"/>
                  <a:pt x="401175" y="449212"/>
                </a:cubicBezTo>
                <a:cubicBezTo>
                  <a:pt x="404517" y="449212"/>
                  <a:pt x="407859" y="450510"/>
                  <a:pt x="410366" y="453012"/>
                </a:cubicBezTo>
                <a:lnTo>
                  <a:pt x="525584" y="567957"/>
                </a:lnTo>
                <a:cubicBezTo>
                  <a:pt x="526141" y="568513"/>
                  <a:pt x="526698" y="568699"/>
                  <a:pt x="527163" y="568699"/>
                </a:cubicBezTo>
                <a:cubicBezTo>
                  <a:pt x="527627" y="568699"/>
                  <a:pt x="528277" y="568513"/>
                  <a:pt x="528834" y="567957"/>
                </a:cubicBezTo>
                <a:lnTo>
                  <a:pt x="579712" y="517159"/>
                </a:lnTo>
                <a:cubicBezTo>
                  <a:pt x="580547" y="516325"/>
                  <a:pt x="580547" y="514842"/>
                  <a:pt x="579712" y="513915"/>
                </a:cubicBezTo>
                <a:lnTo>
                  <a:pt x="464494" y="398970"/>
                </a:lnTo>
                <a:cubicBezTo>
                  <a:pt x="459480" y="393871"/>
                  <a:pt x="459480" y="385714"/>
                  <a:pt x="464494" y="380616"/>
                </a:cubicBezTo>
                <a:lnTo>
                  <a:pt x="496803" y="348450"/>
                </a:lnTo>
                <a:close/>
                <a:moveTo>
                  <a:pt x="266183" y="268006"/>
                </a:moveTo>
                <a:lnTo>
                  <a:pt x="266183" y="342178"/>
                </a:lnTo>
                <a:cubicBezTo>
                  <a:pt x="281498" y="336800"/>
                  <a:pt x="292543" y="322151"/>
                  <a:pt x="292543" y="305092"/>
                </a:cubicBezTo>
                <a:cubicBezTo>
                  <a:pt x="292543" y="287939"/>
                  <a:pt x="281498" y="273383"/>
                  <a:pt x="266183" y="268006"/>
                </a:cubicBezTo>
                <a:close/>
                <a:moveTo>
                  <a:pt x="240194" y="163516"/>
                </a:moveTo>
                <a:cubicBezTo>
                  <a:pt x="224879" y="168894"/>
                  <a:pt x="213834" y="183450"/>
                  <a:pt x="213834" y="200602"/>
                </a:cubicBezTo>
                <a:cubicBezTo>
                  <a:pt x="213834" y="217662"/>
                  <a:pt x="224879" y="232218"/>
                  <a:pt x="240194" y="237595"/>
                </a:cubicBezTo>
                <a:close/>
                <a:moveTo>
                  <a:pt x="253189" y="110576"/>
                </a:moveTo>
                <a:cubicBezTo>
                  <a:pt x="260336" y="110576"/>
                  <a:pt x="266183" y="116417"/>
                  <a:pt x="266183" y="123556"/>
                </a:cubicBezTo>
                <a:lnTo>
                  <a:pt x="266183" y="135331"/>
                </a:lnTo>
                <a:lnTo>
                  <a:pt x="287531" y="135331"/>
                </a:lnTo>
                <a:cubicBezTo>
                  <a:pt x="294678" y="135331"/>
                  <a:pt x="300526" y="141172"/>
                  <a:pt x="300526" y="148311"/>
                </a:cubicBezTo>
                <a:cubicBezTo>
                  <a:pt x="300526" y="155450"/>
                  <a:pt x="294678" y="161291"/>
                  <a:pt x="287531" y="161291"/>
                </a:cubicBezTo>
                <a:lnTo>
                  <a:pt x="266183" y="161291"/>
                </a:lnTo>
                <a:lnTo>
                  <a:pt x="266183" y="241119"/>
                </a:lnTo>
                <a:cubicBezTo>
                  <a:pt x="295978" y="247145"/>
                  <a:pt x="318532" y="273569"/>
                  <a:pt x="318532" y="305092"/>
                </a:cubicBezTo>
                <a:cubicBezTo>
                  <a:pt x="318532" y="336615"/>
                  <a:pt x="295978" y="362946"/>
                  <a:pt x="266183" y="369065"/>
                </a:cubicBezTo>
                <a:lnTo>
                  <a:pt x="266183" y="382045"/>
                </a:lnTo>
                <a:cubicBezTo>
                  <a:pt x="266183" y="389277"/>
                  <a:pt x="260336" y="395025"/>
                  <a:pt x="253189" y="395025"/>
                </a:cubicBezTo>
                <a:cubicBezTo>
                  <a:pt x="246042" y="395025"/>
                  <a:pt x="240194" y="389277"/>
                  <a:pt x="240194" y="382045"/>
                </a:cubicBezTo>
                <a:lnTo>
                  <a:pt x="240194" y="370363"/>
                </a:lnTo>
                <a:lnTo>
                  <a:pt x="215505" y="370363"/>
                </a:lnTo>
                <a:cubicBezTo>
                  <a:pt x="208358" y="370363"/>
                  <a:pt x="202510" y="364522"/>
                  <a:pt x="202510" y="357383"/>
                </a:cubicBezTo>
                <a:cubicBezTo>
                  <a:pt x="202510" y="350151"/>
                  <a:pt x="208358" y="344403"/>
                  <a:pt x="215505" y="344403"/>
                </a:cubicBezTo>
                <a:lnTo>
                  <a:pt x="240194" y="344403"/>
                </a:lnTo>
                <a:lnTo>
                  <a:pt x="240194" y="264483"/>
                </a:lnTo>
                <a:cubicBezTo>
                  <a:pt x="210400" y="258456"/>
                  <a:pt x="187845" y="232125"/>
                  <a:pt x="187845" y="200602"/>
                </a:cubicBezTo>
                <a:cubicBezTo>
                  <a:pt x="187845" y="169079"/>
                  <a:pt x="210400" y="142655"/>
                  <a:pt x="240194" y="136629"/>
                </a:cubicBezTo>
                <a:lnTo>
                  <a:pt x="240194" y="123556"/>
                </a:lnTo>
                <a:cubicBezTo>
                  <a:pt x="240194" y="116417"/>
                  <a:pt x="246042" y="110576"/>
                  <a:pt x="253189" y="110576"/>
                </a:cubicBezTo>
                <a:close/>
                <a:moveTo>
                  <a:pt x="253183" y="94181"/>
                </a:moveTo>
                <a:cubicBezTo>
                  <a:pt x="165632" y="94181"/>
                  <a:pt x="94329" y="165372"/>
                  <a:pt x="94329" y="252786"/>
                </a:cubicBezTo>
                <a:cubicBezTo>
                  <a:pt x="94329" y="340292"/>
                  <a:pt x="165632" y="411391"/>
                  <a:pt x="253183" y="411391"/>
                </a:cubicBezTo>
                <a:cubicBezTo>
                  <a:pt x="277972" y="411391"/>
                  <a:pt x="302390" y="405644"/>
                  <a:pt x="324301" y="394613"/>
                </a:cubicBezTo>
                <a:lnTo>
                  <a:pt x="320123" y="352436"/>
                </a:lnTo>
                <a:cubicBezTo>
                  <a:pt x="318916" y="340478"/>
                  <a:pt x="322351" y="329447"/>
                  <a:pt x="329779" y="321197"/>
                </a:cubicBezTo>
                <a:cubicBezTo>
                  <a:pt x="337206" y="313039"/>
                  <a:pt x="347604" y="308590"/>
                  <a:pt x="359210" y="308590"/>
                </a:cubicBezTo>
                <a:cubicBezTo>
                  <a:pt x="360695" y="308590"/>
                  <a:pt x="362181" y="308683"/>
                  <a:pt x="363759" y="308775"/>
                </a:cubicBezTo>
                <a:lnTo>
                  <a:pt x="400432" y="312483"/>
                </a:lnTo>
                <a:cubicBezTo>
                  <a:pt x="408138" y="293573"/>
                  <a:pt x="412037" y="273550"/>
                  <a:pt x="412037" y="252786"/>
                </a:cubicBezTo>
                <a:cubicBezTo>
                  <a:pt x="412037" y="165372"/>
                  <a:pt x="340734" y="94181"/>
                  <a:pt x="253183" y="94181"/>
                </a:cubicBezTo>
                <a:close/>
                <a:moveTo>
                  <a:pt x="253183" y="25955"/>
                </a:moveTo>
                <a:cubicBezTo>
                  <a:pt x="127938" y="25955"/>
                  <a:pt x="25996" y="127737"/>
                  <a:pt x="25996" y="252786"/>
                </a:cubicBezTo>
                <a:cubicBezTo>
                  <a:pt x="25996" y="377927"/>
                  <a:pt x="127938" y="479617"/>
                  <a:pt x="253183" y="479617"/>
                </a:cubicBezTo>
                <a:cubicBezTo>
                  <a:pt x="280200" y="479617"/>
                  <a:pt x="306475" y="474982"/>
                  <a:pt x="331543" y="465805"/>
                </a:cubicBezTo>
                <a:lnTo>
                  <a:pt x="327086" y="421959"/>
                </a:lnTo>
                <a:cubicBezTo>
                  <a:pt x="303875" y="432063"/>
                  <a:pt x="278715" y="437347"/>
                  <a:pt x="253183" y="437347"/>
                </a:cubicBezTo>
                <a:cubicBezTo>
                  <a:pt x="151241" y="437347"/>
                  <a:pt x="68333" y="354568"/>
                  <a:pt x="68333" y="252786"/>
                </a:cubicBezTo>
                <a:cubicBezTo>
                  <a:pt x="68333" y="151004"/>
                  <a:pt x="151241" y="68225"/>
                  <a:pt x="253183" y="68225"/>
                </a:cubicBezTo>
                <a:cubicBezTo>
                  <a:pt x="355125" y="68225"/>
                  <a:pt x="438033" y="151004"/>
                  <a:pt x="438033" y="252786"/>
                </a:cubicBezTo>
                <a:cubicBezTo>
                  <a:pt x="438033" y="274384"/>
                  <a:pt x="434413" y="295241"/>
                  <a:pt x="427171" y="315171"/>
                </a:cubicBezTo>
                <a:lnTo>
                  <a:pt x="470343" y="319528"/>
                </a:lnTo>
                <a:cubicBezTo>
                  <a:pt x="477028" y="297930"/>
                  <a:pt x="480370" y="275590"/>
                  <a:pt x="480370" y="252786"/>
                </a:cubicBezTo>
                <a:cubicBezTo>
                  <a:pt x="480370" y="192255"/>
                  <a:pt x="456788" y="135246"/>
                  <a:pt x="413801" y="92419"/>
                </a:cubicBezTo>
                <a:cubicBezTo>
                  <a:pt x="370908" y="49593"/>
                  <a:pt x="313902" y="25955"/>
                  <a:pt x="253183" y="25955"/>
                </a:cubicBezTo>
                <a:close/>
                <a:moveTo>
                  <a:pt x="253183" y="0"/>
                </a:moveTo>
                <a:cubicBezTo>
                  <a:pt x="320866" y="0"/>
                  <a:pt x="384370" y="26326"/>
                  <a:pt x="432184" y="74065"/>
                </a:cubicBezTo>
                <a:cubicBezTo>
                  <a:pt x="480091" y="121804"/>
                  <a:pt x="506366" y="185302"/>
                  <a:pt x="506366" y="252786"/>
                </a:cubicBezTo>
                <a:cubicBezTo>
                  <a:pt x="506366" y="276424"/>
                  <a:pt x="503116" y="299784"/>
                  <a:pt x="496710" y="322216"/>
                </a:cubicBezTo>
                <a:cubicBezTo>
                  <a:pt x="509058" y="324163"/>
                  <a:pt x="517971" y="330374"/>
                  <a:pt x="521314" y="339643"/>
                </a:cubicBezTo>
                <a:cubicBezTo>
                  <a:pt x="524842" y="349469"/>
                  <a:pt x="521221" y="360778"/>
                  <a:pt x="511379" y="370512"/>
                </a:cubicBezTo>
                <a:lnTo>
                  <a:pt x="492068" y="389793"/>
                </a:lnTo>
                <a:lnTo>
                  <a:pt x="598095" y="495561"/>
                </a:lnTo>
                <a:cubicBezTo>
                  <a:pt x="609050" y="506592"/>
                  <a:pt x="609050" y="524575"/>
                  <a:pt x="598095" y="535513"/>
                </a:cubicBezTo>
                <a:lnTo>
                  <a:pt x="547217" y="586311"/>
                </a:lnTo>
                <a:cubicBezTo>
                  <a:pt x="541832" y="591688"/>
                  <a:pt x="534776" y="594654"/>
                  <a:pt x="527163" y="594654"/>
                </a:cubicBezTo>
                <a:cubicBezTo>
                  <a:pt x="519642" y="594654"/>
                  <a:pt x="512494" y="591688"/>
                  <a:pt x="507201" y="586311"/>
                </a:cubicBezTo>
                <a:lnTo>
                  <a:pt x="401175" y="480544"/>
                </a:lnTo>
                <a:lnTo>
                  <a:pt x="381863" y="499825"/>
                </a:lnTo>
                <a:cubicBezTo>
                  <a:pt x="372672" y="509094"/>
                  <a:pt x="364130" y="511041"/>
                  <a:pt x="358653" y="511041"/>
                </a:cubicBezTo>
                <a:cubicBezTo>
                  <a:pt x="350018" y="511041"/>
                  <a:pt x="339620" y="505850"/>
                  <a:pt x="335163" y="492038"/>
                </a:cubicBezTo>
                <a:cubicBezTo>
                  <a:pt x="308889" y="501030"/>
                  <a:pt x="281314" y="505572"/>
                  <a:pt x="253183" y="505572"/>
                </a:cubicBezTo>
                <a:cubicBezTo>
                  <a:pt x="113547" y="505572"/>
                  <a:pt x="0" y="392203"/>
                  <a:pt x="0" y="252786"/>
                </a:cubicBezTo>
                <a:cubicBezTo>
                  <a:pt x="0" y="113369"/>
                  <a:pt x="113547" y="0"/>
                  <a:pt x="253183" y="0"/>
                </a:cubicBezTo>
                <a:close/>
              </a:path>
            </a:pathLst>
          </a:custGeom>
          <a:solidFill>
            <a:srgbClr val="FED3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文本框 95"/>
          <p:cNvSpPr txBox="1"/>
          <p:nvPr/>
        </p:nvSpPr>
        <p:spPr>
          <a:xfrm>
            <a:off x="9485203" y="4247833"/>
            <a:ext cx="1402080" cy="460375"/>
          </a:xfrm>
          <a:prstGeom prst="rect">
            <a:avLst/>
          </a:prstGeom>
          <a:noFill/>
        </p:spPr>
        <p:txBody>
          <a:bodyPr wrap="none" rtlCol="0" anchor="t">
            <a:spAutoFit/>
          </a:bodyPr>
          <a:lstStyle>
            <a:defPPr>
              <a:defRPr lang="zh-CN"/>
            </a:defPPr>
            <a:lvl1pPr>
              <a:defRPr sz="2400">
                <a:solidFill>
                  <a:srgbClr val="FED386"/>
                </a:solidFill>
                <a:latin typeface="思源黑体 CN Heavy" panose="020B0A00000000000000" pitchFamily="34" charset="-122"/>
                <a:ea typeface="思源黑体 CN Heavy" panose="020B0A00000000000000" pitchFamily="34" charset="-122"/>
                <a:cs typeface="+mn-ea"/>
              </a:defRPr>
            </a:lvl1pPr>
          </a:lstStyle>
          <a:p>
            <a:r>
              <a:rPr lang="zh-CN" altLang="en-US" dirty="0">
                <a:sym typeface="Arial" panose="020B0604020202020204" pitchFamily="34" charset="0"/>
              </a:rPr>
              <a:t>預期收益</a:t>
            </a:r>
            <a:endParaRPr lang="en-US" altLang="zh-CN" dirty="0">
              <a:sym typeface="Arial" panose="020B0604020202020204" pitchFamily="34" charset="0"/>
            </a:endParaRPr>
          </a:p>
        </p:txBody>
      </p:sp>
      <p:sp>
        <p:nvSpPr>
          <p:cNvPr id="97" name="文本框 96"/>
          <p:cNvSpPr txBox="1"/>
          <p:nvPr/>
        </p:nvSpPr>
        <p:spPr>
          <a:xfrm>
            <a:off x="9144704" y="4745673"/>
            <a:ext cx="2096770" cy="1383665"/>
          </a:xfrm>
          <a:prstGeom prst="rect">
            <a:avLst/>
          </a:prstGeom>
          <a:noFill/>
        </p:spPr>
        <p:txBody>
          <a:bodyPr wrap="square" rtlCol="0" anchor="t">
            <a:spAutoFit/>
          </a:bodyPr>
          <a:lstStyle>
            <a:defPPr>
              <a:defRPr lang="zh-CN"/>
            </a:defPPr>
            <a:lvl1pPr algn="ctr" defTabSz="457200">
              <a:lnSpc>
                <a:spcPct val="150000"/>
              </a:lnSpc>
              <a:defRPr sz="1400" kern="0">
                <a:solidFill>
                  <a:schemeClr val="tx1">
                    <a:lumMod val="50000"/>
                    <a:lumOff val="50000"/>
                  </a:schemeClr>
                </a:solidFill>
                <a:latin typeface="思源黑体 CN Light" panose="020B0300000000000000" pitchFamily="34" charset="-122"/>
                <a:ea typeface="思源黑体 CN Light" panose="020B0300000000000000" pitchFamily="34" charset="-122"/>
                <a:cs typeface="+mn-ea"/>
              </a:defRPr>
            </a:lvl1pPr>
          </a:lstStyle>
          <a:p>
            <a:r>
              <a:rPr lang="zh-CN" altLang="en-US" dirty="0"/>
              <a:t>長期中</a:t>
            </a:r>
            <a:r>
              <a:rPr lang="en-US" altLang="zh-CN" dirty="0"/>
              <a:t>,</a:t>
            </a:r>
            <a:r>
              <a:rPr lang="zh-CN" altLang="en-US" dirty="0"/>
              <a:t>股票型基金收益率的上限是</a:t>
            </a:r>
            <a:r>
              <a:rPr lang="en-US" altLang="zh-CN" dirty="0"/>
              <a:t>30%,</a:t>
            </a:r>
            <a:r>
              <a:rPr lang="zh-CN" altLang="en-US" dirty="0"/>
              <a:t>受投資限制因素</a:t>
            </a:r>
            <a:r>
              <a:rPr lang="en-US" altLang="zh-CN" dirty="0"/>
              <a:t>,</a:t>
            </a:r>
            <a:r>
              <a:rPr lang="zh-CN" altLang="en-US" dirty="0"/>
              <a:t>公募基金收益率要低一些</a:t>
            </a:r>
            <a:r>
              <a:rPr lang="en-US" altLang="zh-CN" dirty="0"/>
              <a:t>,</a:t>
            </a:r>
            <a:r>
              <a:rPr lang="zh-CN" altLang="en-US" dirty="0"/>
              <a:t>約</a:t>
            </a:r>
            <a:r>
              <a:rPr lang="en-US" altLang="zh-CN" dirty="0"/>
              <a:t>25%</a:t>
            </a:r>
            <a:r>
              <a:rPr lang="zh-CN" altLang="en-US" dirty="0"/>
              <a:t>左右</a:t>
            </a:r>
            <a:endParaRPr lang="zh-CN" altLang="en-US" dirty="0">
              <a:sym typeface="Arial" panose="020B0604020202020204" pitchFamily="34" charset="0"/>
            </a:endParaRPr>
          </a:p>
        </p:txBody>
      </p:sp>
      <p:grpSp>
        <p:nvGrpSpPr>
          <p:cNvPr id="22" name="组合 21"/>
          <p:cNvGrpSpPr/>
          <p:nvPr/>
        </p:nvGrpSpPr>
        <p:grpSpPr>
          <a:xfrm>
            <a:off x="9274722" y="1926991"/>
            <a:ext cx="1836734" cy="2005926"/>
            <a:chOff x="9265450" y="2275626"/>
            <a:chExt cx="1836734" cy="2005926"/>
          </a:xfrm>
        </p:grpSpPr>
        <p:sp>
          <p:nvSpPr>
            <p:cNvPr id="112" name="弧形 111"/>
            <p:cNvSpPr/>
            <p:nvPr/>
          </p:nvSpPr>
          <p:spPr>
            <a:xfrm>
              <a:off x="9265450" y="2389926"/>
              <a:ext cx="1836734" cy="1836734"/>
            </a:xfrm>
            <a:prstGeom prst="arc">
              <a:avLst>
                <a:gd name="adj1" fmla="val 16200000"/>
                <a:gd name="adj2" fmla="val 3795327"/>
              </a:avLst>
            </a:prstGeom>
            <a:noFill/>
            <a:ln w="127000">
              <a:solidFill>
                <a:srgbClr val="FEBE4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3" name="弧形 112"/>
            <p:cNvSpPr/>
            <p:nvPr/>
          </p:nvSpPr>
          <p:spPr>
            <a:xfrm rot="21344229">
              <a:off x="9265450" y="2389926"/>
              <a:ext cx="1836734" cy="1836734"/>
            </a:xfrm>
            <a:prstGeom prst="arc">
              <a:avLst>
                <a:gd name="adj1" fmla="val 4789909"/>
                <a:gd name="adj2" fmla="val 15582840"/>
              </a:avLst>
            </a:prstGeom>
            <a:noFill/>
            <a:ln w="63500">
              <a:solidFill>
                <a:srgbClr val="FEBE4A"/>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4" name="椭圆 113"/>
            <p:cNvSpPr/>
            <p:nvPr/>
          </p:nvSpPr>
          <p:spPr>
            <a:xfrm>
              <a:off x="10004831" y="2275626"/>
              <a:ext cx="252000" cy="252000"/>
            </a:xfrm>
            <a:prstGeom prst="ellipse">
              <a:avLst/>
            </a:prstGeom>
            <a:solidFill>
              <a:srgbClr val="FEB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5" name="椭圆 114"/>
            <p:cNvSpPr/>
            <p:nvPr/>
          </p:nvSpPr>
          <p:spPr>
            <a:xfrm>
              <a:off x="10424119" y="4029552"/>
              <a:ext cx="252000" cy="252000"/>
            </a:xfrm>
            <a:prstGeom prst="ellipse">
              <a:avLst/>
            </a:prstGeom>
            <a:solidFill>
              <a:srgbClr val="FEB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120" name="money_155906"/>
          <p:cNvSpPr/>
          <p:nvPr/>
        </p:nvSpPr>
        <p:spPr>
          <a:xfrm>
            <a:off x="9923089" y="2659954"/>
            <a:ext cx="540000" cy="540000"/>
          </a:xfrm>
          <a:custGeom>
            <a:avLst/>
            <a:gdLst>
              <a:gd name="connsiteX0" fmla="*/ 603198 w 606578"/>
              <a:gd name="connsiteY0" fmla="*/ 289106 h 605592"/>
              <a:gd name="connsiteX1" fmla="*/ 560768 w 606578"/>
              <a:gd name="connsiteY1" fmla="*/ 454209 h 605592"/>
              <a:gd name="connsiteX2" fmla="*/ 419459 w 606578"/>
              <a:gd name="connsiteY2" fmla="*/ 605592 h 605592"/>
              <a:gd name="connsiteX3" fmla="*/ 348805 w 606578"/>
              <a:gd name="connsiteY3" fmla="*/ 605592 h 605592"/>
              <a:gd name="connsiteX4" fmla="*/ 391235 w 606578"/>
              <a:gd name="connsiteY4" fmla="*/ 454209 h 605592"/>
              <a:gd name="connsiteX5" fmla="*/ 504226 w 606578"/>
              <a:gd name="connsiteY5" fmla="*/ 357891 h 605592"/>
              <a:gd name="connsiteX6" fmla="*/ 532544 w 606578"/>
              <a:gd name="connsiteY6" fmla="*/ 385424 h 605592"/>
              <a:gd name="connsiteX7" fmla="*/ 476001 w 606578"/>
              <a:gd name="connsiteY7" fmla="*/ 454209 h 605592"/>
              <a:gd name="connsiteX8" fmla="*/ 560768 w 606578"/>
              <a:gd name="connsiteY8" fmla="*/ 385424 h 605592"/>
              <a:gd name="connsiteX9" fmla="*/ 603198 w 606578"/>
              <a:gd name="connsiteY9" fmla="*/ 289106 h 605592"/>
              <a:gd name="connsiteX10" fmla="*/ 3414 w 606578"/>
              <a:gd name="connsiteY10" fmla="*/ 289106 h 605592"/>
              <a:gd name="connsiteX11" fmla="*/ 45757 w 606578"/>
              <a:gd name="connsiteY11" fmla="*/ 385424 h 605592"/>
              <a:gd name="connsiteX12" fmla="*/ 130537 w 606578"/>
              <a:gd name="connsiteY12" fmla="*/ 454209 h 605592"/>
              <a:gd name="connsiteX13" fmla="*/ 73986 w 606578"/>
              <a:gd name="connsiteY13" fmla="*/ 385424 h 605592"/>
              <a:gd name="connsiteX14" fmla="*/ 102308 w 606578"/>
              <a:gd name="connsiteY14" fmla="*/ 357891 h 605592"/>
              <a:gd name="connsiteX15" fmla="*/ 215409 w 606578"/>
              <a:gd name="connsiteY15" fmla="*/ 454209 h 605592"/>
              <a:gd name="connsiteX16" fmla="*/ 257753 w 606578"/>
              <a:gd name="connsiteY16" fmla="*/ 605592 h 605592"/>
              <a:gd name="connsiteX17" fmla="*/ 187087 w 606578"/>
              <a:gd name="connsiteY17" fmla="*/ 605592 h 605592"/>
              <a:gd name="connsiteX18" fmla="*/ 45757 w 606578"/>
              <a:gd name="connsiteY18" fmla="*/ 454209 h 605592"/>
              <a:gd name="connsiteX19" fmla="*/ 3414 w 606578"/>
              <a:gd name="connsiteY19" fmla="*/ 289106 h 605592"/>
              <a:gd name="connsiteX20" fmla="*/ 315197 w 606578"/>
              <a:gd name="connsiteY20" fmla="*/ 198855 h 605592"/>
              <a:gd name="connsiteX21" fmla="*/ 315197 w 606578"/>
              <a:gd name="connsiteY21" fmla="*/ 248725 h 605592"/>
              <a:gd name="connsiteX22" fmla="*/ 330796 w 606578"/>
              <a:gd name="connsiteY22" fmla="*/ 239826 h 605592"/>
              <a:gd name="connsiteX23" fmla="*/ 336831 w 606578"/>
              <a:gd name="connsiteY23" fmla="*/ 223141 h 605592"/>
              <a:gd name="connsiteX24" fmla="*/ 331817 w 606578"/>
              <a:gd name="connsiteY24" fmla="*/ 208310 h 605592"/>
              <a:gd name="connsiteX25" fmla="*/ 315197 w 606578"/>
              <a:gd name="connsiteY25" fmla="*/ 198855 h 605592"/>
              <a:gd name="connsiteX26" fmla="*/ 296627 w 606578"/>
              <a:gd name="connsiteY26" fmla="*/ 112648 h 605592"/>
              <a:gd name="connsiteX27" fmla="*/ 284557 w 606578"/>
              <a:gd name="connsiteY27" fmla="*/ 121361 h 605592"/>
              <a:gd name="connsiteX28" fmla="*/ 280100 w 606578"/>
              <a:gd name="connsiteY28" fmla="*/ 134895 h 605592"/>
              <a:gd name="connsiteX29" fmla="*/ 284185 w 606578"/>
              <a:gd name="connsiteY29" fmla="*/ 147501 h 605592"/>
              <a:gd name="connsiteX30" fmla="*/ 296627 w 606578"/>
              <a:gd name="connsiteY30" fmla="*/ 156864 h 605592"/>
              <a:gd name="connsiteX31" fmla="*/ 296627 w 606578"/>
              <a:gd name="connsiteY31" fmla="*/ 72047 h 605592"/>
              <a:gd name="connsiteX32" fmla="*/ 315197 w 606578"/>
              <a:gd name="connsiteY32" fmla="*/ 72047 h 605592"/>
              <a:gd name="connsiteX33" fmla="*/ 315197 w 606578"/>
              <a:gd name="connsiteY33" fmla="*/ 84746 h 605592"/>
              <a:gd name="connsiteX34" fmla="*/ 347602 w 606578"/>
              <a:gd name="connsiteY34" fmla="*/ 98651 h 605592"/>
              <a:gd name="connsiteX35" fmla="*/ 363015 w 606578"/>
              <a:gd name="connsiteY35" fmla="*/ 129240 h 605592"/>
              <a:gd name="connsiteX36" fmla="*/ 330610 w 606578"/>
              <a:gd name="connsiteY36" fmla="*/ 133504 h 605592"/>
              <a:gd name="connsiteX37" fmla="*/ 315197 w 606578"/>
              <a:gd name="connsiteY37" fmla="*/ 113019 h 605592"/>
              <a:gd name="connsiteX38" fmla="*/ 315197 w 606578"/>
              <a:gd name="connsiteY38" fmla="*/ 162982 h 605592"/>
              <a:gd name="connsiteX39" fmla="*/ 357072 w 606578"/>
              <a:gd name="connsiteY39" fmla="*/ 184487 h 605592"/>
              <a:gd name="connsiteX40" fmla="*/ 368214 w 606578"/>
              <a:gd name="connsiteY40" fmla="*/ 218506 h 605592"/>
              <a:gd name="connsiteX41" fmla="*/ 354194 w 606578"/>
              <a:gd name="connsiteY41" fmla="*/ 257439 h 605592"/>
              <a:gd name="connsiteX42" fmla="*/ 315197 w 606578"/>
              <a:gd name="connsiteY42" fmla="*/ 276905 h 605592"/>
              <a:gd name="connsiteX43" fmla="*/ 315197 w 606578"/>
              <a:gd name="connsiteY43" fmla="*/ 300820 h 605592"/>
              <a:gd name="connsiteX44" fmla="*/ 296627 w 606578"/>
              <a:gd name="connsiteY44" fmla="*/ 300820 h 605592"/>
              <a:gd name="connsiteX45" fmla="*/ 296627 w 606578"/>
              <a:gd name="connsiteY45" fmla="*/ 277554 h 605592"/>
              <a:gd name="connsiteX46" fmla="*/ 260602 w 606578"/>
              <a:gd name="connsiteY46" fmla="*/ 261054 h 605592"/>
              <a:gd name="connsiteX47" fmla="*/ 242960 w 606578"/>
              <a:gd name="connsiteY47" fmla="*/ 222029 h 605592"/>
              <a:gd name="connsiteX48" fmla="*/ 276386 w 606578"/>
              <a:gd name="connsiteY48" fmla="*/ 218506 h 605592"/>
              <a:gd name="connsiteX49" fmla="*/ 284093 w 606578"/>
              <a:gd name="connsiteY49" fmla="*/ 236119 h 605592"/>
              <a:gd name="connsiteX50" fmla="*/ 296627 w 606578"/>
              <a:gd name="connsiteY50" fmla="*/ 246871 h 605592"/>
              <a:gd name="connsiteX51" fmla="*/ 296627 w 606578"/>
              <a:gd name="connsiteY51" fmla="*/ 193293 h 605592"/>
              <a:gd name="connsiteX52" fmla="*/ 259766 w 606578"/>
              <a:gd name="connsiteY52" fmla="*/ 171602 h 605592"/>
              <a:gd name="connsiteX53" fmla="*/ 248067 w 606578"/>
              <a:gd name="connsiteY53" fmla="*/ 136378 h 605592"/>
              <a:gd name="connsiteX54" fmla="*/ 261344 w 606578"/>
              <a:gd name="connsiteY54" fmla="*/ 101154 h 605592"/>
              <a:gd name="connsiteX55" fmla="*/ 296627 w 606578"/>
              <a:gd name="connsiteY55" fmla="*/ 84746 h 605592"/>
              <a:gd name="connsiteX56" fmla="*/ 303340 w 606578"/>
              <a:gd name="connsiteY56" fmla="*/ 37820 h 605592"/>
              <a:gd name="connsiteX57" fmla="*/ 152083 w 606578"/>
              <a:gd name="connsiteY57" fmla="*/ 188822 h 605592"/>
              <a:gd name="connsiteX58" fmla="*/ 303340 w 606578"/>
              <a:gd name="connsiteY58" fmla="*/ 339823 h 605592"/>
              <a:gd name="connsiteX59" fmla="*/ 454596 w 606578"/>
              <a:gd name="connsiteY59" fmla="*/ 188822 h 605592"/>
              <a:gd name="connsiteX60" fmla="*/ 303340 w 606578"/>
              <a:gd name="connsiteY60" fmla="*/ 37820 h 605592"/>
              <a:gd name="connsiteX61" fmla="*/ 303340 w 606578"/>
              <a:gd name="connsiteY61" fmla="*/ 0 h 605592"/>
              <a:gd name="connsiteX62" fmla="*/ 492479 w 606578"/>
              <a:gd name="connsiteY62" fmla="*/ 188822 h 605592"/>
              <a:gd name="connsiteX63" fmla="*/ 303340 w 606578"/>
              <a:gd name="connsiteY63" fmla="*/ 377736 h 605592"/>
              <a:gd name="connsiteX64" fmla="*/ 114107 w 606578"/>
              <a:gd name="connsiteY64" fmla="*/ 188822 h 605592"/>
              <a:gd name="connsiteX65" fmla="*/ 303340 w 606578"/>
              <a:gd name="connsiteY65" fmla="*/ 0 h 605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606578" h="605592">
                <a:moveTo>
                  <a:pt x="603198" y="289106"/>
                </a:moveTo>
                <a:cubicBezTo>
                  <a:pt x="603198" y="289106"/>
                  <a:pt x="624366" y="392284"/>
                  <a:pt x="560768" y="454209"/>
                </a:cubicBezTo>
                <a:cubicBezTo>
                  <a:pt x="497170" y="516134"/>
                  <a:pt x="422988" y="540237"/>
                  <a:pt x="419459" y="605592"/>
                </a:cubicBezTo>
                <a:lnTo>
                  <a:pt x="348805" y="605592"/>
                </a:lnTo>
                <a:cubicBezTo>
                  <a:pt x="348805" y="605592"/>
                  <a:pt x="302940" y="516134"/>
                  <a:pt x="391235" y="454209"/>
                </a:cubicBezTo>
                <a:cubicBezTo>
                  <a:pt x="479530" y="392284"/>
                  <a:pt x="504226" y="357891"/>
                  <a:pt x="504226" y="357891"/>
                </a:cubicBezTo>
                <a:cubicBezTo>
                  <a:pt x="504226" y="357891"/>
                  <a:pt x="553712" y="344079"/>
                  <a:pt x="532544" y="385424"/>
                </a:cubicBezTo>
                <a:cubicBezTo>
                  <a:pt x="511375" y="426676"/>
                  <a:pt x="476001" y="454209"/>
                  <a:pt x="476001" y="454209"/>
                </a:cubicBezTo>
                <a:cubicBezTo>
                  <a:pt x="476001" y="454209"/>
                  <a:pt x="543128" y="440489"/>
                  <a:pt x="560768" y="385424"/>
                </a:cubicBezTo>
                <a:cubicBezTo>
                  <a:pt x="578408" y="330359"/>
                  <a:pt x="560768" y="299396"/>
                  <a:pt x="603198" y="289106"/>
                </a:cubicBezTo>
                <a:close/>
                <a:moveTo>
                  <a:pt x="3414" y="289106"/>
                </a:moveTo>
                <a:cubicBezTo>
                  <a:pt x="45757" y="299396"/>
                  <a:pt x="28114" y="330359"/>
                  <a:pt x="45757" y="385424"/>
                </a:cubicBezTo>
                <a:cubicBezTo>
                  <a:pt x="63400" y="440489"/>
                  <a:pt x="130537" y="454209"/>
                  <a:pt x="130537" y="454209"/>
                </a:cubicBezTo>
                <a:cubicBezTo>
                  <a:pt x="130537" y="454209"/>
                  <a:pt x="95251" y="426676"/>
                  <a:pt x="73986" y="385424"/>
                </a:cubicBezTo>
                <a:cubicBezTo>
                  <a:pt x="52815" y="344171"/>
                  <a:pt x="102308" y="357891"/>
                  <a:pt x="102308" y="357891"/>
                </a:cubicBezTo>
                <a:cubicBezTo>
                  <a:pt x="102308" y="357891"/>
                  <a:pt x="127008" y="392284"/>
                  <a:pt x="215409" y="454209"/>
                </a:cubicBezTo>
                <a:cubicBezTo>
                  <a:pt x="303717" y="516134"/>
                  <a:pt x="257753" y="605592"/>
                  <a:pt x="257753" y="605592"/>
                </a:cubicBezTo>
                <a:lnTo>
                  <a:pt x="187087" y="605592"/>
                </a:lnTo>
                <a:cubicBezTo>
                  <a:pt x="183559" y="540237"/>
                  <a:pt x="109365" y="516134"/>
                  <a:pt x="45757" y="454209"/>
                </a:cubicBezTo>
                <a:cubicBezTo>
                  <a:pt x="-17850" y="392284"/>
                  <a:pt x="3414" y="289106"/>
                  <a:pt x="3414" y="289106"/>
                </a:cubicBezTo>
                <a:close/>
                <a:moveTo>
                  <a:pt x="315197" y="198855"/>
                </a:moveTo>
                <a:lnTo>
                  <a:pt x="315197" y="248725"/>
                </a:lnTo>
                <a:cubicBezTo>
                  <a:pt x="321604" y="247520"/>
                  <a:pt x="326803" y="244554"/>
                  <a:pt x="330796" y="239826"/>
                </a:cubicBezTo>
                <a:cubicBezTo>
                  <a:pt x="334788" y="235099"/>
                  <a:pt x="336831" y="229537"/>
                  <a:pt x="336831" y="223141"/>
                </a:cubicBezTo>
                <a:cubicBezTo>
                  <a:pt x="336831" y="217394"/>
                  <a:pt x="335160" y="212481"/>
                  <a:pt x="331817" y="208310"/>
                </a:cubicBezTo>
                <a:cubicBezTo>
                  <a:pt x="328382" y="204231"/>
                  <a:pt x="322904" y="200987"/>
                  <a:pt x="315197" y="198855"/>
                </a:cubicBezTo>
                <a:close/>
                <a:moveTo>
                  <a:pt x="296627" y="112648"/>
                </a:moveTo>
                <a:cubicBezTo>
                  <a:pt x="291521" y="114316"/>
                  <a:pt x="287528" y="117190"/>
                  <a:pt x="284557" y="121361"/>
                </a:cubicBezTo>
                <a:cubicBezTo>
                  <a:pt x="281586" y="125440"/>
                  <a:pt x="280100" y="129889"/>
                  <a:pt x="280100" y="134895"/>
                </a:cubicBezTo>
                <a:cubicBezTo>
                  <a:pt x="280100" y="139344"/>
                  <a:pt x="281493" y="143608"/>
                  <a:pt x="284185" y="147501"/>
                </a:cubicBezTo>
                <a:cubicBezTo>
                  <a:pt x="286878" y="151395"/>
                  <a:pt x="291056" y="154454"/>
                  <a:pt x="296627" y="156864"/>
                </a:cubicBezTo>
                <a:close/>
                <a:moveTo>
                  <a:pt x="296627" y="72047"/>
                </a:moveTo>
                <a:lnTo>
                  <a:pt x="315197" y="72047"/>
                </a:lnTo>
                <a:lnTo>
                  <a:pt x="315197" y="84746"/>
                </a:lnTo>
                <a:cubicBezTo>
                  <a:pt x="328753" y="86322"/>
                  <a:pt x="339524" y="90957"/>
                  <a:pt x="347602" y="98651"/>
                </a:cubicBezTo>
                <a:cubicBezTo>
                  <a:pt x="355680" y="106252"/>
                  <a:pt x="360786" y="116448"/>
                  <a:pt x="363015" y="129240"/>
                </a:cubicBezTo>
                <a:lnTo>
                  <a:pt x="330610" y="133504"/>
                </a:lnTo>
                <a:cubicBezTo>
                  <a:pt x="328568" y="123401"/>
                  <a:pt x="323461" y="116541"/>
                  <a:pt x="315197" y="113019"/>
                </a:cubicBezTo>
                <a:lnTo>
                  <a:pt x="315197" y="162982"/>
                </a:lnTo>
                <a:cubicBezTo>
                  <a:pt x="335717" y="168543"/>
                  <a:pt x="349644" y="175681"/>
                  <a:pt x="357072" y="184487"/>
                </a:cubicBezTo>
                <a:cubicBezTo>
                  <a:pt x="364500" y="193386"/>
                  <a:pt x="368214" y="204695"/>
                  <a:pt x="368214" y="218506"/>
                </a:cubicBezTo>
                <a:cubicBezTo>
                  <a:pt x="368214" y="233894"/>
                  <a:pt x="363572" y="246964"/>
                  <a:pt x="354194" y="257439"/>
                </a:cubicBezTo>
                <a:cubicBezTo>
                  <a:pt x="344816" y="268006"/>
                  <a:pt x="331817" y="274495"/>
                  <a:pt x="315197" y="276905"/>
                </a:cubicBezTo>
                <a:lnTo>
                  <a:pt x="315197" y="300820"/>
                </a:lnTo>
                <a:lnTo>
                  <a:pt x="296627" y="300820"/>
                </a:lnTo>
                <a:lnTo>
                  <a:pt x="296627" y="277554"/>
                </a:lnTo>
                <a:cubicBezTo>
                  <a:pt x="281864" y="275792"/>
                  <a:pt x="269887" y="270323"/>
                  <a:pt x="260602" y="261054"/>
                </a:cubicBezTo>
                <a:cubicBezTo>
                  <a:pt x="251410" y="251877"/>
                  <a:pt x="245560" y="238899"/>
                  <a:pt x="242960" y="222029"/>
                </a:cubicBezTo>
                <a:lnTo>
                  <a:pt x="276386" y="218506"/>
                </a:lnTo>
                <a:cubicBezTo>
                  <a:pt x="277779" y="225366"/>
                  <a:pt x="280286" y="231206"/>
                  <a:pt x="284093" y="236119"/>
                </a:cubicBezTo>
                <a:cubicBezTo>
                  <a:pt x="287807" y="241031"/>
                  <a:pt x="291985" y="244647"/>
                  <a:pt x="296627" y="246871"/>
                </a:cubicBezTo>
                <a:lnTo>
                  <a:pt x="296627" y="193293"/>
                </a:lnTo>
                <a:cubicBezTo>
                  <a:pt x="279914" y="188566"/>
                  <a:pt x="267658" y="181335"/>
                  <a:pt x="259766" y="171602"/>
                </a:cubicBezTo>
                <a:cubicBezTo>
                  <a:pt x="251967" y="161962"/>
                  <a:pt x="248067" y="150190"/>
                  <a:pt x="248067" y="136378"/>
                </a:cubicBezTo>
                <a:cubicBezTo>
                  <a:pt x="248067" y="122381"/>
                  <a:pt x="252524" y="110701"/>
                  <a:pt x="261344" y="101154"/>
                </a:cubicBezTo>
                <a:cubicBezTo>
                  <a:pt x="270165" y="91699"/>
                  <a:pt x="281957" y="86230"/>
                  <a:pt x="296627" y="84746"/>
                </a:cubicBezTo>
                <a:close/>
                <a:moveTo>
                  <a:pt x="303340" y="37820"/>
                </a:moveTo>
                <a:cubicBezTo>
                  <a:pt x="219865" y="37820"/>
                  <a:pt x="152083" y="105581"/>
                  <a:pt x="152083" y="188822"/>
                </a:cubicBezTo>
                <a:cubicBezTo>
                  <a:pt x="152083" y="272155"/>
                  <a:pt x="219865" y="339823"/>
                  <a:pt x="303340" y="339823"/>
                </a:cubicBezTo>
                <a:cubicBezTo>
                  <a:pt x="386721" y="339823"/>
                  <a:pt x="454596" y="272155"/>
                  <a:pt x="454596" y="188822"/>
                </a:cubicBezTo>
                <a:cubicBezTo>
                  <a:pt x="454596" y="105581"/>
                  <a:pt x="386721" y="37820"/>
                  <a:pt x="303340" y="37820"/>
                </a:cubicBezTo>
                <a:close/>
                <a:moveTo>
                  <a:pt x="303340" y="0"/>
                </a:moveTo>
                <a:cubicBezTo>
                  <a:pt x="407798" y="0"/>
                  <a:pt x="492479" y="84539"/>
                  <a:pt x="492479" y="188822"/>
                </a:cubicBezTo>
                <a:cubicBezTo>
                  <a:pt x="492479" y="293197"/>
                  <a:pt x="407798" y="377736"/>
                  <a:pt x="303340" y="377736"/>
                </a:cubicBezTo>
                <a:cubicBezTo>
                  <a:pt x="198788" y="377736"/>
                  <a:pt x="114107" y="293197"/>
                  <a:pt x="114107" y="188822"/>
                </a:cubicBezTo>
                <a:cubicBezTo>
                  <a:pt x="114107" y="84539"/>
                  <a:pt x="198788" y="0"/>
                  <a:pt x="303340" y="0"/>
                </a:cubicBezTo>
                <a:close/>
              </a:path>
            </a:pathLst>
          </a:custGeom>
          <a:solidFill>
            <a:srgbClr val="FEB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1" name="矩形 120"/>
          <p:cNvSpPr/>
          <p:nvPr/>
        </p:nvSpPr>
        <p:spPr>
          <a:xfrm>
            <a:off x="7191695" y="4763906"/>
            <a:ext cx="540000" cy="36000"/>
          </a:xfrm>
          <a:prstGeom prst="rect">
            <a:avLst/>
          </a:prstGeom>
          <a:gradFill>
            <a:gsLst>
              <a:gs pos="79000">
                <a:srgbClr val="FEBE4A">
                  <a:alpha val="60000"/>
                  <a:lumMod val="70000"/>
                  <a:lumOff val="30000"/>
                </a:srgbClr>
              </a:gs>
              <a:gs pos="0">
                <a:srgbClr val="FEBE4A"/>
              </a:gs>
              <a:gs pos="100000">
                <a:srgbClr val="FEBE4A">
                  <a:alpha val="0"/>
                  <a:lumMod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22" name="矩形 121"/>
          <p:cNvSpPr/>
          <p:nvPr/>
        </p:nvSpPr>
        <p:spPr>
          <a:xfrm>
            <a:off x="9923089" y="4763906"/>
            <a:ext cx="540000" cy="36000"/>
          </a:xfrm>
          <a:prstGeom prst="rect">
            <a:avLst/>
          </a:prstGeom>
          <a:gradFill>
            <a:gsLst>
              <a:gs pos="79000">
                <a:srgbClr val="FEBE4A">
                  <a:alpha val="60000"/>
                  <a:lumMod val="70000"/>
                  <a:lumOff val="30000"/>
                </a:srgbClr>
              </a:gs>
              <a:gs pos="0">
                <a:srgbClr val="FEBE4A"/>
              </a:gs>
              <a:gs pos="100000">
                <a:srgbClr val="FEBE4A">
                  <a:alpha val="0"/>
                  <a:lumMod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23" name="矩形 122"/>
          <p:cNvSpPr/>
          <p:nvPr/>
        </p:nvSpPr>
        <p:spPr>
          <a:xfrm>
            <a:off x="4460303" y="4763906"/>
            <a:ext cx="540000" cy="36000"/>
          </a:xfrm>
          <a:prstGeom prst="rect">
            <a:avLst/>
          </a:prstGeom>
          <a:gradFill>
            <a:gsLst>
              <a:gs pos="79000">
                <a:srgbClr val="FEBE4A">
                  <a:alpha val="60000"/>
                  <a:lumMod val="70000"/>
                  <a:lumOff val="30000"/>
                </a:srgbClr>
              </a:gs>
              <a:gs pos="0">
                <a:srgbClr val="FEBE4A"/>
              </a:gs>
              <a:gs pos="100000">
                <a:srgbClr val="FEBE4A">
                  <a:alpha val="0"/>
                  <a:lumMod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24" name="矩形 123"/>
          <p:cNvSpPr/>
          <p:nvPr/>
        </p:nvSpPr>
        <p:spPr>
          <a:xfrm>
            <a:off x="1728911" y="4763906"/>
            <a:ext cx="540000" cy="36000"/>
          </a:xfrm>
          <a:prstGeom prst="rect">
            <a:avLst/>
          </a:prstGeom>
          <a:gradFill>
            <a:gsLst>
              <a:gs pos="79000">
                <a:srgbClr val="FEBE4A">
                  <a:alpha val="60000"/>
                  <a:lumMod val="70000"/>
                  <a:lumOff val="30000"/>
                </a:srgbClr>
              </a:gs>
              <a:gs pos="0">
                <a:srgbClr val="FEBE4A"/>
              </a:gs>
              <a:gs pos="100000">
                <a:srgbClr val="FEBE4A">
                  <a:alpha val="0"/>
                  <a:lumMod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Tree>
    <p:custDataLst>
      <p:tags r:id="rId1"/>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组合 26"/>
          <p:cNvGrpSpPr/>
          <p:nvPr/>
        </p:nvGrpSpPr>
        <p:grpSpPr>
          <a:xfrm>
            <a:off x="6201030" y="3008498"/>
            <a:ext cx="2515955" cy="2170580"/>
            <a:chOff x="6206448" y="3023210"/>
            <a:chExt cx="2515955" cy="2170580"/>
          </a:xfrm>
        </p:grpSpPr>
        <p:sp>
          <p:nvSpPr>
            <p:cNvPr id="28" name="文本框 27"/>
            <p:cNvSpPr txBox="1"/>
            <p:nvPr/>
          </p:nvSpPr>
          <p:spPr>
            <a:xfrm flipH="1">
              <a:off x="6206448" y="3425315"/>
              <a:ext cx="2515955" cy="1768475"/>
            </a:xfrm>
            <a:prstGeom prst="rect">
              <a:avLst/>
            </a:prstGeom>
            <a:noFill/>
          </p:spPr>
          <p:txBody>
            <a:bodyPr wrap="square" rtlCol="0">
              <a:spAutoFit/>
            </a:bodyPr>
            <a:lstStyle/>
            <a:p>
              <a:pPr algn="ctr">
                <a:lnSpc>
                  <a:spcPct val="130000"/>
                </a:lnSpc>
              </a:pPr>
              <a:r>
                <a:rPr lang="zh-CN" altLang="en-US" sz="1400" dirty="0">
                  <a:solidFill>
                    <a:schemeClr val="bg1"/>
                  </a:solidFill>
                </a:rPr>
                <a:t>故事的最後，夏洛卻死了。在它死之前，威爾伯帶著它的孩子走了</a:t>
              </a:r>
              <a:r>
                <a:rPr lang="en-US" altLang="zh-CN" sz="1400" dirty="0">
                  <a:solidFill>
                    <a:schemeClr val="bg1"/>
                  </a:solidFill>
                </a:rPr>
                <a:t>,</a:t>
              </a:r>
              <a:r>
                <a:rPr lang="zh-CN" altLang="en-US" sz="1400" dirty="0">
                  <a:solidFill>
                    <a:schemeClr val="bg1"/>
                  </a:solidFill>
                </a:rPr>
                <a:t>而在它死的時候，身邊卻沒有一個人陪伴</a:t>
              </a:r>
              <a:r>
                <a:rPr lang="en-US" altLang="zh-CN" sz="1400" dirty="0">
                  <a:solidFill>
                    <a:schemeClr val="bg1"/>
                  </a:solidFill>
                </a:rPr>
                <a:t>.</a:t>
              </a:r>
              <a:r>
                <a:rPr lang="zh-CN" altLang="en-US" sz="1400" dirty="0">
                  <a:solidFill>
                    <a:schemeClr val="bg1"/>
                  </a:solidFill>
                </a:rPr>
                <a:t> 夏洛為了真摯的友誼，而犧牲自己的精神值得我們學習。</a:t>
              </a:r>
              <a:endParaRPr lang="zh-CN" altLang="en-US" sz="1400" dirty="0">
                <a:solidFill>
                  <a:schemeClr val="bg1"/>
                </a:solidFill>
                <a:latin typeface="思源黑体 CN Light" panose="020B0300000000000000" pitchFamily="34" charset="-122"/>
                <a:ea typeface="思源黑体 CN Light" panose="020B0300000000000000" pitchFamily="34" charset="-122"/>
              </a:endParaRPr>
            </a:p>
          </p:txBody>
        </p:sp>
        <p:sp>
          <p:nvSpPr>
            <p:cNvPr id="29" name="文本框 28"/>
            <p:cNvSpPr txBox="1"/>
            <p:nvPr/>
          </p:nvSpPr>
          <p:spPr>
            <a:xfrm flipH="1">
              <a:off x="6820659" y="3023210"/>
              <a:ext cx="1478280" cy="460375"/>
            </a:xfrm>
            <a:prstGeom prst="rect">
              <a:avLst/>
            </a:prstGeom>
            <a:noFill/>
          </p:spPr>
          <p:txBody>
            <a:bodyPr wrap="none" rtlCol="0">
              <a:spAutoFit/>
            </a:bodyPr>
            <a:lstStyle>
              <a:defPPr>
                <a:defRPr lang="zh-CN"/>
              </a:defPPr>
              <a:lvl1pPr>
                <a:defRPr sz="2400" spc="150">
                  <a:solidFill>
                    <a:srgbClr val="719D49"/>
                  </a:solidFill>
                  <a:latin typeface="思源黑体 CN Heavy" panose="020B0A00000000000000" pitchFamily="34" charset="-122"/>
                  <a:ea typeface="思源黑体 CN Heavy" panose="020B0A00000000000000" pitchFamily="34" charset="-122"/>
                </a:defRPr>
              </a:lvl1pPr>
            </a:lstStyle>
            <a:p>
              <a:r>
                <a:rPr lang="zh-CN" altLang="en-US" dirty="0">
                  <a:solidFill>
                    <a:schemeClr val="bg1"/>
                  </a:solidFill>
                </a:rPr>
                <a:t>讀書感悟</a:t>
              </a:r>
            </a:p>
          </p:txBody>
        </p:sp>
      </p:grpSp>
      <p:sp>
        <p:nvSpPr>
          <p:cNvPr id="35" name="矩形 34"/>
          <p:cNvSpPr/>
          <p:nvPr/>
        </p:nvSpPr>
        <p:spPr>
          <a:xfrm>
            <a:off x="709799" y="6210300"/>
            <a:ext cx="5364000" cy="72000"/>
          </a:xfrm>
          <a:prstGeom prst="rect">
            <a:avLst/>
          </a:prstGeom>
          <a:gradFill>
            <a:gsLst>
              <a:gs pos="79000">
                <a:srgbClr val="FEBE4A">
                  <a:alpha val="60000"/>
                  <a:lumMod val="70000"/>
                  <a:lumOff val="30000"/>
                </a:srgbClr>
              </a:gs>
              <a:gs pos="0">
                <a:srgbClr val="FEBE4A"/>
              </a:gs>
              <a:gs pos="100000">
                <a:srgbClr val="FEBE4A">
                  <a:alpha val="0"/>
                  <a:lumMod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iconfont-1141-850512"/>
          <p:cNvSpPr/>
          <p:nvPr/>
        </p:nvSpPr>
        <p:spPr>
          <a:xfrm>
            <a:off x="7200900" y="2260005"/>
            <a:ext cx="552492" cy="517967"/>
          </a:xfrm>
          <a:custGeom>
            <a:avLst/>
            <a:gdLst>
              <a:gd name="T0" fmla="*/ 11200 w 12800"/>
              <a:gd name="T1" fmla="*/ 0 h 12000"/>
              <a:gd name="T2" fmla="*/ 6606 w 12800"/>
              <a:gd name="T3" fmla="*/ 1715 h 12000"/>
              <a:gd name="T4" fmla="*/ 6194 w 12800"/>
              <a:gd name="T5" fmla="*/ 1715 h 12000"/>
              <a:gd name="T6" fmla="*/ 1600 w 12800"/>
              <a:gd name="T7" fmla="*/ 0 h 12000"/>
              <a:gd name="T8" fmla="*/ 0 w 12800"/>
              <a:gd name="T9" fmla="*/ 1600 h 12000"/>
              <a:gd name="T10" fmla="*/ 1006 w 12800"/>
              <a:gd name="T11" fmla="*/ 10286 h 12000"/>
              <a:gd name="T12" fmla="*/ 5600 w 12800"/>
              <a:gd name="T13" fmla="*/ 12000 h 12000"/>
              <a:gd name="T14" fmla="*/ 7200 w 12800"/>
              <a:gd name="T15" fmla="*/ 12000 h 12000"/>
              <a:gd name="T16" fmla="*/ 11794 w 12800"/>
              <a:gd name="T17" fmla="*/ 10286 h 12000"/>
              <a:gd name="T18" fmla="*/ 12800 w 12800"/>
              <a:gd name="T19" fmla="*/ 1600 h 12000"/>
              <a:gd name="T20" fmla="*/ 5600 w 12800"/>
              <a:gd name="T21" fmla="*/ 10400 h 12000"/>
              <a:gd name="T22" fmla="*/ 1600 w 12800"/>
              <a:gd name="T23" fmla="*/ 1600 h 12000"/>
              <a:gd name="T24" fmla="*/ 5600 w 12800"/>
              <a:gd name="T25" fmla="*/ 10400 h 12000"/>
              <a:gd name="T26" fmla="*/ 7200 w 12800"/>
              <a:gd name="T27" fmla="*/ 10400 h 12000"/>
              <a:gd name="T28" fmla="*/ 11200 w 12800"/>
              <a:gd name="T29" fmla="*/ 1600 h 12000"/>
              <a:gd name="T30" fmla="*/ 4800 w 12800"/>
              <a:gd name="T31" fmla="*/ 3680 h 12000"/>
              <a:gd name="T32" fmla="*/ 2400 w 12800"/>
              <a:gd name="T33" fmla="*/ 3520 h 12000"/>
              <a:gd name="T34" fmla="*/ 4800 w 12800"/>
              <a:gd name="T35" fmla="*/ 3680 h 12000"/>
              <a:gd name="T36" fmla="*/ 2400 w 12800"/>
              <a:gd name="T37" fmla="*/ 4320 h 12000"/>
              <a:gd name="T38" fmla="*/ 4800 w 12800"/>
              <a:gd name="T39" fmla="*/ 6080 h 12000"/>
              <a:gd name="T40" fmla="*/ 4800 w 12800"/>
              <a:gd name="T41" fmla="*/ 6880 h 12000"/>
              <a:gd name="T42" fmla="*/ 2400 w 12800"/>
              <a:gd name="T43" fmla="*/ 6720 h 12000"/>
              <a:gd name="T44" fmla="*/ 4800 w 12800"/>
              <a:gd name="T45" fmla="*/ 6880 h 12000"/>
              <a:gd name="T46" fmla="*/ 2400 w 12800"/>
              <a:gd name="T47" fmla="*/ 7520 h 12000"/>
              <a:gd name="T48" fmla="*/ 4800 w 12800"/>
              <a:gd name="T49" fmla="*/ 9280 h 12000"/>
              <a:gd name="T50" fmla="*/ 10400 w 12800"/>
              <a:gd name="T51" fmla="*/ 7520 h 12000"/>
              <a:gd name="T52" fmla="*/ 8000 w 12800"/>
              <a:gd name="T53" fmla="*/ 9280 h 12000"/>
              <a:gd name="T54" fmla="*/ 10400 w 12800"/>
              <a:gd name="T55" fmla="*/ 7520 h 12000"/>
              <a:gd name="T56" fmla="*/ 8000 w 12800"/>
              <a:gd name="T57" fmla="*/ 6880 h 12000"/>
              <a:gd name="T58" fmla="*/ 10400 w 12800"/>
              <a:gd name="T59" fmla="*/ 6720 h 12000"/>
              <a:gd name="T60" fmla="*/ 10400 w 12800"/>
              <a:gd name="T61" fmla="*/ 4320 h 12000"/>
              <a:gd name="T62" fmla="*/ 8000 w 12800"/>
              <a:gd name="T63" fmla="*/ 6080 h 12000"/>
              <a:gd name="T64" fmla="*/ 10400 w 12800"/>
              <a:gd name="T65" fmla="*/ 4320 h 12000"/>
              <a:gd name="T66" fmla="*/ 8000 w 12800"/>
              <a:gd name="T67" fmla="*/ 3680 h 12000"/>
              <a:gd name="T68" fmla="*/ 10400 w 12800"/>
              <a:gd name="T69" fmla="*/ 3520 h 12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2800" h="12000">
                <a:moveTo>
                  <a:pt x="12097" y="275"/>
                </a:moveTo>
                <a:cubicBezTo>
                  <a:pt x="11828" y="94"/>
                  <a:pt x="11516" y="0"/>
                  <a:pt x="11200" y="0"/>
                </a:cubicBezTo>
                <a:cubicBezTo>
                  <a:pt x="10999" y="0"/>
                  <a:pt x="10798" y="38"/>
                  <a:pt x="10606" y="115"/>
                </a:cubicBezTo>
                <a:lnTo>
                  <a:pt x="6606" y="1715"/>
                </a:lnTo>
                <a:cubicBezTo>
                  <a:pt x="6530" y="1745"/>
                  <a:pt x="6469" y="1794"/>
                  <a:pt x="6400" y="1835"/>
                </a:cubicBezTo>
                <a:cubicBezTo>
                  <a:pt x="6331" y="1794"/>
                  <a:pt x="6270" y="1745"/>
                  <a:pt x="6194" y="1715"/>
                </a:cubicBezTo>
                <a:lnTo>
                  <a:pt x="2194" y="115"/>
                </a:lnTo>
                <a:cubicBezTo>
                  <a:pt x="2002" y="38"/>
                  <a:pt x="1801" y="0"/>
                  <a:pt x="1600" y="0"/>
                </a:cubicBezTo>
                <a:cubicBezTo>
                  <a:pt x="1285" y="0"/>
                  <a:pt x="971" y="94"/>
                  <a:pt x="703" y="275"/>
                </a:cubicBezTo>
                <a:cubicBezTo>
                  <a:pt x="263" y="573"/>
                  <a:pt x="0" y="1069"/>
                  <a:pt x="0" y="1600"/>
                </a:cubicBezTo>
                <a:lnTo>
                  <a:pt x="0" y="8800"/>
                </a:lnTo>
                <a:cubicBezTo>
                  <a:pt x="0" y="9454"/>
                  <a:pt x="398" y="10043"/>
                  <a:pt x="1006" y="10286"/>
                </a:cubicBezTo>
                <a:lnTo>
                  <a:pt x="5006" y="11886"/>
                </a:lnTo>
                <a:cubicBezTo>
                  <a:pt x="5198" y="11962"/>
                  <a:pt x="5399" y="12000"/>
                  <a:pt x="5600" y="12000"/>
                </a:cubicBezTo>
                <a:cubicBezTo>
                  <a:pt x="5880" y="12000"/>
                  <a:pt x="6153" y="11915"/>
                  <a:pt x="6400" y="11771"/>
                </a:cubicBezTo>
                <a:cubicBezTo>
                  <a:pt x="6647" y="11915"/>
                  <a:pt x="6920" y="12000"/>
                  <a:pt x="7200" y="12000"/>
                </a:cubicBezTo>
                <a:cubicBezTo>
                  <a:pt x="7401" y="12000"/>
                  <a:pt x="7602" y="11962"/>
                  <a:pt x="7794" y="11886"/>
                </a:cubicBezTo>
                <a:lnTo>
                  <a:pt x="11794" y="10286"/>
                </a:lnTo>
                <a:cubicBezTo>
                  <a:pt x="12402" y="10043"/>
                  <a:pt x="12800" y="9454"/>
                  <a:pt x="12800" y="8800"/>
                </a:cubicBezTo>
                <a:lnTo>
                  <a:pt x="12800" y="1600"/>
                </a:lnTo>
                <a:cubicBezTo>
                  <a:pt x="12800" y="1069"/>
                  <a:pt x="12537" y="573"/>
                  <a:pt x="12097" y="275"/>
                </a:cubicBezTo>
                <a:close/>
                <a:moveTo>
                  <a:pt x="5600" y="10400"/>
                </a:moveTo>
                <a:lnTo>
                  <a:pt x="1600" y="8800"/>
                </a:lnTo>
                <a:lnTo>
                  <a:pt x="1600" y="1600"/>
                </a:lnTo>
                <a:lnTo>
                  <a:pt x="5600" y="3200"/>
                </a:lnTo>
                <a:lnTo>
                  <a:pt x="5600" y="10400"/>
                </a:lnTo>
                <a:close/>
                <a:moveTo>
                  <a:pt x="11200" y="8800"/>
                </a:moveTo>
                <a:lnTo>
                  <a:pt x="7200" y="10400"/>
                </a:lnTo>
                <a:lnTo>
                  <a:pt x="7200" y="3200"/>
                </a:lnTo>
                <a:lnTo>
                  <a:pt x="11200" y="1600"/>
                </a:lnTo>
                <a:lnTo>
                  <a:pt x="11200" y="8800"/>
                </a:lnTo>
                <a:close/>
                <a:moveTo>
                  <a:pt x="4800" y="3680"/>
                </a:moveTo>
                <a:lnTo>
                  <a:pt x="2400" y="2720"/>
                </a:lnTo>
                <a:lnTo>
                  <a:pt x="2400" y="3520"/>
                </a:lnTo>
                <a:lnTo>
                  <a:pt x="4800" y="4480"/>
                </a:lnTo>
                <a:lnTo>
                  <a:pt x="4800" y="3680"/>
                </a:lnTo>
                <a:close/>
                <a:moveTo>
                  <a:pt x="4800" y="5280"/>
                </a:moveTo>
                <a:lnTo>
                  <a:pt x="2400" y="4320"/>
                </a:lnTo>
                <a:lnTo>
                  <a:pt x="2400" y="5120"/>
                </a:lnTo>
                <a:lnTo>
                  <a:pt x="4800" y="6080"/>
                </a:lnTo>
                <a:lnTo>
                  <a:pt x="4800" y="5280"/>
                </a:lnTo>
                <a:close/>
                <a:moveTo>
                  <a:pt x="4800" y="6880"/>
                </a:moveTo>
                <a:lnTo>
                  <a:pt x="2400" y="5920"/>
                </a:lnTo>
                <a:lnTo>
                  <a:pt x="2400" y="6720"/>
                </a:lnTo>
                <a:lnTo>
                  <a:pt x="4800" y="7680"/>
                </a:lnTo>
                <a:lnTo>
                  <a:pt x="4800" y="6880"/>
                </a:lnTo>
                <a:close/>
                <a:moveTo>
                  <a:pt x="4800" y="8480"/>
                </a:moveTo>
                <a:lnTo>
                  <a:pt x="2400" y="7520"/>
                </a:lnTo>
                <a:lnTo>
                  <a:pt x="2400" y="8320"/>
                </a:lnTo>
                <a:lnTo>
                  <a:pt x="4800" y="9280"/>
                </a:lnTo>
                <a:lnTo>
                  <a:pt x="4800" y="8480"/>
                </a:lnTo>
                <a:close/>
                <a:moveTo>
                  <a:pt x="10400" y="7520"/>
                </a:moveTo>
                <a:lnTo>
                  <a:pt x="8000" y="8480"/>
                </a:lnTo>
                <a:lnTo>
                  <a:pt x="8000" y="9280"/>
                </a:lnTo>
                <a:lnTo>
                  <a:pt x="10400" y="8321"/>
                </a:lnTo>
                <a:lnTo>
                  <a:pt x="10400" y="7520"/>
                </a:lnTo>
                <a:close/>
                <a:moveTo>
                  <a:pt x="10400" y="5920"/>
                </a:moveTo>
                <a:lnTo>
                  <a:pt x="8000" y="6880"/>
                </a:lnTo>
                <a:lnTo>
                  <a:pt x="8000" y="7680"/>
                </a:lnTo>
                <a:lnTo>
                  <a:pt x="10400" y="6720"/>
                </a:lnTo>
                <a:lnTo>
                  <a:pt x="10400" y="5920"/>
                </a:lnTo>
                <a:close/>
                <a:moveTo>
                  <a:pt x="10400" y="4320"/>
                </a:moveTo>
                <a:lnTo>
                  <a:pt x="8000" y="5280"/>
                </a:lnTo>
                <a:lnTo>
                  <a:pt x="8000" y="6080"/>
                </a:lnTo>
                <a:lnTo>
                  <a:pt x="10400" y="5120"/>
                </a:lnTo>
                <a:lnTo>
                  <a:pt x="10400" y="4320"/>
                </a:lnTo>
                <a:close/>
                <a:moveTo>
                  <a:pt x="10400" y="2720"/>
                </a:moveTo>
                <a:lnTo>
                  <a:pt x="8000" y="3680"/>
                </a:lnTo>
                <a:lnTo>
                  <a:pt x="8000" y="4480"/>
                </a:lnTo>
                <a:lnTo>
                  <a:pt x="10400" y="3520"/>
                </a:lnTo>
                <a:lnTo>
                  <a:pt x="10400" y="272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椭圆 43"/>
          <p:cNvSpPr/>
          <p:nvPr/>
        </p:nvSpPr>
        <p:spPr>
          <a:xfrm>
            <a:off x="10197601" y="-1465531"/>
            <a:ext cx="2931062" cy="2931062"/>
          </a:xfrm>
          <a:prstGeom prst="ellipse">
            <a:avLst/>
          </a:prstGeom>
          <a:solidFill>
            <a:srgbClr val="FEDE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5" name="组合 44"/>
          <p:cNvGrpSpPr/>
          <p:nvPr/>
        </p:nvGrpSpPr>
        <p:grpSpPr>
          <a:xfrm>
            <a:off x="726538" y="1451019"/>
            <a:ext cx="789600" cy="180000"/>
            <a:chOff x="6346288" y="5946819"/>
            <a:chExt cx="789600" cy="180000"/>
          </a:xfrm>
        </p:grpSpPr>
        <p:sp>
          <p:nvSpPr>
            <p:cNvPr id="46" name="椭圆 45"/>
            <p:cNvSpPr/>
            <p:nvPr/>
          </p:nvSpPr>
          <p:spPr>
            <a:xfrm>
              <a:off x="6346288" y="5946819"/>
              <a:ext cx="180000" cy="180000"/>
            </a:xfrm>
            <a:prstGeom prst="ellipse">
              <a:avLst/>
            </a:prstGeom>
            <a:solidFill>
              <a:srgbClr val="FEB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7" name="椭圆 46"/>
            <p:cNvSpPr/>
            <p:nvPr/>
          </p:nvSpPr>
          <p:spPr>
            <a:xfrm>
              <a:off x="6651088" y="5946819"/>
              <a:ext cx="180000" cy="180000"/>
            </a:xfrm>
            <a:prstGeom prst="ellipse">
              <a:avLst/>
            </a:prstGeom>
            <a:solidFill>
              <a:srgbClr val="FEBE4A">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8" name="椭圆 47"/>
            <p:cNvSpPr/>
            <p:nvPr/>
          </p:nvSpPr>
          <p:spPr>
            <a:xfrm>
              <a:off x="6955888" y="5946819"/>
              <a:ext cx="180000" cy="180000"/>
            </a:xfrm>
            <a:prstGeom prst="ellipse">
              <a:avLst/>
            </a:prstGeom>
            <a:solidFill>
              <a:srgbClr val="FEBE4A">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nvGrpSpPr>
          <p:cNvPr id="39" name="组合 38"/>
          <p:cNvGrpSpPr/>
          <p:nvPr/>
        </p:nvGrpSpPr>
        <p:grpSpPr>
          <a:xfrm>
            <a:off x="405633" y="161560"/>
            <a:ext cx="4594903" cy="774292"/>
            <a:chOff x="405633" y="161560"/>
            <a:chExt cx="4594903" cy="774292"/>
          </a:xfrm>
        </p:grpSpPr>
        <p:grpSp>
          <p:nvGrpSpPr>
            <p:cNvPr id="49" name="组合 48"/>
            <p:cNvGrpSpPr/>
            <p:nvPr/>
          </p:nvGrpSpPr>
          <p:grpSpPr>
            <a:xfrm>
              <a:off x="1219200" y="197085"/>
              <a:ext cx="3781336" cy="652171"/>
              <a:chOff x="1409700" y="616185"/>
              <a:chExt cx="3781336" cy="652171"/>
            </a:xfrm>
          </p:grpSpPr>
          <p:grpSp>
            <p:nvGrpSpPr>
              <p:cNvPr id="51" name="组合 50"/>
              <p:cNvGrpSpPr/>
              <p:nvPr/>
            </p:nvGrpSpPr>
            <p:grpSpPr>
              <a:xfrm>
                <a:off x="2493556" y="616185"/>
                <a:ext cx="2697480" cy="652171"/>
                <a:chOff x="2531656" y="501885"/>
                <a:chExt cx="2697480" cy="652171"/>
              </a:xfrm>
            </p:grpSpPr>
            <p:sp>
              <p:nvSpPr>
                <p:cNvPr id="55" name="文本框 54"/>
                <p:cNvSpPr txBox="1"/>
                <p:nvPr/>
              </p:nvSpPr>
              <p:spPr>
                <a:xfrm>
                  <a:off x="2531656" y="501885"/>
                  <a:ext cx="2697480" cy="521970"/>
                </a:xfrm>
                <a:prstGeom prst="rect">
                  <a:avLst/>
                </a:prstGeom>
                <a:noFill/>
              </p:spPr>
              <p:txBody>
                <a:bodyPr wrap="none" rtlCol="0">
                  <a:spAutoFit/>
                </a:bodyPr>
                <a:lstStyle/>
                <a:p>
                  <a:r>
                    <a:rPr lang="zh-CN" altLang="en-US" sz="2800" spc="500" dirty="0">
                      <a:solidFill>
                        <a:srgbClr val="FEBE4A"/>
                      </a:solidFill>
                      <a:latin typeface="思源黑体 CN Heavy" panose="020B0A00000000000000" pitchFamily="34" charset="-122"/>
                      <a:ea typeface="思源黑体 CN Heavy" panose="020B0A00000000000000" pitchFamily="34" charset="-122"/>
                    </a:rPr>
                    <a:t>預期收益情況</a:t>
                  </a:r>
                  <a:endParaRPr lang="en-US" altLang="zh-CN" sz="2800" spc="500" dirty="0">
                    <a:solidFill>
                      <a:srgbClr val="FEBE4A"/>
                    </a:solidFill>
                    <a:latin typeface="思源黑体 CN Heavy" panose="020B0A00000000000000" pitchFamily="34" charset="-122"/>
                    <a:ea typeface="思源黑体 CN Heavy" panose="020B0A00000000000000" pitchFamily="34" charset="-122"/>
                  </a:endParaRPr>
                </a:p>
              </p:txBody>
            </p:sp>
            <p:sp>
              <p:nvSpPr>
                <p:cNvPr id="56" name="文本框 55"/>
                <p:cNvSpPr txBox="1"/>
                <p:nvPr/>
              </p:nvSpPr>
              <p:spPr>
                <a:xfrm>
                  <a:off x="2531656" y="878466"/>
                  <a:ext cx="2684145" cy="275590"/>
                </a:xfrm>
                <a:prstGeom prst="rect">
                  <a:avLst/>
                </a:prstGeom>
                <a:noFill/>
              </p:spPr>
              <p:txBody>
                <a:bodyPr wrap="none" rtlCol="0">
                  <a:spAutoFit/>
                </a:bodyPr>
                <a:lstStyle>
                  <a:defPPr>
                    <a:defRPr lang="zh-CN"/>
                  </a:defPPr>
                  <a:lvl1pPr>
                    <a:defRPr sz="1200" spc="150">
                      <a:solidFill>
                        <a:srgbClr val="FEDEA4"/>
                      </a:solidFill>
                      <a:latin typeface="思源黑体 CN Heavy" panose="020B0A00000000000000" pitchFamily="34" charset="-122"/>
                      <a:ea typeface="思源黑体 CN Heavy" panose="020B0A00000000000000" pitchFamily="34" charset="-122"/>
                    </a:defRPr>
                  </a:lvl1pPr>
                </a:lstStyle>
                <a:p>
                  <a:r>
                    <a:rPr lang="en-US" altLang="zh-CN" dirty="0"/>
                    <a:t>Expected Return Situation</a:t>
                  </a:r>
                  <a:endParaRPr lang="zh-CN" altLang="en-US" dirty="0"/>
                </a:p>
              </p:txBody>
            </p:sp>
          </p:grpSp>
          <p:grpSp>
            <p:nvGrpSpPr>
              <p:cNvPr id="52" name="组合 51"/>
              <p:cNvGrpSpPr/>
              <p:nvPr/>
            </p:nvGrpSpPr>
            <p:grpSpPr>
              <a:xfrm>
                <a:off x="1409700" y="640497"/>
                <a:ext cx="1005305" cy="604957"/>
                <a:chOff x="1409700" y="630972"/>
                <a:chExt cx="1005305" cy="604957"/>
              </a:xfrm>
            </p:grpSpPr>
            <p:sp>
              <p:nvSpPr>
                <p:cNvPr id="53" name="任意多边形: 形状 52"/>
                <p:cNvSpPr/>
                <p:nvPr/>
              </p:nvSpPr>
              <p:spPr>
                <a:xfrm flipH="1">
                  <a:off x="1409700" y="630972"/>
                  <a:ext cx="1005305" cy="604957"/>
                </a:xfrm>
                <a:custGeom>
                  <a:avLst/>
                  <a:gdLst>
                    <a:gd name="connsiteX0" fmla="*/ 0 w 1005305"/>
                    <a:gd name="connsiteY0" fmla="*/ 302478 h 604957"/>
                    <a:gd name="connsiteX1" fmla="*/ 0 w 1005305"/>
                    <a:gd name="connsiteY1" fmla="*/ 302479 h 604957"/>
                    <a:gd name="connsiteX2" fmla="*/ 0 w 1005305"/>
                    <a:gd name="connsiteY2" fmla="*/ 302479 h 604957"/>
                    <a:gd name="connsiteX3" fmla="*/ 302479 w 1005305"/>
                    <a:gd name="connsiteY3" fmla="*/ 0 h 604957"/>
                    <a:gd name="connsiteX4" fmla="*/ 1005305 w 1005305"/>
                    <a:gd name="connsiteY4" fmla="*/ 0 h 604957"/>
                    <a:gd name="connsiteX5" fmla="*/ 1005305 w 1005305"/>
                    <a:gd name="connsiteY5" fmla="*/ 604957 h 604957"/>
                    <a:gd name="connsiteX6" fmla="*/ 302479 w 1005305"/>
                    <a:gd name="connsiteY6" fmla="*/ 604957 h 604957"/>
                    <a:gd name="connsiteX7" fmla="*/ 6146 w 1005305"/>
                    <a:gd name="connsiteY7" fmla="*/ 363438 h 604957"/>
                    <a:gd name="connsiteX8" fmla="*/ 0 w 1005305"/>
                    <a:gd name="connsiteY8" fmla="*/ 302479 h 604957"/>
                    <a:gd name="connsiteX9" fmla="*/ 6146 w 1005305"/>
                    <a:gd name="connsiteY9" fmla="*/ 241519 h 604957"/>
                    <a:gd name="connsiteX10" fmla="*/ 302479 w 1005305"/>
                    <a:gd name="connsiteY10" fmla="*/ 0 h 604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5305" h="604957">
                      <a:moveTo>
                        <a:pt x="0" y="302478"/>
                      </a:moveTo>
                      <a:lnTo>
                        <a:pt x="0" y="302479"/>
                      </a:lnTo>
                      <a:lnTo>
                        <a:pt x="0" y="302479"/>
                      </a:lnTo>
                      <a:close/>
                      <a:moveTo>
                        <a:pt x="302479" y="0"/>
                      </a:moveTo>
                      <a:lnTo>
                        <a:pt x="1005305" y="0"/>
                      </a:lnTo>
                      <a:lnTo>
                        <a:pt x="1005305" y="604957"/>
                      </a:lnTo>
                      <a:lnTo>
                        <a:pt x="302479" y="604957"/>
                      </a:lnTo>
                      <a:cubicBezTo>
                        <a:pt x="156306" y="604957"/>
                        <a:pt x="34351" y="501273"/>
                        <a:pt x="6146" y="363438"/>
                      </a:cubicBezTo>
                      <a:lnTo>
                        <a:pt x="0" y="302479"/>
                      </a:lnTo>
                      <a:lnTo>
                        <a:pt x="6146" y="241519"/>
                      </a:lnTo>
                      <a:cubicBezTo>
                        <a:pt x="34351" y="103684"/>
                        <a:pt x="156306" y="0"/>
                        <a:pt x="302479" y="0"/>
                      </a:cubicBezTo>
                      <a:close/>
                    </a:path>
                  </a:pathLst>
                </a:custGeom>
                <a:solidFill>
                  <a:srgbClr val="FEB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4" name="文本框 53"/>
                <p:cNvSpPr txBox="1"/>
                <p:nvPr/>
              </p:nvSpPr>
              <p:spPr>
                <a:xfrm>
                  <a:off x="1550715" y="641063"/>
                  <a:ext cx="716280" cy="583565"/>
                </a:xfrm>
                <a:prstGeom prst="rect">
                  <a:avLst/>
                </a:prstGeom>
                <a:noFill/>
              </p:spPr>
              <p:txBody>
                <a:bodyPr wrap="none" rtlCol="0">
                  <a:spAutoFit/>
                </a:bodyPr>
                <a:lstStyle>
                  <a:defPPr>
                    <a:defRPr lang="zh-CN"/>
                  </a:defPPr>
                  <a:lvl1pPr>
                    <a:defRPr sz="4400" spc="150">
                      <a:solidFill>
                        <a:srgbClr val="FD6479"/>
                      </a:solidFill>
                      <a:latin typeface="思源黑体 CN Heavy" panose="020B0A00000000000000" pitchFamily="34" charset="-122"/>
                      <a:ea typeface="思源黑体 CN Heavy" panose="020B0A00000000000000" pitchFamily="34" charset="-122"/>
                    </a:defRPr>
                  </a:lvl1pPr>
                </a:lstStyle>
                <a:p>
                  <a:r>
                    <a:rPr lang="en-US" altLang="zh-CN" sz="3200" dirty="0">
                      <a:solidFill>
                        <a:schemeClr val="bg1"/>
                      </a:solidFill>
                    </a:rPr>
                    <a:t>04</a:t>
                  </a:r>
                  <a:endParaRPr lang="zh-CN" altLang="en-US" sz="3200" dirty="0">
                    <a:solidFill>
                      <a:schemeClr val="bg1"/>
                    </a:solidFill>
                  </a:endParaRPr>
                </a:p>
              </p:txBody>
            </p:sp>
          </p:grpSp>
        </p:grpSp>
        <p:pic>
          <p:nvPicPr>
            <p:cNvPr id="50" name="图片 4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5633" y="161560"/>
              <a:ext cx="774292" cy="774292"/>
            </a:xfrm>
            <a:prstGeom prst="rect">
              <a:avLst/>
            </a:prstGeom>
          </p:spPr>
        </p:pic>
      </p:grpSp>
      <p:pic>
        <p:nvPicPr>
          <p:cNvPr id="8" name="图片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601" y="1939558"/>
            <a:ext cx="7868748" cy="4686954"/>
          </a:xfrm>
          <a:prstGeom prst="rect">
            <a:avLst/>
          </a:prstGeom>
        </p:spPr>
      </p:pic>
      <p:sp>
        <p:nvSpPr>
          <p:cNvPr id="37" name="矩形: 圆角 36"/>
          <p:cNvSpPr/>
          <p:nvPr/>
        </p:nvSpPr>
        <p:spPr>
          <a:xfrm>
            <a:off x="7557660" y="2332005"/>
            <a:ext cx="4016345" cy="3950295"/>
          </a:xfrm>
          <a:prstGeom prst="roundRect">
            <a:avLst>
              <a:gd name="adj" fmla="val 8940"/>
            </a:avLst>
          </a:prstGeom>
          <a:solidFill>
            <a:schemeClr val="bg1"/>
          </a:solidFill>
          <a:ln>
            <a:noFill/>
          </a:ln>
          <a:effectLst>
            <a:outerShdw blurRad="266700" dist="38100" dir="2700000" algn="tl" rotWithShape="0">
              <a:prstClr val="black">
                <a:alpha val="1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a typeface="思源黑体 CN Heavy" panose="020B0A00000000000000" pitchFamily="34" charset="-122"/>
              <a:cs typeface="+mn-ea"/>
            </a:endParaRPr>
          </a:p>
        </p:txBody>
      </p:sp>
      <p:grpSp>
        <p:nvGrpSpPr>
          <p:cNvPr id="67" name="组合 66"/>
          <p:cNvGrpSpPr/>
          <p:nvPr/>
        </p:nvGrpSpPr>
        <p:grpSpPr>
          <a:xfrm>
            <a:off x="7717644" y="2877956"/>
            <a:ext cx="3696377" cy="2878190"/>
            <a:chOff x="7717644" y="2804550"/>
            <a:chExt cx="3696377" cy="2878190"/>
          </a:xfrm>
        </p:grpSpPr>
        <p:sp>
          <p:nvSpPr>
            <p:cNvPr id="30" name="文本框 29"/>
            <p:cNvSpPr txBox="1"/>
            <p:nvPr/>
          </p:nvSpPr>
          <p:spPr>
            <a:xfrm flipH="1">
              <a:off x="7717644" y="4473065"/>
              <a:ext cx="3696377" cy="1209675"/>
            </a:xfrm>
            <a:prstGeom prst="rect">
              <a:avLst/>
            </a:prstGeom>
            <a:noFill/>
          </p:spPr>
          <p:txBody>
            <a:bodyPr wrap="square" rtlCol="0">
              <a:spAutoFit/>
            </a:bodyPr>
            <a:lstStyle>
              <a:defPPr>
                <a:defRPr lang="zh-CN"/>
              </a:defPPr>
              <a:lvl1pPr algn="ctr">
                <a:lnSpc>
                  <a:spcPct val="130000"/>
                </a:lnSpc>
                <a:defRPr sz="1400">
                  <a:solidFill>
                    <a:schemeClr val="tx1">
                      <a:lumMod val="50000"/>
                      <a:lumOff val="50000"/>
                    </a:schemeClr>
                  </a:solidFill>
                  <a:latin typeface="思源黑体 CN Light" panose="020B0300000000000000" pitchFamily="34" charset="-122"/>
                  <a:ea typeface="思源黑体 CN Light" panose="020B0300000000000000" pitchFamily="34" charset="-122"/>
                </a:defRPr>
              </a:lvl1pPr>
            </a:lstStyle>
            <a:p>
              <a:pPr algn="l"/>
              <a:r>
                <a:rPr lang="zh-CN" altLang="en-US" dirty="0"/>
                <a:t>普通投資者來說，股票投資</a:t>
              </a:r>
              <a:r>
                <a:rPr lang="en-US" altLang="zh-CN" dirty="0"/>
                <a:t>,12%</a:t>
              </a:r>
              <a:r>
                <a:rPr lang="zh-CN" altLang="en-US" dirty="0"/>
                <a:t>～</a:t>
              </a:r>
              <a:r>
                <a:rPr lang="en-US" altLang="zh-CN" dirty="0"/>
                <a:t>15% </a:t>
              </a:r>
              <a:r>
                <a:rPr lang="zh-CN" altLang="en-US" dirty="0"/>
                <a:t>的預期回報已經是相當合理，甚至偏向樂觀的了</a:t>
              </a:r>
              <a:r>
                <a:rPr lang="en-US" altLang="zh-CN" dirty="0"/>
                <a:t>,</a:t>
              </a:r>
              <a:r>
                <a:rPr lang="zh-CN" altLang="en-US" dirty="0"/>
                <a:t>長期有 </a:t>
              </a:r>
              <a:r>
                <a:rPr lang="en-US" altLang="zh-CN" dirty="0"/>
                <a:t>12%</a:t>
              </a:r>
              <a:r>
                <a:rPr lang="zh-CN" altLang="en-US" dirty="0"/>
                <a:t>～</a:t>
              </a:r>
              <a:r>
                <a:rPr lang="en-US" altLang="zh-CN" dirty="0"/>
                <a:t>15% </a:t>
              </a:r>
              <a:r>
                <a:rPr lang="zh-CN" altLang="en-US" dirty="0"/>
                <a:t>的回報，不代表每年都有 </a:t>
              </a:r>
              <a:r>
                <a:rPr lang="en-US" altLang="zh-CN" dirty="0"/>
                <a:t>12%</a:t>
              </a:r>
              <a:r>
                <a:rPr lang="zh-CN" altLang="en-US" dirty="0"/>
                <a:t>～</a:t>
              </a:r>
              <a:r>
                <a:rPr lang="en-US" altLang="zh-CN" dirty="0"/>
                <a:t>15% </a:t>
              </a:r>
              <a:r>
                <a:rPr lang="zh-CN" altLang="en-US" dirty="0"/>
                <a:t>的回報</a:t>
              </a:r>
            </a:p>
          </p:txBody>
        </p:sp>
        <p:sp>
          <p:nvSpPr>
            <p:cNvPr id="31" name="文本框 30"/>
            <p:cNvSpPr txBox="1"/>
            <p:nvPr/>
          </p:nvSpPr>
          <p:spPr>
            <a:xfrm flipH="1">
              <a:off x="7717644" y="2966060"/>
              <a:ext cx="2125980" cy="460375"/>
            </a:xfrm>
            <a:prstGeom prst="rect">
              <a:avLst/>
            </a:prstGeom>
            <a:noFill/>
          </p:spPr>
          <p:txBody>
            <a:bodyPr wrap="none" rtlCol="0">
              <a:spAutoFit/>
            </a:bodyPr>
            <a:lstStyle>
              <a:defPPr>
                <a:defRPr lang="zh-CN"/>
              </a:defPPr>
              <a:lvl1pPr>
                <a:defRPr sz="2400" spc="150">
                  <a:solidFill>
                    <a:srgbClr val="719D49"/>
                  </a:solidFill>
                  <a:latin typeface="思源黑体 CN Heavy" panose="020B0A00000000000000" pitchFamily="34" charset="-122"/>
                  <a:ea typeface="思源黑体 CN Heavy" panose="020B0A00000000000000" pitchFamily="34" charset="-122"/>
                </a:defRPr>
              </a:lvl1pPr>
            </a:lstStyle>
            <a:p>
              <a:r>
                <a:rPr lang="zh-CN" altLang="en-US" dirty="0">
                  <a:solidFill>
                    <a:srgbClr val="FEBE4A"/>
                  </a:solidFill>
                </a:rPr>
                <a:t>預期收益情況</a:t>
              </a:r>
            </a:p>
          </p:txBody>
        </p:sp>
        <p:grpSp>
          <p:nvGrpSpPr>
            <p:cNvPr id="65" name="组合 64"/>
            <p:cNvGrpSpPr/>
            <p:nvPr/>
          </p:nvGrpSpPr>
          <p:grpSpPr>
            <a:xfrm>
              <a:off x="7829507" y="3697337"/>
              <a:ext cx="2419435" cy="540000"/>
              <a:chOff x="7829507" y="3697337"/>
              <a:chExt cx="2419435" cy="540000"/>
            </a:xfrm>
          </p:grpSpPr>
          <p:sp>
            <p:nvSpPr>
              <p:cNvPr id="57" name="money_155906"/>
              <p:cNvSpPr/>
              <p:nvPr/>
            </p:nvSpPr>
            <p:spPr>
              <a:xfrm>
                <a:off x="7829507" y="3697337"/>
                <a:ext cx="540000" cy="540000"/>
              </a:xfrm>
              <a:custGeom>
                <a:avLst/>
                <a:gdLst>
                  <a:gd name="connsiteX0" fmla="*/ 603198 w 606578"/>
                  <a:gd name="connsiteY0" fmla="*/ 289106 h 605592"/>
                  <a:gd name="connsiteX1" fmla="*/ 560768 w 606578"/>
                  <a:gd name="connsiteY1" fmla="*/ 454209 h 605592"/>
                  <a:gd name="connsiteX2" fmla="*/ 419459 w 606578"/>
                  <a:gd name="connsiteY2" fmla="*/ 605592 h 605592"/>
                  <a:gd name="connsiteX3" fmla="*/ 348805 w 606578"/>
                  <a:gd name="connsiteY3" fmla="*/ 605592 h 605592"/>
                  <a:gd name="connsiteX4" fmla="*/ 391235 w 606578"/>
                  <a:gd name="connsiteY4" fmla="*/ 454209 h 605592"/>
                  <a:gd name="connsiteX5" fmla="*/ 504226 w 606578"/>
                  <a:gd name="connsiteY5" fmla="*/ 357891 h 605592"/>
                  <a:gd name="connsiteX6" fmla="*/ 532544 w 606578"/>
                  <a:gd name="connsiteY6" fmla="*/ 385424 h 605592"/>
                  <a:gd name="connsiteX7" fmla="*/ 476001 w 606578"/>
                  <a:gd name="connsiteY7" fmla="*/ 454209 h 605592"/>
                  <a:gd name="connsiteX8" fmla="*/ 560768 w 606578"/>
                  <a:gd name="connsiteY8" fmla="*/ 385424 h 605592"/>
                  <a:gd name="connsiteX9" fmla="*/ 603198 w 606578"/>
                  <a:gd name="connsiteY9" fmla="*/ 289106 h 605592"/>
                  <a:gd name="connsiteX10" fmla="*/ 3414 w 606578"/>
                  <a:gd name="connsiteY10" fmla="*/ 289106 h 605592"/>
                  <a:gd name="connsiteX11" fmla="*/ 45757 w 606578"/>
                  <a:gd name="connsiteY11" fmla="*/ 385424 h 605592"/>
                  <a:gd name="connsiteX12" fmla="*/ 130537 w 606578"/>
                  <a:gd name="connsiteY12" fmla="*/ 454209 h 605592"/>
                  <a:gd name="connsiteX13" fmla="*/ 73986 w 606578"/>
                  <a:gd name="connsiteY13" fmla="*/ 385424 h 605592"/>
                  <a:gd name="connsiteX14" fmla="*/ 102308 w 606578"/>
                  <a:gd name="connsiteY14" fmla="*/ 357891 h 605592"/>
                  <a:gd name="connsiteX15" fmla="*/ 215409 w 606578"/>
                  <a:gd name="connsiteY15" fmla="*/ 454209 h 605592"/>
                  <a:gd name="connsiteX16" fmla="*/ 257753 w 606578"/>
                  <a:gd name="connsiteY16" fmla="*/ 605592 h 605592"/>
                  <a:gd name="connsiteX17" fmla="*/ 187087 w 606578"/>
                  <a:gd name="connsiteY17" fmla="*/ 605592 h 605592"/>
                  <a:gd name="connsiteX18" fmla="*/ 45757 w 606578"/>
                  <a:gd name="connsiteY18" fmla="*/ 454209 h 605592"/>
                  <a:gd name="connsiteX19" fmla="*/ 3414 w 606578"/>
                  <a:gd name="connsiteY19" fmla="*/ 289106 h 605592"/>
                  <a:gd name="connsiteX20" fmla="*/ 315197 w 606578"/>
                  <a:gd name="connsiteY20" fmla="*/ 198855 h 605592"/>
                  <a:gd name="connsiteX21" fmla="*/ 315197 w 606578"/>
                  <a:gd name="connsiteY21" fmla="*/ 248725 h 605592"/>
                  <a:gd name="connsiteX22" fmla="*/ 330796 w 606578"/>
                  <a:gd name="connsiteY22" fmla="*/ 239826 h 605592"/>
                  <a:gd name="connsiteX23" fmla="*/ 336831 w 606578"/>
                  <a:gd name="connsiteY23" fmla="*/ 223141 h 605592"/>
                  <a:gd name="connsiteX24" fmla="*/ 331817 w 606578"/>
                  <a:gd name="connsiteY24" fmla="*/ 208310 h 605592"/>
                  <a:gd name="connsiteX25" fmla="*/ 315197 w 606578"/>
                  <a:gd name="connsiteY25" fmla="*/ 198855 h 605592"/>
                  <a:gd name="connsiteX26" fmla="*/ 296627 w 606578"/>
                  <a:gd name="connsiteY26" fmla="*/ 112648 h 605592"/>
                  <a:gd name="connsiteX27" fmla="*/ 284557 w 606578"/>
                  <a:gd name="connsiteY27" fmla="*/ 121361 h 605592"/>
                  <a:gd name="connsiteX28" fmla="*/ 280100 w 606578"/>
                  <a:gd name="connsiteY28" fmla="*/ 134895 h 605592"/>
                  <a:gd name="connsiteX29" fmla="*/ 284185 w 606578"/>
                  <a:gd name="connsiteY29" fmla="*/ 147501 h 605592"/>
                  <a:gd name="connsiteX30" fmla="*/ 296627 w 606578"/>
                  <a:gd name="connsiteY30" fmla="*/ 156864 h 605592"/>
                  <a:gd name="connsiteX31" fmla="*/ 296627 w 606578"/>
                  <a:gd name="connsiteY31" fmla="*/ 72047 h 605592"/>
                  <a:gd name="connsiteX32" fmla="*/ 315197 w 606578"/>
                  <a:gd name="connsiteY32" fmla="*/ 72047 h 605592"/>
                  <a:gd name="connsiteX33" fmla="*/ 315197 w 606578"/>
                  <a:gd name="connsiteY33" fmla="*/ 84746 h 605592"/>
                  <a:gd name="connsiteX34" fmla="*/ 347602 w 606578"/>
                  <a:gd name="connsiteY34" fmla="*/ 98651 h 605592"/>
                  <a:gd name="connsiteX35" fmla="*/ 363015 w 606578"/>
                  <a:gd name="connsiteY35" fmla="*/ 129240 h 605592"/>
                  <a:gd name="connsiteX36" fmla="*/ 330610 w 606578"/>
                  <a:gd name="connsiteY36" fmla="*/ 133504 h 605592"/>
                  <a:gd name="connsiteX37" fmla="*/ 315197 w 606578"/>
                  <a:gd name="connsiteY37" fmla="*/ 113019 h 605592"/>
                  <a:gd name="connsiteX38" fmla="*/ 315197 w 606578"/>
                  <a:gd name="connsiteY38" fmla="*/ 162982 h 605592"/>
                  <a:gd name="connsiteX39" fmla="*/ 357072 w 606578"/>
                  <a:gd name="connsiteY39" fmla="*/ 184487 h 605592"/>
                  <a:gd name="connsiteX40" fmla="*/ 368214 w 606578"/>
                  <a:gd name="connsiteY40" fmla="*/ 218506 h 605592"/>
                  <a:gd name="connsiteX41" fmla="*/ 354194 w 606578"/>
                  <a:gd name="connsiteY41" fmla="*/ 257439 h 605592"/>
                  <a:gd name="connsiteX42" fmla="*/ 315197 w 606578"/>
                  <a:gd name="connsiteY42" fmla="*/ 276905 h 605592"/>
                  <a:gd name="connsiteX43" fmla="*/ 315197 w 606578"/>
                  <a:gd name="connsiteY43" fmla="*/ 300820 h 605592"/>
                  <a:gd name="connsiteX44" fmla="*/ 296627 w 606578"/>
                  <a:gd name="connsiteY44" fmla="*/ 300820 h 605592"/>
                  <a:gd name="connsiteX45" fmla="*/ 296627 w 606578"/>
                  <a:gd name="connsiteY45" fmla="*/ 277554 h 605592"/>
                  <a:gd name="connsiteX46" fmla="*/ 260602 w 606578"/>
                  <a:gd name="connsiteY46" fmla="*/ 261054 h 605592"/>
                  <a:gd name="connsiteX47" fmla="*/ 242960 w 606578"/>
                  <a:gd name="connsiteY47" fmla="*/ 222029 h 605592"/>
                  <a:gd name="connsiteX48" fmla="*/ 276386 w 606578"/>
                  <a:gd name="connsiteY48" fmla="*/ 218506 h 605592"/>
                  <a:gd name="connsiteX49" fmla="*/ 284093 w 606578"/>
                  <a:gd name="connsiteY49" fmla="*/ 236119 h 605592"/>
                  <a:gd name="connsiteX50" fmla="*/ 296627 w 606578"/>
                  <a:gd name="connsiteY50" fmla="*/ 246871 h 605592"/>
                  <a:gd name="connsiteX51" fmla="*/ 296627 w 606578"/>
                  <a:gd name="connsiteY51" fmla="*/ 193293 h 605592"/>
                  <a:gd name="connsiteX52" fmla="*/ 259766 w 606578"/>
                  <a:gd name="connsiteY52" fmla="*/ 171602 h 605592"/>
                  <a:gd name="connsiteX53" fmla="*/ 248067 w 606578"/>
                  <a:gd name="connsiteY53" fmla="*/ 136378 h 605592"/>
                  <a:gd name="connsiteX54" fmla="*/ 261344 w 606578"/>
                  <a:gd name="connsiteY54" fmla="*/ 101154 h 605592"/>
                  <a:gd name="connsiteX55" fmla="*/ 296627 w 606578"/>
                  <a:gd name="connsiteY55" fmla="*/ 84746 h 605592"/>
                  <a:gd name="connsiteX56" fmla="*/ 303340 w 606578"/>
                  <a:gd name="connsiteY56" fmla="*/ 37820 h 605592"/>
                  <a:gd name="connsiteX57" fmla="*/ 152083 w 606578"/>
                  <a:gd name="connsiteY57" fmla="*/ 188822 h 605592"/>
                  <a:gd name="connsiteX58" fmla="*/ 303340 w 606578"/>
                  <a:gd name="connsiteY58" fmla="*/ 339823 h 605592"/>
                  <a:gd name="connsiteX59" fmla="*/ 454596 w 606578"/>
                  <a:gd name="connsiteY59" fmla="*/ 188822 h 605592"/>
                  <a:gd name="connsiteX60" fmla="*/ 303340 w 606578"/>
                  <a:gd name="connsiteY60" fmla="*/ 37820 h 605592"/>
                  <a:gd name="connsiteX61" fmla="*/ 303340 w 606578"/>
                  <a:gd name="connsiteY61" fmla="*/ 0 h 605592"/>
                  <a:gd name="connsiteX62" fmla="*/ 492479 w 606578"/>
                  <a:gd name="connsiteY62" fmla="*/ 188822 h 605592"/>
                  <a:gd name="connsiteX63" fmla="*/ 303340 w 606578"/>
                  <a:gd name="connsiteY63" fmla="*/ 377736 h 605592"/>
                  <a:gd name="connsiteX64" fmla="*/ 114107 w 606578"/>
                  <a:gd name="connsiteY64" fmla="*/ 188822 h 605592"/>
                  <a:gd name="connsiteX65" fmla="*/ 303340 w 606578"/>
                  <a:gd name="connsiteY65" fmla="*/ 0 h 605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606578" h="605592">
                    <a:moveTo>
                      <a:pt x="603198" y="289106"/>
                    </a:moveTo>
                    <a:cubicBezTo>
                      <a:pt x="603198" y="289106"/>
                      <a:pt x="624366" y="392284"/>
                      <a:pt x="560768" y="454209"/>
                    </a:cubicBezTo>
                    <a:cubicBezTo>
                      <a:pt x="497170" y="516134"/>
                      <a:pt x="422988" y="540237"/>
                      <a:pt x="419459" y="605592"/>
                    </a:cubicBezTo>
                    <a:lnTo>
                      <a:pt x="348805" y="605592"/>
                    </a:lnTo>
                    <a:cubicBezTo>
                      <a:pt x="348805" y="605592"/>
                      <a:pt x="302940" y="516134"/>
                      <a:pt x="391235" y="454209"/>
                    </a:cubicBezTo>
                    <a:cubicBezTo>
                      <a:pt x="479530" y="392284"/>
                      <a:pt x="504226" y="357891"/>
                      <a:pt x="504226" y="357891"/>
                    </a:cubicBezTo>
                    <a:cubicBezTo>
                      <a:pt x="504226" y="357891"/>
                      <a:pt x="553712" y="344079"/>
                      <a:pt x="532544" y="385424"/>
                    </a:cubicBezTo>
                    <a:cubicBezTo>
                      <a:pt x="511375" y="426676"/>
                      <a:pt x="476001" y="454209"/>
                      <a:pt x="476001" y="454209"/>
                    </a:cubicBezTo>
                    <a:cubicBezTo>
                      <a:pt x="476001" y="454209"/>
                      <a:pt x="543128" y="440489"/>
                      <a:pt x="560768" y="385424"/>
                    </a:cubicBezTo>
                    <a:cubicBezTo>
                      <a:pt x="578408" y="330359"/>
                      <a:pt x="560768" y="299396"/>
                      <a:pt x="603198" y="289106"/>
                    </a:cubicBezTo>
                    <a:close/>
                    <a:moveTo>
                      <a:pt x="3414" y="289106"/>
                    </a:moveTo>
                    <a:cubicBezTo>
                      <a:pt x="45757" y="299396"/>
                      <a:pt x="28114" y="330359"/>
                      <a:pt x="45757" y="385424"/>
                    </a:cubicBezTo>
                    <a:cubicBezTo>
                      <a:pt x="63400" y="440489"/>
                      <a:pt x="130537" y="454209"/>
                      <a:pt x="130537" y="454209"/>
                    </a:cubicBezTo>
                    <a:cubicBezTo>
                      <a:pt x="130537" y="454209"/>
                      <a:pt x="95251" y="426676"/>
                      <a:pt x="73986" y="385424"/>
                    </a:cubicBezTo>
                    <a:cubicBezTo>
                      <a:pt x="52815" y="344171"/>
                      <a:pt x="102308" y="357891"/>
                      <a:pt x="102308" y="357891"/>
                    </a:cubicBezTo>
                    <a:cubicBezTo>
                      <a:pt x="102308" y="357891"/>
                      <a:pt x="127008" y="392284"/>
                      <a:pt x="215409" y="454209"/>
                    </a:cubicBezTo>
                    <a:cubicBezTo>
                      <a:pt x="303717" y="516134"/>
                      <a:pt x="257753" y="605592"/>
                      <a:pt x="257753" y="605592"/>
                    </a:cubicBezTo>
                    <a:lnTo>
                      <a:pt x="187087" y="605592"/>
                    </a:lnTo>
                    <a:cubicBezTo>
                      <a:pt x="183559" y="540237"/>
                      <a:pt x="109365" y="516134"/>
                      <a:pt x="45757" y="454209"/>
                    </a:cubicBezTo>
                    <a:cubicBezTo>
                      <a:pt x="-17850" y="392284"/>
                      <a:pt x="3414" y="289106"/>
                      <a:pt x="3414" y="289106"/>
                    </a:cubicBezTo>
                    <a:close/>
                    <a:moveTo>
                      <a:pt x="315197" y="198855"/>
                    </a:moveTo>
                    <a:lnTo>
                      <a:pt x="315197" y="248725"/>
                    </a:lnTo>
                    <a:cubicBezTo>
                      <a:pt x="321604" y="247520"/>
                      <a:pt x="326803" y="244554"/>
                      <a:pt x="330796" y="239826"/>
                    </a:cubicBezTo>
                    <a:cubicBezTo>
                      <a:pt x="334788" y="235099"/>
                      <a:pt x="336831" y="229537"/>
                      <a:pt x="336831" y="223141"/>
                    </a:cubicBezTo>
                    <a:cubicBezTo>
                      <a:pt x="336831" y="217394"/>
                      <a:pt x="335160" y="212481"/>
                      <a:pt x="331817" y="208310"/>
                    </a:cubicBezTo>
                    <a:cubicBezTo>
                      <a:pt x="328382" y="204231"/>
                      <a:pt x="322904" y="200987"/>
                      <a:pt x="315197" y="198855"/>
                    </a:cubicBezTo>
                    <a:close/>
                    <a:moveTo>
                      <a:pt x="296627" y="112648"/>
                    </a:moveTo>
                    <a:cubicBezTo>
                      <a:pt x="291521" y="114316"/>
                      <a:pt x="287528" y="117190"/>
                      <a:pt x="284557" y="121361"/>
                    </a:cubicBezTo>
                    <a:cubicBezTo>
                      <a:pt x="281586" y="125440"/>
                      <a:pt x="280100" y="129889"/>
                      <a:pt x="280100" y="134895"/>
                    </a:cubicBezTo>
                    <a:cubicBezTo>
                      <a:pt x="280100" y="139344"/>
                      <a:pt x="281493" y="143608"/>
                      <a:pt x="284185" y="147501"/>
                    </a:cubicBezTo>
                    <a:cubicBezTo>
                      <a:pt x="286878" y="151395"/>
                      <a:pt x="291056" y="154454"/>
                      <a:pt x="296627" y="156864"/>
                    </a:cubicBezTo>
                    <a:close/>
                    <a:moveTo>
                      <a:pt x="296627" y="72047"/>
                    </a:moveTo>
                    <a:lnTo>
                      <a:pt x="315197" y="72047"/>
                    </a:lnTo>
                    <a:lnTo>
                      <a:pt x="315197" y="84746"/>
                    </a:lnTo>
                    <a:cubicBezTo>
                      <a:pt x="328753" y="86322"/>
                      <a:pt x="339524" y="90957"/>
                      <a:pt x="347602" y="98651"/>
                    </a:cubicBezTo>
                    <a:cubicBezTo>
                      <a:pt x="355680" y="106252"/>
                      <a:pt x="360786" y="116448"/>
                      <a:pt x="363015" y="129240"/>
                    </a:cubicBezTo>
                    <a:lnTo>
                      <a:pt x="330610" y="133504"/>
                    </a:lnTo>
                    <a:cubicBezTo>
                      <a:pt x="328568" y="123401"/>
                      <a:pt x="323461" y="116541"/>
                      <a:pt x="315197" y="113019"/>
                    </a:cubicBezTo>
                    <a:lnTo>
                      <a:pt x="315197" y="162982"/>
                    </a:lnTo>
                    <a:cubicBezTo>
                      <a:pt x="335717" y="168543"/>
                      <a:pt x="349644" y="175681"/>
                      <a:pt x="357072" y="184487"/>
                    </a:cubicBezTo>
                    <a:cubicBezTo>
                      <a:pt x="364500" y="193386"/>
                      <a:pt x="368214" y="204695"/>
                      <a:pt x="368214" y="218506"/>
                    </a:cubicBezTo>
                    <a:cubicBezTo>
                      <a:pt x="368214" y="233894"/>
                      <a:pt x="363572" y="246964"/>
                      <a:pt x="354194" y="257439"/>
                    </a:cubicBezTo>
                    <a:cubicBezTo>
                      <a:pt x="344816" y="268006"/>
                      <a:pt x="331817" y="274495"/>
                      <a:pt x="315197" y="276905"/>
                    </a:cubicBezTo>
                    <a:lnTo>
                      <a:pt x="315197" y="300820"/>
                    </a:lnTo>
                    <a:lnTo>
                      <a:pt x="296627" y="300820"/>
                    </a:lnTo>
                    <a:lnTo>
                      <a:pt x="296627" y="277554"/>
                    </a:lnTo>
                    <a:cubicBezTo>
                      <a:pt x="281864" y="275792"/>
                      <a:pt x="269887" y="270323"/>
                      <a:pt x="260602" y="261054"/>
                    </a:cubicBezTo>
                    <a:cubicBezTo>
                      <a:pt x="251410" y="251877"/>
                      <a:pt x="245560" y="238899"/>
                      <a:pt x="242960" y="222029"/>
                    </a:cubicBezTo>
                    <a:lnTo>
                      <a:pt x="276386" y="218506"/>
                    </a:lnTo>
                    <a:cubicBezTo>
                      <a:pt x="277779" y="225366"/>
                      <a:pt x="280286" y="231206"/>
                      <a:pt x="284093" y="236119"/>
                    </a:cubicBezTo>
                    <a:cubicBezTo>
                      <a:pt x="287807" y="241031"/>
                      <a:pt x="291985" y="244647"/>
                      <a:pt x="296627" y="246871"/>
                    </a:cubicBezTo>
                    <a:lnTo>
                      <a:pt x="296627" y="193293"/>
                    </a:lnTo>
                    <a:cubicBezTo>
                      <a:pt x="279914" y="188566"/>
                      <a:pt x="267658" y="181335"/>
                      <a:pt x="259766" y="171602"/>
                    </a:cubicBezTo>
                    <a:cubicBezTo>
                      <a:pt x="251967" y="161962"/>
                      <a:pt x="248067" y="150190"/>
                      <a:pt x="248067" y="136378"/>
                    </a:cubicBezTo>
                    <a:cubicBezTo>
                      <a:pt x="248067" y="122381"/>
                      <a:pt x="252524" y="110701"/>
                      <a:pt x="261344" y="101154"/>
                    </a:cubicBezTo>
                    <a:cubicBezTo>
                      <a:pt x="270165" y="91699"/>
                      <a:pt x="281957" y="86230"/>
                      <a:pt x="296627" y="84746"/>
                    </a:cubicBezTo>
                    <a:close/>
                    <a:moveTo>
                      <a:pt x="303340" y="37820"/>
                    </a:moveTo>
                    <a:cubicBezTo>
                      <a:pt x="219865" y="37820"/>
                      <a:pt x="152083" y="105581"/>
                      <a:pt x="152083" y="188822"/>
                    </a:cubicBezTo>
                    <a:cubicBezTo>
                      <a:pt x="152083" y="272155"/>
                      <a:pt x="219865" y="339823"/>
                      <a:pt x="303340" y="339823"/>
                    </a:cubicBezTo>
                    <a:cubicBezTo>
                      <a:pt x="386721" y="339823"/>
                      <a:pt x="454596" y="272155"/>
                      <a:pt x="454596" y="188822"/>
                    </a:cubicBezTo>
                    <a:cubicBezTo>
                      <a:pt x="454596" y="105581"/>
                      <a:pt x="386721" y="37820"/>
                      <a:pt x="303340" y="37820"/>
                    </a:cubicBezTo>
                    <a:close/>
                    <a:moveTo>
                      <a:pt x="303340" y="0"/>
                    </a:moveTo>
                    <a:cubicBezTo>
                      <a:pt x="407798" y="0"/>
                      <a:pt x="492479" y="84539"/>
                      <a:pt x="492479" y="188822"/>
                    </a:cubicBezTo>
                    <a:cubicBezTo>
                      <a:pt x="492479" y="293197"/>
                      <a:pt x="407798" y="377736"/>
                      <a:pt x="303340" y="377736"/>
                    </a:cubicBezTo>
                    <a:cubicBezTo>
                      <a:pt x="198788" y="377736"/>
                      <a:pt x="114107" y="293197"/>
                      <a:pt x="114107" y="188822"/>
                    </a:cubicBezTo>
                    <a:cubicBezTo>
                      <a:pt x="114107" y="84539"/>
                      <a:pt x="198788" y="0"/>
                      <a:pt x="303340" y="0"/>
                    </a:cubicBezTo>
                    <a:close/>
                  </a:path>
                </a:pathLst>
              </a:custGeom>
              <a:solidFill>
                <a:srgbClr val="FEB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growing-markets_104888"/>
              <p:cNvSpPr/>
              <p:nvPr/>
            </p:nvSpPr>
            <p:spPr>
              <a:xfrm>
                <a:off x="9639257" y="3711880"/>
                <a:ext cx="609685" cy="510914"/>
              </a:xfrm>
              <a:custGeom>
                <a:avLst/>
                <a:gdLst>
                  <a:gd name="connsiteX0" fmla="*/ 321934 w 607639"/>
                  <a:gd name="connsiteY0" fmla="*/ 274671 h 509200"/>
                  <a:gd name="connsiteX1" fmla="*/ 321934 w 607639"/>
                  <a:gd name="connsiteY1" fmla="*/ 336611 h 509200"/>
                  <a:gd name="connsiteX2" fmla="*/ 352287 w 607639"/>
                  <a:gd name="connsiteY2" fmla="*/ 305685 h 509200"/>
                  <a:gd name="connsiteX3" fmla="*/ 321934 w 607639"/>
                  <a:gd name="connsiteY3" fmla="*/ 274671 h 509200"/>
                  <a:gd name="connsiteX4" fmla="*/ 540614 w 607639"/>
                  <a:gd name="connsiteY4" fmla="*/ 258834 h 509200"/>
                  <a:gd name="connsiteX5" fmla="*/ 607639 w 607639"/>
                  <a:gd name="connsiteY5" fmla="*/ 325758 h 509200"/>
                  <a:gd name="connsiteX6" fmla="*/ 581915 w 607639"/>
                  <a:gd name="connsiteY6" fmla="*/ 351355 h 509200"/>
                  <a:gd name="connsiteX7" fmla="*/ 558772 w 607639"/>
                  <a:gd name="connsiteY7" fmla="*/ 328247 h 509200"/>
                  <a:gd name="connsiteX8" fmla="*/ 558772 w 607639"/>
                  <a:gd name="connsiteY8" fmla="*/ 379529 h 509200"/>
                  <a:gd name="connsiteX9" fmla="*/ 428906 w 607639"/>
                  <a:gd name="connsiteY9" fmla="*/ 509200 h 509200"/>
                  <a:gd name="connsiteX10" fmla="*/ 178697 w 607639"/>
                  <a:gd name="connsiteY10" fmla="*/ 509200 h 509200"/>
                  <a:gd name="connsiteX11" fmla="*/ 48831 w 607639"/>
                  <a:gd name="connsiteY11" fmla="*/ 379529 h 509200"/>
                  <a:gd name="connsiteX12" fmla="*/ 48831 w 607639"/>
                  <a:gd name="connsiteY12" fmla="*/ 296607 h 509200"/>
                  <a:gd name="connsiteX13" fmla="*/ 85147 w 607639"/>
                  <a:gd name="connsiteY13" fmla="*/ 296607 h 509200"/>
                  <a:gd name="connsiteX14" fmla="*/ 85147 w 607639"/>
                  <a:gd name="connsiteY14" fmla="*/ 379529 h 509200"/>
                  <a:gd name="connsiteX15" fmla="*/ 178697 w 607639"/>
                  <a:gd name="connsiteY15" fmla="*/ 472938 h 509200"/>
                  <a:gd name="connsiteX16" fmla="*/ 428906 w 607639"/>
                  <a:gd name="connsiteY16" fmla="*/ 472938 h 509200"/>
                  <a:gd name="connsiteX17" fmla="*/ 522456 w 607639"/>
                  <a:gd name="connsiteY17" fmla="*/ 379529 h 509200"/>
                  <a:gd name="connsiteX18" fmla="*/ 522456 w 607639"/>
                  <a:gd name="connsiteY18" fmla="*/ 328247 h 509200"/>
                  <a:gd name="connsiteX19" fmla="*/ 499313 w 607639"/>
                  <a:gd name="connsiteY19" fmla="*/ 351355 h 509200"/>
                  <a:gd name="connsiteX20" fmla="*/ 473678 w 607639"/>
                  <a:gd name="connsiteY20" fmla="*/ 325758 h 509200"/>
                  <a:gd name="connsiteX21" fmla="*/ 285616 w 607639"/>
                  <a:gd name="connsiteY21" fmla="*/ 173718 h 509200"/>
                  <a:gd name="connsiteX22" fmla="*/ 255352 w 607639"/>
                  <a:gd name="connsiteY22" fmla="*/ 204733 h 509200"/>
                  <a:gd name="connsiteX23" fmla="*/ 285616 w 607639"/>
                  <a:gd name="connsiteY23" fmla="*/ 235658 h 509200"/>
                  <a:gd name="connsiteX24" fmla="*/ 285616 w 607639"/>
                  <a:gd name="connsiteY24" fmla="*/ 111423 h 509200"/>
                  <a:gd name="connsiteX25" fmla="*/ 321934 w 607639"/>
                  <a:gd name="connsiteY25" fmla="*/ 111423 h 509200"/>
                  <a:gd name="connsiteX26" fmla="*/ 321934 w 607639"/>
                  <a:gd name="connsiteY26" fmla="*/ 137194 h 509200"/>
                  <a:gd name="connsiteX27" fmla="*/ 388604 w 607639"/>
                  <a:gd name="connsiteY27" fmla="*/ 204733 h 509200"/>
                  <a:gd name="connsiteX28" fmla="*/ 352287 w 607639"/>
                  <a:gd name="connsiteY28" fmla="*/ 204733 h 509200"/>
                  <a:gd name="connsiteX29" fmla="*/ 321934 w 607639"/>
                  <a:gd name="connsiteY29" fmla="*/ 173718 h 509200"/>
                  <a:gd name="connsiteX30" fmla="*/ 321934 w 607639"/>
                  <a:gd name="connsiteY30" fmla="*/ 238147 h 509200"/>
                  <a:gd name="connsiteX31" fmla="*/ 388604 w 607639"/>
                  <a:gd name="connsiteY31" fmla="*/ 305685 h 509200"/>
                  <a:gd name="connsiteX32" fmla="*/ 321934 w 607639"/>
                  <a:gd name="connsiteY32" fmla="*/ 373135 h 509200"/>
                  <a:gd name="connsiteX33" fmla="*/ 321934 w 607639"/>
                  <a:gd name="connsiteY33" fmla="*/ 398906 h 509200"/>
                  <a:gd name="connsiteX34" fmla="*/ 285616 w 607639"/>
                  <a:gd name="connsiteY34" fmla="*/ 398906 h 509200"/>
                  <a:gd name="connsiteX35" fmla="*/ 285616 w 607639"/>
                  <a:gd name="connsiteY35" fmla="*/ 373135 h 509200"/>
                  <a:gd name="connsiteX36" fmla="*/ 219035 w 607639"/>
                  <a:gd name="connsiteY36" fmla="*/ 305685 h 509200"/>
                  <a:gd name="connsiteX37" fmla="*/ 255352 w 607639"/>
                  <a:gd name="connsiteY37" fmla="*/ 305685 h 509200"/>
                  <a:gd name="connsiteX38" fmla="*/ 285616 w 607639"/>
                  <a:gd name="connsiteY38" fmla="*/ 336611 h 509200"/>
                  <a:gd name="connsiteX39" fmla="*/ 285616 w 607639"/>
                  <a:gd name="connsiteY39" fmla="*/ 272182 h 509200"/>
                  <a:gd name="connsiteX40" fmla="*/ 219035 w 607639"/>
                  <a:gd name="connsiteY40" fmla="*/ 204733 h 509200"/>
                  <a:gd name="connsiteX41" fmla="*/ 285616 w 607639"/>
                  <a:gd name="connsiteY41" fmla="*/ 137194 h 509200"/>
                  <a:gd name="connsiteX42" fmla="*/ 178710 w 607639"/>
                  <a:gd name="connsiteY42" fmla="*/ 0 h 509200"/>
                  <a:gd name="connsiteX43" fmla="*/ 428887 w 607639"/>
                  <a:gd name="connsiteY43" fmla="*/ 0 h 509200"/>
                  <a:gd name="connsiteX44" fmla="*/ 558737 w 607639"/>
                  <a:gd name="connsiteY44" fmla="*/ 129669 h 509200"/>
                  <a:gd name="connsiteX45" fmla="*/ 558737 w 607639"/>
                  <a:gd name="connsiteY45" fmla="*/ 222544 h 509200"/>
                  <a:gd name="connsiteX46" fmla="*/ 522425 w 607639"/>
                  <a:gd name="connsiteY46" fmla="*/ 222544 h 509200"/>
                  <a:gd name="connsiteX47" fmla="*/ 522425 w 607639"/>
                  <a:gd name="connsiteY47" fmla="*/ 129669 h 509200"/>
                  <a:gd name="connsiteX48" fmla="*/ 428887 w 607639"/>
                  <a:gd name="connsiteY48" fmla="*/ 36261 h 509200"/>
                  <a:gd name="connsiteX49" fmla="*/ 178710 w 607639"/>
                  <a:gd name="connsiteY49" fmla="*/ 36261 h 509200"/>
                  <a:gd name="connsiteX50" fmla="*/ 85172 w 607639"/>
                  <a:gd name="connsiteY50" fmla="*/ 129669 h 509200"/>
                  <a:gd name="connsiteX51" fmla="*/ 85172 w 607639"/>
                  <a:gd name="connsiteY51" fmla="*/ 190904 h 509200"/>
                  <a:gd name="connsiteX52" fmla="*/ 108312 w 607639"/>
                  <a:gd name="connsiteY52" fmla="*/ 167797 h 509200"/>
                  <a:gd name="connsiteX53" fmla="*/ 133944 w 607639"/>
                  <a:gd name="connsiteY53" fmla="*/ 193393 h 509200"/>
                  <a:gd name="connsiteX54" fmla="*/ 67016 w 607639"/>
                  <a:gd name="connsiteY54" fmla="*/ 260316 h 509200"/>
                  <a:gd name="connsiteX55" fmla="*/ 0 w 607639"/>
                  <a:gd name="connsiteY55" fmla="*/ 193393 h 509200"/>
                  <a:gd name="connsiteX56" fmla="*/ 25632 w 607639"/>
                  <a:gd name="connsiteY56" fmla="*/ 167797 h 509200"/>
                  <a:gd name="connsiteX57" fmla="*/ 48861 w 607639"/>
                  <a:gd name="connsiteY57" fmla="*/ 190904 h 509200"/>
                  <a:gd name="connsiteX58" fmla="*/ 48861 w 607639"/>
                  <a:gd name="connsiteY58" fmla="*/ 129669 h 509200"/>
                  <a:gd name="connsiteX59" fmla="*/ 178710 w 607639"/>
                  <a:gd name="connsiteY59" fmla="*/ 0 h 50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607639" h="509200">
                    <a:moveTo>
                      <a:pt x="321934" y="274671"/>
                    </a:moveTo>
                    <a:lnTo>
                      <a:pt x="321934" y="336611"/>
                    </a:lnTo>
                    <a:cubicBezTo>
                      <a:pt x="352287" y="331279"/>
                      <a:pt x="352287" y="312528"/>
                      <a:pt x="352287" y="305685"/>
                    </a:cubicBezTo>
                    <a:cubicBezTo>
                      <a:pt x="352287" y="298842"/>
                      <a:pt x="352287" y="280003"/>
                      <a:pt x="321934" y="274671"/>
                    </a:cubicBezTo>
                    <a:close/>
                    <a:moveTo>
                      <a:pt x="540614" y="258834"/>
                    </a:moveTo>
                    <a:lnTo>
                      <a:pt x="607639" y="325758"/>
                    </a:lnTo>
                    <a:lnTo>
                      <a:pt x="581915" y="351355"/>
                    </a:lnTo>
                    <a:lnTo>
                      <a:pt x="558772" y="328247"/>
                    </a:lnTo>
                    <a:lnTo>
                      <a:pt x="558772" y="379529"/>
                    </a:lnTo>
                    <a:cubicBezTo>
                      <a:pt x="558772" y="450986"/>
                      <a:pt x="500470" y="509200"/>
                      <a:pt x="428906" y="509200"/>
                    </a:cubicBezTo>
                    <a:lnTo>
                      <a:pt x="178697" y="509200"/>
                    </a:lnTo>
                    <a:cubicBezTo>
                      <a:pt x="107044" y="509200"/>
                      <a:pt x="48831" y="450986"/>
                      <a:pt x="48831" y="379529"/>
                    </a:cubicBezTo>
                    <a:lnTo>
                      <a:pt x="48831" y="296607"/>
                    </a:lnTo>
                    <a:lnTo>
                      <a:pt x="85147" y="296607"/>
                    </a:lnTo>
                    <a:lnTo>
                      <a:pt x="85147" y="379529"/>
                    </a:lnTo>
                    <a:cubicBezTo>
                      <a:pt x="85147" y="430988"/>
                      <a:pt x="127071" y="472938"/>
                      <a:pt x="178697" y="472938"/>
                    </a:cubicBezTo>
                    <a:lnTo>
                      <a:pt x="428906" y="472938"/>
                    </a:lnTo>
                    <a:cubicBezTo>
                      <a:pt x="480443" y="472938"/>
                      <a:pt x="522456" y="430988"/>
                      <a:pt x="522456" y="379529"/>
                    </a:cubicBezTo>
                    <a:lnTo>
                      <a:pt x="522456" y="328247"/>
                    </a:lnTo>
                    <a:lnTo>
                      <a:pt x="499313" y="351355"/>
                    </a:lnTo>
                    <a:lnTo>
                      <a:pt x="473678" y="325758"/>
                    </a:lnTo>
                    <a:close/>
                    <a:moveTo>
                      <a:pt x="285616" y="173718"/>
                    </a:moveTo>
                    <a:cubicBezTo>
                      <a:pt x="255352" y="179050"/>
                      <a:pt x="255352" y="197890"/>
                      <a:pt x="255352" y="204733"/>
                    </a:cubicBezTo>
                    <a:cubicBezTo>
                      <a:pt x="255352" y="211575"/>
                      <a:pt x="255352" y="230326"/>
                      <a:pt x="285616" y="235658"/>
                    </a:cubicBezTo>
                    <a:close/>
                    <a:moveTo>
                      <a:pt x="285616" y="111423"/>
                    </a:moveTo>
                    <a:lnTo>
                      <a:pt x="321934" y="111423"/>
                    </a:lnTo>
                    <a:lnTo>
                      <a:pt x="321934" y="137194"/>
                    </a:lnTo>
                    <a:cubicBezTo>
                      <a:pt x="364037" y="142526"/>
                      <a:pt x="388604" y="166876"/>
                      <a:pt x="388604" y="204733"/>
                    </a:cubicBezTo>
                    <a:lnTo>
                      <a:pt x="352287" y="204733"/>
                    </a:lnTo>
                    <a:cubicBezTo>
                      <a:pt x="352287" y="197890"/>
                      <a:pt x="352287" y="179050"/>
                      <a:pt x="321934" y="173718"/>
                    </a:cubicBezTo>
                    <a:lnTo>
                      <a:pt x="321934" y="238147"/>
                    </a:lnTo>
                    <a:cubicBezTo>
                      <a:pt x="364037" y="243478"/>
                      <a:pt x="388604" y="267828"/>
                      <a:pt x="388604" y="305685"/>
                    </a:cubicBezTo>
                    <a:cubicBezTo>
                      <a:pt x="388604" y="343453"/>
                      <a:pt x="364037" y="367803"/>
                      <a:pt x="321934" y="373135"/>
                    </a:cubicBezTo>
                    <a:lnTo>
                      <a:pt x="321934" y="398906"/>
                    </a:lnTo>
                    <a:lnTo>
                      <a:pt x="285616" y="398906"/>
                    </a:lnTo>
                    <a:lnTo>
                      <a:pt x="285616" y="373135"/>
                    </a:lnTo>
                    <a:cubicBezTo>
                      <a:pt x="243602" y="367803"/>
                      <a:pt x="219035" y="343453"/>
                      <a:pt x="219035" y="305685"/>
                    </a:cubicBezTo>
                    <a:lnTo>
                      <a:pt x="255352" y="305685"/>
                    </a:lnTo>
                    <a:cubicBezTo>
                      <a:pt x="255352" y="312528"/>
                      <a:pt x="255352" y="331279"/>
                      <a:pt x="285616" y="336611"/>
                    </a:cubicBezTo>
                    <a:lnTo>
                      <a:pt x="285616" y="272182"/>
                    </a:lnTo>
                    <a:cubicBezTo>
                      <a:pt x="243602" y="266851"/>
                      <a:pt x="219035" y="242501"/>
                      <a:pt x="219035" y="204733"/>
                    </a:cubicBezTo>
                    <a:cubicBezTo>
                      <a:pt x="219035" y="166876"/>
                      <a:pt x="243602" y="142526"/>
                      <a:pt x="285616" y="137194"/>
                    </a:cubicBezTo>
                    <a:close/>
                    <a:moveTo>
                      <a:pt x="178710" y="0"/>
                    </a:moveTo>
                    <a:lnTo>
                      <a:pt x="428887" y="0"/>
                    </a:lnTo>
                    <a:cubicBezTo>
                      <a:pt x="500443" y="0"/>
                      <a:pt x="558737" y="58124"/>
                      <a:pt x="558737" y="129669"/>
                    </a:cubicBezTo>
                    <a:lnTo>
                      <a:pt x="558737" y="222544"/>
                    </a:lnTo>
                    <a:lnTo>
                      <a:pt x="522425" y="222544"/>
                    </a:lnTo>
                    <a:lnTo>
                      <a:pt x="522425" y="129669"/>
                    </a:lnTo>
                    <a:cubicBezTo>
                      <a:pt x="522425" y="78121"/>
                      <a:pt x="480418" y="36261"/>
                      <a:pt x="428887" y="36261"/>
                    </a:cubicBezTo>
                    <a:lnTo>
                      <a:pt x="178710" y="36261"/>
                    </a:lnTo>
                    <a:cubicBezTo>
                      <a:pt x="127091" y="36261"/>
                      <a:pt x="85172" y="78121"/>
                      <a:pt x="85172" y="129669"/>
                    </a:cubicBezTo>
                    <a:lnTo>
                      <a:pt x="85172" y="190904"/>
                    </a:lnTo>
                    <a:lnTo>
                      <a:pt x="108312" y="167797"/>
                    </a:lnTo>
                    <a:lnTo>
                      <a:pt x="133944" y="193393"/>
                    </a:lnTo>
                    <a:lnTo>
                      <a:pt x="67016" y="260316"/>
                    </a:lnTo>
                    <a:lnTo>
                      <a:pt x="0" y="193393"/>
                    </a:lnTo>
                    <a:lnTo>
                      <a:pt x="25632" y="167797"/>
                    </a:lnTo>
                    <a:lnTo>
                      <a:pt x="48861" y="190904"/>
                    </a:lnTo>
                    <a:lnTo>
                      <a:pt x="48861" y="129669"/>
                    </a:lnTo>
                    <a:cubicBezTo>
                      <a:pt x="48861" y="58124"/>
                      <a:pt x="107066" y="0"/>
                      <a:pt x="178710" y="0"/>
                    </a:cubicBezTo>
                    <a:close/>
                  </a:path>
                </a:pathLst>
              </a:custGeom>
              <a:solidFill>
                <a:srgbClr val="FEB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60" name="growing-markets_104888"/>
              <p:cNvSpPr/>
              <p:nvPr/>
            </p:nvSpPr>
            <p:spPr>
              <a:xfrm>
                <a:off x="8699540" y="3768600"/>
                <a:ext cx="609685" cy="397475"/>
              </a:xfrm>
              <a:custGeom>
                <a:avLst/>
                <a:gdLst>
                  <a:gd name="T0" fmla="*/ 4159 w 4714"/>
                  <a:gd name="T1" fmla="*/ 2878 h 3078"/>
                  <a:gd name="T2" fmla="*/ 4159 w 4714"/>
                  <a:gd name="T3" fmla="*/ 383 h 3078"/>
                  <a:gd name="T4" fmla="*/ 4349 w 4714"/>
                  <a:gd name="T5" fmla="*/ 573 h 3078"/>
                  <a:gd name="T6" fmla="*/ 4491 w 4714"/>
                  <a:gd name="T7" fmla="*/ 432 h 3078"/>
                  <a:gd name="T8" fmla="*/ 4059 w 4714"/>
                  <a:gd name="T9" fmla="*/ 0 h 3078"/>
                  <a:gd name="T10" fmla="*/ 3626 w 4714"/>
                  <a:gd name="T11" fmla="*/ 432 h 3078"/>
                  <a:gd name="T12" fmla="*/ 3768 w 4714"/>
                  <a:gd name="T13" fmla="*/ 573 h 3078"/>
                  <a:gd name="T14" fmla="*/ 3959 w 4714"/>
                  <a:gd name="T15" fmla="*/ 383 h 3078"/>
                  <a:gd name="T16" fmla="*/ 3959 w 4714"/>
                  <a:gd name="T17" fmla="*/ 2878 h 3078"/>
                  <a:gd name="T18" fmla="*/ 3304 w 4714"/>
                  <a:gd name="T19" fmla="*/ 2878 h 3078"/>
                  <a:gd name="T20" fmla="*/ 3304 w 4714"/>
                  <a:gd name="T21" fmla="*/ 2540 h 3078"/>
                  <a:gd name="T22" fmla="*/ 3104 w 4714"/>
                  <a:gd name="T23" fmla="*/ 2540 h 3078"/>
                  <a:gd name="T24" fmla="*/ 3104 w 4714"/>
                  <a:gd name="T25" fmla="*/ 2878 h 3078"/>
                  <a:gd name="T26" fmla="*/ 2449 w 4714"/>
                  <a:gd name="T27" fmla="*/ 2878 h 3078"/>
                  <a:gd name="T28" fmla="*/ 2449 w 4714"/>
                  <a:gd name="T29" fmla="*/ 1050 h 3078"/>
                  <a:gd name="T30" fmla="*/ 2640 w 4714"/>
                  <a:gd name="T31" fmla="*/ 1240 h 3078"/>
                  <a:gd name="T32" fmla="*/ 2782 w 4714"/>
                  <a:gd name="T33" fmla="*/ 1099 h 3078"/>
                  <a:gd name="T34" fmla="*/ 2349 w 4714"/>
                  <a:gd name="T35" fmla="*/ 667 h 3078"/>
                  <a:gd name="T36" fmla="*/ 1917 w 4714"/>
                  <a:gd name="T37" fmla="*/ 1099 h 3078"/>
                  <a:gd name="T38" fmla="*/ 2059 w 4714"/>
                  <a:gd name="T39" fmla="*/ 1240 h 3078"/>
                  <a:gd name="T40" fmla="*/ 2249 w 4714"/>
                  <a:gd name="T41" fmla="*/ 1050 h 3078"/>
                  <a:gd name="T42" fmla="*/ 2249 w 4714"/>
                  <a:gd name="T43" fmla="*/ 2878 h 3078"/>
                  <a:gd name="T44" fmla="*/ 1595 w 4714"/>
                  <a:gd name="T45" fmla="*/ 2878 h 3078"/>
                  <a:gd name="T46" fmla="*/ 1595 w 4714"/>
                  <a:gd name="T47" fmla="*/ 2540 h 3078"/>
                  <a:gd name="T48" fmla="*/ 1395 w 4714"/>
                  <a:gd name="T49" fmla="*/ 2540 h 3078"/>
                  <a:gd name="T50" fmla="*/ 1395 w 4714"/>
                  <a:gd name="T51" fmla="*/ 2878 h 3078"/>
                  <a:gd name="T52" fmla="*/ 740 w 4714"/>
                  <a:gd name="T53" fmla="*/ 2878 h 3078"/>
                  <a:gd name="T54" fmla="*/ 740 w 4714"/>
                  <a:gd name="T55" fmla="*/ 1717 h 3078"/>
                  <a:gd name="T56" fmla="*/ 931 w 4714"/>
                  <a:gd name="T57" fmla="*/ 1908 h 3078"/>
                  <a:gd name="T58" fmla="*/ 1072 w 4714"/>
                  <a:gd name="T59" fmla="*/ 1766 h 3078"/>
                  <a:gd name="T60" fmla="*/ 640 w 4714"/>
                  <a:gd name="T61" fmla="*/ 1334 h 3078"/>
                  <a:gd name="T62" fmla="*/ 208 w 4714"/>
                  <a:gd name="T63" fmla="*/ 1766 h 3078"/>
                  <a:gd name="T64" fmla="*/ 350 w 4714"/>
                  <a:gd name="T65" fmla="*/ 1908 h 3078"/>
                  <a:gd name="T66" fmla="*/ 540 w 4714"/>
                  <a:gd name="T67" fmla="*/ 1717 h 3078"/>
                  <a:gd name="T68" fmla="*/ 540 w 4714"/>
                  <a:gd name="T69" fmla="*/ 2878 h 3078"/>
                  <a:gd name="T70" fmla="*/ 0 w 4714"/>
                  <a:gd name="T71" fmla="*/ 2878 h 3078"/>
                  <a:gd name="T72" fmla="*/ 0 w 4714"/>
                  <a:gd name="T73" fmla="*/ 3078 h 3078"/>
                  <a:gd name="T74" fmla="*/ 4714 w 4714"/>
                  <a:gd name="T75" fmla="*/ 3078 h 3078"/>
                  <a:gd name="T76" fmla="*/ 4714 w 4714"/>
                  <a:gd name="T77" fmla="*/ 2878 h 3078"/>
                  <a:gd name="T78" fmla="*/ 4159 w 4714"/>
                  <a:gd name="T79" fmla="*/ 2878 h 30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714" h="3078">
                    <a:moveTo>
                      <a:pt x="4159" y="2878"/>
                    </a:moveTo>
                    <a:lnTo>
                      <a:pt x="4159" y="383"/>
                    </a:lnTo>
                    <a:lnTo>
                      <a:pt x="4349" y="573"/>
                    </a:lnTo>
                    <a:lnTo>
                      <a:pt x="4491" y="432"/>
                    </a:lnTo>
                    <a:lnTo>
                      <a:pt x="4059" y="0"/>
                    </a:lnTo>
                    <a:lnTo>
                      <a:pt x="3626" y="432"/>
                    </a:lnTo>
                    <a:lnTo>
                      <a:pt x="3768" y="573"/>
                    </a:lnTo>
                    <a:lnTo>
                      <a:pt x="3959" y="383"/>
                    </a:lnTo>
                    <a:lnTo>
                      <a:pt x="3959" y="2878"/>
                    </a:lnTo>
                    <a:lnTo>
                      <a:pt x="3304" y="2878"/>
                    </a:lnTo>
                    <a:lnTo>
                      <a:pt x="3304" y="2540"/>
                    </a:lnTo>
                    <a:lnTo>
                      <a:pt x="3104" y="2540"/>
                    </a:lnTo>
                    <a:lnTo>
                      <a:pt x="3104" y="2878"/>
                    </a:lnTo>
                    <a:lnTo>
                      <a:pt x="2449" y="2878"/>
                    </a:lnTo>
                    <a:lnTo>
                      <a:pt x="2449" y="1050"/>
                    </a:lnTo>
                    <a:lnTo>
                      <a:pt x="2640" y="1240"/>
                    </a:lnTo>
                    <a:lnTo>
                      <a:pt x="2782" y="1099"/>
                    </a:lnTo>
                    <a:lnTo>
                      <a:pt x="2349" y="667"/>
                    </a:lnTo>
                    <a:lnTo>
                      <a:pt x="1917" y="1099"/>
                    </a:lnTo>
                    <a:lnTo>
                      <a:pt x="2059" y="1240"/>
                    </a:lnTo>
                    <a:lnTo>
                      <a:pt x="2249" y="1050"/>
                    </a:lnTo>
                    <a:lnTo>
                      <a:pt x="2249" y="2878"/>
                    </a:lnTo>
                    <a:lnTo>
                      <a:pt x="1595" y="2878"/>
                    </a:lnTo>
                    <a:lnTo>
                      <a:pt x="1595" y="2540"/>
                    </a:lnTo>
                    <a:lnTo>
                      <a:pt x="1395" y="2540"/>
                    </a:lnTo>
                    <a:lnTo>
                      <a:pt x="1395" y="2878"/>
                    </a:lnTo>
                    <a:lnTo>
                      <a:pt x="740" y="2878"/>
                    </a:lnTo>
                    <a:lnTo>
                      <a:pt x="740" y="1717"/>
                    </a:lnTo>
                    <a:lnTo>
                      <a:pt x="931" y="1908"/>
                    </a:lnTo>
                    <a:lnTo>
                      <a:pt x="1072" y="1766"/>
                    </a:lnTo>
                    <a:lnTo>
                      <a:pt x="640" y="1334"/>
                    </a:lnTo>
                    <a:lnTo>
                      <a:pt x="208" y="1766"/>
                    </a:lnTo>
                    <a:lnTo>
                      <a:pt x="350" y="1908"/>
                    </a:lnTo>
                    <a:lnTo>
                      <a:pt x="540" y="1717"/>
                    </a:lnTo>
                    <a:lnTo>
                      <a:pt x="540" y="2878"/>
                    </a:lnTo>
                    <a:lnTo>
                      <a:pt x="0" y="2878"/>
                    </a:lnTo>
                    <a:lnTo>
                      <a:pt x="0" y="3078"/>
                    </a:lnTo>
                    <a:lnTo>
                      <a:pt x="4714" y="3078"/>
                    </a:lnTo>
                    <a:lnTo>
                      <a:pt x="4714" y="2878"/>
                    </a:lnTo>
                    <a:lnTo>
                      <a:pt x="4159" y="2878"/>
                    </a:lnTo>
                    <a:close/>
                  </a:path>
                </a:pathLst>
              </a:custGeom>
              <a:solidFill>
                <a:srgbClr val="FEB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矩形 65"/>
            <p:cNvSpPr/>
            <p:nvPr/>
          </p:nvSpPr>
          <p:spPr>
            <a:xfrm>
              <a:off x="7833600" y="2804550"/>
              <a:ext cx="540000" cy="36000"/>
            </a:xfrm>
            <a:prstGeom prst="rect">
              <a:avLst/>
            </a:prstGeom>
            <a:gradFill>
              <a:gsLst>
                <a:gs pos="79000">
                  <a:srgbClr val="FEBE4A">
                    <a:alpha val="60000"/>
                    <a:lumMod val="70000"/>
                    <a:lumOff val="30000"/>
                  </a:srgbClr>
                </a:gs>
                <a:gs pos="0">
                  <a:srgbClr val="FEBE4A"/>
                </a:gs>
                <a:gs pos="100000">
                  <a:srgbClr val="FEBE4A">
                    <a:alpha val="0"/>
                    <a:lumMod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Tree>
    <p:custDataLst>
      <p:tags r:id="rId1"/>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5505" y="1102534"/>
            <a:ext cx="8260976" cy="5503596"/>
          </a:xfrm>
          <a:prstGeom prst="rect">
            <a:avLst/>
          </a:prstGeom>
        </p:spPr>
      </p:pic>
      <p:grpSp>
        <p:nvGrpSpPr>
          <p:cNvPr id="45" name="组合 44"/>
          <p:cNvGrpSpPr/>
          <p:nvPr/>
        </p:nvGrpSpPr>
        <p:grpSpPr>
          <a:xfrm>
            <a:off x="10708738" y="574719"/>
            <a:ext cx="789600" cy="180000"/>
            <a:chOff x="6346288" y="5946819"/>
            <a:chExt cx="789600" cy="180000"/>
          </a:xfrm>
        </p:grpSpPr>
        <p:sp>
          <p:nvSpPr>
            <p:cNvPr id="46" name="椭圆 45"/>
            <p:cNvSpPr/>
            <p:nvPr/>
          </p:nvSpPr>
          <p:spPr>
            <a:xfrm>
              <a:off x="6346288" y="5946819"/>
              <a:ext cx="180000" cy="180000"/>
            </a:xfrm>
            <a:prstGeom prst="ellipse">
              <a:avLst/>
            </a:prstGeom>
            <a:solidFill>
              <a:srgbClr val="FEB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7" name="椭圆 46"/>
            <p:cNvSpPr/>
            <p:nvPr/>
          </p:nvSpPr>
          <p:spPr>
            <a:xfrm>
              <a:off x="6651088" y="5946819"/>
              <a:ext cx="180000" cy="180000"/>
            </a:xfrm>
            <a:prstGeom prst="ellipse">
              <a:avLst/>
            </a:prstGeom>
            <a:solidFill>
              <a:srgbClr val="FEBE4A">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8" name="椭圆 47"/>
            <p:cNvSpPr/>
            <p:nvPr/>
          </p:nvSpPr>
          <p:spPr>
            <a:xfrm>
              <a:off x="6955888" y="5946819"/>
              <a:ext cx="180000" cy="180000"/>
            </a:xfrm>
            <a:prstGeom prst="ellipse">
              <a:avLst/>
            </a:prstGeom>
            <a:solidFill>
              <a:srgbClr val="FEBE4A">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nvGrpSpPr>
          <p:cNvPr id="35" name="组合 34"/>
          <p:cNvGrpSpPr/>
          <p:nvPr/>
        </p:nvGrpSpPr>
        <p:grpSpPr>
          <a:xfrm>
            <a:off x="405633" y="161560"/>
            <a:ext cx="4594903" cy="774292"/>
            <a:chOff x="405633" y="161560"/>
            <a:chExt cx="4594903" cy="774292"/>
          </a:xfrm>
        </p:grpSpPr>
        <p:grpSp>
          <p:nvGrpSpPr>
            <p:cNvPr id="38" name="组合 37"/>
            <p:cNvGrpSpPr/>
            <p:nvPr/>
          </p:nvGrpSpPr>
          <p:grpSpPr>
            <a:xfrm>
              <a:off x="1219200" y="197085"/>
              <a:ext cx="3781336" cy="652171"/>
              <a:chOff x="1409700" y="616185"/>
              <a:chExt cx="3781336" cy="652171"/>
            </a:xfrm>
          </p:grpSpPr>
          <p:grpSp>
            <p:nvGrpSpPr>
              <p:cNvPr id="49" name="组合 48"/>
              <p:cNvGrpSpPr/>
              <p:nvPr/>
            </p:nvGrpSpPr>
            <p:grpSpPr>
              <a:xfrm>
                <a:off x="2493556" y="616185"/>
                <a:ext cx="2697480" cy="652171"/>
                <a:chOff x="2531656" y="501885"/>
                <a:chExt cx="2697480" cy="652171"/>
              </a:xfrm>
            </p:grpSpPr>
            <p:sp>
              <p:nvSpPr>
                <p:cNvPr id="53" name="文本框 52"/>
                <p:cNvSpPr txBox="1"/>
                <p:nvPr/>
              </p:nvSpPr>
              <p:spPr>
                <a:xfrm>
                  <a:off x="2531656" y="501885"/>
                  <a:ext cx="2697480" cy="521970"/>
                </a:xfrm>
                <a:prstGeom prst="rect">
                  <a:avLst/>
                </a:prstGeom>
                <a:noFill/>
              </p:spPr>
              <p:txBody>
                <a:bodyPr wrap="none" rtlCol="0">
                  <a:spAutoFit/>
                </a:bodyPr>
                <a:lstStyle/>
                <a:p>
                  <a:r>
                    <a:rPr lang="zh-CN" altLang="en-US" sz="2800" spc="500" dirty="0">
                      <a:solidFill>
                        <a:srgbClr val="FEBE4A"/>
                      </a:solidFill>
                      <a:latin typeface="思源黑体 CN Heavy" panose="020B0A00000000000000" pitchFamily="34" charset="-122"/>
                      <a:ea typeface="思源黑体 CN Heavy" panose="020B0A00000000000000" pitchFamily="34" charset="-122"/>
                    </a:rPr>
                    <a:t>預期收益情況</a:t>
                  </a:r>
                  <a:endParaRPr lang="en-US" altLang="zh-CN" sz="2800" spc="500" dirty="0">
                    <a:solidFill>
                      <a:srgbClr val="FEBE4A"/>
                    </a:solidFill>
                    <a:latin typeface="思源黑体 CN Heavy" panose="020B0A00000000000000" pitchFamily="34" charset="-122"/>
                    <a:ea typeface="思源黑体 CN Heavy" panose="020B0A00000000000000" pitchFamily="34" charset="-122"/>
                  </a:endParaRPr>
                </a:p>
              </p:txBody>
            </p:sp>
            <p:sp>
              <p:nvSpPr>
                <p:cNvPr id="54" name="文本框 53"/>
                <p:cNvSpPr txBox="1"/>
                <p:nvPr/>
              </p:nvSpPr>
              <p:spPr>
                <a:xfrm>
                  <a:off x="2531656" y="878466"/>
                  <a:ext cx="2684145" cy="275590"/>
                </a:xfrm>
                <a:prstGeom prst="rect">
                  <a:avLst/>
                </a:prstGeom>
                <a:noFill/>
              </p:spPr>
              <p:txBody>
                <a:bodyPr wrap="none" rtlCol="0">
                  <a:spAutoFit/>
                </a:bodyPr>
                <a:lstStyle>
                  <a:defPPr>
                    <a:defRPr lang="zh-CN"/>
                  </a:defPPr>
                  <a:lvl1pPr>
                    <a:defRPr sz="1200" spc="150">
                      <a:solidFill>
                        <a:srgbClr val="FEDEA4"/>
                      </a:solidFill>
                      <a:latin typeface="思源黑体 CN Heavy" panose="020B0A00000000000000" pitchFamily="34" charset="-122"/>
                      <a:ea typeface="思源黑体 CN Heavy" panose="020B0A00000000000000" pitchFamily="34" charset="-122"/>
                    </a:defRPr>
                  </a:lvl1pPr>
                </a:lstStyle>
                <a:p>
                  <a:r>
                    <a:rPr lang="en-US" altLang="zh-CN" dirty="0"/>
                    <a:t>Expected Return Situation</a:t>
                  </a:r>
                  <a:endParaRPr lang="zh-CN" altLang="en-US" dirty="0"/>
                </a:p>
              </p:txBody>
            </p:sp>
          </p:grpSp>
          <p:grpSp>
            <p:nvGrpSpPr>
              <p:cNvPr id="50" name="组合 49"/>
              <p:cNvGrpSpPr/>
              <p:nvPr/>
            </p:nvGrpSpPr>
            <p:grpSpPr>
              <a:xfrm>
                <a:off x="1409700" y="640497"/>
                <a:ext cx="1005305" cy="604957"/>
                <a:chOff x="1409700" y="630972"/>
                <a:chExt cx="1005305" cy="604957"/>
              </a:xfrm>
            </p:grpSpPr>
            <p:sp>
              <p:nvSpPr>
                <p:cNvPr id="51" name="任意多边形: 形状 50"/>
                <p:cNvSpPr/>
                <p:nvPr/>
              </p:nvSpPr>
              <p:spPr>
                <a:xfrm flipH="1">
                  <a:off x="1409700" y="630972"/>
                  <a:ext cx="1005305" cy="604957"/>
                </a:xfrm>
                <a:custGeom>
                  <a:avLst/>
                  <a:gdLst>
                    <a:gd name="connsiteX0" fmla="*/ 0 w 1005305"/>
                    <a:gd name="connsiteY0" fmla="*/ 302478 h 604957"/>
                    <a:gd name="connsiteX1" fmla="*/ 0 w 1005305"/>
                    <a:gd name="connsiteY1" fmla="*/ 302479 h 604957"/>
                    <a:gd name="connsiteX2" fmla="*/ 0 w 1005305"/>
                    <a:gd name="connsiteY2" fmla="*/ 302479 h 604957"/>
                    <a:gd name="connsiteX3" fmla="*/ 302479 w 1005305"/>
                    <a:gd name="connsiteY3" fmla="*/ 0 h 604957"/>
                    <a:gd name="connsiteX4" fmla="*/ 1005305 w 1005305"/>
                    <a:gd name="connsiteY4" fmla="*/ 0 h 604957"/>
                    <a:gd name="connsiteX5" fmla="*/ 1005305 w 1005305"/>
                    <a:gd name="connsiteY5" fmla="*/ 604957 h 604957"/>
                    <a:gd name="connsiteX6" fmla="*/ 302479 w 1005305"/>
                    <a:gd name="connsiteY6" fmla="*/ 604957 h 604957"/>
                    <a:gd name="connsiteX7" fmla="*/ 6146 w 1005305"/>
                    <a:gd name="connsiteY7" fmla="*/ 363438 h 604957"/>
                    <a:gd name="connsiteX8" fmla="*/ 0 w 1005305"/>
                    <a:gd name="connsiteY8" fmla="*/ 302479 h 604957"/>
                    <a:gd name="connsiteX9" fmla="*/ 6146 w 1005305"/>
                    <a:gd name="connsiteY9" fmla="*/ 241519 h 604957"/>
                    <a:gd name="connsiteX10" fmla="*/ 302479 w 1005305"/>
                    <a:gd name="connsiteY10" fmla="*/ 0 h 604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5305" h="604957">
                      <a:moveTo>
                        <a:pt x="0" y="302478"/>
                      </a:moveTo>
                      <a:lnTo>
                        <a:pt x="0" y="302479"/>
                      </a:lnTo>
                      <a:lnTo>
                        <a:pt x="0" y="302479"/>
                      </a:lnTo>
                      <a:close/>
                      <a:moveTo>
                        <a:pt x="302479" y="0"/>
                      </a:moveTo>
                      <a:lnTo>
                        <a:pt x="1005305" y="0"/>
                      </a:lnTo>
                      <a:lnTo>
                        <a:pt x="1005305" y="604957"/>
                      </a:lnTo>
                      <a:lnTo>
                        <a:pt x="302479" y="604957"/>
                      </a:lnTo>
                      <a:cubicBezTo>
                        <a:pt x="156306" y="604957"/>
                        <a:pt x="34351" y="501273"/>
                        <a:pt x="6146" y="363438"/>
                      </a:cubicBezTo>
                      <a:lnTo>
                        <a:pt x="0" y="302479"/>
                      </a:lnTo>
                      <a:lnTo>
                        <a:pt x="6146" y="241519"/>
                      </a:lnTo>
                      <a:cubicBezTo>
                        <a:pt x="34351" y="103684"/>
                        <a:pt x="156306" y="0"/>
                        <a:pt x="302479" y="0"/>
                      </a:cubicBezTo>
                      <a:close/>
                    </a:path>
                  </a:pathLst>
                </a:custGeom>
                <a:solidFill>
                  <a:srgbClr val="FEB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2" name="文本框 51"/>
                <p:cNvSpPr txBox="1"/>
                <p:nvPr/>
              </p:nvSpPr>
              <p:spPr>
                <a:xfrm>
                  <a:off x="1550715" y="641063"/>
                  <a:ext cx="716280" cy="583565"/>
                </a:xfrm>
                <a:prstGeom prst="rect">
                  <a:avLst/>
                </a:prstGeom>
                <a:noFill/>
              </p:spPr>
              <p:txBody>
                <a:bodyPr wrap="none" rtlCol="0">
                  <a:spAutoFit/>
                </a:bodyPr>
                <a:lstStyle>
                  <a:defPPr>
                    <a:defRPr lang="zh-CN"/>
                  </a:defPPr>
                  <a:lvl1pPr>
                    <a:defRPr sz="4400" spc="150">
                      <a:solidFill>
                        <a:srgbClr val="FD6479"/>
                      </a:solidFill>
                      <a:latin typeface="思源黑体 CN Heavy" panose="020B0A00000000000000" pitchFamily="34" charset="-122"/>
                      <a:ea typeface="思源黑体 CN Heavy" panose="020B0A00000000000000" pitchFamily="34" charset="-122"/>
                    </a:defRPr>
                  </a:lvl1pPr>
                </a:lstStyle>
                <a:p>
                  <a:r>
                    <a:rPr lang="en-US" altLang="zh-CN" sz="3200" dirty="0">
                      <a:solidFill>
                        <a:schemeClr val="bg1"/>
                      </a:solidFill>
                    </a:rPr>
                    <a:t>04</a:t>
                  </a:r>
                  <a:endParaRPr lang="zh-CN" altLang="en-US" sz="3200" dirty="0">
                    <a:solidFill>
                      <a:schemeClr val="bg1"/>
                    </a:solidFill>
                  </a:endParaRPr>
                </a:p>
              </p:txBody>
            </p:sp>
          </p:grpSp>
        </p:grpSp>
        <p:pic>
          <p:nvPicPr>
            <p:cNvPr id="40" name="图片 3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5633" y="161560"/>
              <a:ext cx="774292" cy="774292"/>
            </a:xfrm>
            <a:prstGeom prst="rect">
              <a:avLst/>
            </a:prstGeom>
          </p:spPr>
        </p:pic>
      </p:grpSp>
      <p:sp>
        <p:nvSpPr>
          <p:cNvPr id="55" name="矩形 54"/>
          <p:cNvSpPr/>
          <p:nvPr/>
        </p:nvSpPr>
        <p:spPr>
          <a:xfrm rot="5400000">
            <a:off x="4713749" y="3727053"/>
            <a:ext cx="4176000" cy="72000"/>
          </a:xfrm>
          <a:prstGeom prst="rect">
            <a:avLst/>
          </a:prstGeom>
          <a:gradFill>
            <a:gsLst>
              <a:gs pos="79000">
                <a:srgbClr val="FEBE4A">
                  <a:alpha val="60000"/>
                  <a:lumMod val="70000"/>
                  <a:lumOff val="30000"/>
                </a:srgbClr>
              </a:gs>
              <a:gs pos="0">
                <a:srgbClr val="FEBE4A"/>
              </a:gs>
              <a:gs pos="100000">
                <a:srgbClr val="FEBE4A">
                  <a:alpha val="0"/>
                  <a:lumMod val="9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67" name="组合 66"/>
          <p:cNvGrpSpPr/>
          <p:nvPr/>
        </p:nvGrpSpPr>
        <p:grpSpPr>
          <a:xfrm>
            <a:off x="7320306" y="1506104"/>
            <a:ext cx="4319243" cy="1033295"/>
            <a:chOff x="7320306" y="1530551"/>
            <a:chExt cx="4319243" cy="1033295"/>
          </a:xfrm>
        </p:grpSpPr>
        <p:sp>
          <p:nvSpPr>
            <p:cNvPr id="24" name="文本框 23"/>
            <p:cNvSpPr txBox="1"/>
            <p:nvPr/>
          </p:nvSpPr>
          <p:spPr>
            <a:xfrm flipH="1">
              <a:off x="7320306" y="1913606"/>
              <a:ext cx="4319243" cy="650240"/>
            </a:xfrm>
            <a:prstGeom prst="rect">
              <a:avLst/>
            </a:prstGeom>
            <a:noFill/>
          </p:spPr>
          <p:txBody>
            <a:bodyPr wrap="square" rtlCol="0">
              <a:spAutoFit/>
            </a:bodyPr>
            <a:lstStyle>
              <a:defPPr>
                <a:defRPr lang="zh-CN"/>
              </a:defPPr>
              <a:lvl1pPr>
                <a:lnSpc>
                  <a:spcPct val="130000"/>
                </a:lnSpc>
                <a:defRPr sz="1400">
                  <a:solidFill>
                    <a:schemeClr val="tx1">
                      <a:lumMod val="50000"/>
                      <a:lumOff val="50000"/>
                    </a:schemeClr>
                  </a:solidFill>
                  <a:latin typeface="思源黑体 CN Light" panose="020B0300000000000000" pitchFamily="34" charset="-122"/>
                  <a:ea typeface="思源黑体 CN Light" panose="020B0300000000000000" pitchFamily="34" charset="-122"/>
                </a:defRPr>
              </a:lvl1pPr>
            </a:lstStyle>
            <a:p>
              <a:r>
                <a:rPr lang="zh-CN" altLang="en-US" dirty="0"/>
                <a:t>貨幣基金的預期收益是萬份預期收益平均在</a:t>
              </a:r>
              <a:r>
                <a:rPr lang="en-US" altLang="zh-CN" dirty="0"/>
                <a:t>0.7</a:t>
              </a:r>
              <a:r>
                <a:rPr lang="zh-CN" altLang="en-US" dirty="0"/>
                <a:t>左右</a:t>
              </a:r>
              <a:r>
                <a:rPr lang="en-US" altLang="zh-CN" dirty="0"/>
                <a:t>,</a:t>
              </a:r>
              <a:r>
                <a:rPr lang="zh-CN" altLang="en-US" dirty="0"/>
                <a:t>折算成預期年預期收益率大約為</a:t>
              </a:r>
              <a:r>
                <a:rPr lang="en-US" altLang="zh-CN" dirty="0"/>
                <a:t>2.5%</a:t>
              </a:r>
              <a:endParaRPr lang="zh-CN" altLang="en-US" dirty="0"/>
            </a:p>
          </p:txBody>
        </p:sp>
        <p:sp>
          <p:nvSpPr>
            <p:cNvPr id="22" name="文本框 21"/>
            <p:cNvSpPr txBox="1"/>
            <p:nvPr/>
          </p:nvSpPr>
          <p:spPr>
            <a:xfrm flipH="1">
              <a:off x="7320308" y="1530551"/>
              <a:ext cx="2125980" cy="460375"/>
            </a:xfrm>
            <a:prstGeom prst="rect">
              <a:avLst/>
            </a:prstGeom>
            <a:noFill/>
          </p:spPr>
          <p:txBody>
            <a:bodyPr wrap="none" rtlCol="0">
              <a:spAutoFit/>
            </a:bodyPr>
            <a:lstStyle>
              <a:defPPr>
                <a:defRPr lang="zh-CN"/>
              </a:defPPr>
              <a:lvl1pPr>
                <a:defRPr sz="2400" spc="500">
                  <a:solidFill>
                    <a:srgbClr val="659335"/>
                  </a:solidFill>
                  <a:latin typeface="思源黑体 CN Heavy" panose="020B0A00000000000000" pitchFamily="34" charset="-122"/>
                  <a:ea typeface="思源黑体 CN Heavy" panose="020B0A00000000000000" pitchFamily="34" charset="-122"/>
                </a:defRPr>
              </a:lvl1pPr>
            </a:lstStyle>
            <a:p>
              <a:r>
                <a:rPr lang="zh-CN" altLang="en-US" spc="150" dirty="0">
                  <a:solidFill>
                    <a:srgbClr val="FEBE4A"/>
                  </a:solidFill>
                </a:rPr>
                <a:t>預期收益情況</a:t>
              </a:r>
            </a:p>
          </p:txBody>
        </p:sp>
      </p:grpSp>
      <p:grpSp>
        <p:nvGrpSpPr>
          <p:cNvPr id="71" name="组合 70"/>
          <p:cNvGrpSpPr/>
          <p:nvPr/>
        </p:nvGrpSpPr>
        <p:grpSpPr>
          <a:xfrm>
            <a:off x="6544166" y="1588904"/>
            <a:ext cx="540000" cy="540000"/>
            <a:chOff x="6544166" y="1588904"/>
            <a:chExt cx="540000" cy="540000"/>
          </a:xfrm>
        </p:grpSpPr>
        <p:sp>
          <p:nvSpPr>
            <p:cNvPr id="26" name="椭圆 25"/>
            <p:cNvSpPr/>
            <p:nvPr/>
          </p:nvSpPr>
          <p:spPr>
            <a:xfrm>
              <a:off x="6544166" y="1588904"/>
              <a:ext cx="540000" cy="540000"/>
            </a:xfrm>
            <a:prstGeom prst="ellipse">
              <a:avLst/>
            </a:prstGeom>
            <a:gradFill>
              <a:gsLst>
                <a:gs pos="0">
                  <a:srgbClr val="FEBE4A"/>
                </a:gs>
                <a:gs pos="100000">
                  <a:srgbClr val="FEBE4A">
                    <a:lumMod val="50000"/>
                    <a:lumOff val="5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7" name="文本框 26"/>
            <p:cNvSpPr txBox="1"/>
            <p:nvPr/>
          </p:nvSpPr>
          <p:spPr>
            <a:xfrm flipH="1">
              <a:off x="6547106" y="1658849"/>
              <a:ext cx="530860" cy="398780"/>
            </a:xfrm>
            <a:prstGeom prst="rect">
              <a:avLst/>
            </a:prstGeom>
            <a:noFill/>
          </p:spPr>
          <p:txBody>
            <a:bodyPr wrap="none" rtlCol="0">
              <a:spAutoFit/>
            </a:bodyPr>
            <a:lstStyle>
              <a:defPPr>
                <a:defRPr lang="zh-CN"/>
              </a:defPPr>
              <a:lvl1pPr>
                <a:defRPr sz="2400" spc="500">
                  <a:solidFill>
                    <a:srgbClr val="659335"/>
                  </a:solidFill>
                  <a:latin typeface="思源黑体 CN Heavy" panose="020B0A00000000000000" pitchFamily="34" charset="-122"/>
                  <a:ea typeface="思源黑体 CN Heavy" panose="020B0A00000000000000" pitchFamily="34" charset="-122"/>
                </a:defRPr>
              </a:lvl1pPr>
            </a:lstStyle>
            <a:p>
              <a:r>
                <a:rPr lang="en-US" altLang="zh-CN" sz="2000" spc="150" dirty="0">
                  <a:solidFill>
                    <a:schemeClr val="bg1"/>
                  </a:solidFill>
                </a:rPr>
                <a:t>01</a:t>
              </a:r>
              <a:endParaRPr lang="zh-CN" altLang="en-US" sz="2000" spc="150" dirty="0">
                <a:solidFill>
                  <a:schemeClr val="bg1"/>
                </a:solidFill>
              </a:endParaRPr>
            </a:p>
          </p:txBody>
        </p:sp>
      </p:grpSp>
      <p:grpSp>
        <p:nvGrpSpPr>
          <p:cNvPr id="73" name="组合 72"/>
          <p:cNvGrpSpPr/>
          <p:nvPr/>
        </p:nvGrpSpPr>
        <p:grpSpPr>
          <a:xfrm>
            <a:off x="6525116" y="3368557"/>
            <a:ext cx="540000" cy="540000"/>
            <a:chOff x="6525116" y="3420784"/>
            <a:chExt cx="540000" cy="540000"/>
          </a:xfrm>
        </p:grpSpPr>
        <p:sp>
          <p:nvSpPr>
            <p:cNvPr id="57" name="椭圆 56"/>
            <p:cNvSpPr/>
            <p:nvPr/>
          </p:nvSpPr>
          <p:spPr>
            <a:xfrm>
              <a:off x="6525116" y="3420784"/>
              <a:ext cx="540000" cy="540000"/>
            </a:xfrm>
            <a:prstGeom prst="ellipse">
              <a:avLst/>
            </a:prstGeom>
            <a:gradFill>
              <a:gsLst>
                <a:gs pos="0">
                  <a:srgbClr val="FEBE4A"/>
                </a:gs>
                <a:gs pos="100000">
                  <a:srgbClr val="FEBE4A">
                    <a:lumMod val="50000"/>
                    <a:lumOff val="5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8" name="文本框 57"/>
            <p:cNvSpPr txBox="1"/>
            <p:nvPr/>
          </p:nvSpPr>
          <p:spPr>
            <a:xfrm flipH="1">
              <a:off x="6528056" y="3490729"/>
              <a:ext cx="530860" cy="398780"/>
            </a:xfrm>
            <a:prstGeom prst="rect">
              <a:avLst/>
            </a:prstGeom>
            <a:noFill/>
          </p:spPr>
          <p:txBody>
            <a:bodyPr wrap="none" rtlCol="0">
              <a:spAutoFit/>
            </a:bodyPr>
            <a:lstStyle>
              <a:defPPr>
                <a:defRPr lang="zh-CN"/>
              </a:defPPr>
              <a:lvl1pPr>
                <a:defRPr sz="2400" spc="500">
                  <a:solidFill>
                    <a:srgbClr val="659335"/>
                  </a:solidFill>
                  <a:latin typeface="思源黑体 CN Heavy" panose="020B0A00000000000000" pitchFamily="34" charset="-122"/>
                  <a:ea typeface="思源黑体 CN Heavy" panose="020B0A00000000000000" pitchFamily="34" charset="-122"/>
                </a:defRPr>
              </a:lvl1pPr>
            </a:lstStyle>
            <a:p>
              <a:r>
                <a:rPr lang="en-US" altLang="zh-CN" sz="2000" spc="150" dirty="0">
                  <a:solidFill>
                    <a:schemeClr val="bg1"/>
                  </a:solidFill>
                </a:rPr>
                <a:t>02</a:t>
              </a:r>
              <a:endParaRPr lang="zh-CN" altLang="en-US" sz="2000" spc="150" dirty="0">
                <a:solidFill>
                  <a:schemeClr val="bg1"/>
                </a:solidFill>
              </a:endParaRPr>
            </a:p>
          </p:txBody>
        </p:sp>
      </p:grpSp>
      <p:grpSp>
        <p:nvGrpSpPr>
          <p:cNvPr id="68" name="组合 67"/>
          <p:cNvGrpSpPr/>
          <p:nvPr/>
        </p:nvGrpSpPr>
        <p:grpSpPr>
          <a:xfrm>
            <a:off x="7320307" y="3231717"/>
            <a:ext cx="4176367" cy="1309520"/>
            <a:chOff x="7320307" y="3035501"/>
            <a:chExt cx="4176367" cy="1309520"/>
          </a:xfrm>
        </p:grpSpPr>
        <p:sp>
          <p:nvSpPr>
            <p:cNvPr id="29" name="文本框 28"/>
            <p:cNvSpPr txBox="1"/>
            <p:nvPr/>
          </p:nvSpPr>
          <p:spPr>
            <a:xfrm flipH="1">
              <a:off x="7320307" y="3415381"/>
              <a:ext cx="4176367" cy="929640"/>
            </a:xfrm>
            <a:prstGeom prst="rect">
              <a:avLst/>
            </a:prstGeom>
            <a:noFill/>
          </p:spPr>
          <p:txBody>
            <a:bodyPr wrap="square" rtlCol="0">
              <a:spAutoFit/>
            </a:bodyPr>
            <a:lstStyle>
              <a:defPPr>
                <a:defRPr lang="zh-CN"/>
              </a:defPPr>
              <a:lvl1pPr>
                <a:lnSpc>
                  <a:spcPct val="130000"/>
                </a:lnSpc>
                <a:defRPr sz="1400">
                  <a:solidFill>
                    <a:schemeClr val="tx1">
                      <a:lumMod val="50000"/>
                      <a:lumOff val="50000"/>
                    </a:schemeClr>
                  </a:solidFill>
                  <a:latin typeface="思源黑体 CN Light" panose="020B0300000000000000" pitchFamily="34" charset="-122"/>
                  <a:ea typeface="思源黑体 CN Light" panose="020B0300000000000000" pitchFamily="34" charset="-122"/>
                </a:defRPr>
              </a:lvl1pPr>
            </a:lstStyle>
            <a:p>
              <a:r>
                <a:rPr lang="zh-CN" altLang="en-US" dirty="0"/>
                <a:t>債券基金收益一般在</a:t>
              </a:r>
              <a:r>
                <a:rPr lang="en-US" altLang="zh-CN" dirty="0"/>
                <a:t>4-10%</a:t>
              </a:r>
              <a:r>
                <a:rPr lang="zh-CN" altLang="en-US" dirty="0"/>
                <a:t>之間</a:t>
              </a:r>
              <a:r>
                <a:rPr lang="en-US" altLang="zh-CN" dirty="0"/>
                <a:t>,</a:t>
              </a:r>
              <a:r>
                <a:rPr lang="zh-CN" altLang="en-US" dirty="0"/>
                <a:t>當然也有債券基金比較紅火的時候收益</a:t>
              </a:r>
              <a:r>
                <a:rPr lang="en-US" altLang="zh-CN" dirty="0"/>
                <a:t>20%</a:t>
              </a:r>
              <a:r>
                <a:rPr lang="zh-CN" altLang="en-US" dirty="0"/>
                <a:t>以上</a:t>
              </a:r>
              <a:r>
                <a:rPr lang="en-US" altLang="zh-CN" dirty="0"/>
                <a:t>,</a:t>
              </a:r>
              <a:r>
                <a:rPr lang="zh-CN" altLang="en-US" dirty="0"/>
                <a:t>寬基指數基金收益率約為</a:t>
              </a:r>
              <a:r>
                <a:rPr lang="en-US" altLang="zh-CN" dirty="0"/>
                <a:t>10%</a:t>
              </a:r>
              <a:endParaRPr lang="zh-CN" altLang="en-US" dirty="0">
                <a:sym typeface="Arial" panose="020B0604020202020204" pitchFamily="34" charset="0"/>
              </a:endParaRPr>
            </a:p>
          </p:txBody>
        </p:sp>
        <p:sp>
          <p:nvSpPr>
            <p:cNvPr id="60" name="文本框 59"/>
            <p:cNvSpPr txBox="1"/>
            <p:nvPr/>
          </p:nvSpPr>
          <p:spPr>
            <a:xfrm flipH="1">
              <a:off x="7320308" y="3035501"/>
              <a:ext cx="2125980" cy="460375"/>
            </a:xfrm>
            <a:prstGeom prst="rect">
              <a:avLst/>
            </a:prstGeom>
            <a:noFill/>
          </p:spPr>
          <p:txBody>
            <a:bodyPr wrap="none" rtlCol="0">
              <a:spAutoFit/>
            </a:bodyPr>
            <a:lstStyle>
              <a:defPPr>
                <a:defRPr lang="zh-CN"/>
              </a:defPPr>
              <a:lvl1pPr>
                <a:defRPr sz="2400" spc="500">
                  <a:solidFill>
                    <a:srgbClr val="659335"/>
                  </a:solidFill>
                  <a:latin typeface="思源黑体 CN Heavy" panose="020B0A00000000000000" pitchFamily="34" charset="-122"/>
                  <a:ea typeface="思源黑体 CN Heavy" panose="020B0A00000000000000" pitchFamily="34" charset="-122"/>
                </a:defRPr>
              </a:lvl1pPr>
            </a:lstStyle>
            <a:p>
              <a:r>
                <a:rPr lang="zh-CN" altLang="en-US" spc="150" dirty="0">
                  <a:solidFill>
                    <a:srgbClr val="FEBE4A"/>
                  </a:solidFill>
                </a:rPr>
                <a:t>預期收益情況</a:t>
              </a:r>
            </a:p>
          </p:txBody>
        </p:sp>
      </p:grpSp>
      <p:grpSp>
        <p:nvGrpSpPr>
          <p:cNvPr id="72" name="组合 71"/>
          <p:cNvGrpSpPr/>
          <p:nvPr/>
        </p:nvGrpSpPr>
        <p:grpSpPr>
          <a:xfrm>
            <a:off x="6544166" y="5148210"/>
            <a:ext cx="540000" cy="540000"/>
            <a:chOff x="6544166" y="5338710"/>
            <a:chExt cx="540000" cy="540000"/>
          </a:xfrm>
        </p:grpSpPr>
        <p:sp>
          <p:nvSpPr>
            <p:cNvPr id="63" name="椭圆 62"/>
            <p:cNvSpPr/>
            <p:nvPr/>
          </p:nvSpPr>
          <p:spPr>
            <a:xfrm>
              <a:off x="6544166" y="5338710"/>
              <a:ext cx="540000" cy="540000"/>
            </a:xfrm>
            <a:prstGeom prst="ellipse">
              <a:avLst/>
            </a:prstGeom>
            <a:gradFill>
              <a:gsLst>
                <a:gs pos="0">
                  <a:srgbClr val="FEBE4A"/>
                </a:gs>
                <a:gs pos="100000">
                  <a:srgbClr val="FEBE4A">
                    <a:lumMod val="50000"/>
                    <a:lumOff val="50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4" name="文本框 63"/>
            <p:cNvSpPr txBox="1"/>
            <p:nvPr/>
          </p:nvSpPr>
          <p:spPr>
            <a:xfrm flipH="1">
              <a:off x="6547106" y="5408655"/>
              <a:ext cx="530860" cy="398780"/>
            </a:xfrm>
            <a:prstGeom prst="rect">
              <a:avLst/>
            </a:prstGeom>
            <a:noFill/>
          </p:spPr>
          <p:txBody>
            <a:bodyPr wrap="none" rtlCol="0">
              <a:spAutoFit/>
            </a:bodyPr>
            <a:lstStyle>
              <a:defPPr>
                <a:defRPr lang="zh-CN"/>
              </a:defPPr>
              <a:lvl1pPr>
                <a:defRPr sz="2400" spc="500">
                  <a:solidFill>
                    <a:srgbClr val="659335"/>
                  </a:solidFill>
                  <a:latin typeface="思源黑体 CN Heavy" panose="020B0A00000000000000" pitchFamily="34" charset="-122"/>
                  <a:ea typeface="思源黑体 CN Heavy" panose="020B0A00000000000000" pitchFamily="34" charset="-122"/>
                </a:defRPr>
              </a:lvl1pPr>
            </a:lstStyle>
            <a:p>
              <a:r>
                <a:rPr lang="en-US" altLang="zh-CN" sz="2000" spc="150" dirty="0">
                  <a:solidFill>
                    <a:schemeClr val="bg1"/>
                  </a:solidFill>
                </a:rPr>
                <a:t>03</a:t>
              </a:r>
              <a:endParaRPr lang="zh-CN" altLang="en-US" sz="2000" spc="150" dirty="0">
                <a:solidFill>
                  <a:schemeClr val="bg1"/>
                </a:solidFill>
              </a:endParaRPr>
            </a:p>
          </p:txBody>
        </p:sp>
      </p:grpSp>
      <p:grpSp>
        <p:nvGrpSpPr>
          <p:cNvPr id="66" name="组合 65"/>
          <p:cNvGrpSpPr/>
          <p:nvPr/>
        </p:nvGrpSpPr>
        <p:grpSpPr>
          <a:xfrm>
            <a:off x="7320307" y="4916054"/>
            <a:ext cx="4176367" cy="1026945"/>
            <a:chOff x="7472707" y="4940501"/>
            <a:chExt cx="4176367" cy="1026945"/>
          </a:xfrm>
        </p:grpSpPr>
        <p:sp>
          <p:nvSpPr>
            <p:cNvPr id="34" name="文本框 33"/>
            <p:cNvSpPr txBox="1"/>
            <p:nvPr/>
          </p:nvSpPr>
          <p:spPr>
            <a:xfrm flipH="1">
              <a:off x="7472707" y="5317206"/>
              <a:ext cx="4176367" cy="650240"/>
            </a:xfrm>
            <a:prstGeom prst="rect">
              <a:avLst/>
            </a:prstGeom>
            <a:noFill/>
          </p:spPr>
          <p:txBody>
            <a:bodyPr wrap="square" rtlCol="0">
              <a:spAutoFit/>
            </a:bodyPr>
            <a:lstStyle>
              <a:defPPr>
                <a:defRPr lang="zh-CN"/>
              </a:defPPr>
              <a:lvl1pPr>
                <a:lnSpc>
                  <a:spcPct val="130000"/>
                </a:lnSpc>
                <a:defRPr sz="1400">
                  <a:solidFill>
                    <a:schemeClr val="tx1">
                      <a:lumMod val="50000"/>
                      <a:lumOff val="50000"/>
                    </a:schemeClr>
                  </a:solidFill>
                  <a:latin typeface="思源黑体 CN Light" panose="020B0300000000000000" pitchFamily="34" charset="-122"/>
                  <a:ea typeface="思源黑体 CN Light" panose="020B0300000000000000" pitchFamily="34" charset="-122"/>
                </a:defRPr>
              </a:lvl1pPr>
            </a:lstStyle>
            <a:p>
              <a:r>
                <a:rPr lang="zh-CN" altLang="en-US" dirty="0"/>
                <a:t>股票投資</a:t>
              </a:r>
              <a:r>
                <a:rPr lang="en-US" altLang="zh-CN" dirty="0"/>
                <a:t>,12%</a:t>
              </a:r>
              <a:r>
                <a:rPr lang="zh-CN" altLang="en-US" dirty="0"/>
                <a:t>～</a:t>
              </a:r>
              <a:r>
                <a:rPr lang="en-US" altLang="zh-CN" dirty="0"/>
                <a:t>15% </a:t>
              </a:r>
              <a:r>
                <a:rPr lang="zh-CN" altLang="en-US" dirty="0"/>
                <a:t>的預期回報已經是相當合理，需要長期堅持</a:t>
              </a:r>
            </a:p>
          </p:txBody>
        </p:sp>
        <p:sp>
          <p:nvSpPr>
            <p:cNvPr id="65" name="文本框 64"/>
            <p:cNvSpPr txBox="1"/>
            <p:nvPr/>
          </p:nvSpPr>
          <p:spPr>
            <a:xfrm flipH="1">
              <a:off x="7472708" y="4940501"/>
              <a:ext cx="2125980" cy="460375"/>
            </a:xfrm>
            <a:prstGeom prst="rect">
              <a:avLst/>
            </a:prstGeom>
            <a:noFill/>
          </p:spPr>
          <p:txBody>
            <a:bodyPr wrap="none" rtlCol="0">
              <a:spAutoFit/>
            </a:bodyPr>
            <a:lstStyle>
              <a:defPPr>
                <a:defRPr lang="zh-CN"/>
              </a:defPPr>
              <a:lvl1pPr>
                <a:defRPr sz="2400" spc="500">
                  <a:solidFill>
                    <a:srgbClr val="659335"/>
                  </a:solidFill>
                  <a:latin typeface="思源黑体 CN Heavy" panose="020B0A00000000000000" pitchFamily="34" charset="-122"/>
                  <a:ea typeface="思源黑体 CN Heavy" panose="020B0A00000000000000" pitchFamily="34" charset="-122"/>
                </a:defRPr>
              </a:lvl1pPr>
            </a:lstStyle>
            <a:p>
              <a:r>
                <a:rPr lang="zh-CN" altLang="en-US" spc="150" dirty="0">
                  <a:solidFill>
                    <a:srgbClr val="FEBE4A"/>
                  </a:solidFill>
                </a:rPr>
                <a:t>預期收益情況</a:t>
              </a:r>
            </a:p>
          </p:txBody>
        </p:sp>
      </p:grpSp>
    </p:spTree>
    <p:custDataLst>
      <p:tags r:id="rId1"/>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 name="组合 33"/>
          <p:cNvGrpSpPr/>
          <p:nvPr/>
        </p:nvGrpSpPr>
        <p:grpSpPr>
          <a:xfrm>
            <a:off x="647700" y="5946819"/>
            <a:ext cx="789600" cy="180000"/>
            <a:chOff x="6346288" y="5946819"/>
            <a:chExt cx="789600" cy="180000"/>
          </a:xfrm>
        </p:grpSpPr>
        <p:sp>
          <p:nvSpPr>
            <p:cNvPr id="23" name="椭圆 22"/>
            <p:cNvSpPr/>
            <p:nvPr/>
          </p:nvSpPr>
          <p:spPr>
            <a:xfrm>
              <a:off x="6346288" y="5946819"/>
              <a:ext cx="180000" cy="180000"/>
            </a:xfrm>
            <a:prstGeom prst="ellipse">
              <a:avLst/>
            </a:prstGeom>
            <a:solidFill>
              <a:srgbClr val="FEB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椭圆 23"/>
            <p:cNvSpPr/>
            <p:nvPr/>
          </p:nvSpPr>
          <p:spPr>
            <a:xfrm>
              <a:off x="6651088" y="5946819"/>
              <a:ext cx="180000" cy="180000"/>
            </a:xfrm>
            <a:prstGeom prst="ellipse">
              <a:avLst/>
            </a:prstGeom>
            <a:solidFill>
              <a:srgbClr val="FEBE4A">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椭圆 24"/>
            <p:cNvSpPr/>
            <p:nvPr/>
          </p:nvSpPr>
          <p:spPr>
            <a:xfrm>
              <a:off x="6955888" y="5946819"/>
              <a:ext cx="180000" cy="180000"/>
            </a:xfrm>
            <a:prstGeom prst="ellipse">
              <a:avLst/>
            </a:prstGeom>
            <a:solidFill>
              <a:srgbClr val="FEBE4A">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33" name="圆: 空心 32"/>
          <p:cNvSpPr/>
          <p:nvPr/>
        </p:nvSpPr>
        <p:spPr>
          <a:xfrm>
            <a:off x="10571082" y="-931726"/>
            <a:ext cx="2442436" cy="2442436"/>
          </a:xfrm>
          <a:prstGeom prst="donut">
            <a:avLst>
              <a:gd name="adj" fmla="val 11479"/>
            </a:avLst>
          </a:prstGeom>
          <a:solidFill>
            <a:srgbClr val="FEB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8" name="矩形: 圆角 7"/>
          <p:cNvSpPr/>
          <p:nvPr/>
        </p:nvSpPr>
        <p:spPr>
          <a:xfrm>
            <a:off x="-1762042" y="1629000"/>
            <a:ext cx="6444000" cy="3600000"/>
          </a:xfrm>
          <a:prstGeom prst="roundRect">
            <a:avLst>
              <a:gd name="adj" fmla="val 50000"/>
            </a:avLst>
          </a:prstGeom>
          <a:solidFill>
            <a:srgbClr val="FEB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3" name="圖片 2" descr="一張含有 螺絲, 黑暗 的圖片&#10;&#10;自動產生的描述">
            <a:extLst>
              <a:ext uri="{FF2B5EF4-FFF2-40B4-BE49-F238E27FC236}">
                <a16:creationId xmlns:a16="http://schemas.microsoft.com/office/drawing/2014/main" id="{54457F71-9360-827A-632E-61C86263D15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2064" t="18413" r="10635" b="21421"/>
          <a:stretch/>
        </p:blipFill>
        <p:spPr>
          <a:xfrm>
            <a:off x="-40347" y="2063322"/>
            <a:ext cx="3509205" cy="2731351"/>
          </a:xfrm>
          <a:prstGeom prst="rect">
            <a:avLst/>
          </a:prstGeom>
        </p:spPr>
      </p:pic>
      <p:grpSp>
        <p:nvGrpSpPr>
          <p:cNvPr id="19" name="组合 18"/>
          <p:cNvGrpSpPr/>
          <p:nvPr/>
        </p:nvGrpSpPr>
        <p:grpSpPr>
          <a:xfrm>
            <a:off x="2595882" y="2738507"/>
            <a:ext cx="1969135" cy="1379657"/>
            <a:chOff x="2633982" y="2474010"/>
            <a:chExt cx="1969135" cy="1379657"/>
          </a:xfrm>
        </p:grpSpPr>
        <p:sp>
          <p:nvSpPr>
            <p:cNvPr id="28" name="文本框 27"/>
            <p:cNvSpPr txBox="1"/>
            <p:nvPr/>
          </p:nvSpPr>
          <p:spPr>
            <a:xfrm>
              <a:off x="2633982" y="3454887"/>
              <a:ext cx="1969135" cy="398780"/>
            </a:xfrm>
            <a:prstGeom prst="rect">
              <a:avLst/>
            </a:prstGeom>
            <a:noFill/>
          </p:spPr>
          <p:txBody>
            <a:bodyPr wrap="none" rtlCol="0">
              <a:spAutoFit/>
            </a:bodyPr>
            <a:lstStyle/>
            <a:p>
              <a:pPr algn="ctr"/>
              <a:r>
                <a:rPr lang="en-US" altLang="zh-CN" sz="2000" b="1" spc="500" dirty="0">
                  <a:gradFill>
                    <a:gsLst>
                      <a:gs pos="12894">
                        <a:srgbClr val="FFFFFF">
                          <a:lumMod val="10000"/>
                          <a:lumOff val="90000"/>
                        </a:srgbClr>
                      </a:gs>
                      <a:gs pos="3000">
                        <a:schemeClr val="bg1"/>
                      </a:gs>
                      <a:gs pos="100000">
                        <a:srgbClr val="AE2C31">
                          <a:alpha val="36000"/>
                          <a:lumMod val="0"/>
                          <a:lumOff val="100000"/>
                        </a:srgbClr>
                      </a:gs>
                    </a:gsLst>
                    <a:lin ang="5400000" scaled="1"/>
                  </a:gradFill>
                  <a:latin typeface="思源黑体 CN Light" panose="020B0300000000000000" pitchFamily="34" charset="-122"/>
                  <a:ea typeface="思源黑体 CN Light" panose="020B0300000000000000" pitchFamily="34" charset="-122"/>
                </a:rPr>
                <a:t>CONTENTS</a:t>
              </a:r>
              <a:endParaRPr lang="zh-CN" altLang="en-US" sz="2000" b="1" spc="500" dirty="0">
                <a:gradFill>
                  <a:gsLst>
                    <a:gs pos="12894">
                      <a:srgbClr val="FFFFFF">
                        <a:lumMod val="10000"/>
                        <a:lumOff val="90000"/>
                      </a:srgbClr>
                    </a:gs>
                    <a:gs pos="3000">
                      <a:schemeClr val="bg1"/>
                    </a:gs>
                    <a:gs pos="100000">
                      <a:srgbClr val="AE2C31">
                        <a:alpha val="36000"/>
                        <a:lumMod val="0"/>
                        <a:lumOff val="100000"/>
                      </a:srgbClr>
                    </a:gs>
                  </a:gsLst>
                  <a:lin ang="5400000" scaled="1"/>
                </a:gradFill>
                <a:latin typeface="思源黑体 CN Light" panose="020B0300000000000000" pitchFamily="34" charset="-122"/>
                <a:ea typeface="思源黑体 CN Light" panose="020B0300000000000000" pitchFamily="34" charset="-122"/>
              </a:endParaRPr>
            </a:p>
          </p:txBody>
        </p:sp>
        <p:sp>
          <p:nvSpPr>
            <p:cNvPr id="29" name="文本框 28"/>
            <p:cNvSpPr txBox="1"/>
            <p:nvPr/>
          </p:nvSpPr>
          <p:spPr>
            <a:xfrm>
              <a:off x="2701609" y="2474010"/>
              <a:ext cx="1833880" cy="1014730"/>
            </a:xfrm>
            <a:prstGeom prst="rect">
              <a:avLst/>
            </a:prstGeom>
            <a:noFill/>
          </p:spPr>
          <p:txBody>
            <a:bodyPr wrap="none" rtlCol="0">
              <a:spAutoFit/>
            </a:bodyPr>
            <a:lstStyle/>
            <a:p>
              <a:pPr algn="ctr"/>
              <a:r>
                <a:rPr lang="zh-CN" altLang="en-US" sz="6000" spc="500" dirty="0">
                  <a:solidFill>
                    <a:schemeClr val="bg1"/>
                  </a:solidFill>
                  <a:latin typeface="思源黑体 CN Heavy" panose="020B0A00000000000000" pitchFamily="34" charset="-122"/>
                  <a:ea typeface="思源黑体 CN Heavy" panose="020B0A00000000000000" pitchFamily="34" charset="-122"/>
                </a:rPr>
                <a:t>目錄</a:t>
              </a:r>
            </a:p>
          </p:txBody>
        </p:sp>
      </p:grpSp>
      <p:sp>
        <p:nvSpPr>
          <p:cNvPr id="9" name="矩形 8"/>
          <p:cNvSpPr/>
          <p:nvPr/>
        </p:nvSpPr>
        <p:spPr>
          <a:xfrm>
            <a:off x="0" y="1628999"/>
            <a:ext cx="2518943" cy="35999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7" name="组合 46"/>
          <p:cNvGrpSpPr/>
          <p:nvPr/>
        </p:nvGrpSpPr>
        <p:grpSpPr>
          <a:xfrm>
            <a:off x="6134100" y="882885"/>
            <a:ext cx="4987201" cy="861721"/>
            <a:chOff x="5981700" y="1117777"/>
            <a:chExt cx="4987201" cy="861721"/>
          </a:xfrm>
        </p:grpSpPr>
        <p:grpSp>
          <p:nvGrpSpPr>
            <p:cNvPr id="43" name="组合 42"/>
            <p:cNvGrpSpPr/>
            <p:nvPr/>
          </p:nvGrpSpPr>
          <p:grpSpPr>
            <a:xfrm>
              <a:off x="7103656" y="1117777"/>
              <a:ext cx="3865245" cy="861721"/>
              <a:chOff x="6208306" y="2070277"/>
              <a:chExt cx="3865245" cy="861721"/>
            </a:xfrm>
          </p:grpSpPr>
          <p:sp>
            <p:nvSpPr>
              <p:cNvPr id="14" name="文本框 13"/>
              <p:cNvSpPr txBox="1"/>
              <p:nvPr/>
            </p:nvSpPr>
            <p:spPr>
              <a:xfrm>
                <a:off x="6208306" y="2070277"/>
                <a:ext cx="3611880" cy="706755"/>
              </a:xfrm>
              <a:prstGeom prst="rect">
                <a:avLst/>
              </a:prstGeom>
              <a:noFill/>
            </p:spPr>
            <p:txBody>
              <a:bodyPr wrap="none" rtlCol="0">
                <a:spAutoFit/>
              </a:bodyPr>
              <a:lstStyle/>
              <a:p>
                <a:r>
                  <a:rPr lang="zh-CN" altLang="en-US" sz="4000" spc="500" dirty="0">
                    <a:solidFill>
                      <a:srgbClr val="FEBE4A"/>
                    </a:solidFill>
                    <a:latin typeface="思源黑体 CN Heavy" panose="020B0A00000000000000" pitchFamily="34" charset="-122"/>
                    <a:ea typeface="思源黑体 CN Heavy" panose="020B0A00000000000000" pitchFamily="34" charset="-122"/>
                  </a:rPr>
                  <a:t>理財產品介紹</a:t>
                </a:r>
                <a:endParaRPr lang="en-US" altLang="zh-CN" sz="4000" spc="500" dirty="0">
                  <a:solidFill>
                    <a:srgbClr val="FEBE4A"/>
                  </a:solidFill>
                  <a:latin typeface="思源黑体 CN Heavy" panose="020B0A00000000000000" pitchFamily="34" charset="-122"/>
                  <a:ea typeface="思源黑体 CN Heavy" panose="020B0A00000000000000" pitchFamily="34" charset="-122"/>
                </a:endParaRPr>
              </a:p>
            </p:txBody>
          </p:sp>
          <p:sp>
            <p:nvSpPr>
              <p:cNvPr id="12" name="文本框 11"/>
              <p:cNvSpPr txBox="1"/>
              <p:nvPr/>
            </p:nvSpPr>
            <p:spPr>
              <a:xfrm>
                <a:off x="6208306" y="2656408"/>
                <a:ext cx="3865245" cy="275590"/>
              </a:xfrm>
              <a:prstGeom prst="rect">
                <a:avLst/>
              </a:prstGeom>
              <a:noFill/>
            </p:spPr>
            <p:txBody>
              <a:bodyPr wrap="none" rtlCol="0">
                <a:spAutoFit/>
              </a:bodyPr>
              <a:lstStyle/>
              <a:p>
                <a:r>
                  <a:rPr lang="en-US" altLang="zh-CN" sz="1200" b="1" spc="300" dirty="0">
                    <a:solidFill>
                      <a:srgbClr val="FEDEA4"/>
                    </a:solidFill>
                    <a:latin typeface="思源黑体 CN Light" panose="020B0300000000000000" pitchFamily="34" charset="-122"/>
                    <a:ea typeface="思源黑体 CN Light" panose="020B0300000000000000" pitchFamily="34" charset="-122"/>
                  </a:rPr>
                  <a:t>Introduction To Financial Products</a:t>
                </a:r>
                <a:endParaRPr lang="zh-CN" altLang="en-US" sz="1200" b="1" spc="300" dirty="0">
                  <a:solidFill>
                    <a:srgbClr val="FEDEA4"/>
                  </a:solidFill>
                  <a:latin typeface="思源黑体 CN Light" panose="020B0300000000000000" pitchFamily="34" charset="-122"/>
                  <a:ea typeface="思源黑体 CN Light" panose="020B0300000000000000" pitchFamily="34" charset="-122"/>
                </a:endParaRPr>
              </a:p>
            </p:txBody>
          </p:sp>
        </p:grpSp>
        <p:grpSp>
          <p:nvGrpSpPr>
            <p:cNvPr id="46" name="组合 45"/>
            <p:cNvGrpSpPr/>
            <p:nvPr/>
          </p:nvGrpSpPr>
          <p:grpSpPr>
            <a:xfrm>
              <a:off x="5981700" y="1246864"/>
              <a:ext cx="1005305" cy="604957"/>
              <a:chOff x="5981700" y="1262067"/>
              <a:chExt cx="1005305" cy="604957"/>
            </a:xfrm>
          </p:grpSpPr>
          <p:sp>
            <p:nvSpPr>
              <p:cNvPr id="45" name="任意多边形: 形状 44"/>
              <p:cNvSpPr/>
              <p:nvPr/>
            </p:nvSpPr>
            <p:spPr>
              <a:xfrm>
                <a:off x="5981700" y="1262067"/>
                <a:ext cx="1005305" cy="604957"/>
              </a:xfrm>
              <a:custGeom>
                <a:avLst/>
                <a:gdLst>
                  <a:gd name="connsiteX0" fmla="*/ 0 w 1005305"/>
                  <a:gd name="connsiteY0" fmla="*/ 302478 h 604957"/>
                  <a:gd name="connsiteX1" fmla="*/ 0 w 1005305"/>
                  <a:gd name="connsiteY1" fmla="*/ 302479 h 604957"/>
                  <a:gd name="connsiteX2" fmla="*/ 0 w 1005305"/>
                  <a:gd name="connsiteY2" fmla="*/ 302479 h 604957"/>
                  <a:gd name="connsiteX3" fmla="*/ 302479 w 1005305"/>
                  <a:gd name="connsiteY3" fmla="*/ 0 h 604957"/>
                  <a:gd name="connsiteX4" fmla="*/ 1005305 w 1005305"/>
                  <a:gd name="connsiteY4" fmla="*/ 0 h 604957"/>
                  <a:gd name="connsiteX5" fmla="*/ 1005305 w 1005305"/>
                  <a:gd name="connsiteY5" fmla="*/ 604957 h 604957"/>
                  <a:gd name="connsiteX6" fmla="*/ 302479 w 1005305"/>
                  <a:gd name="connsiteY6" fmla="*/ 604957 h 604957"/>
                  <a:gd name="connsiteX7" fmla="*/ 6146 w 1005305"/>
                  <a:gd name="connsiteY7" fmla="*/ 363438 h 604957"/>
                  <a:gd name="connsiteX8" fmla="*/ 0 w 1005305"/>
                  <a:gd name="connsiteY8" fmla="*/ 302479 h 604957"/>
                  <a:gd name="connsiteX9" fmla="*/ 6146 w 1005305"/>
                  <a:gd name="connsiteY9" fmla="*/ 241519 h 604957"/>
                  <a:gd name="connsiteX10" fmla="*/ 302479 w 1005305"/>
                  <a:gd name="connsiteY10" fmla="*/ 0 h 604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5305" h="604957">
                    <a:moveTo>
                      <a:pt x="0" y="302478"/>
                    </a:moveTo>
                    <a:lnTo>
                      <a:pt x="0" y="302479"/>
                    </a:lnTo>
                    <a:lnTo>
                      <a:pt x="0" y="302479"/>
                    </a:lnTo>
                    <a:close/>
                    <a:moveTo>
                      <a:pt x="302479" y="0"/>
                    </a:moveTo>
                    <a:lnTo>
                      <a:pt x="1005305" y="0"/>
                    </a:lnTo>
                    <a:lnTo>
                      <a:pt x="1005305" y="604957"/>
                    </a:lnTo>
                    <a:lnTo>
                      <a:pt x="302479" y="604957"/>
                    </a:lnTo>
                    <a:cubicBezTo>
                      <a:pt x="156306" y="604957"/>
                      <a:pt x="34351" y="501273"/>
                      <a:pt x="6146" y="363438"/>
                    </a:cubicBezTo>
                    <a:lnTo>
                      <a:pt x="0" y="302479"/>
                    </a:lnTo>
                    <a:lnTo>
                      <a:pt x="6146" y="241519"/>
                    </a:lnTo>
                    <a:cubicBezTo>
                      <a:pt x="34351" y="103684"/>
                      <a:pt x="156306" y="0"/>
                      <a:pt x="302479" y="0"/>
                    </a:cubicBezTo>
                    <a:close/>
                  </a:path>
                </a:pathLst>
              </a:custGeom>
              <a:solidFill>
                <a:srgbClr val="FEB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1" name="文本框 20"/>
              <p:cNvSpPr txBox="1"/>
              <p:nvPr/>
            </p:nvSpPr>
            <p:spPr>
              <a:xfrm>
                <a:off x="6122715" y="1272158"/>
                <a:ext cx="716280" cy="583565"/>
              </a:xfrm>
              <a:prstGeom prst="rect">
                <a:avLst/>
              </a:prstGeom>
              <a:noFill/>
            </p:spPr>
            <p:txBody>
              <a:bodyPr wrap="none" rtlCol="0">
                <a:spAutoFit/>
              </a:bodyPr>
              <a:lstStyle>
                <a:defPPr>
                  <a:defRPr lang="zh-CN"/>
                </a:defPPr>
                <a:lvl1pPr>
                  <a:defRPr sz="4400" spc="150">
                    <a:solidFill>
                      <a:srgbClr val="FD6479"/>
                    </a:solidFill>
                    <a:latin typeface="思源黑体 CN Heavy" panose="020B0A00000000000000" pitchFamily="34" charset="-122"/>
                    <a:ea typeface="思源黑体 CN Heavy" panose="020B0A00000000000000" pitchFamily="34" charset="-122"/>
                  </a:defRPr>
                </a:lvl1pPr>
              </a:lstStyle>
              <a:p>
                <a:r>
                  <a:rPr lang="en-US" altLang="zh-CN" sz="3200" dirty="0">
                    <a:solidFill>
                      <a:schemeClr val="bg1"/>
                    </a:solidFill>
                  </a:rPr>
                  <a:t>01</a:t>
                </a:r>
                <a:endParaRPr lang="zh-CN" altLang="en-US" sz="3200" dirty="0">
                  <a:solidFill>
                    <a:schemeClr val="bg1"/>
                  </a:solidFill>
                </a:endParaRPr>
              </a:p>
            </p:txBody>
          </p:sp>
        </p:grpSp>
      </p:grpSp>
      <p:grpSp>
        <p:nvGrpSpPr>
          <p:cNvPr id="48" name="组合 47"/>
          <p:cNvGrpSpPr/>
          <p:nvPr/>
        </p:nvGrpSpPr>
        <p:grpSpPr>
          <a:xfrm>
            <a:off x="6134100" y="2292585"/>
            <a:ext cx="4733836" cy="861721"/>
            <a:chOff x="5981700" y="1117777"/>
            <a:chExt cx="4733836" cy="861721"/>
          </a:xfrm>
        </p:grpSpPr>
        <p:grpSp>
          <p:nvGrpSpPr>
            <p:cNvPr id="49" name="组合 48"/>
            <p:cNvGrpSpPr/>
            <p:nvPr/>
          </p:nvGrpSpPr>
          <p:grpSpPr>
            <a:xfrm>
              <a:off x="7103656" y="1117777"/>
              <a:ext cx="3611880" cy="861721"/>
              <a:chOff x="6208306" y="2070277"/>
              <a:chExt cx="3611880" cy="861721"/>
            </a:xfrm>
          </p:grpSpPr>
          <p:sp>
            <p:nvSpPr>
              <p:cNvPr id="53" name="文本框 52"/>
              <p:cNvSpPr txBox="1"/>
              <p:nvPr/>
            </p:nvSpPr>
            <p:spPr>
              <a:xfrm>
                <a:off x="6208306" y="2070277"/>
                <a:ext cx="3611880" cy="706755"/>
              </a:xfrm>
              <a:prstGeom prst="rect">
                <a:avLst/>
              </a:prstGeom>
              <a:noFill/>
            </p:spPr>
            <p:txBody>
              <a:bodyPr wrap="none" rtlCol="0">
                <a:spAutoFit/>
              </a:bodyPr>
              <a:lstStyle>
                <a:defPPr>
                  <a:defRPr lang="zh-CN"/>
                </a:defPPr>
                <a:lvl1pPr>
                  <a:defRPr sz="4000" spc="500">
                    <a:solidFill>
                      <a:srgbClr val="FEBE4A"/>
                    </a:solidFill>
                    <a:latin typeface="思源黑体 CN Heavy" panose="020B0A00000000000000" pitchFamily="34" charset="-122"/>
                    <a:ea typeface="思源黑体 CN Heavy" panose="020B0A00000000000000" pitchFamily="34" charset="-122"/>
                  </a:defRPr>
                </a:lvl1pPr>
              </a:lstStyle>
              <a:p>
                <a:r>
                  <a:rPr lang="zh-CN" altLang="en-US" dirty="0"/>
                  <a:t>財務數據分析</a:t>
                </a:r>
                <a:endParaRPr lang="en-US" altLang="zh-CN" dirty="0"/>
              </a:p>
            </p:txBody>
          </p:sp>
          <p:sp>
            <p:nvSpPr>
              <p:cNvPr id="54" name="文本框 53"/>
              <p:cNvSpPr txBox="1"/>
              <p:nvPr/>
            </p:nvSpPr>
            <p:spPr>
              <a:xfrm>
                <a:off x="6208306" y="2656408"/>
                <a:ext cx="2692853" cy="275590"/>
              </a:xfrm>
              <a:prstGeom prst="rect">
                <a:avLst/>
              </a:prstGeom>
              <a:noFill/>
            </p:spPr>
            <p:txBody>
              <a:bodyPr wrap="square" rtlCol="0">
                <a:spAutoFit/>
              </a:bodyPr>
              <a:lstStyle>
                <a:defPPr>
                  <a:defRPr lang="zh-CN"/>
                </a:defPPr>
                <a:lvl1pPr>
                  <a:defRPr sz="1200" spc="150">
                    <a:solidFill>
                      <a:srgbClr val="FEDEA4"/>
                    </a:solidFill>
                    <a:latin typeface="思源黑体 CN Heavy" panose="020B0A00000000000000" pitchFamily="34" charset="-122"/>
                    <a:ea typeface="思源黑体 CN Heavy" panose="020B0A00000000000000" pitchFamily="34" charset="-122"/>
                  </a:defRPr>
                </a:lvl1pPr>
              </a:lstStyle>
              <a:p>
                <a:r>
                  <a:rPr lang="en-US" altLang="zh-CN" dirty="0"/>
                  <a:t>Analysis Of Financial Data</a:t>
                </a:r>
                <a:endParaRPr lang="zh-CN" altLang="en-US" dirty="0"/>
              </a:p>
            </p:txBody>
          </p:sp>
        </p:grpSp>
        <p:grpSp>
          <p:nvGrpSpPr>
            <p:cNvPr id="50" name="组合 49"/>
            <p:cNvGrpSpPr/>
            <p:nvPr/>
          </p:nvGrpSpPr>
          <p:grpSpPr>
            <a:xfrm>
              <a:off x="5981700" y="1246864"/>
              <a:ext cx="1005305" cy="604957"/>
              <a:chOff x="5981700" y="1262067"/>
              <a:chExt cx="1005305" cy="604957"/>
            </a:xfrm>
          </p:grpSpPr>
          <p:sp>
            <p:nvSpPr>
              <p:cNvPr id="51" name="任意多边形: 形状 50"/>
              <p:cNvSpPr/>
              <p:nvPr/>
            </p:nvSpPr>
            <p:spPr>
              <a:xfrm>
                <a:off x="5981700" y="1262067"/>
                <a:ext cx="1005305" cy="604957"/>
              </a:xfrm>
              <a:custGeom>
                <a:avLst/>
                <a:gdLst>
                  <a:gd name="connsiteX0" fmla="*/ 0 w 1005305"/>
                  <a:gd name="connsiteY0" fmla="*/ 302478 h 604957"/>
                  <a:gd name="connsiteX1" fmla="*/ 0 w 1005305"/>
                  <a:gd name="connsiteY1" fmla="*/ 302479 h 604957"/>
                  <a:gd name="connsiteX2" fmla="*/ 0 w 1005305"/>
                  <a:gd name="connsiteY2" fmla="*/ 302479 h 604957"/>
                  <a:gd name="connsiteX3" fmla="*/ 302479 w 1005305"/>
                  <a:gd name="connsiteY3" fmla="*/ 0 h 604957"/>
                  <a:gd name="connsiteX4" fmla="*/ 1005305 w 1005305"/>
                  <a:gd name="connsiteY4" fmla="*/ 0 h 604957"/>
                  <a:gd name="connsiteX5" fmla="*/ 1005305 w 1005305"/>
                  <a:gd name="connsiteY5" fmla="*/ 604957 h 604957"/>
                  <a:gd name="connsiteX6" fmla="*/ 302479 w 1005305"/>
                  <a:gd name="connsiteY6" fmla="*/ 604957 h 604957"/>
                  <a:gd name="connsiteX7" fmla="*/ 6146 w 1005305"/>
                  <a:gd name="connsiteY7" fmla="*/ 363438 h 604957"/>
                  <a:gd name="connsiteX8" fmla="*/ 0 w 1005305"/>
                  <a:gd name="connsiteY8" fmla="*/ 302479 h 604957"/>
                  <a:gd name="connsiteX9" fmla="*/ 6146 w 1005305"/>
                  <a:gd name="connsiteY9" fmla="*/ 241519 h 604957"/>
                  <a:gd name="connsiteX10" fmla="*/ 302479 w 1005305"/>
                  <a:gd name="connsiteY10" fmla="*/ 0 h 604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5305" h="604957">
                    <a:moveTo>
                      <a:pt x="0" y="302478"/>
                    </a:moveTo>
                    <a:lnTo>
                      <a:pt x="0" y="302479"/>
                    </a:lnTo>
                    <a:lnTo>
                      <a:pt x="0" y="302479"/>
                    </a:lnTo>
                    <a:close/>
                    <a:moveTo>
                      <a:pt x="302479" y="0"/>
                    </a:moveTo>
                    <a:lnTo>
                      <a:pt x="1005305" y="0"/>
                    </a:lnTo>
                    <a:lnTo>
                      <a:pt x="1005305" y="604957"/>
                    </a:lnTo>
                    <a:lnTo>
                      <a:pt x="302479" y="604957"/>
                    </a:lnTo>
                    <a:cubicBezTo>
                      <a:pt x="156306" y="604957"/>
                      <a:pt x="34351" y="501273"/>
                      <a:pt x="6146" y="363438"/>
                    </a:cubicBezTo>
                    <a:lnTo>
                      <a:pt x="0" y="302479"/>
                    </a:lnTo>
                    <a:lnTo>
                      <a:pt x="6146" y="241519"/>
                    </a:lnTo>
                    <a:cubicBezTo>
                      <a:pt x="34351" y="103684"/>
                      <a:pt x="156306" y="0"/>
                      <a:pt x="302479" y="0"/>
                    </a:cubicBezTo>
                    <a:close/>
                  </a:path>
                </a:pathLst>
              </a:custGeom>
              <a:solidFill>
                <a:srgbClr val="FEB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2" name="文本框 51"/>
              <p:cNvSpPr txBox="1"/>
              <p:nvPr/>
            </p:nvSpPr>
            <p:spPr>
              <a:xfrm>
                <a:off x="6122715" y="1272158"/>
                <a:ext cx="716280" cy="583565"/>
              </a:xfrm>
              <a:prstGeom prst="rect">
                <a:avLst/>
              </a:prstGeom>
              <a:noFill/>
            </p:spPr>
            <p:txBody>
              <a:bodyPr wrap="none" rtlCol="0">
                <a:spAutoFit/>
              </a:bodyPr>
              <a:lstStyle>
                <a:defPPr>
                  <a:defRPr lang="zh-CN"/>
                </a:defPPr>
                <a:lvl1pPr>
                  <a:defRPr sz="4400" spc="150">
                    <a:solidFill>
                      <a:srgbClr val="FD6479"/>
                    </a:solidFill>
                    <a:latin typeface="思源黑体 CN Heavy" panose="020B0A00000000000000" pitchFamily="34" charset="-122"/>
                    <a:ea typeface="思源黑体 CN Heavy" panose="020B0A00000000000000" pitchFamily="34" charset="-122"/>
                  </a:defRPr>
                </a:lvl1pPr>
              </a:lstStyle>
              <a:p>
                <a:r>
                  <a:rPr lang="en-US" altLang="zh-CN" sz="3200" dirty="0">
                    <a:solidFill>
                      <a:schemeClr val="bg1"/>
                    </a:solidFill>
                  </a:rPr>
                  <a:t>02</a:t>
                </a:r>
                <a:endParaRPr lang="zh-CN" altLang="en-US" sz="3200" dirty="0">
                  <a:solidFill>
                    <a:schemeClr val="bg1"/>
                  </a:solidFill>
                </a:endParaRPr>
              </a:p>
            </p:txBody>
          </p:sp>
        </p:grpSp>
      </p:grpSp>
      <p:grpSp>
        <p:nvGrpSpPr>
          <p:cNvPr id="55" name="组合 54"/>
          <p:cNvGrpSpPr/>
          <p:nvPr/>
        </p:nvGrpSpPr>
        <p:grpSpPr>
          <a:xfrm>
            <a:off x="6134100" y="3702285"/>
            <a:ext cx="4733836" cy="861721"/>
            <a:chOff x="5981700" y="1117777"/>
            <a:chExt cx="4733836" cy="861721"/>
          </a:xfrm>
        </p:grpSpPr>
        <p:grpSp>
          <p:nvGrpSpPr>
            <p:cNvPr id="56" name="组合 55"/>
            <p:cNvGrpSpPr/>
            <p:nvPr/>
          </p:nvGrpSpPr>
          <p:grpSpPr>
            <a:xfrm>
              <a:off x="7103656" y="1117777"/>
              <a:ext cx="3611880" cy="861721"/>
              <a:chOff x="6208306" y="2070277"/>
              <a:chExt cx="3611880" cy="861721"/>
            </a:xfrm>
          </p:grpSpPr>
          <p:sp>
            <p:nvSpPr>
              <p:cNvPr id="60" name="文本框 59"/>
              <p:cNvSpPr txBox="1"/>
              <p:nvPr/>
            </p:nvSpPr>
            <p:spPr>
              <a:xfrm>
                <a:off x="6208306" y="2070277"/>
                <a:ext cx="3611880" cy="706755"/>
              </a:xfrm>
              <a:prstGeom prst="rect">
                <a:avLst/>
              </a:prstGeom>
              <a:noFill/>
            </p:spPr>
            <p:txBody>
              <a:bodyPr wrap="none" rtlCol="0">
                <a:spAutoFit/>
              </a:bodyPr>
              <a:lstStyle>
                <a:defPPr>
                  <a:defRPr lang="zh-CN"/>
                </a:defPPr>
                <a:lvl1pPr>
                  <a:defRPr sz="4000" spc="500">
                    <a:solidFill>
                      <a:srgbClr val="FEBE4A"/>
                    </a:solidFill>
                    <a:latin typeface="思源黑体 CN Heavy" panose="020B0A00000000000000" pitchFamily="34" charset="-122"/>
                    <a:ea typeface="思源黑体 CN Heavy" panose="020B0A00000000000000" pitchFamily="34" charset="-122"/>
                  </a:defRPr>
                </a:lvl1pPr>
              </a:lstStyle>
              <a:p>
                <a:r>
                  <a:rPr lang="zh-CN" altLang="en-US" dirty="0"/>
                  <a:t>市場環境趨勢</a:t>
                </a:r>
                <a:endParaRPr lang="en-US" altLang="zh-CN" dirty="0"/>
              </a:p>
            </p:txBody>
          </p:sp>
          <p:sp>
            <p:nvSpPr>
              <p:cNvPr id="61" name="文本框 60"/>
              <p:cNvSpPr txBox="1"/>
              <p:nvPr/>
            </p:nvSpPr>
            <p:spPr>
              <a:xfrm>
                <a:off x="6208306" y="2656408"/>
                <a:ext cx="2813050" cy="275590"/>
              </a:xfrm>
              <a:prstGeom prst="rect">
                <a:avLst/>
              </a:prstGeom>
              <a:noFill/>
            </p:spPr>
            <p:txBody>
              <a:bodyPr wrap="none" rtlCol="0">
                <a:spAutoFit/>
              </a:bodyPr>
              <a:lstStyle>
                <a:defPPr>
                  <a:defRPr lang="zh-CN"/>
                </a:defPPr>
                <a:lvl1pPr>
                  <a:defRPr sz="1200" spc="150">
                    <a:solidFill>
                      <a:srgbClr val="FEDEA4"/>
                    </a:solidFill>
                    <a:latin typeface="思源黑体 CN Heavy" panose="020B0A00000000000000" pitchFamily="34" charset="-122"/>
                    <a:ea typeface="思源黑体 CN Heavy" panose="020B0A00000000000000" pitchFamily="34" charset="-122"/>
                  </a:defRPr>
                </a:lvl1pPr>
              </a:lstStyle>
              <a:p>
                <a:r>
                  <a:rPr lang="en-US" altLang="zh-CN" dirty="0"/>
                  <a:t>Market Environment Trends</a:t>
                </a:r>
                <a:endParaRPr lang="zh-CN" altLang="en-US" dirty="0"/>
              </a:p>
            </p:txBody>
          </p:sp>
        </p:grpSp>
        <p:grpSp>
          <p:nvGrpSpPr>
            <p:cNvPr id="57" name="组合 56"/>
            <p:cNvGrpSpPr/>
            <p:nvPr/>
          </p:nvGrpSpPr>
          <p:grpSpPr>
            <a:xfrm>
              <a:off x="5981700" y="1246864"/>
              <a:ext cx="1005305" cy="604957"/>
              <a:chOff x="5981700" y="1262067"/>
              <a:chExt cx="1005305" cy="604957"/>
            </a:xfrm>
          </p:grpSpPr>
          <p:sp>
            <p:nvSpPr>
              <p:cNvPr id="58" name="任意多边形: 形状 57"/>
              <p:cNvSpPr/>
              <p:nvPr/>
            </p:nvSpPr>
            <p:spPr>
              <a:xfrm>
                <a:off x="5981700" y="1262067"/>
                <a:ext cx="1005305" cy="604957"/>
              </a:xfrm>
              <a:custGeom>
                <a:avLst/>
                <a:gdLst>
                  <a:gd name="connsiteX0" fmla="*/ 0 w 1005305"/>
                  <a:gd name="connsiteY0" fmla="*/ 302478 h 604957"/>
                  <a:gd name="connsiteX1" fmla="*/ 0 w 1005305"/>
                  <a:gd name="connsiteY1" fmla="*/ 302479 h 604957"/>
                  <a:gd name="connsiteX2" fmla="*/ 0 w 1005305"/>
                  <a:gd name="connsiteY2" fmla="*/ 302479 h 604957"/>
                  <a:gd name="connsiteX3" fmla="*/ 302479 w 1005305"/>
                  <a:gd name="connsiteY3" fmla="*/ 0 h 604957"/>
                  <a:gd name="connsiteX4" fmla="*/ 1005305 w 1005305"/>
                  <a:gd name="connsiteY4" fmla="*/ 0 h 604957"/>
                  <a:gd name="connsiteX5" fmla="*/ 1005305 w 1005305"/>
                  <a:gd name="connsiteY5" fmla="*/ 604957 h 604957"/>
                  <a:gd name="connsiteX6" fmla="*/ 302479 w 1005305"/>
                  <a:gd name="connsiteY6" fmla="*/ 604957 h 604957"/>
                  <a:gd name="connsiteX7" fmla="*/ 6146 w 1005305"/>
                  <a:gd name="connsiteY7" fmla="*/ 363438 h 604957"/>
                  <a:gd name="connsiteX8" fmla="*/ 0 w 1005305"/>
                  <a:gd name="connsiteY8" fmla="*/ 302479 h 604957"/>
                  <a:gd name="connsiteX9" fmla="*/ 6146 w 1005305"/>
                  <a:gd name="connsiteY9" fmla="*/ 241519 h 604957"/>
                  <a:gd name="connsiteX10" fmla="*/ 302479 w 1005305"/>
                  <a:gd name="connsiteY10" fmla="*/ 0 h 604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5305" h="604957">
                    <a:moveTo>
                      <a:pt x="0" y="302478"/>
                    </a:moveTo>
                    <a:lnTo>
                      <a:pt x="0" y="302479"/>
                    </a:lnTo>
                    <a:lnTo>
                      <a:pt x="0" y="302479"/>
                    </a:lnTo>
                    <a:close/>
                    <a:moveTo>
                      <a:pt x="302479" y="0"/>
                    </a:moveTo>
                    <a:lnTo>
                      <a:pt x="1005305" y="0"/>
                    </a:lnTo>
                    <a:lnTo>
                      <a:pt x="1005305" y="604957"/>
                    </a:lnTo>
                    <a:lnTo>
                      <a:pt x="302479" y="604957"/>
                    </a:lnTo>
                    <a:cubicBezTo>
                      <a:pt x="156306" y="604957"/>
                      <a:pt x="34351" y="501273"/>
                      <a:pt x="6146" y="363438"/>
                    </a:cubicBezTo>
                    <a:lnTo>
                      <a:pt x="0" y="302479"/>
                    </a:lnTo>
                    <a:lnTo>
                      <a:pt x="6146" y="241519"/>
                    </a:lnTo>
                    <a:cubicBezTo>
                      <a:pt x="34351" y="103684"/>
                      <a:pt x="156306" y="0"/>
                      <a:pt x="302479" y="0"/>
                    </a:cubicBezTo>
                    <a:close/>
                  </a:path>
                </a:pathLst>
              </a:custGeom>
              <a:solidFill>
                <a:srgbClr val="FEB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9" name="文本框 58"/>
              <p:cNvSpPr txBox="1"/>
              <p:nvPr/>
            </p:nvSpPr>
            <p:spPr>
              <a:xfrm>
                <a:off x="6122715" y="1272158"/>
                <a:ext cx="716280" cy="583565"/>
              </a:xfrm>
              <a:prstGeom prst="rect">
                <a:avLst/>
              </a:prstGeom>
              <a:noFill/>
            </p:spPr>
            <p:txBody>
              <a:bodyPr wrap="none" rtlCol="0">
                <a:spAutoFit/>
              </a:bodyPr>
              <a:lstStyle>
                <a:defPPr>
                  <a:defRPr lang="zh-CN"/>
                </a:defPPr>
                <a:lvl1pPr>
                  <a:defRPr sz="4400" spc="150">
                    <a:solidFill>
                      <a:srgbClr val="FD6479"/>
                    </a:solidFill>
                    <a:latin typeface="思源黑体 CN Heavy" panose="020B0A00000000000000" pitchFamily="34" charset="-122"/>
                    <a:ea typeface="思源黑体 CN Heavy" panose="020B0A00000000000000" pitchFamily="34" charset="-122"/>
                  </a:defRPr>
                </a:lvl1pPr>
              </a:lstStyle>
              <a:p>
                <a:r>
                  <a:rPr lang="en-US" altLang="zh-CN" sz="3200" dirty="0">
                    <a:solidFill>
                      <a:schemeClr val="bg1"/>
                    </a:solidFill>
                  </a:rPr>
                  <a:t>03</a:t>
                </a:r>
                <a:endParaRPr lang="zh-CN" altLang="en-US" sz="3200" dirty="0">
                  <a:solidFill>
                    <a:schemeClr val="bg1"/>
                  </a:solidFill>
                </a:endParaRPr>
              </a:p>
            </p:txBody>
          </p:sp>
        </p:grpSp>
      </p:grpSp>
      <p:grpSp>
        <p:nvGrpSpPr>
          <p:cNvPr id="62" name="组合 61"/>
          <p:cNvGrpSpPr/>
          <p:nvPr/>
        </p:nvGrpSpPr>
        <p:grpSpPr>
          <a:xfrm>
            <a:off x="6134100" y="5111985"/>
            <a:ext cx="4733836" cy="861721"/>
            <a:chOff x="5981700" y="1117777"/>
            <a:chExt cx="4733836" cy="861721"/>
          </a:xfrm>
        </p:grpSpPr>
        <p:grpSp>
          <p:nvGrpSpPr>
            <p:cNvPr id="63" name="组合 62"/>
            <p:cNvGrpSpPr/>
            <p:nvPr/>
          </p:nvGrpSpPr>
          <p:grpSpPr>
            <a:xfrm>
              <a:off x="7103656" y="1117777"/>
              <a:ext cx="3611880" cy="861721"/>
              <a:chOff x="6208306" y="2070277"/>
              <a:chExt cx="3611880" cy="861721"/>
            </a:xfrm>
          </p:grpSpPr>
          <p:sp>
            <p:nvSpPr>
              <p:cNvPr id="67" name="文本框 66"/>
              <p:cNvSpPr txBox="1"/>
              <p:nvPr/>
            </p:nvSpPr>
            <p:spPr>
              <a:xfrm>
                <a:off x="6208306" y="2070277"/>
                <a:ext cx="3611880" cy="706755"/>
              </a:xfrm>
              <a:prstGeom prst="rect">
                <a:avLst/>
              </a:prstGeom>
              <a:noFill/>
            </p:spPr>
            <p:txBody>
              <a:bodyPr wrap="none" rtlCol="0">
                <a:spAutoFit/>
              </a:bodyPr>
              <a:lstStyle>
                <a:defPPr>
                  <a:defRPr lang="zh-CN"/>
                </a:defPPr>
                <a:lvl1pPr>
                  <a:defRPr sz="4000" spc="500">
                    <a:solidFill>
                      <a:srgbClr val="FEBE4A"/>
                    </a:solidFill>
                    <a:latin typeface="思源黑体 CN Heavy" panose="020B0A00000000000000" pitchFamily="34" charset="-122"/>
                    <a:ea typeface="思源黑体 CN Heavy" panose="020B0A00000000000000" pitchFamily="34" charset="-122"/>
                  </a:defRPr>
                </a:lvl1pPr>
              </a:lstStyle>
              <a:p>
                <a:r>
                  <a:rPr lang="zh-CN" altLang="en-US" dirty="0"/>
                  <a:t>預期收益情況</a:t>
                </a:r>
                <a:endParaRPr lang="en-US" altLang="zh-CN" dirty="0"/>
              </a:p>
            </p:txBody>
          </p:sp>
          <p:sp>
            <p:nvSpPr>
              <p:cNvPr id="68" name="文本框 67"/>
              <p:cNvSpPr txBox="1"/>
              <p:nvPr/>
            </p:nvSpPr>
            <p:spPr>
              <a:xfrm>
                <a:off x="6208306" y="2656408"/>
                <a:ext cx="2684145" cy="275590"/>
              </a:xfrm>
              <a:prstGeom prst="rect">
                <a:avLst/>
              </a:prstGeom>
              <a:noFill/>
            </p:spPr>
            <p:txBody>
              <a:bodyPr wrap="none" rtlCol="0">
                <a:spAutoFit/>
              </a:bodyPr>
              <a:lstStyle>
                <a:defPPr>
                  <a:defRPr lang="zh-CN"/>
                </a:defPPr>
                <a:lvl1pPr>
                  <a:defRPr sz="1200" spc="150">
                    <a:solidFill>
                      <a:srgbClr val="FEDEA4"/>
                    </a:solidFill>
                    <a:latin typeface="思源黑体 CN Heavy" panose="020B0A00000000000000" pitchFamily="34" charset="-122"/>
                    <a:ea typeface="思源黑体 CN Heavy" panose="020B0A00000000000000" pitchFamily="34" charset="-122"/>
                  </a:defRPr>
                </a:lvl1pPr>
              </a:lstStyle>
              <a:p>
                <a:r>
                  <a:rPr lang="en-US" altLang="zh-CN" dirty="0"/>
                  <a:t>Expected Return Situation</a:t>
                </a:r>
                <a:endParaRPr lang="zh-CN" altLang="en-US" dirty="0"/>
              </a:p>
            </p:txBody>
          </p:sp>
        </p:grpSp>
        <p:grpSp>
          <p:nvGrpSpPr>
            <p:cNvPr id="64" name="组合 63"/>
            <p:cNvGrpSpPr/>
            <p:nvPr/>
          </p:nvGrpSpPr>
          <p:grpSpPr>
            <a:xfrm>
              <a:off x="5981700" y="1246864"/>
              <a:ext cx="1005305" cy="604957"/>
              <a:chOff x="5981700" y="1262067"/>
              <a:chExt cx="1005305" cy="604957"/>
            </a:xfrm>
          </p:grpSpPr>
          <p:sp>
            <p:nvSpPr>
              <p:cNvPr id="65" name="任意多边形: 形状 64"/>
              <p:cNvSpPr/>
              <p:nvPr/>
            </p:nvSpPr>
            <p:spPr>
              <a:xfrm>
                <a:off x="5981700" y="1262067"/>
                <a:ext cx="1005305" cy="604957"/>
              </a:xfrm>
              <a:custGeom>
                <a:avLst/>
                <a:gdLst>
                  <a:gd name="connsiteX0" fmla="*/ 0 w 1005305"/>
                  <a:gd name="connsiteY0" fmla="*/ 302478 h 604957"/>
                  <a:gd name="connsiteX1" fmla="*/ 0 w 1005305"/>
                  <a:gd name="connsiteY1" fmla="*/ 302479 h 604957"/>
                  <a:gd name="connsiteX2" fmla="*/ 0 w 1005305"/>
                  <a:gd name="connsiteY2" fmla="*/ 302479 h 604957"/>
                  <a:gd name="connsiteX3" fmla="*/ 302479 w 1005305"/>
                  <a:gd name="connsiteY3" fmla="*/ 0 h 604957"/>
                  <a:gd name="connsiteX4" fmla="*/ 1005305 w 1005305"/>
                  <a:gd name="connsiteY4" fmla="*/ 0 h 604957"/>
                  <a:gd name="connsiteX5" fmla="*/ 1005305 w 1005305"/>
                  <a:gd name="connsiteY5" fmla="*/ 604957 h 604957"/>
                  <a:gd name="connsiteX6" fmla="*/ 302479 w 1005305"/>
                  <a:gd name="connsiteY6" fmla="*/ 604957 h 604957"/>
                  <a:gd name="connsiteX7" fmla="*/ 6146 w 1005305"/>
                  <a:gd name="connsiteY7" fmla="*/ 363438 h 604957"/>
                  <a:gd name="connsiteX8" fmla="*/ 0 w 1005305"/>
                  <a:gd name="connsiteY8" fmla="*/ 302479 h 604957"/>
                  <a:gd name="connsiteX9" fmla="*/ 6146 w 1005305"/>
                  <a:gd name="connsiteY9" fmla="*/ 241519 h 604957"/>
                  <a:gd name="connsiteX10" fmla="*/ 302479 w 1005305"/>
                  <a:gd name="connsiteY10" fmla="*/ 0 h 604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5305" h="604957">
                    <a:moveTo>
                      <a:pt x="0" y="302478"/>
                    </a:moveTo>
                    <a:lnTo>
                      <a:pt x="0" y="302479"/>
                    </a:lnTo>
                    <a:lnTo>
                      <a:pt x="0" y="302479"/>
                    </a:lnTo>
                    <a:close/>
                    <a:moveTo>
                      <a:pt x="302479" y="0"/>
                    </a:moveTo>
                    <a:lnTo>
                      <a:pt x="1005305" y="0"/>
                    </a:lnTo>
                    <a:lnTo>
                      <a:pt x="1005305" y="604957"/>
                    </a:lnTo>
                    <a:lnTo>
                      <a:pt x="302479" y="604957"/>
                    </a:lnTo>
                    <a:cubicBezTo>
                      <a:pt x="156306" y="604957"/>
                      <a:pt x="34351" y="501273"/>
                      <a:pt x="6146" y="363438"/>
                    </a:cubicBezTo>
                    <a:lnTo>
                      <a:pt x="0" y="302479"/>
                    </a:lnTo>
                    <a:lnTo>
                      <a:pt x="6146" y="241519"/>
                    </a:lnTo>
                    <a:cubicBezTo>
                      <a:pt x="34351" y="103684"/>
                      <a:pt x="156306" y="0"/>
                      <a:pt x="302479" y="0"/>
                    </a:cubicBezTo>
                    <a:close/>
                  </a:path>
                </a:pathLst>
              </a:custGeom>
              <a:solidFill>
                <a:srgbClr val="FEB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6" name="文本框 65"/>
              <p:cNvSpPr txBox="1"/>
              <p:nvPr/>
            </p:nvSpPr>
            <p:spPr>
              <a:xfrm>
                <a:off x="6122715" y="1272158"/>
                <a:ext cx="716280" cy="583565"/>
              </a:xfrm>
              <a:prstGeom prst="rect">
                <a:avLst/>
              </a:prstGeom>
              <a:noFill/>
            </p:spPr>
            <p:txBody>
              <a:bodyPr wrap="none" rtlCol="0">
                <a:spAutoFit/>
              </a:bodyPr>
              <a:lstStyle>
                <a:defPPr>
                  <a:defRPr lang="zh-CN"/>
                </a:defPPr>
                <a:lvl1pPr>
                  <a:defRPr sz="4400" spc="150">
                    <a:solidFill>
                      <a:srgbClr val="FD6479"/>
                    </a:solidFill>
                    <a:latin typeface="思源黑体 CN Heavy" panose="020B0A00000000000000" pitchFamily="34" charset="-122"/>
                    <a:ea typeface="思源黑体 CN Heavy" panose="020B0A00000000000000" pitchFamily="34" charset="-122"/>
                  </a:defRPr>
                </a:lvl1pPr>
              </a:lstStyle>
              <a:p>
                <a:r>
                  <a:rPr lang="en-US" altLang="zh-CN" sz="3200" dirty="0">
                    <a:solidFill>
                      <a:schemeClr val="bg1"/>
                    </a:solidFill>
                  </a:rPr>
                  <a:t>04</a:t>
                </a:r>
                <a:endParaRPr lang="zh-CN" altLang="en-US" sz="3200" dirty="0">
                  <a:solidFill>
                    <a:schemeClr val="bg1"/>
                  </a:solidFill>
                </a:endParaRPr>
              </a:p>
            </p:txBody>
          </p:sp>
        </p:grpSp>
      </p:grpSp>
      <p:grpSp>
        <p:nvGrpSpPr>
          <p:cNvPr id="82" name="组合 81"/>
          <p:cNvGrpSpPr/>
          <p:nvPr/>
        </p:nvGrpSpPr>
        <p:grpSpPr>
          <a:xfrm>
            <a:off x="647700" y="212769"/>
            <a:ext cx="789600" cy="732450"/>
            <a:chOff x="9982200" y="3470319"/>
            <a:chExt cx="789600" cy="732450"/>
          </a:xfrm>
        </p:grpSpPr>
        <p:grpSp>
          <p:nvGrpSpPr>
            <p:cNvPr id="70" name="组合 69"/>
            <p:cNvGrpSpPr/>
            <p:nvPr/>
          </p:nvGrpSpPr>
          <p:grpSpPr>
            <a:xfrm>
              <a:off x="9982200" y="4022769"/>
              <a:ext cx="789600" cy="180000"/>
              <a:chOff x="6346288" y="5946819"/>
              <a:chExt cx="789600" cy="180000"/>
            </a:xfrm>
          </p:grpSpPr>
          <p:sp>
            <p:nvSpPr>
              <p:cNvPr id="71" name="椭圆 70"/>
              <p:cNvSpPr/>
              <p:nvPr/>
            </p:nvSpPr>
            <p:spPr>
              <a:xfrm>
                <a:off x="6346288" y="5946819"/>
                <a:ext cx="180000" cy="180000"/>
              </a:xfrm>
              <a:prstGeom prst="ellipse">
                <a:avLst/>
              </a:prstGeom>
              <a:solidFill>
                <a:srgbClr val="FEB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2" name="椭圆 71"/>
              <p:cNvSpPr/>
              <p:nvPr/>
            </p:nvSpPr>
            <p:spPr>
              <a:xfrm>
                <a:off x="6651088" y="5946819"/>
                <a:ext cx="180000" cy="180000"/>
              </a:xfrm>
              <a:prstGeom prst="ellipse">
                <a:avLst/>
              </a:prstGeom>
              <a:solidFill>
                <a:srgbClr val="FEBE4A">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3" name="椭圆 72"/>
              <p:cNvSpPr/>
              <p:nvPr/>
            </p:nvSpPr>
            <p:spPr>
              <a:xfrm>
                <a:off x="6955888" y="5946819"/>
                <a:ext cx="180000" cy="180000"/>
              </a:xfrm>
              <a:prstGeom prst="ellipse">
                <a:avLst/>
              </a:prstGeom>
              <a:solidFill>
                <a:srgbClr val="FEBE4A">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75" name="椭圆 74"/>
            <p:cNvSpPr/>
            <p:nvPr/>
          </p:nvSpPr>
          <p:spPr>
            <a:xfrm>
              <a:off x="9982200" y="3746544"/>
              <a:ext cx="180000" cy="180000"/>
            </a:xfrm>
            <a:prstGeom prst="ellipse">
              <a:avLst/>
            </a:prstGeom>
            <a:solidFill>
              <a:srgbClr val="FEB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6" name="椭圆 75"/>
            <p:cNvSpPr/>
            <p:nvPr/>
          </p:nvSpPr>
          <p:spPr>
            <a:xfrm>
              <a:off x="10287000" y="3746544"/>
              <a:ext cx="180000" cy="180000"/>
            </a:xfrm>
            <a:prstGeom prst="ellipse">
              <a:avLst/>
            </a:prstGeom>
            <a:solidFill>
              <a:srgbClr val="FEBE4A">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9" name="椭圆 78"/>
            <p:cNvSpPr/>
            <p:nvPr/>
          </p:nvSpPr>
          <p:spPr>
            <a:xfrm>
              <a:off x="9982200" y="3470319"/>
              <a:ext cx="180000" cy="180000"/>
            </a:xfrm>
            <a:prstGeom prst="ellipse">
              <a:avLst/>
            </a:prstGeom>
            <a:solidFill>
              <a:srgbClr val="FEB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83" name="组合 82"/>
          <p:cNvGrpSpPr/>
          <p:nvPr/>
        </p:nvGrpSpPr>
        <p:grpSpPr>
          <a:xfrm rot="16200000" flipH="1">
            <a:off x="10801350" y="5965869"/>
            <a:ext cx="789600" cy="732450"/>
            <a:chOff x="9982200" y="3470319"/>
            <a:chExt cx="789600" cy="732450"/>
          </a:xfrm>
        </p:grpSpPr>
        <p:grpSp>
          <p:nvGrpSpPr>
            <p:cNvPr id="84" name="组合 83"/>
            <p:cNvGrpSpPr/>
            <p:nvPr/>
          </p:nvGrpSpPr>
          <p:grpSpPr>
            <a:xfrm>
              <a:off x="9982200" y="4022769"/>
              <a:ext cx="789600" cy="180000"/>
              <a:chOff x="6346288" y="5946819"/>
              <a:chExt cx="789600" cy="180000"/>
            </a:xfrm>
          </p:grpSpPr>
          <p:sp>
            <p:nvSpPr>
              <p:cNvPr id="88" name="椭圆 87"/>
              <p:cNvSpPr/>
              <p:nvPr/>
            </p:nvSpPr>
            <p:spPr>
              <a:xfrm>
                <a:off x="6346288" y="5946819"/>
                <a:ext cx="180000" cy="180000"/>
              </a:xfrm>
              <a:prstGeom prst="ellipse">
                <a:avLst/>
              </a:prstGeom>
              <a:solidFill>
                <a:srgbClr val="FEB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9" name="椭圆 88"/>
              <p:cNvSpPr/>
              <p:nvPr/>
            </p:nvSpPr>
            <p:spPr>
              <a:xfrm>
                <a:off x="6651088" y="5946819"/>
                <a:ext cx="180000" cy="180000"/>
              </a:xfrm>
              <a:prstGeom prst="ellipse">
                <a:avLst/>
              </a:prstGeom>
              <a:solidFill>
                <a:srgbClr val="FEBE4A">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0" name="椭圆 89"/>
              <p:cNvSpPr/>
              <p:nvPr/>
            </p:nvSpPr>
            <p:spPr>
              <a:xfrm>
                <a:off x="6955888" y="5946819"/>
                <a:ext cx="180000" cy="180000"/>
              </a:xfrm>
              <a:prstGeom prst="ellipse">
                <a:avLst/>
              </a:prstGeom>
              <a:solidFill>
                <a:srgbClr val="FEBE4A">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85" name="椭圆 84"/>
            <p:cNvSpPr/>
            <p:nvPr/>
          </p:nvSpPr>
          <p:spPr>
            <a:xfrm>
              <a:off x="9982200" y="3746544"/>
              <a:ext cx="180000" cy="180000"/>
            </a:xfrm>
            <a:prstGeom prst="ellipse">
              <a:avLst/>
            </a:prstGeom>
            <a:solidFill>
              <a:srgbClr val="FEB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6" name="椭圆 85"/>
            <p:cNvSpPr/>
            <p:nvPr/>
          </p:nvSpPr>
          <p:spPr>
            <a:xfrm>
              <a:off x="10287000" y="3746544"/>
              <a:ext cx="180000" cy="180000"/>
            </a:xfrm>
            <a:prstGeom prst="ellipse">
              <a:avLst/>
            </a:prstGeom>
            <a:solidFill>
              <a:srgbClr val="FEBE4A">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7" name="椭圆 86"/>
            <p:cNvSpPr/>
            <p:nvPr/>
          </p:nvSpPr>
          <p:spPr>
            <a:xfrm>
              <a:off x="9982200" y="3470319"/>
              <a:ext cx="180000" cy="180000"/>
            </a:xfrm>
            <a:prstGeom prst="ellipse">
              <a:avLst/>
            </a:prstGeom>
            <a:solidFill>
              <a:srgbClr val="FEB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椭圆 5"/>
          <p:cNvSpPr/>
          <p:nvPr/>
        </p:nvSpPr>
        <p:spPr>
          <a:xfrm>
            <a:off x="-1333501" y="-1352551"/>
            <a:ext cx="6950297" cy="6950297"/>
          </a:xfrm>
          <a:prstGeom prst="ellipse">
            <a:avLst/>
          </a:prstGeom>
          <a:solidFill>
            <a:srgbClr val="FEB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7" name="椭圆 6"/>
          <p:cNvSpPr/>
          <p:nvPr/>
        </p:nvSpPr>
        <p:spPr>
          <a:xfrm>
            <a:off x="-902754" y="-921804"/>
            <a:ext cx="6088804" cy="608880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 name="组合 1"/>
          <p:cNvGrpSpPr/>
          <p:nvPr/>
        </p:nvGrpSpPr>
        <p:grpSpPr>
          <a:xfrm>
            <a:off x="6208306" y="1766360"/>
            <a:ext cx="4914900" cy="3325281"/>
            <a:chOff x="6208306" y="2070277"/>
            <a:chExt cx="4914900" cy="3325281"/>
          </a:xfrm>
        </p:grpSpPr>
        <p:sp>
          <p:nvSpPr>
            <p:cNvPr id="14" name="文本框 13"/>
            <p:cNvSpPr txBox="1"/>
            <p:nvPr/>
          </p:nvSpPr>
          <p:spPr>
            <a:xfrm>
              <a:off x="6208306" y="2070277"/>
              <a:ext cx="4411980" cy="922020"/>
            </a:xfrm>
            <a:prstGeom prst="rect">
              <a:avLst/>
            </a:prstGeom>
            <a:noFill/>
          </p:spPr>
          <p:txBody>
            <a:bodyPr wrap="none" rtlCol="0">
              <a:spAutoFit/>
            </a:bodyPr>
            <a:lstStyle/>
            <a:p>
              <a:r>
                <a:rPr lang="zh-CN" altLang="en-US" sz="5400" spc="150" dirty="0">
                  <a:solidFill>
                    <a:srgbClr val="FEBE4A"/>
                  </a:solidFill>
                  <a:latin typeface="思源黑体 CN Heavy" panose="020B0A00000000000000" pitchFamily="34" charset="-122"/>
                  <a:ea typeface="思源黑体 CN Heavy" panose="020B0A00000000000000" pitchFamily="34" charset="-122"/>
                </a:rPr>
                <a:t>感謝您的觀看</a:t>
              </a:r>
            </a:p>
          </p:txBody>
        </p:sp>
        <p:sp>
          <p:nvSpPr>
            <p:cNvPr id="12" name="文本框 11"/>
            <p:cNvSpPr txBox="1"/>
            <p:nvPr/>
          </p:nvSpPr>
          <p:spPr>
            <a:xfrm>
              <a:off x="6208306" y="2846908"/>
              <a:ext cx="3178810" cy="306705"/>
            </a:xfrm>
            <a:prstGeom prst="rect">
              <a:avLst/>
            </a:prstGeom>
            <a:noFill/>
          </p:spPr>
          <p:txBody>
            <a:bodyPr wrap="none" rtlCol="0">
              <a:spAutoFit/>
            </a:bodyPr>
            <a:lstStyle/>
            <a:p>
              <a:r>
                <a:rPr lang="en-US" altLang="zh-CN" sz="1400" b="1" spc="300" dirty="0">
                  <a:solidFill>
                    <a:srgbClr val="FEDEA4"/>
                  </a:solidFill>
                  <a:latin typeface="思源黑体 CN Light" panose="020B0300000000000000" pitchFamily="34" charset="-122"/>
                  <a:ea typeface="思源黑体 CN Light" panose="020B0300000000000000" pitchFamily="34" charset="-122"/>
                </a:rPr>
                <a:t>Thanks For Your Watching</a:t>
              </a:r>
              <a:endParaRPr lang="zh-CN" altLang="en-US" sz="1400" b="1" spc="300" dirty="0">
                <a:solidFill>
                  <a:srgbClr val="FEDEA4"/>
                </a:solidFill>
                <a:latin typeface="思源黑体 CN Light" panose="020B0300000000000000" pitchFamily="34" charset="-122"/>
                <a:ea typeface="思源黑体 CN Light" panose="020B0300000000000000" pitchFamily="34" charset="-122"/>
              </a:endParaRPr>
            </a:p>
          </p:txBody>
        </p:sp>
        <p:sp>
          <p:nvSpPr>
            <p:cNvPr id="13" name="文本框 12"/>
            <p:cNvSpPr txBox="1"/>
            <p:nvPr/>
          </p:nvSpPr>
          <p:spPr>
            <a:xfrm>
              <a:off x="6208306" y="3206227"/>
              <a:ext cx="4914900" cy="737235"/>
            </a:xfrm>
            <a:prstGeom prst="rect">
              <a:avLst/>
            </a:prstGeom>
            <a:noFill/>
          </p:spPr>
          <p:txBody>
            <a:bodyPr wrap="square" rtlCol="0">
              <a:spAutoFit/>
            </a:bodyPr>
            <a:lstStyle/>
            <a:p>
              <a:pPr>
                <a:lnSpc>
                  <a:spcPct val="150000"/>
                </a:lnSpc>
              </a:pP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通過理財產品策劃方案讓廣大投資者瞭解到理財的必要性和重要性，投資者對理財產品風險掌控和承受能力的限制</a:t>
              </a:r>
            </a:p>
          </p:txBody>
        </p:sp>
        <p:sp>
          <p:nvSpPr>
            <p:cNvPr id="15" name="矩形: 圆角 14"/>
            <p:cNvSpPr/>
            <p:nvPr/>
          </p:nvSpPr>
          <p:spPr>
            <a:xfrm>
              <a:off x="6303556" y="4855558"/>
              <a:ext cx="4140000" cy="540000"/>
            </a:xfrm>
            <a:prstGeom prst="roundRect">
              <a:avLst>
                <a:gd name="adj" fmla="val 50000"/>
              </a:avLst>
            </a:prstGeom>
            <a:noFill/>
            <a:ln w="38100">
              <a:solidFill>
                <a:srgbClr val="FEBE4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16" name="组合 15"/>
            <p:cNvGrpSpPr/>
            <p:nvPr/>
          </p:nvGrpSpPr>
          <p:grpSpPr>
            <a:xfrm>
              <a:off x="8241391" y="4916989"/>
              <a:ext cx="2115399" cy="417139"/>
              <a:chOff x="2697841" y="4739712"/>
              <a:chExt cx="2115399" cy="417139"/>
            </a:xfrm>
          </p:grpSpPr>
          <p:sp>
            <p:nvSpPr>
              <p:cNvPr id="17" name="iconfont-1180-866573"/>
              <p:cNvSpPr/>
              <p:nvPr/>
            </p:nvSpPr>
            <p:spPr>
              <a:xfrm>
                <a:off x="2697841" y="4739712"/>
                <a:ext cx="417139" cy="417139"/>
              </a:xfrm>
              <a:custGeom>
                <a:avLst/>
                <a:gdLst>
                  <a:gd name="T0" fmla="*/ 4528 w 9055"/>
                  <a:gd name="T1" fmla="*/ 9054 h 9054"/>
                  <a:gd name="T2" fmla="*/ 0 w 9055"/>
                  <a:gd name="T3" fmla="*/ 4527 h 9054"/>
                  <a:gd name="T4" fmla="*/ 4528 w 9055"/>
                  <a:gd name="T5" fmla="*/ 0 h 9054"/>
                  <a:gd name="T6" fmla="*/ 9055 w 9055"/>
                  <a:gd name="T7" fmla="*/ 4527 h 9054"/>
                  <a:gd name="T8" fmla="*/ 4528 w 9055"/>
                  <a:gd name="T9" fmla="*/ 9054 h 9054"/>
                  <a:gd name="T10" fmla="*/ 4528 w 9055"/>
                  <a:gd name="T11" fmla="*/ 639 h 9054"/>
                  <a:gd name="T12" fmla="*/ 640 w 9055"/>
                  <a:gd name="T13" fmla="*/ 4527 h 9054"/>
                  <a:gd name="T14" fmla="*/ 4528 w 9055"/>
                  <a:gd name="T15" fmla="*/ 8415 h 9054"/>
                  <a:gd name="T16" fmla="*/ 8416 w 9055"/>
                  <a:gd name="T17" fmla="*/ 4527 h 9054"/>
                  <a:gd name="T18" fmla="*/ 4528 w 9055"/>
                  <a:gd name="T19" fmla="*/ 639 h 9054"/>
                  <a:gd name="T20" fmla="*/ 6104 w 9055"/>
                  <a:gd name="T21" fmla="*/ 6695 h 9054"/>
                  <a:gd name="T22" fmla="*/ 5878 w 9055"/>
                  <a:gd name="T23" fmla="*/ 6601 h 9054"/>
                  <a:gd name="T24" fmla="*/ 4142 w 9055"/>
                  <a:gd name="T25" fmla="*/ 4865 h 9054"/>
                  <a:gd name="T26" fmla="*/ 4048 w 9055"/>
                  <a:gd name="T27" fmla="*/ 4639 h 9054"/>
                  <a:gd name="T28" fmla="*/ 4048 w 9055"/>
                  <a:gd name="T29" fmla="*/ 2515 h 9054"/>
                  <a:gd name="T30" fmla="*/ 4368 w 9055"/>
                  <a:gd name="T31" fmla="*/ 2195 h 9054"/>
                  <a:gd name="T32" fmla="*/ 4688 w 9055"/>
                  <a:gd name="T33" fmla="*/ 2515 h 9054"/>
                  <a:gd name="T34" fmla="*/ 4688 w 9055"/>
                  <a:gd name="T35" fmla="*/ 4507 h 9054"/>
                  <a:gd name="T36" fmla="*/ 6330 w 9055"/>
                  <a:gd name="T37" fmla="*/ 6149 h 9054"/>
                  <a:gd name="T38" fmla="*/ 6330 w 9055"/>
                  <a:gd name="T39" fmla="*/ 6601 h 9054"/>
                  <a:gd name="T40" fmla="*/ 6104 w 9055"/>
                  <a:gd name="T41" fmla="*/ 6695 h 90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055" h="9054">
                    <a:moveTo>
                      <a:pt x="4528" y="9054"/>
                    </a:moveTo>
                    <a:cubicBezTo>
                      <a:pt x="2060" y="9054"/>
                      <a:pt x="0" y="6995"/>
                      <a:pt x="0" y="4527"/>
                    </a:cubicBezTo>
                    <a:cubicBezTo>
                      <a:pt x="0" y="2059"/>
                      <a:pt x="2060" y="0"/>
                      <a:pt x="4528" y="0"/>
                    </a:cubicBezTo>
                    <a:cubicBezTo>
                      <a:pt x="6995" y="0"/>
                      <a:pt x="9055" y="2059"/>
                      <a:pt x="9055" y="4527"/>
                    </a:cubicBezTo>
                    <a:cubicBezTo>
                      <a:pt x="9055" y="6995"/>
                      <a:pt x="6995" y="9054"/>
                      <a:pt x="4528" y="9054"/>
                    </a:cubicBezTo>
                    <a:close/>
                    <a:moveTo>
                      <a:pt x="4528" y="639"/>
                    </a:moveTo>
                    <a:cubicBezTo>
                      <a:pt x="2408" y="639"/>
                      <a:pt x="640" y="2408"/>
                      <a:pt x="640" y="4527"/>
                    </a:cubicBezTo>
                    <a:cubicBezTo>
                      <a:pt x="640" y="6646"/>
                      <a:pt x="2408" y="8415"/>
                      <a:pt x="4528" y="8415"/>
                    </a:cubicBezTo>
                    <a:cubicBezTo>
                      <a:pt x="6647" y="8415"/>
                      <a:pt x="8416" y="6646"/>
                      <a:pt x="8416" y="4527"/>
                    </a:cubicBezTo>
                    <a:cubicBezTo>
                      <a:pt x="8416" y="2408"/>
                      <a:pt x="6647" y="639"/>
                      <a:pt x="4528" y="639"/>
                    </a:cubicBezTo>
                    <a:close/>
                    <a:moveTo>
                      <a:pt x="6104" y="6695"/>
                    </a:moveTo>
                    <a:cubicBezTo>
                      <a:pt x="6022" y="6695"/>
                      <a:pt x="5941" y="6664"/>
                      <a:pt x="5878" y="6601"/>
                    </a:cubicBezTo>
                    <a:lnTo>
                      <a:pt x="4142" y="4865"/>
                    </a:lnTo>
                    <a:cubicBezTo>
                      <a:pt x="4082" y="4805"/>
                      <a:pt x="4048" y="4724"/>
                      <a:pt x="4048" y="4639"/>
                    </a:cubicBezTo>
                    <a:lnTo>
                      <a:pt x="4048" y="2515"/>
                    </a:lnTo>
                    <a:cubicBezTo>
                      <a:pt x="4048" y="2338"/>
                      <a:pt x="4192" y="2195"/>
                      <a:pt x="4368" y="2195"/>
                    </a:cubicBezTo>
                    <a:cubicBezTo>
                      <a:pt x="4545" y="2195"/>
                      <a:pt x="4688" y="2338"/>
                      <a:pt x="4688" y="2515"/>
                    </a:cubicBezTo>
                    <a:lnTo>
                      <a:pt x="4688" y="4507"/>
                    </a:lnTo>
                    <a:lnTo>
                      <a:pt x="6330" y="6149"/>
                    </a:lnTo>
                    <a:cubicBezTo>
                      <a:pt x="6455" y="6274"/>
                      <a:pt x="6455" y="6477"/>
                      <a:pt x="6330" y="6601"/>
                    </a:cubicBezTo>
                    <a:cubicBezTo>
                      <a:pt x="6268" y="6664"/>
                      <a:pt x="6186" y="6695"/>
                      <a:pt x="6104" y="6695"/>
                    </a:cubicBezTo>
                    <a:close/>
                  </a:path>
                </a:pathLst>
              </a:custGeom>
              <a:solidFill>
                <a:srgbClr val="FEB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50000"/>
                      <a:lumOff val="50000"/>
                    </a:schemeClr>
                  </a:solidFill>
                </a:endParaRPr>
              </a:p>
            </p:txBody>
          </p:sp>
          <p:sp>
            <p:nvSpPr>
              <p:cNvPr id="18" name="文本框 17"/>
              <p:cNvSpPr txBox="1"/>
              <p:nvPr/>
            </p:nvSpPr>
            <p:spPr>
              <a:xfrm>
                <a:off x="3136840" y="4779004"/>
                <a:ext cx="1676400" cy="337185"/>
              </a:xfrm>
              <a:prstGeom prst="rect">
                <a:avLst/>
              </a:prstGeom>
              <a:noFill/>
            </p:spPr>
            <p:txBody>
              <a:bodyPr wrap="none" rtlCol="0">
                <a:spAutoFit/>
              </a:bodyPr>
              <a:lstStyle/>
              <a:p>
                <a:pPr algn="r"/>
                <a:r>
                  <a:rPr lang="zh-CN" altLang="en-US" sz="1600" dirty="0">
                    <a:solidFill>
                      <a:schemeClr val="tx1">
                        <a:lumMod val="50000"/>
                        <a:lumOff val="50000"/>
                      </a:schemeClr>
                    </a:solidFill>
                    <a:latin typeface="思源黑体 CN Light" panose="020B0300000000000000" pitchFamily="34" charset="-122"/>
                    <a:ea typeface="思源黑体 CN Light" panose="020B0300000000000000" pitchFamily="34" charset="-122"/>
                  </a:rPr>
                  <a:t>時間</a:t>
                </a:r>
                <a:r>
                  <a:rPr lang="en-US" altLang="zh-CN" sz="1600" dirty="0">
                    <a:solidFill>
                      <a:schemeClr val="tx1">
                        <a:lumMod val="50000"/>
                        <a:lumOff val="50000"/>
                      </a:schemeClr>
                    </a:solidFill>
                    <a:latin typeface="思源黑体 CN Light" panose="020B0300000000000000" pitchFamily="34" charset="-122"/>
                    <a:ea typeface="思源黑体 CN Light" panose="020B0300000000000000" pitchFamily="34" charset="-122"/>
                  </a:rPr>
                  <a:t>:20XX/XX/XX</a:t>
                </a:r>
                <a:endParaRPr lang="zh-CN" altLang="en-US" sz="1600" dirty="0">
                  <a:solidFill>
                    <a:schemeClr val="tx1">
                      <a:lumMod val="50000"/>
                      <a:lumOff val="50000"/>
                    </a:schemeClr>
                  </a:solidFill>
                  <a:latin typeface="思源黑体 CN Light" panose="020B0300000000000000" pitchFamily="34" charset="-122"/>
                  <a:ea typeface="思源黑体 CN Light" panose="020B0300000000000000" pitchFamily="34" charset="-122"/>
                </a:endParaRPr>
              </a:p>
            </p:txBody>
          </p:sp>
        </p:grpSp>
        <p:sp>
          <p:nvSpPr>
            <p:cNvPr id="19" name="文本框 18"/>
            <p:cNvSpPr txBox="1"/>
            <p:nvPr/>
          </p:nvSpPr>
          <p:spPr>
            <a:xfrm>
              <a:off x="6901959" y="4956281"/>
              <a:ext cx="1172845" cy="337185"/>
            </a:xfrm>
            <a:prstGeom prst="rect">
              <a:avLst/>
            </a:prstGeom>
            <a:noFill/>
          </p:spPr>
          <p:txBody>
            <a:bodyPr wrap="none" rtlCol="0">
              <a:spAutoFit/>
            </a:bodyPr>
            <a:lstStyle/>
            <a:p>
              <a:pPr algn="r"/>
              <a:r>
                <a:rPr lang="zh-CN" altLang="en-US" sz="1600" dirty="0">
                  <a:solidFill>
                    <a:schemeClr val="tx1">
                      <a:lumMod val="50000"/>
                      <a:lumOff val="50000"/>
                    </a:schemeClr>
                  </a:solidFill>
                  <a:latin typeface="思源黑体 CN Light" panose="020B0300000000000000" pitchFamily="34" charset="-122"/>
                  <a:ea typeface="思源黑体 CN Light" panose="020B0300000000000000" pitchFamily="34" charset="-122"/>
                </a:rPr>
                <a:t>彙報人</a:t>
              </a:r>
              <a:r>
                <a:rPr lang="en-US" altLang="zh-CN" sz="1600" dirty="0">
                  <a:solidFill>
                    <a:schemeClr val="tx1">
                      <a:lumMod val="50000"/>
                      <a:lumOff val="50000"/>
                    </a:schemeClr>
                  </a:solidFill>
                  <a:latin typeface="思源黑体 CN Light" panose="020B0300000000000000" pitchFamily="34" charset="-122"/>
                  <a:ea typeface="思源黑体 CN Light" panose="020B0300000000000000" pitchFamily="34" charset="-122"/>
                </a:rPr>
                <a:t>:XXX</a:t>
              </a:r>
              <a:endParaRPr lang="zh-CN" altLang="en-US" sz="1600" dirty="0">
                <a:solidFill>
                  <a:schemeClr val="tx1">
                    <a:lumMod val="50000"/>
                    <a:lumOff val="50000"/>
                  </a:schemeClr>
                </a:solidFill>
                <a:latin typeface="思源黑体 CN Light" panose="020B0300000000000000" pitchFamily="34" charset="-122"/>
                <a:ea typeface="思源黑体 CN Light" panose="020B0300000000000000" pitchFamily="34" charset="-122"/>
              </a:endParaRPr>
            </a:p>
          </p:txBody>
        </p:sp>
        <p:sp>
          <p:nvSpPr>
            <p:cNvPr id="20" name="iconfont-1187-868405"/>
            <p:cNvSpPr/>
            <p:nvPr/>
          </p:nvSpPr>
          <p:spPr>
            <a:xfrm>
              <a:off x="6560836" y="4943603"/>
              <a:ext cx="305044" cy="363910"/>
            </a:xfrm>
            <a:custGeom>
              <a:avLst/>
              <a:gdLst>
                <a:gd name="T0" fmla="*/ 6323 w 10558"/>
                <a:gd name="T1" fmla="*/ 6810 h 12594"/>
                <a:gd name="T2" fmla="*/ 8732 w 10558"/>
                <a:gd name="T3" fmla="*/ 3487 h 12594"/>
                <a:gd name="T4" fmla="*/ 5279 w 10558"/>
                <a:gd name="T5" fmla="*/ 0 h 12594"/>
                <a:gd name="T6" fmla="*/ 1826 w 10558"/>
                <a:gd name="T7" fmla="*/ 3487 h 12594"/>
                <a:gd name="T8" fmla="*/ 4363 w 10558"/>
                <a:gd name="T9" fmla="*/ 6845 h 12594"/>
                <a:gd name="T10" fmla="*/ 0 w 10558"/>
                <a:gd name="T11" fmla="*/ 12235 h 12594"/>
                <a:gd name="T12" fmla="*/ 11 w 10558"/>
                <a:gd name="T13" fmla="*/ 12594 h 12594"/>
                <a:gd name="T14" fmla="*/ 445 w 10558"/>
                <a:gd name="T15" fmla="*/ 12566 h 12594"/>
                <a:gd name="T16" fmla="*/ 435 w 10558"/>
                <a:gd name="T17" fmla="*/ 12235 h 12594"/>
                <a:gd name="T18" fmla="*/ 5444 w 10558"/>
                <a:gd name="T19" fmla="*/ 7171 h 12594"/>
                <a:gd name="T20" fmla="*/ 10150 w 10558"/>
                <a:gd name="T21" fmla="*/ 10496 h 12594"/>
                <a:gd name="T22" fmla="*/ 10558 w 10558"/>
                <a:gd name="T23" fmla="*/ 10348 h 12594"/>
                <a:gd name="T24" fmla="*/ 6323 w 10558"/>
                <a:gd name="T25" fmla="*/ 6810 h 12594"/>
                <a:gd name="T26" fmla="*/ 2261 w 10558"/>
                <a:gd name="T27" fmla="*/ 3487 h 12594"/>
                <a:gd name="T28" fmla="*/ 5279 w 10558"/>
                <a:gd name="T29" fmla="*/ 435 h 12594"/>
                <a:gd name="T30" fmla="*/ 8297 w 10558"/>
                <a:gd name="T31" fmla="*/ 3487 h 12594"/>
                <a:gd name="T32" fmla="*/ 5279 w 10558"/>
                <a:gd name="T33" fmla="*/ 6539 h 12594"/>
                <a:gd name="T34" fmla="*/ 2261 w 10558"/>
                <a:gd name="T35" fmla="*/ 3487 h 12594"/>
                <a:gd name="T36" fmla="*/ 2261 w 10558"/>
                <a:gd name="T37" fmla="*/ 3487 h 125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558" h="12594">
                  <a:moveTo>
                    <a:pt x="6323" y="6810"/>
                  </a:moveTo>
                  <a:cubicBezTo>
                    <a:pt x="7718" y="6362"/>
                    <a:pt x="8732" y="5042"/>
                    <a:pt x="8732" y="3487"/>
                  </a:cubicBezTo>
                  <a:cubicBezTo>
                    <a:pt x="8732" y="1564"/>
                    <a:pt x="7183" y="0"/>
                    <a:pt x="5279" y="0"/>
                  </a:cubicBezTo>
                  <a:cubicBezTo>
                    <a:pt x="3375" y="0"/>
                    <a:pt x="1826" y="1564"/>
                    <a:pt x="1826" y="3487"/>
                  </a:cubicBezTo>
                  <a:cubicBezTo>
                    <a:pt x="1826" y="5089"/>
                    <a:pt x="2903" y="6438"/>
                    <a:pt x="4363" y="6845"/>
                  </a:cubicBezTo>
                  <a:cubicBezTo>
                    <a:pt x="1877" y="7353"/>
                    <a:pt x="0" y="9576"/>
                    <a:pt x="0" y="12235"/>
                  </a:cubicBezTo>
                  <a:cubicBezTo>
                    <a:pt x="0" y="12356"/>
                    <a:pt x="4" y="12475"/>
                    <a:pt x="11" y="12594"/>
                  </a:cubicBezTo>
                  <a:lnTo>
                    <a:pt x="445" y="12566"/>
                  </a:lnTo>
                  <a:cubicBezTo>
                    <a:pt x="438" y="12456"/>
                    <a:pt x="435" y="12346"/>
                    <a:pt x="435" y="12235"/>
                  </a:cubicBezTo>
                  <a:cubicBezTo>
                    <a:pt x="435" y="9442"/>
                    <a:pt x="2682" y="7171"/>
                    <a:pt x="5444" y="7171"/>
                  </a:cubicBezTo>
                  <a:cubicBezTo>
                    <a:pt x="7539" y="7171"/>
                    <a:pt x="9430" y="8507"/>
                    <a:pt x="10150" y="10496"/>
                  </a:cubicBezTo>
                  <a:lnTo>
                    <a:pt x="10558" y="10348"/>
                  </a:lnTo>
                  <a:cubicBezTo>
                    <a:pt x="9879" y="8470"/>
                    <a:pt x="8237" y="7129"/>
                    <a:pt x="6323" y="6810"/>
                  </a:cubicBezTo>
                  <a:close/>
                  <a:moveTo>
                    <a:pt x="2261" y="3487"/>
                  </a:moveTo>
                  <a:cubicBezTo>
                    <a:pt x="2261" y="1804"/>
                    <a:pt x="3615" y="435"/>
                    <a:pt x="5279" y="435"/>
                  </a:cubicBezTo>
                  <a:cubicBezTo>
                    <a:pt x="6943" y="435"/>
                    <a:pt x="8297" y="1804"/>
                    <a:pt x="8297" y="3487"/>
                  </a:cubicBezTo>
                  <a:cubicBezTo>
                    <a:pt x="8297" y="5170"/>
                    <a:pt x="6943" y="6539"/>
                    <a:pt x="5279" y="6539"/>
                  </a:cubicBezTo>
                  <a:cubicBezTo>
                    <a:pt x="3615" y="6539"/>
                    <a:pt x="2261" y="5170"/>
                    <a:pt x="2261" y="3487"/>
                  </a:cubicBezTo>
                  <a:close/>
                  <a:moveTo>
                    <a:pt x="2261" y="3487"/>
                  </a:moveTo>
                  <a:close/>
                </a:path>
              </a:pathLst>
            </a:custGeom>
            <a:solidFill>
              <a:srgbClr val="FEB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50000"/>
                    <a:lumOff val="50000"/>
                  </a:schemeClr>
                </a:solidFill>
              </a:endParaRPr>
            </a:p>
          </p:txBody>
        </p:sp>
      </p:grpSp>
      <p:grpSp>
        <p:nvGrpSpPr>
          <p:cNvPr id="34" name="组合 33"/>
          <p:cNvGrpSpPr/>
          <p:nvPr/>
        </p:nvGrpSpPr>
        <p:grpSpPr>
          <a:xfrm>
            <a:off x="6346288" y="5946819"/>
            <a:ext cx="789600" cy="180000"/>
            <a:chOff x="6346288" y="5946819"/>
            <a:chExt cx="789600" cy="180000"/>
          </a:xfrm>
        </p:grpSpPr>
        <p:sp>
          <p:nvSpPr>
            <p:cNvPr id="23" name="椭圆 22"/>
            <p:cNvSpPr/>
            <p:nvPr/>
          </p:nvSpPr>
          <p:spPr>
            <a:xfrm>
              <a:off x="6346288" y="5946819"/>
              <a:ext cx="180000" cy="180000"/>
            </a:xfrm>
            <a:prstGeom prst="ellipse">
              <a:avLst/>
            </a:prstGeom>
            <a:solidFill>
              <a:srgbClr val="FEB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椭圆 23"/>
            <p:cNvSpPr/>
            <p:nvPr/>
          </p:nvSpPr>
          <p:spPr>
            <a:xfrm>
              <a:off x="6651088" y="5946819"/>
              <a:ext cx="180000" cy="180000"/>
            </a:xfrm>
            <a:prstGeom prst="ellipse">
              <a:avLst/>
            </a:prstGeom>
            <a:solidFill>
              <a:srgbClr val="FEBE4A">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椭圆 24"/>
            <p:cNvSpPr/>
            <p:nvPr/>
          </p:nvSpPr>
          <p:spPr>
            <a:xfrm>
              <a:off x="6955888" y="5946819"/>
              <a:ext cx="180000" cy="180000"/>
            </a:xfrm>
            <a:prstGeom prst="ellipse">
              <a:avLst/>
            </a:prstGeom>
            <a:solidFill>
              <a:srgbClr val="FEBE4A">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33" name="圆: 空心 32"/>
          <p:cNvSpPr/>
          <p:nvPr/>
        </p:nvSpPr>
        <p:spPr>
          <a:xfrm>
            <a:off x="10571082" y="-931726"/>
            <a:ext cx="2442436" cy="2442436"/>
          </a:xfrm>
          <a:prstGeom prst="donut">
            <a:avLst>
              <a:gd name="adj" fmla="val 11479"/>
            </a:avLst>
          </a:prstGeom>
          <a:solidFill>
            <a:srgbClr val="FEB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nvGrpSpPr>
          <p:cNvPr id="35" name="组合 34"/>
          <p:cNvGrpSpPr/>
          <p:nvPr/>
        </p:nvGrpSpPr>
        <p:grpSpPr>
          <a:xfrm rot="16200000" flipH="1">
            <a:off x="10801350" y="5965869"/>
            <a:ext cx="789600" cy="732450"/>
            <a:chOff x="9982200" y="3470319"/>
            <a:chExt cx="789600" cy="732450"/>
          </a:xfrm>
        </p:grpSpPr>
        <p:grpSp>
          <p:nvGrpSpPr>
            <p:cNvPr id="36" name="组合 35"/>
            <p:cNvGrpSpPr/>
            <p:nvPr/>
          </p:nvGrpSpPr>
          <p:grpSpPr>
            <a:xfrm>
              <a:off x="9982200" y="4022769"/>
              <a:ext cx="789600" cy="180000"/>
              <a:chOff x="6346288" y="5946819"/>
              <a:chExt cx="789600" cy="180000"/>
            </a:xfrm>
          </p:grpSpPr>
          <p:sp>
            <p:nvSpPr>
              <p:cNvPr id="40" name="椭圆 39"/>
              <p:cNvSpPr/>
              <p:nvPr/>
            </p:nvSpPr>
            <p:spPr>
              <a:xfrm>
                <a:off x="6346288" y="5946819"/>
                <a:ext cx="180000" cy="180000"/>
              </a:xfrm>
              <a:prstGeom prst="ellipse">
                <a:avLst/>
              </a:prstGeom>
              <a:solidFill>
                <a:srgbClr val="FEB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 name="椭圆 40"/>
              <p:cNvSpPr/>
              <p:nvPr/>
            </p:nvSpPr>
            <p:spPr>
              <a:xfrm>
                <a:off x="6651088" y="5946819"/>
                <a:ext cx="180000" cy="180000"/>
              </a:xfrm>
              <a:prstGeom prst="ellipse">
                <a:avLst/>
              </a:prstGeom>
              <a:solidFill>
                <a:srgbClr val="FEBE4A">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椭圆 41"/>
              <p:cNvSpPr/>
              <p:nvPr/>
            </p:nvSpPr>
            <p:spPr>
              <a:xfrm>
                <a:off x="6955888" y="5946819"/>
                <a:ext cx="180000" cy="180000"/>
              </a:xfrm>
              <a:prstGeom prst="ellipse">
                <a:avLst/>
              </a:prstGeom>
              <a:solidFill>
                <a:srgbClr val="FEBE4A">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37" name="椭圆 36"/>
            <p:cNvSpPr/>
            <p:nvPr/>
          </p:nvSpPr>
          <p:spPr>
            <a:xfrm>
              <a:off x="9982200" y="3746544"/>
              <a:ext cx="180000" cy="180000"/>
            </a:xfrm>
            <a:prstGeom prst="ellipse">
              <a:avLst/>
            </a:prstGeom>
            <a:solidFill>
              <a:srgbClr val="FEB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椭圆 37"/>
            <p:cNvSpPr/>
            <p:nvPr/>
          </p:nvSpPr>
          <p:spPr>
            <a:xfrm>
              <a:off x="10287000" y="3746544"/>
              <a:ext cx="180000" cy="180000"/>
            </a:xfrm>
            <a:prstGeom prst="ellipse">
              <a:avLst/>
            </a:prstGeom>
            <a:solidFill>
              <a:srgbClr val="FEBE4A">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椭圆 38"/>
            <p:cNvSpPr/>
            <p:nvPr/>
          </p:nvSpPr>
          <p:spPr>
            <a:xfrm>
              <a:off x="9982200" y="3470319"/>
              <a:ext cx="180000" cy="180000"/>
            </a:xfrm>
            <a:prstGeom prst="ellipse">
              <a:avLst/>
            </a:prstGeom>
            <a:solidFill>
              <a:srgbClr val="FEB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3" name="圖片 2" descr="一張含有 螺絲, 黑暗 的圖片&#10;&#10;自動產生的描述">
            <a:extLst>
              <a:ext uri="{FF2B5EF4-FFF2-40B4-BE49-F238E27FC236}">
                <a16:creationId xmlns:a16="http://schemas.microsoft.com/office/drawing/2014/main" id="{7C6329BC-A54C-B410-337C-E16C7EC16D8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2064" t="18413" r="10635" b="21421"/>
          <a:stretch/>
        </p:blipFill>
        <p:spPr>
          <a:xfrm>
            <a:off x="223030" y="695868"/>
            <a:ext cx="5516467" cy="4293681"/>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倍增學院黃俊元"/>
          <p:cNvPicPr>
            <a:picLocks noChangeAspect="1"/>
          </p:cNvPicPr>
          <p:nvPr>
            <p:custDataLst>
              <p:tags r:id="rId1"/>
            </p:custDataLst>
          </p:nvPr>
        </p:nvPicPr>
        <p:blipFill>
          <a:blip r:embed="rId3"/>
          <a:stretch>
            <a:fillRect/>
          </a:stretch>
        </p:blipFill>
        <p:spPr>
          <a:xfrm>
            <a:off x="0" y="0"/>
            <a:ext cx="12192000" cy="6858320"/>
          </a:xfrm>
          <a:prstGeom prst="rect">
            <a:avLst/>
          </a:prstGeom>
        </p:spPr>
      </p:pic>
      <p:sp>
        <p:nvSpPr>
          <p:cNvPr id="2" name="标题 1"/>
          <p:cNvSpPr>
            <a:spLocks noGrp="1"/>
          </p:cNvSpPr>
          <p:nvPr>
            <p:ph type="title"/>
          </p:nvPr>
        </p:nvSpPr>
        <p:spPr/>
        <p:txBody>
          <a:bodyPr/>
          <a:lstStyle/>
          <a:p>
            <a:endParaRPr lang="zh-CN" altLang="en-US"/>
          </a:p>
        </p:txBody>
      </p:sp>
      <p:pic>
        <p:nvPicPr>
          <p:cNvPr id="8" name="內容版面配置區 7">
            <a:extLst>
              <a:ext uri="{FF2B5EF4-FFF2-40B4-BE49-F238E27FC236}">
                <a16:creationId xmlns:a16="http://schemas.microsoft.com/office/drawing/2014/main" id="{0D1F7B61-BDE9-6858-E347-EFB7BCFB8EED}"/>
              </a:ext>
            </a:extLst>
          </p:cNvPr>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6763193" y="5126873"/>
            <a:ext cx="1285653" cy="1285653"/>
          </a:xfrm>
        </p:spPr>
      </p:pic>
      <p:pic>
        <p:nvPicPr>
          <p:cNvPr id="5" name="图片 4" descr="www.uugai.com-833136"/>
          <p:cNvPicPr>
            <a:picLocks noChangeAspect="1"/>
          </p:cNvPicPr>
          <p:nvPr/>
        </p:nvPicPr>
        <p:blipFill>
          <a:blip r:embed="rId5"/>
          <a:stretch>
            <a:fillRect/>
          </a:stretch>
        </p:blipFill>
        <p:spPr>
          <a:xfrm>
            <a:off x="838200" y="4057650"/>
            <a:ext cx="1608455" cy="1608455"/>
          </a:xfrm>
          <a:prstGeom prst="rect">
            <a:avLst/>
          </a:prstGeom>
        </p:spPr>
      </p:pic>
      <p:sp>
        <p:nvSpPr>
          <p:cNvPr id="6" name="文字方塊 5">
            <a:extLst>
              <a:ext uri="{FF2B5EF4-FFF2-40B4-BE49-F238E27FC236}">
                <a16:creationId xmlns:a16="http://schemas.microsoft.com/office/drawing/2014/main" id="{C10BC7E6-D428-F9E4-ECDA-9D5B2155B547}"/>
              </a:ext>
            </a:extLst>
          </p:cNvPr>
          <p:cNvSpPr txBox="1"/>
          <p:nvPr/>
        </p:nvSpPr>
        <p:spPr>
          <a:xfrm>
            <a:off x="4134293" y="6043194"/>
            <a:ext cx="2541208" cy="369332"/>
          </a:xfrm>
          <a:prstGeom prst="rect">
            <a:avLst/>
          </a:prstGeom>
          <a:noFill/>
        </p:spPr>
        <p:txBody>
          <a:bodyPr wrap="none" rtlCol="0">
            <a:spAutoFit/>
          </a:bodyPr>
          <a:lstStyle/>
          <a:p>
            <a:r>
              <a:rPr lang="en-US" altLang="zh-TW" dirty="0">
                <a:hlinkClick r:id="rId6"/>
              </a:rPr>
              <a:t>https://lin.ee/7sUARXb</a:t>
            </a:r>
            <a:endParaRPr lang="zh-TW" altLang="en-US" dirty="0"/>
          </a:p>
        </p:txBody>
      </p:sp>
      <p:sp>
        <p:nvSpPr>
          <p:cNvPr id="9" name="文字方塊 8">
            <a:extLst>
              <a:ext uri="{FF2B5EF4-FFF2-40B4-BE49-F238E27FC236}">
                <a16:creationId xmlns:a16="http://schemas.microsoft.com/office/drawing/2014/main" id="{6FB14174-1B7F-7F52-1A9A-71738549864F}"/>
              </a:ext>
            </a:extLst>
          </p:cNvPr>
          <p:cNvSpPr txBox="1"/>
          <p:nvPr/>
        </p:nvSpPr>
        <p:spPr>
          <a:xfrm>
            <a:off x="838200" y="6043194"/>
            <a:ext cx="2911374" cy="369332"/>
          </a:xfrm>
          <a:prstGeom prst="rect">
            <a:avLst/>
          </a:prstGeom>
          <a:noFill/>
        </p:spPr>
        <p:txBody>
          <a:bodyPr wrap="none" rtlCol="0">
            <a:spAutoFit/>
          </a:bodyPr>
          <a:lstStyle/>
          <a:p>
            <a:r>
              <a:rPr lang="zh-TW" altLang="en-US" dirty="0"/>
              <a:t>掃碼或點擊加入官方</a:t>
            </a:r>
            <a:r>
              <a:rPr lang="en-US" altLang="zh-TW" dirty="0"/>
              <a:t>Line@</a:t>
            </a:r>
            <a:endParaRPr lang="zh-TW" alt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文本框 20"/>
          <p:cNvSpPr txBox="1"/>
          <p:nvPr/>
        </p:nvSpPr>
        <p:spPr>
          <a:xfrm>
            <a:off x="6684556" y="1193513"/>
            <a:ext cx="3299460" cy="3153410"/>
          </a:xfrm>
          <a:prstGeom prst="rect">
            <a:avLst/>
          </a:prstGeom>
          <a:noFill/>
        </p:spPr>
        <p:txBody>
          <a:bodyPr wrap="none" rtlCol="0">
            <a:spAutoFit/>
          </a:bodyPr>
          <a:lstStyle>
            <a:defPPr>
              <a:defRPr lang="zh-CN"/>
            </a:defPPr>
            <a:lvl1pPr>
              <a:defRPr sz="4400" spc="150">
                <a:solidFill>
                  <a:srgbClr val="FD6479"/>
                </a:solidFill>
                <a:latin typeface="思源黑体 CN Heavy" panose="020B0A00000000000000" pitchFamily="34" charset="-122"/>
                <a:ea typeface="思源黑体 CN Heavy" panose="020B0A00000000000000" pitchFamily="34" charset="-122"/>
              </a:defRPr>
            </a:lvl1pPr>
          </a:lstStyle>
          <a:p>
            <a:r>
              <a:rPr lang="en-US" altLang="zh-CN" sz="19900" dirty="0">
                <a:gradFill>
                  <a:gsLst>
                    <a:gs pos="3000">
                      <a:srgbClr val="FEBE4A">
                        <a:alpha val="75000"/>
                      </a:srgbClr>
                    </a:gs>
                    <a:gs pos="65000">
                      <a:srgbClr val="AE2C31">
                        <a:alpha val="36000"/>
                        <a:lumMod val="0"/>
                        <a:lumOff val="100000"/>
                      </a:srgbClr>
                    </a:gs>
                  </a:gsLst>
                  <a:lin ang="5400000" scaled="1"/>
                </a:gradFill>
              </a:rPr>
              <a:t>01</a:t>
            </a:r>
            <a:endParaRPr lang="zh-CN" altLang="en-US" sz="19900" dirty="0">
              <a:gradFill>
                <a:gsLst>
                  <a:gs pos="3000">
                    <a:srgbClr val="FEBE4A">
                      <a:alpha val="75000"/>
                    </a:srgbClr>
                  </a:gs>
                  <a:gs pos="65000">
                    <a:srgbClr val="AE2C31">
                      <a:alpha val="36000"/>
                      <a:lumMod val="0"/>
                      <a:lumOff val="100000"/>
                    </a:srgbClr>
                  </a:gs>
                </a:gsLst>
                <a:lin ang="5400000" scaled="1"/>
              </a:gradFill>
            </a:endParaRPr>
          </a:p>
        </p:txBody>
      </p:sp>
      <p:grpSp>
        <p:nvGrpSpPr>
          <p:cNvPr id="34" name="组合 33"/>
          <p:cNvGrpSpPr/>
          <p:nvPr/>
        </p:nvGrpSpPr>
        <p:grpSpPr>
          <a:xfrm>
            <a:off x="0" y="5946819"/>
            <a:ext cx="789600" cy="180000"/>
            <a:chOff x="6346288" y="5946819"/>
            <a:chExt cx="789600" cy="180000"/>
          </a:xfrm>
        </p:grpSpPr>
        <p:sp>
          <p:nvSpPr>
            <p:cNvPr id="23" name="椭圆 22"/>
            <p:cNvSpPr/>
            <p:nvPr/>
          </p:nvSpPr>
          <p:spPr>
            <a:xfrm>
              <a:off x="6346288" y="5946819"/>
              <a:ext cx="180000" cy="180000"/>
            </a:xfrm>
            <a:prstGeom prst="ellipse">
              <a:avLst/>
            </a:prstGeom>
            <a:solidFill>
              <a:srgbClr val="FEB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椭圆 23"/>
            <p:cNvSpPr/>
            <p:nvPr/>
          </p:nvSpPr>
          <p:spPr>
            <a:xfrm>
              <a:off x="6651088" y="5946819"/>
              <a:ext cx="180000" cy="180000"/>
            </a:xfrm>
            <a:prstGeom prst="ellipse">
              <a:avLst/>
            </a:prstGeom>
            <a:solidFill>
              <a:srgbClr val="FEBE4A">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椭圆 24"/>
            <p:cNvSpPr/>
            <p:nvPr/>
          </p:nvSpPr>
          <p:spPr>
            <a:xfrm>
              <a:off x="6955888" y="5946819"/>
              <a:ext cx="180000" cy="180000"/>
            </a:xfrm>
            <a:prstGeom prst="ellipse">
              <a:avLst/>
            </a:prstGeom>
            <a:solidFill>
              <a:srgbClr val="FEBE4A">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33" name="圆: 空心 32"/>
          <p:cNvSpPr/>
          <p:nvPr/>
        </p:nvSpPr>
        <p:spPr>
          <a:xfrm>
            <a:off x="10571082" y="-931726"/>
            <a:ext cx="2442436" cy="2442436"/>
          </a:xfrm>
          <a:prstGeom prst="donut">
            <a:avLst>
              <a:gd name="adj" fmla="val 11479"/>
            </a:avLst>
          </a:prstGeom>
          <a:solidFill>
            <a:srgbClr val="FEB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nvGrpSpPr>
          <p:cNvPr id="27" name="组合 26"/>
          <p:cNvGrpSpPr/>
          <p:nvPr/>
        </p:nvGrpSpPr>
        <p:grpSpPr>
          <a:xfrm>
            <a:off x="2761616" y="2950260"/>
            <a:ext cx="1713865" cy="956112"/>
            <a:chOff x="5314316" y="2967335"/>
            <a:chExt cx="1713865" cy="956112"/>
          </a:xfrm>
        </p:grpSpPr>
        <p:sp>
          <p:nvSpPr>
            <p:cNvPr id="28" name="文本框 27"/>
            <p:cNvSpPr txBox="1"/>
            <p:nvPr/>
          </p:nvSpPr>
          <p:spPr>
            <a:xfrm>
              <a:off x="5314316" y="3586262"/>
              <a:ext cx="1713865" cy="337185"/>
            </a:xfrm>
            <a:prstGeom prst="rect">
              <a:avLst/>
            </a:prstGeom>
            <a:noFill/>
          </p:spPr>
          <p:txBody>
            <a:bodyPr wrap="none" rtlCol="0">
              <a:spAutoFit/>
            </a:bodyPr>
            <a:lstStyle/>
            <a:p>
              <a:pPr algn="ctr"/>
              <a:r>
                <a:rPr lang="en-US" altLang="zh-CN" sz="1600" b="1" spc="500" dirty="0">
                  <a:solidFill>
                    <a:schemeClr val="bg1"/>
                  </a:solidFill>
                  <a:latin typeface="思源黑体 CN Light" panose="020B0300000000000000" pitchFamily="34" charset="-122"/>
                  <a:ea typeface="思源黑体 CN Light" panose="020B0300000000000000" pitchFamily="34" charset="-122"/>
                </a:rPr>
                <a:t>CONTENTS</a:t>
              </a:r>
              <a:endParaRPr lang="zh-CN" altLang="en-US" sz="1600" b="1" spc="500" dirty="0">
                <a:solidFill>
                  <a:schemeClr val="bg1"/>
                </a:solidFill>
                <a:latin typeface="思源黑体 CN Light" panose="020B0300000000000000" pitchFamily="34" charset="-122"/>
                <a:ea typeface="思源黑体 CN Light" panose="020B0300000000000000" pitchFamily="34" charset="-122"/>
              </a:endParaRPr>
            </a:p>
          </p:txBody>
        </p:sp>
        <p:sp>
          <p:nvSpPr>
            <p:cNvPr id="29" name="文本框 28"/>
            <p:cNvSpPr txBox="1"/>
            <p:nvPr/>
          </p:nvSpPr>
          <p:spPr>
            <a:xfrm>
              <a:off x="5330509" y="2967335"/>
              <a:ext cx="1681480" cy="922020"/>
            </a:xfrm>
            <a:prstGeom prst="rect">
              <a:avLst/>
            </a:prstGeom>
            <a:noFill/>
          </p:spPr>
          <p:txBody>
            <a:bodyPr wrap="none" rtlCol="0">
              <a:spAutoFit/>
            </a:bodyPr>
            <a:lstStyle/>
            <a:p>
              <a:pPr algn="ctr"/>
              <a:r>
                <a:rPr lang="zh-CN" altLang="en-US" sz="5400" spc="500" dirty="0">
                  <a:solidFill>
                    <a:schemeClr val="bg1"/>
                  </a:solidFill>
                  <a:latin typeface="思源黑体 CN Heavy" panose="020B0A00000000000000" pitchFamily="34" charset="-122"/>
                  <a:ea typeface="思源黑体 CN Heavy" panose="020B0A00000000000000" pitchFamily="34" charset="-122"/>
                </a:rPr>
                <a:t>目錄</a:t>
              </a:r>
            </a:p>
          </p:txBody>
        </p:sp>
      </p:grpSp>
      <p:sp>
        <p:nvSpPr>
          <p:cNvPr id="9" name="矩形 8"/>
          <p:cNvSpPr/>
          <p:nvPr/>
        </p:nvSpPr>
        <p:spPr>
          <a:xfrm>
            <a:off x="0" y="1628999"/>
            <a:ext cx="2518943" cy="35999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3"/>
          <p:cNvSpPr txBox="1"/>
          <p:nvPr/>
        </p:nvSpPr>
        <p:spPr>
          <a:xfrm>
            <a:off x="6684556" y="3016485"/>
            <a:ext cx="4221480" cy="829945"/>
          </a:xfrm>
          <a:prstGeom prst="rect">
            <a:avLst/>
          </a:prstGeom>
          <a:noFill/>
        </p:spPr>
        <p:txBody>
          <a:bodyPr wrap="none" rtlCol="0">
            <a:spAutoFit/>
          </a:bodyPr>
          <a:lstStyle/>
          <a:p>
            <a:r>
              <a:rPr lang="zh-CN" altLang="en-US" sz="4800" spc="500" dirty="0">
                <a:solidFill>
                  <a:srgbClr val="FEBE4A"/>
                </a:solidFill>
                <a:latin typeface="思源黑体 CN Heavy" panose="020B0A00000000000000" pitchFamily="34" charset="-122"/>
                <a:ea typeface="思源黑体 CN Heavy" panose="020B0A00000000000000" pitchFamily="34" charset="-122"/>
              </a:rPr>
              <a:t>理財產品介紹</a:t>
            </a:r>
            <a:endParaRPr lang="en-US" altLang="zh-CN" sz="4800" spc="500" dirty="0">
              <a:solidFill>
                <a:srgbClr val="FEBE4A"/>
              </a:solidFill>
              <a:latin typeface="思源黑体 CN Heavy" panose="020B0A00000000000000" pitchFamily="34" charset="-122"/>
              <a:ea typeface="思源黑体 CN Heavy" panose="020B0A00000000000000" pitchFamily="34" charset="-122"/>
            </a:endParaRPr>
          </a:p>
        </p:txBody>
      </p:sp>
      <p:sp>
        <p:nvSpPr>
          <p:cNvPr id="12" name="文本框 11"/>
          <p:cNvSpPr txBox="1"/>
          <p:nvPr/>
        </p:nvSpPr>
        <p:spPr>
          <a:xfrm>
            <a:off x="6684556" y="3735966"/>
            <a:ext cx="4258945" cy="306705"/>
          </a:xfrm>
          <a:prstGeom prst="rect">
            <a:avLst/>
          </a:prstGeom>
          <a:noFill/>
        </p:spPr>
        <p:txBody>
          <a:bodyPr wrap="none" rtlCol="0">
            <a:spAutoFit/>
          </a:bodyPr>
          <a:lstStyle/>
          <a:p>
            <a:r>
              <a:rPr lang="en-US" altLang="zh-CN" sz="1400" b="1" spc="300" dirty="0">
                <a:solidFill>
                  <a:srgbClr val="FEDEA4"/>
                </a:solidFill>
                <a:latin typeface="思源黑体 CN Light" panose="020B0300000000000000" pitchFamily="34" charset="-122"/>
                <a:ea typeface="思源黑体 CN Light" panose="020B0300000000000000" pitchFamily="34" charset="-122"/>
              </a:rPr>
              <a:t>Introduction To Financial Products</a:t>
            </a:r>
            <a:endParaRPr lang="zh-CN" altLang="en-US" sz="1400" b="1" spc="300" dirty="0">
              <a:solidFill>
                <a:srgbClr val="FEDEA4"/>
              </a:solidFill>
              <a:latin typeface="思源黑体 CN Light" panose="020B0300000000000000" pitchFamily="34" charset="-122"/>
              <a:ea typeface="思源黑体 CN Light" panose="020B0300000000000000" pitchFamily="34" charset="-122"/>
            </a:endParaRPr>
          </a:p>
        </p:txBody>
      </p:sp>
      <p:sp>
        <p:nvSpPr>
          <p:cNvPr id="4" name="椭圆 3"/>
          <p:cNvSpPr/>
          <p:nvPr/>
        </p:nvSpPr>
        <p:spPr>
          <a:xfrm>
            <a:off x="-3387918" y="-729212"/>
            <a:ext cx="8316424" cy="8316424"/>
          </a:xfrm>
          <a:prstGeom prst="ellipse">
            <a:avLst/>
          </a:prstGeom>
          <a:solidFill>
            <a:srgbClr val="FEB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0" name="椭圆 69"/>
          <p:cNvSpPr/>
          <p:nvPr/>
        </p:nvSpPr>
        <p:spPr>
          <a:xfrm>
            <a:off x="-2518827" y="195982"/>
            <a:ext cx="7252862" cy="7252862"/>
          </a:xfrm>
          <a:prstGeom prst="ellipse">
            <a:avLst/>
          </a:prstGeom>
          <a:solidFill>
            <a:srgbClr val="FEDE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1" name="文本框 70"/>
          <p:cNvSpPr txBox="1"/>
          <p:nvPr/>
        </p:nvSpPr>
        <p:spPr>
          <a:xfrm>
            <a:off x="6684556" y="4062893"/>
            <a:ext cx="4924178" cy="1383665"/>
          </a:xfrm>
          <a:prstGeom prst="rect">
            <a:avLst/>
          </a:prstGeom>
          <a:noFill/>
        </p:spPr>
        <p:txBody>
          <a:bodyPr wrap="square" rtlCol="0">
            <a:spAutoFit/>
          </a:bodyPr>
          <a:lstStyle/>
          <a:p>
            <a:pPr>
              <a:lnSpc>
                <a:spcPct val="150000"/>
              </a:lnSpc>
            </a:pPr>
            <a:r>
              <a:rPr lang="zh-CN" altLang="en-US" sz="1400" dirty="0">
                <a:solidFill>
                  <a:schemeClr val="tx1">
                    <a:lumMod val="50000"/>
                    <a:lumOff val="50000"/>
                  </a:schemeClr>
                </a:solidFill>
                <a:latin typeface="+mn-ea"/>
              </a:rPr>
              <a:t>理財產品，即由商業銀行和正規金融機構自行設計併發行的產品，將募集到的資金根據產品合同約定投入相關金融市場及購買相關金融產品，獲取投資收益後，根據合同約定分配給投資人的一類產品</a:t>
            </a:r>
            <a:endParaRPr lang="en-US" altLang="zh-CN" sz="1100" dirty="0">
              <a:solidFill>
                <a:schemeClr val="tx1">
                  <a:lumMod val="50000"/>
                  <a:lumOff val="50000"/>
                </a:schemeClr>
              </a:solidFill>
              <a:latin typeface="+mn-ea"/>
            </a:endParaRPr>
          </a:p>
        </p:txBody>
      </p:sp>
      <p:grpSp>
        <p:nvGrpSpPr>
          <p:cNvPr id="72" name="组合 71"/>
          <p:cNvGrpSpPr/>
          <p:nvPr/>
        </p:nvGrpSpPr>
        <p:grpSpPr>
          <a:xfrm>
            <a:off x="6760756" y="5756319"/>
            <a:ext cx="789600" cy="180000"/>
            <a:chOff x="6346288" y="5946819"/>
            <a:chExt cx="789600" cy="180000"/>
          </a:xfrm>
        </p:grpSpPr>
        <p:sp>
          <p:nvSpPr>
            <p:cNvPr id="73" name="椭圆 72"/>
            <p:cNvSpPr/>
            <p:nvPr/>
          </p:nvSpPr>
          <p:spPr>
            <a:xfrm>
              <a:off x="6346288" y="5946819"/>
              <a:ext cx="180000" cy="180000"/>
            </a:xfrm>
            <a:prstGeom prst="ellipse">
              <a:avLst/>
            </a:prstGeom>
            <a:solidFill>
              <a:srgbClr val="FEB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4" name="椭圆 73"/>
            <p:cNvSpPr/>
            <p:nvPr/>
          </p:nvSpPr>
          <p:spPr>
            <a:xfrm>
              <a:off x="6651088" y="5946819"/>
              <a:ext cx="180000" cy="180000"/>
            </a:xfrm>
            <a:prstGeom prst="ellipse">
              <a:avLst/>
            </a:prstGeom>
            <a:solidFill>
              <a:srgbClr val="FEBE4A">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5" name="椭圆 74"/>
            <p:cNvSpPr/>
            <p:nvPr/>
          </p:nvSpPr>
          <p:spPr>
            <a:xfrm>
              <a:off x="6955888" y="5946819"/>
              <a:ext cx="180000" cy="180000"/>
            </a:xfrm>
            <a:prstGeom prst="ellipse">
              <a:avLst/>
            </a:prstGeom>
            <a:solidFill>
              <a:srgbClr val="FEBE4A">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76" name="圆: 空心 75"/>
          <p:cNvSpPr/>
          <p:nvPr/>
        </p:nvSpPr>
        <p:spPr>
          <a:xfrm>
            <a:off x="11216478" y="5655832"/>
            <a:ext cx="2006589" cy="2006589"/>
          </a:xfrm>
          <a:prstGeom prst="donut">
            <a:avLst>
              <a:gd name="adj" fmla="val 11479"/>
            </a:avLst>
          </a:prstGeom>
          <a:solidFill>
            <a:srgbClr val="FEB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77" name="圆: 空心 76"/>
          <p:cNvSpPr/>
          <p:nvPr/>
        </p:nvSpPr>
        <p:spPr>
          <a:xfrm flipH="1">
            <a:off x="10766718" y="5533798"/>
            <a:ext cx="432000" cy="432000"/>
          </a:xfrm>
          <a:prstGeom prst="donut">
            <a:avLst>
              <a:gd name="adj" fmla="val 11479"/>
            </a:avLst>
          </a:prstGeom>
          <a:solidFill>
            <a:srgbClr val="FEB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pic>
        <p:nvPicPr>
          <p:cNvPr id="5" name="圖片 4" descr="一張含有 螺絲, 黑暗 的圖片&#10;&#10;自動產生的描述">
            <a:extLst>
              <a:ext uri="{FF2B5EF4-FFF2-40B4-BE49-F238E27FC236}">
                <a16:creationId xmlns:a16="http://schemas.microsoft.com/office/drawing/2014/main" id="{ED1DB49D-2B68-87BA-716E-A4C4AB5D976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2064" t="18413" r="10635" b="21421"/>
          <a:stretch/>
        </p:blipFill>
        <p:spPr>
          <a:xfrm>
            <a:off x="90000" y="1510164"/>
            <a:ext cx="5230688" cy="4071248"/>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文本框 32"/>
          <p:cNvSpPr txBox="1"/>
          <p:nvPr/>
        </p:nvSpPr>
        <p:spPr>
          <a:xfrm>
            <a:off x="4169089" y="4065981"/>
            <a:ext cx="3792792" cy="929640"/>
          </a:xfrm>
          <a:prstGeom prst="rect">
            <a:avLst/>
          </a:prstGeom>
          <a:noFill/>
        </p:spPr>
        <p:txBody>
          <a:bodyPr wrap="square" rtlCol="0">
            <a:spAutoFit/>
          </a:bodyPr>
          <a:lstStyle/>
          <a:p>
            <a:pPr algn="ctr">
              <a:lnSpc>
                <a:spcPct val="130000"/>
              </a:lnSpc>
              <a:defRPr/>
            </a:pPr>
            <a:r>
              <a:rPr lang="en-US" altLang="zh-CN" sz="1400" dirty="0">
                <a:solidFill>
                  <a:schemeClr val="bg1"/>
                </a:solidFill>
                <a:latin typeface="思源黑体 CN Light" panose="020B0300000000000000" pitchFamily="34" charset="-122"/>
                <a:ea typeface="思源黑体 CN Light" panose="020B0300000000000000" pitchFamily="34" charset="-122"/>
              </a:rPr>
              <a:t>《</a:t>
            </a:r>
            <a:r>
              <a:rPr lang="zh-CN" altLang="en-US" sz="1400" dirty="0">
                <a:solidFill>
                  <a:schemeClr val="bg1"/>
                </a:solidFill>
                <a:latin typeface="思源黑体 CN Light" panose="020B0300000000000000" pitchFamily="34" charset="-122"/>
                <a:ea typeface="思源黑体 CN Light" panose="020B0300000000000000" pitchFamily="34" charset="-122"/>
              </a:rPr>
              <a:t>史鐵生自選集</a:t>
            </a:r>
            <a:r>
              <a:rPr lang="en-US" altLang="zh-CN" sz="1400" dirty="0">
                <a:solidFill>
                  <a:schemeClr val="bg1"/>
                </a:solidFill>
                <a:latin typeface="思源黑体 CN Light" panose="020B0300000000000000" pitchFamily="34" charset="-122"/>
                <a:ea typeface="思源黑体 CN Light" panose="020B0300000000000000" pitchFamily="34" charset="-122"/>
              </a:rPr>
              <a:t>》</a:t>
            </a:r>
            <a:r>
              <a:rPr lang="zh-CN" altLang="en-US" sz="1400" dirty="0">
                <a:solidFill>
                  <a:schemeClr val="bg1"/>
                </a:solidFill>
                <a:latin typeface="思源黑体 CN Light" panose="020B0300000000000000" pitchFamily="34" charset="-122"/>
                <a:ea typeface="思源黑体 CN Light" panose="020B0300000000000000" pitchFamily="34" charset="-122"/>
              </a:rPr>
              <a:t>作者是一位偉大殘疾作家</a:t>
            </a:r>
            <a:r>
              <a:rPr lang="en-US" altLang="zh-CN" sz="1400" dirty="0">
                <a:solidFill>
                  <a:schemeClr val="bg1"/>
                </a:solidFill>
                <a:latin typeface="思源黑体 CN Light" panose="020B0300000000000000" pitchFamily="34" charset="-122"/>
                <a:ea typeface="思源黑体 CN Light" panose="020B0300000000000000" pitchFamily="34" charset="-122"/>
              </a:rPr>
              <a:t>,</a:t>
            </a:r>
            <a:r>
              <a:rPr lang="zh-CN" altLang="en-US" sz="1400" dirty="0">
                <a:solidFill>
                  <a:schemeClr val="bg1"/>
                </a:solidFill>
                <a:latin typeface="思源黑体 CN Light" panose="020B0300000000000000" pitchFamily="34" charset="-122"/>
                <a:ea typeface="思源黑体 CN Light" panose="020B0300000000000000" pitchFamily="34" charset="-122"/>
              </a:rPr>
              <a:t>作品有震撼靈魂的力量</a:t>
            </a:r>
            <a:r>
              <a:rPr lang="en-US" altLang="zh-CN" sz="1400" dirty="0">
                <a:solidFill>
                  <a:schemeClr val="bg1"/>
                </a:solidFill>
                <a:latin typeface="思源黑体 CN Light" panose="020B0300000000000000" pitchFamily="34" charset="-122"/>
                <a:ea typeface="思源黑体 CN Light" panose="020B0300000000000000" pitchFamily="34" charset="-122"/>
              </a:rPr>
              <a:t>,</a:t>
            </a:r>
            <a:r>
              <a:rPr lang="zh-CN" altLang="en-US" sz="1400" dirty="0">
                <a:solidFill>
                  <a:schemeClr val="bg1"/>
                </a:solidFill>
                <a:latin typeface="思源黑体 CN Light" panose="020B0300000000000000" pitchFamily="34" charset="-122"/>
                <a:ea typeface="思源黑体 CN Light" panose="020B0300000000000000" pitchFamily="34" charset="-122"/>
              </a:rPr>
              <a:t>讀了</a:t>
            </a:r>
            <a:r>
              <a:rPr lang="en-US" altLang="zh-CN" sz="1400" dirty="0">
                <a:solidFill>
                  <a:schemeClr val="bg1"/>
                </a:solidFill>
                <a:latin typeface="思源黑体 CN Light" panose="020B0300000000000000" pitchFamily="34" charset="-122"/>
                <a:ea typeface="思源黑体 CN Light" panose="020B0300000000000000" pitchFamily="34" charset="-122"/>
              </a:rPr>
              <a:t>,</a:t>
            </a:r>
            <a:r>
              <a:rPr lang="zh-CN" altLang="en-US" sz="1400" dirty="0">
                <a:solidFill>
                  <a:schemeClr val="bg1"/>
                </a:solidFill>
                <a:latin typeface="思源黑体 CN Light" panose="020B0300000000000000" pitchFamily="34" charset="-122"/>
                <a:ea typeface="思源黑体 CN Light" panose="020B0300000000000000" pitchFamily="34" charset="-122"/>
              </a:rPr>
              <a:t>相信你的生命也將變得厚重</a:t>
            </a:r>
          </a:p>
        </p:txBody>
      </p:sp>
      <p:sp>
        <p:nvSpPr>
          <p:cNvPr id="36" name="文本框 35"/>
          <p:cNvSpPr txBox="1"/>
          <p:nvPr/>
        </p:nvSpPr>
        <p:spPr>
          <a:xfrm>
            <a:off x="4975860" y="3521496"/>
            <a:ext cx="2240280" cy="4603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2400" spc="300" dirty="0">
                <a:solidFill>
                  <a:schemeClr val="bg1"/>
                </a:solidFill>
                <a:latin typeface="思源黑体 CN Heavy" panose="020B0A00000000000000" pitchFamily="34" charset="-122"/>
                <a:ea typeface="思源黑体 CN Heavy" panose="020B0A00000000000000" pitchFamily="34" charset="-122"/>
              </a:rPr>
              <a:t>史鐵生自選集</a:t>
            </a:r>
            <a:endParaRPr kumimoji="0" lang="zh-CN" altLang="en-US" sz="2400" b="0" i="0" u="none" strike="noStrike" kern="1200" cap="none" spc="300" normalizeH="0" noProof="0" dirty="0">
              <a:ln>
                <a:noFill/>
              </a:ln>
              <a:solidFill>
                <a:schemeClr val="bg1"/>
              </a:solidFill>
              <a:effectLst/>
              <a:uLnTx/>
              <a:uFillTx/>
              <a:latin typeface="思源黑体 CN Heavy" panose="020B0A00000000000000" pitchFamily="34" charset="-122"/>
              <a:ea typeface="思源黑体 CN Heavy" panose="020B0A00000000000000" pitchFamily="34" charset="-122"/>
            </a:endParaRPr>
          </a:p>
        </p:txBody>
      </p:sp>
      <p:cxnSp>
        <p:nvCxnSpPr>
          <p:cNvPr id="37" name="直接连接符 36"/>
          <p:cNvCxnSpPr/>
          <p:nvPr/>
        </p:nvCxnSpPr>
        <p:spPr>
          <a:xfrm>
            <a:off x="4989587" y="3996266"/>
            <a:ext cx="2304000"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44" name="组合 43"/>
          <p:cNvGrpSpPr/>
          <p:nvPr/>
        </p:nvGrpSpPr>
        <p:grpSpPr>
          <a:xfrm>
            <a:off x="405633" y="161560"/>
            <a:ext cx="5762668" cy="774292"/>
            <a:chOff x="405633" y="161560"/>
            <a:chExt cx="5762668" cy="774292"/>
          </a:xfrm>
        </p:grpSpPr>
        <p:grpSp>
          <p:nvGrpSpPr>
            <p:cNvPr id="17" name="组合 16"/>
            <p:cNvGrpSpPr/>
            <p:nvPr/>
          </p:nvGrpSpPr>
          <p:grpSpPr>
            <a:xfrm>
              <a:off x="1219200" y="197085"/>
              <a:ext cx="4949101" cy="652171"/>
              <a:chOff x="1409700" y="616185"/>
              <a:chExt cx="4949101" cy="652171"/>
            </a:xfrm>
          </p:grpSpPr>
          <p:grpSp>
            <p:nvGrpSpPr>
              <p:cNvPr id="15" name="组合 14"/>
              <p:cNvGrpSpPr/>
              <p:nvPr/>
            </p:nvGrpSpPr>
            <p:grpSpPr>
              <a:xfrm>
                <a:off x="2493556" y="616185"/>
                <a:ext cx="3865245" cy="652171"/>
                <a:chOff x="2531656" y="501885"/>
                <a:chExt cx="3865245" cy="652171"/>
              </a:xfrm>
            </p:grpSpPr>
            <p:sp>
              <p:nvSpPr>
                <p:cNvPr id="13" name="文本框 12"/>
                <p:cNvSpPr txBox="1"/>
                <p:nvPr/>
              </p:nvSpPr>
              <p:spPr>
                <a:xfrm>
                  <a:off x="2531656" y="501885"/>
                  <a:ext cx="2697480" cy="521970"/>
                </a:xfrm>
                <a:prstGeom prst="rect">
                  <a:avLst/>
                </a:prstGeom>
                <a:noFill/>
              </p:spPr>
              <p:txBody>
                <a:bodyPr wrap="none" rtlCol="0">
                  <a:spAutoFit/>
                </a:bodyPr>
                <a:lstStyle/>
                <a:p>
                  <a:r>
                    <a:rPr lang="zh-CN" altLang="en-US" sz="2800" spc="500" dirty="0">
                      <a:solidFill>
                        <a:srgbClr val="FEBE4A"/>
                      </a:solidFill>
                      <a:latin typeface="思源黑体 CN Heavy" panose="020B0A00000000000000" pitchFamily="34" charset="-122"/>
                      <a:ea typeface="思源黑体 CN Heavy" panose="020B0A00000000000000" pitchFamily="34" charset="-122"/>
                    </a:rPr>
                    <a:t>理財產品介紹</a:t>
                  </a:r>
                  <a:endParaRPr lang="en-US" altLang="zh-CN" sz="2800" spc="500" dirty="0">
                    <a:solidFill>
                      <a:srgbClr val="FEBE4A"/>
                    </a:solidFill>
                    <a:latin typeface="思源黑体 CN Heavy" panose="020B0A00000000000000" pitchFamily="34" charset="-122"/>
                    <a:ea typeface="思源黑体 CN Heavy" panose="020B0A00000000000000" pitchFamily="34" charset="-122"/>
                  </a:endParaRPr>
                </a:p>
              </p:txBody>
            </p:sp>
            <p:sp>
              <p:nvSpPr>
                <p:cNvPr id="14" name="文本框 13"/>
                <p:cNvSpPr txBox="1"/>
                <p:nvPr/>
              </p:nvSpPr>
              <p:spPr>
                <a:xfrm>
                  <a:off x="2531656" y="878466"/>
                  <a:ext cx="3865245" cy="275590"/>
                </a:xfrm>
                <a:prstGeom prst="rect">
                  <a:avLst/>
                </a:prstGeom>
                <a:noFill/>
              </p:spPr>
              <p:txBody>
                <a:bodyPr wrap="none" rtlCol="0">
                  <a:spAutoFit/>
                </a:bodyPr>
                <a:lstStyle/>
                <a:p>
                  <a:r>
                    <a:rPr lang="en-US" altLang="zh-CN" sz="1200" b="1" spc="300" dirty="0">
                      <a:solidFill>
                        <a:srgbClr val="FEDEA4"/>
                      </a:solidFill>
                      <a:latin typeface="思源黑体 CN Light" panose="020B0300000000000000" pitchFamily="34" charset="-122"/>
                      <a:ea typeface="思源黑体 CN Light" panose="020B0300000000000000" pitchFamily="34" charset="-122"/>
                    </a:rPr>
                    <a:t>Introduction To Financial Products</a:t>
                  </a:r>
                  <a:endParaRPr lang="zh-CN" altLang="en-US" sz="1200" b="1" spc="300" dirty="0">
                    <a:solidFill>
                      <a:srgbClr val="FEDEA4"/>
                    </a:solidFill>
                    <a:latin typeface="思源黑体 CN Light" panose="020B0300000000000000" pitchFamily="34" charset="-122"/>
                    <a:ea typeface="思源黑体 CN Light" panose="020B0300000000000000" pitchFamily="34" charset="-122"/>
                  </a:endParaRPr>
                </a:p>
              </p:txBody>
            </p:sp>
          </p:grpSp>
          <p:grpSp>
            <p:nvGrpSpPr>
              <p:cNvPr id="16" name="组合 15"/>
              <p:cNvGrpSpPr/>
              <p:nvPr/>
            </p:nvGrpSpPr>
            <p:grpSpPr>
              <a:xfrm>
                <a:off x="1409700" y="640497"/>
                <a:ext cx="1005305" cy="604957"/>
                <a:chOff x="1409700" y="630972"/>
                <a:chExt cx="1005305" cy="604957"/>
              </a:xfrm>
            </p:grpSpPr>
            <p:sp>
              <p:nvSpPr>
                <p:cNvPr id="11" name="任意多边形: 形状 10"/>
                <p:cNvSpPr/>
                <p:nvPr/>
              </p:nvSpPr>
              <p:spPr>
                <a:xfrm flipH="1">
                  <a:off x="1409700" y="630972"/>
                  <a:ext cx="1005305" cy="604957"/>
                </a:xfrm>
                <a:custGeom>
                  <a:avLst/>
                  <a:gdLst>
                    <a:gd name="connsiteX0" fmla="*/ 0 w 1005305"/>
                    <a:gd name="connsiteY0" fmla="*/ 302478 h 604957"/>
                    <a:gd name="connsiteX1" fmla="*/ 0 w 1005305"/>
                    <a:gd name="connsiteY1" fmla="*/ 302479 h 604957"/>
                    <a:gd name="connsiteX2" fmla="*/ 0 w 1005305"/>
                    <a:gd name="connsiteY2" fmla="*/ 302479 h 604957"/>
                    <a:gd name="connsiteX3" fmla="*/ 302479 w 1005305"/>
                    <a:gd name="connsiteY3" fmla="*/ 0 h 604957"/>
                    <a:gd name="connsiteX4" fmla="*/ 1005305 w 1005305"/>
                    <a:gd name="connsiteY4" fmla="*/ 0 h 604957"/>
                    <a:gd name="connsiteX5" fmla="*/ 1005305 w 1005305"/>
                    <a:gd name="connsiteY5" fmla="*/ 604957 h 604957"/>
                    <a:gd name="connsiteX6" fmla="*/ 302479 w 1005305"/>
                    <a:gd name="connsiteY6" fmla="*/ 604957 h 604957"/>
                    <a:gd name="connsiteX7" fmla="*/ 6146 w 1005305"/>
                    <a:gd name="connsiteY7" fmla="*/ 363438 h 604957"/>
                    <a:gd name="connsiteX8" fmla="*/ 0 w 1005305"/>
                    <a:gd name="connsiteY8" fmla="*/ 302479 h 604957"/>
                    <a:gd name="connsiteX9" fmla="*/ 6146 w 1005305"/>
                    <a:gd name="connsiteY9" fmla="*/ 241519 h 604957"/>
                    <a:gd name="connsiteX10" fmla="*/ 302479 w 1005305"/>
                    <a:gd name="connsiteY10" fmla="*/ 0 h 604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5305" h="604957">
                      <a:moveTo>
                        <a:pt x="0" y="302478"/>
                      </a:moveTo>
                      <a:lnTo>
                        <a:pt x="0" y="302479"/>
                      </a:lnTo>
                      <a:lnTo>
                        <a:pt x="0" y="302479"/>
                      </a:lnTo>
                      <a:close/>
                      <a:moveTo>
                        <a:pt x="302479" y="0"/>
                      </a:moveTo>
                      <a:lnTo>
                        <a:pt x="1005305" y="0"/>
                      </a:lnTo>
                      <a:lnTo>
                        <a:pt x="1005305" y="604957"/>
                      </a:lnTo>
                      <a:lnTo>
                        <a:pt x="302479" y="604957"/>
                      </a:lnTo>
                      <a:cubicBezTo>
                        <a:pt x="156306" y="604957"/>
                        <a:pt x="34351" y="501273"/>
                        <a:pt x="6146" y="363438"/>
                      </a:cubicBezTo>
                      <a:lnTo>
                        <a:pt x="0" y="302479"/>
                      </a:lnTo>
                      <a:lnTo>
                        <a:pt x="6146" y="241519"/>
                      </a:lnTo>
                      <a:cubicBezTo>
                        <a:pt x="34351" y="103684"/>
                        <a:pt x="156306" y="0"/>
                        <a:pt x="302479" y="0"/>
                      </a:cubicBezTo>
                      <a:close/>
                    </a:path>
                  </a:pathLst>
                </a:custGeom>
                <a:solidFill>
                  <a:srgbClr val="FEB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2" name="文本框 11"/>
                <p:cNvSpPr txBox="1"/>
                <p:nvPr/>
              </p:nvSpPr>
              <p:spPr>
                <a:xfrm>
                  <a:off x="1550715" y="641063"/>
                  <a:ext cx="716280" cy="583565"/>
                </a:xfrm>
                <a:prstGeom prst="rect">
                  <a:avLst/>
                </a:prstGeom>
                <a:noFill/>
              </p:spPr>
              <p:txBody>
                <a:bodyPr wrap="none" rtlCol="0">
                  <a:spAutoFit/>
                </a:bodyPr>
                <a:lstStyle>
                  <a:defPPr>
                    <a:defRPr lang="zh-CN"/>
                  </a:defPPr>
                  <a:lvl1pPr>
                    <a:defRPr sz="4400" spc="150">
                      <a:solidFill>
                        <a:srgbClr val="FD6479"/>
                      </a:solidFill>
                      <a:latin typeface="思源黑体 CN Heavy" panose="020B0A00000000000000" pitchFamily="34" charset="-122"/>
                      <a:ea typeface="思源黑体 CN Heavy" panose="020B0A00000000000000" pitchFamily="34" charset="-122"/>
                    </a:defRPr>
                  </a:lvl1pPr>
                </a:lstStyle>
                <a:p>
                  <a:r>
                    <a:rPr lang="en-US" altLang="zh-CN" sz="3200" dirty="0">
                      <a:solidFill>
                        <a:schemeClr val="bg1"/>
                      </a:solidFill>
                    </a:rPr>
                    <a:t>01</a:t>
                  </a:r>
                  <a:endParaRPr lang="zh-CN" altLang="en-US" sz="3200" dirty="0">
                    <a:solidFill>
                      <a:schemeClr val="bg1"/>
                    </a:solidFill>
                  </a:endParaRPr>
                </a:p>
              </p:txBody>
            </p:sp>
          </p:grpSp>
        </p:grpSp>
        <p:pic>
          <p:nvPicPr>
            <p:cNvPr id="8" name="图片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5633" y="161560"/>
              <a:ext cx="774292" cy="774292"/>
            </a:xfrm>
            <a:prstGeom prst="rect">
              <a:avLst/>
            </a:prstGeom>
          </p:spPr>
        </p:pic>
      </p:grpSp>
      <p:pic>
        <p:nvPicPr>
          <p:cNvPr id="10" name="图片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05920" y="4457566"/>
            <a:ext cx="774292" cy="774292"/>
          </a:xfrm>
          <a:prstGeom prst="rect">
            <a:avLst/>
          </a:prstGeom>
        </p:spPr>
      </p:pic>
      <p:pic>
        <p:nvPicPr>
          <p:cNvPr id="3" name="图片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77468" y="1010468"/>
            <a:ext cx="4837064" cy="4837064"/>
          </a:xfrm>
          <a:prstGeom prst="rect">
            <a:avLst/>
          </a:prstGeom>
        </p:spPr>
      </p:pic>
      <p:grpSp>
        <p:nvGrpSpPr>
          <p:cNvPr id="32" name="组合 31"/>
          <p:cNvGrpSpPr/>
          <p:nvPr/>
        </p:nvGrpSpPr>
        <p:grpSpPr>
          <a:xfrm>
            <a:off x="8061694" y="1524000"/>
            <a:ext cx="2739656" cy="1172730"/>
            <a:chOff x="695325" y="2017262"/>
            <a:chExt cx="2739656" cy="1172730"/>
          </a:xfrm>
        </p:grpSpPr>
        <p:sp>
          <p:nvSpPr>
            <p:cNvPr id="34" name="文本框 33"/>
            <p:cNvSpPr txBox="1"/>
            <p:nvPr/>
          </p:nvSpPr>
          <p:spPr>
            <a:xfrm>
              <a:off x="1158401" y="2017262"/>
              <a:ext cx="2276580" cy="460375"/>
            </a:xfrm>
            <a:prstGeom prst="rect">
              <a:avLst/>
            </a:prstGeom>
            <a:noFill/>
          </p:spPr>
          <p:txBody>
            <a:bodyPr wrap="square" rtlCol="0">
              <a:spAutoFit/>
            </a:bodyPr>
            <a:lstStyle/>
            <a:p>
              <a:pPr algn="r"/>
              <a:r>
                <a:rPr lang="zh-CN" altLang="en-US" sz="2400" dirty="0">
                  <a:solidFill>
                    <a:srgbClr val="FEBE4A"/>
                  </a:solidFill>
                  <a:latin typeface="思源黑体 CN Heavy" panose="020B0A00000000000000" pitchFamily="34" charset="-122"/>
                  <a:ea typeface="思源黑体 CN Heavy" panose="020B0A00000000000000" pitchFamily="34" charset="-122"/>
                </a:rPr>
                <a:t>主動基金</a:t>
              </a:r>
            </a:p>
          </p:txBody>
        </p:sp>
        <p:sp>
          <p:nvSpPr>
            <p:cNvPr id="35" name="文本框 34"/>
            <p:cNvSpPr txBox="1"/>
            <p:nvPr/>
          </p:nvSpPr>
          <p:spPr>
            <a:xfrm>
              <a:off x="695325" y="2452757"/>
              <a:ext cx="2739656" cy="737235"/>
            </a:xfrm>
            <a:prstGeom prst="rect">
              <a:avLst/>
            </a:prstGeom>
            <a:noFill/>
          </p:spPr>
          <p:txBody>
            <a:bodyPr wrap="square" rtlCol="0">
              <a:spAutoFit/>
            </a:bodyPr>
            <a:lstStyle>
              <a:defPPr>
                <a:defRPr lang="zh-CN"/>
              </a:defPPr>
              <a:lvl1pPr algn="r">
                <a:defRPr sz="1400">
                  <a:solidFill>
                    <a:schemeClr val="tx1">
                      <a:lumMod val="50000"/>
                      <a:lumOff val="50000"/>
                    </a:schemeClr>
                  </a:solidFill>
                </a:defRPr>
              </a:lvl1pPr>
            </a:lstStyle>
            <a:p>
              <a:r>
                <a:rPr lang="zh-CN" altLang="en-US" dirty="0"/>
                <a:t>由自己或者基金經理選股，基金的業績完全取決於自己或者基金經理的投資能力</a:t>
              </a:r>
            </a:p>
          </p:txBody>
        </p:sp>
      </p:grpSp>
      <p:grpSp>
        <p:nvGrpSpPr>
          <p:cNvPr id="38" name="组合 37"/>
          <p:cNvGrpSpPr/>
          <p:nvPr/>
        </p:nvGrpSpPr>
        <p:grpSpPr>
          <a:xfrm>
            <a:off x="1524000" y="1543050"/>
            <a:ext cx="2676525" cy="1388630"/>
            <a:chOff x="9153524" y="2017262"/>
            <a:chExt cx="2676525" cy="1388630"/>
          </a:xfrm>
        </p:grpSpPr>
        <p:sp>
          <p:nvSpPr>
            <p:cNvPr id="39" name="文本框 38"/>
            <p:cNvSpPr txBox="1"/>
            <p:nvPr/>
          </p:nvSpPr>
          <p:spPr>
            <a:xfrm>
              <a:off x="9153525" y="2017262"/>
              <a:ext cx="2276580" cy="460375"/>
            </a:xfrm>
            <a:prstGeom prst="rect">
              <a:avLst/>
            </a:prstGeom>
            <a:noFill/>
          </p:spPr>
          <p:txBody>
            <a:bodyPr wrap="square" rtlCol="0">
              <a:spAutoFit/>
            </a:bodyPr>
            <a:lstStyle>
              <a:defPPr>
                <a:defRPr lang="zh-CN"/>
              </a:defPPr>
              <a:lvl1pPr>
                <a:defRPr sz="2400">
                  <a:solidFill>
                    <a:srgbClr val="FEBE4A"/>
                  </a:solidFill>
                  <a:latin typeface="思源黑体 CN Heavy" panose="020B0A00000000000000" pitchFamily="34" charset="-122"/>
                  <a:ea typeface="思源黑体 CN Heavy" panose="020B0A00000000000000" pitchFamily="34" charset="-122"/>
                </a:defRPr>
              </a:lvl1pPr>
            </a:lstStyle>
            <a:p>
              <a:r>
                <a:rPr lang="zh-CN" altLang="en-US" dirty="0"/>
                <a:t>貨幣基金</a:t>
              </a:r>
            </a:p>
          </p:txBody>
        </p:sp>
        <p:sp>
          <p:nvSpPr>
            <p:cNvPr id="40" name="文本框 39"/>
            <p:cNvSpPr txBox="1"/>
            <p:nvPr/>
          </p:nvSpPr>
          <p:spPr>
            <a:xfrm>
              <a:off x="9153524" y="2452757"/>
              <a:ext cx="2676525" cy="953135"/>
            </a:xfrm>
            <a:prstGeom prst="rect">
              <a:avLst/>
            </a:prstGeom>
            <a:noFill/>
          </p:spPr>
          <p:txBody>
            <a:bodyPr wrap="square" rtlCol="0">
              <a:spAutoFit/>
            </a:bodyPr>
            <a:lstStyle>
              <a:defPPr>
                <a:defRPr lang="zh-CN"/>
              </a:defPPr>
              <a:lvl1pPr>
                <a:defRPr sz="1400">
                  <a:solidFill>
                    <a:schemeClr val="tx1">
                      <a:lumMod val="50000"/>
                      <a:lumOff val="50000"/>
                    </a:schemeClr>
                  </a:solidFill>
                </a:defRPr>
              </a:lvl1pPr>
            </a:lstStyle>
            <a:p>
              <a:r>
                <a:rPr lang="zh-CN" altLang="en-US" dirty="0"/>
                <a:t>風險最低，收益也是最低，適用於放應急金和生活備用金</a:t>
              </a:r>
              <a:r>
                <a:rPr lang="en-US" altLang="zh-CN" dirty="0"/>
                <a:t>.</a:t>
              </a:r>
              <a:r>
                <a:rPr lang="zh-CN" altLang="en-US" dirty="0"/>
                <a:t>餘額寶本質就是貨幣基金，背後是天弘基金公司</a:t>
              </a:r>
            </a:p>
          </p:txBody>
        </p:sp>
      </p:grpSp>
      <p:grpSp>
        <p:nvGrpSpPr>
          <p:cNvPr id="41" name="组合 40"/>
          <p:cNvGrpSpPr/>
          <p:nvPr/>
        </p:nvGrpSpPr>
        <p:grpSpPr>
          <a:xfrm>
            <a:off x="1504950" y="4267200"/>
            <a:ext cx="2676525" cy="957465"/>
            <a:chOff x="9153524" y="2017262"/>
            <a:chExt cx="2676525" cy="957465"/>
          </a:xfrm>
        </p:grpSpPr>
        <p:sp>
          <p:nvSpPr>
            <p:cNvPr id="42" name="文本框 41"/>
            <p:cNvSpPr txBox="1"/>
            <p:nvPr/>
          </p:nvSpPr>
          <p:spPr>
            <a:xfrm>
              <a:off x="9153525" y="2017262"/>
              <a:ext cx="2276580" cy="460375"/>
            </a:xfrm>
            <a:prstGeom prst="rect">
              <a:avLst/>
            </a:prstGeom>
            <a:noFill/>
          </p:spPr>
          <p:txBody>
            <a:bodyPr wrap="square" rtlCol="0">
              <a:spAutoFit/>
            </a:bodyPr>
            <a:lstStyle>
              <a:defPPr>
                <a:defRPr lang="zh-CN"/>
              </a:defPPr>
              <a:lvl1pPr>
                <a:defRPr sz="2400">
                  <a:solidFill>
                    <a:srgbClr val="FEBE4A"/>
                  </a:solidFill>
                  <a:latin typeface="思源黑体 CN Heavy" panose="020B0A00000000000000" pitchFamily="34" charset="-122"/>
                  <a:ea typeface="思源黑体 CN Heavy" panose="020B0A00000000000000" pitchFamily="34" charset="-122"/>
                </a:defRPr>
              </a:lvl1pPr>
            </a:lstStyle>
            <a:p>
              <a:r>
                <a:rPr lang="zh-CN" altLang="en-US" dirty="0"/>
                <a:t>債券基金</a:t>
              </a:r>
            </a:p>
          </p:txBody>
        </p:sp>
        <p:sp>
          <p:nvSpPr>
            <p:cNvPr id="45" name="文本框 44"/>
            <p:cNvSpPr txBox="1"/>
            <p:nvPr/>
          </p:nvSpPr>
          <p:spPr>
            <a:xfrm>
              <a:off x="9153524" y="2452757"/>
              <a:ext cx="2676525" cy="521970"/>
            </a:xfrm>
            <a:prstGeom prst="rect">
              <a:avLst/>
            </a:prstGeom>
            <a:noFill/>
          </p:spPr>
          <p:txBody>
            <a:bodyPr wrap="square" rtlCol="0">
              <a:spAutoFit/>
            </a:bodyPr>
            <a:lstStyle>
              <a:defPPr>
                <a:defRPr lang="zh-CN"/>
              </a:defPPr>
              <a:lvl1pPr>
                <a:defRPr sz="1400">
                  <a:solidFill>
                    <a:schemeClr val="tx1">
                      <a:lumMod val="50000"/>
                      <a:lumOff val="50000"/>
                    </a:schemeClr>
                  </a:solidFill>
                </a:defRPr>
              </a:lvl1pPr>
            </a:lstStyle>
            <a:p>
              <a:r>
                <a:rPr lang="zh-CN" altLang="en-US" dirty="0"/>
                <a:t>相對於貨幣基金來說，風險高些，收益也高，適合分散投資</a:t>
              </a:r>
            </a:p>
          </p:txBody>
        </p:sp>
      </p:grpSp>
      <p:grpSp>
        <p:nvGrpSpPr>
          <p:cNvPr id="46" name="组合 45"/>
          <p:cNvGrpSpPr/>
          <p:nvPr/>
        </p:nvGrpSpPr>
        <p:grpSpPr>
          <a:xfrm>
            <a:off x="8080744" y="4457700"/>
            <a:ext cx="2739656" cy="1388630"/>
            <a:chOff x="695325" y="2017262"/>
            <a:chExt cx="2739656" cy="1388630"/>
          </a:xfrm>
        </p:grpSpPr>
        <p:sp>
          <p:nvSpPr>
            <p:cNvPr id="47" name="文本框 46"/>
            <p:cNvSpPr txBox="1"/>
            <p:nvPr/>
          </p:nvSpPr>
          <p:spPr>
            <a:xfrm>
              <a:off x="1158401" y="2017262"/>
              <a:ext cx="2276580" cy="460375"/>
            </a:xfrm>
            <a:prstGeom prst="rect">
              <a:avLst/>
            </a:prstGeom>
            <a:noFill/>
          </p:spPr>
          <p:txBody>
            <a:bodyPr wrap="square" rtlCol="0">
              <a:spAutoFit/>
            </a:bodyPr>
            <a:lstStyle/>
            <a:p>
              <a:pPr algn="r"/>
              <a:r>
                <a:rPr lang="zh-CN" altLang="en-US" sz="2400" dirty="0">
                  <a:solidFill>
                    <a:srgbClr val="FEBE4A"/>
                  </a:solidFill>
                  <a:latin typeface="思源黑体 CN Heavy" panose="020B0A00000000000000" pitchFamily="34" charset="-122"/>
                  <a:ea typeface="思源黑体 CN Heavy" panose="020B0A00000000000000" pitchFamily="34" charset="-122"/>
                </a:rPr>
                <a:t>指數基金</a:t>
              </a:r>
            </a:p>
          </p:txBody>
        </p:sp>
        <p:sp>
          <p:nvSpPr>
            <p:cNvPr id="48" name="文本框 47"/>
            <p:cNvSpPr txBox="1"/>
            <p:nvPr/>
          </p:nvSpPr>
          <p:spPr>
            <a:xfrm>
              <a:off x="695325" y="2452757"/>
              <a:ext cx="2739656" cy="953135"/>
            </a:xfrm>
            <a:prstGeom prst="rect">
              <a:avLst/>
            </a:prstGeom>
            <a:noFill/>
          </p:spPr>
          <p:txBody>
            <a:bodyPr wrap="square" rtlCol="0">
              <a:spAutoFit/>
            </a:bodyPr>
            <a:lstStyle>
              <a:defPPr>
                <a:defRPr lang="zh-CN"/>
              </a:defPPr>
              <a:lvl1pPr algn="r">
                <a:defRPr sz="1400">
                  <a:solidFill>
                    <a:schemeClr val="tx1">
                      <a:lumMod val="50000"/>
                      <a:lumOff val="50000"/>
                    </a:schemeClr>
                  </a:solidFill>
                </a:defRPr>
              </a:lvl1pPr>
            </a:lstStyle>
            <a:p>
              <a:r>
                <a:rPr lang="zh-CN" altLang="en-US" dirty="0"/>
                <a:t>指數，大概可以理解為股票的排名，比如滬深</a:t>
              </a:r>
              <a:r>
                <a:rPr lang="en-US" altLang="zh-CN" dirty="0"/>
                <a:t>300</a:t>
              </a:r>
              <a:r>
                <a:rPr lang="zh-CN" altLang="en-US" dirty="0"/>
                <a:t>指數，它的規則就是選擇滬深兩市市值排名前</a:t>
              </a:r>
              <a:r>
                <a:rPr lang="en-US" altLang="zh-CN" dirty="0"/>
                <a:t>300</a:t>
              </a:r>
              <a:r>
                <a:rPr lang="zh-CN" altLang="en-US" dirty="0"/>
                <a:t>的股票</a:t>
              </a:r>
            </a:p>
          </p:txBody>
        </p:sp>
      </p:grpSp>
      <p:pic>
        <p:nvPicPr>
          <p:cNvPr id="5" name="图片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19201" y="1699095"/>
            <a:ext cx="774292" cy="774292"/>
          </a:xfrm>
          <a:prstGeom prst="rect">
            <a:avLst/>
          </a:prstGeom>
        </p:spPr>
      </p:pic>
      <p:pic>
        <p:nvPicPr>
          <p:cNvPr id="49" name="图片 4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38251" y="4480395"/>
            <a:ext cx="774292" cy="774292"/>
          </a:xfrm>
          <a:prstGeom prst="rect">
            <a:avLst/>
          </a:prstGeom>
        </p:spPr>
      </p:pic>
      <p:pic>
        <p:nvPicPr>
          <p:cNvPr id="50" name="图片 4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86870" y="1523866"/>
            <a:ext cx="774292" cy="774292"/>
          </a:xfrm>
          <a:prstGeom prst="rect">
            <a:avLst/>
          </a:prstGeom>
        </p:spPr>
      </p:pic>
    </p:spTree>
    <p:custDataLst>
      <p:tags r:id="rId1"/>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矩形: 对角圆角 31"/>
          <p:cNvSpPr/>
          <p:nvPr/>
        </p:nvSpPr>
        <p:spPr>
          <a:xfrm rot="16200000" flipH="1">
            <a:off x="7251081" y="350119"/>
            <a:ext cx="2369837" cy="4680000"/>
          </a:xfrm>
          <a:prstGeom prst="round2DiagRect">
            <a:avLst>
              <a:gd name="adj1" fmla="val 15083"/>
              <a:gd name="adj2" fmla="val 0"/>
            </a:avLst>
          </a:prstGeom>
          <a:solidFill>
            <a:schemeClr val="bg1"/>
          </a:solidFill>
          <a:ln w="38100">
            <a:solidFill>
              <a:srgbClr val="FEBE4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4" name="矩形: 对角圆角 33"/>
          <p:cNvSpPr/>
          <p:nvPr/>
        </p:nvSpPr>
        <p:spPr>
          <a:xfrm rot="16200000" flipH="1">
            <a:off x="7251081" y="2840281"/>
            <a:ext cx="2369837" cy="4680000"/>
          </a:xfrm>
          <a:prstGeom prst="round2DiagRect">
            <a:avLst>
              <a:gd name="adj1" fmla="val 15083"/>
              <a:gd name="adj2" fmla="val 0"/>
            </a:avLst>
          </a:prstGeom>
          <a:solidFill>
            <a:schemeClr val="bg1"/>
          </a:solidFill>
          <a:ln w="38100">
            <a:solidFill>
              <a:srgbClr val="FEBE4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5" name="矩形: 对角圆角 34"/>
          <p:cNvSpPr/>
          <p:nvPr/>
        </p:nvSpPr>
        <p:spPr>
          <a:xfrm rot="16200000" flipH="1">
            <a:off x="7394182" y="3122882"/>
            <a:ext cx="2083634" cy="4114800"/>
          </a:xfrm>
          <a:prstGeom prst="round2DiagRect">
            <a:avLst>
              <a:gd name="adj1" fmla="val 15083"/>
              <a:gd name="adj2" fmla="val 0"/>
            </a:avLst>
          </a:prstGeom>
          <a:blipFill dpi="0" rotWithShape="0">
            <a:blip r:embed="rId3"/>
            <a:srcRect/>
            <a:tile tx="0" ty="0" sx="100000" sy="100000" flip="none" algn="ctr"/>
          </a:blip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9" name="矩形: 对角圆角 38"/>
          <p:cNvSpPr/>
          <p:nvPr/>
        </p:nvSpPr>
        <p:spPr>
          <a:xfrm rot="16200000" flipH="1">
            <a:off x="7394182" y="632719"/>
            <a:ext cx="2083634" cy="4114800"/>
          </a:xfrm>
          <a:prstGeom prst="round2DiagRect">
            <a:avLst>
              <a:gd name="adj1" fmla="val 15083"/>
              <a:gd name="adj2" fmla="val 0"/>
            </a:avLst>
          </a:prstGeom>
          <a:blipFill dpi="0" rotWithShape="0">
            <a:blip r:embed="rId4"/>
            <a:srcRect/>
            <a:tile tx="0" ty="0" sx="100000" sy="100000" flip="none" algn="ctr"/>
          </a:blip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2" name="文本框 51"/>
          <p:cNvSpPr txBox="1"/>
          <p:nvPr/>
        </p:nvSpPr>
        <p:spPr>
          <a:xfrm>
            <a:off x="725099" y="2529234"/>
            <a:ext cx="4964163" cy="929640"/>
          </a:xfrm>
          <a:prstGeom prst="rect">
            <a:avLst/>
          </a:prstGeom>
          <a:noFill/>
        </p:spPr>
        <p:txBody>
          <a:bodyPr wrap="square" rtlCol="0">
            <a:spAutoFit/>
          </a:bodyPr>
          <a:lstStyle>
            <a:defPPr>
              <a:defRPr lang="zh-CN"/>
            </a:defPPr>
            <a:lvl1pPr lvl="0">
              <a:lnSpc>
                <a:spcPct val="130000"/>
              </a:lnSpc>
              <a:defRPr sz="1400">
                <a:solidFill>
                  <a:schemeClr val="tx1">
                    <a:lumMod val="50000"/>
                    <a:lumOff val="50000"/>
                  </a:schemeClr>
                </a:solidFill>
                <a:latin typeface="思源黑体 CN Light" panose="020B0300000000000000" pitchFamily="34" charset="-122"/>
                <a:ea typeface="思源黑体 CN Light" panose="020B0300000000000000" pitchFamily="34" charset="-122"/>
              </a:defRPr>
            </a:lvl1pPr>
          </a:lstStyle>
          <a:p>
            <a:r>
              <a:rPr lang="zh-CN" altLang="en-US" dirty="0"/>
              <a:t>國債是中央政府的借據，因為有國家背景，安全性很高。企業、銀行以及各類大機構，都會購買一定比例的國債，作為比較保守的投資。</a:t>
            </a:r>
          </a:p>
        </p:txBody>
      </p:sp>
      <p:sp>
        <p:nvSpPr>
          <p:cNvPr id="53" name="文本框 52"/>
          <p:cNvSpPr txBox="1"/>
          <p:nvPr/>
        </p:nvSpPr>
        <p:spPr>
          <a:xfrm>
            <a:off x="725100" y="1991370"/>
            <a:ext cx="2918432" cy="460375"/>
          </a:xfrm>
          <a:prstGeom prst="rect">
            <a:avLst/>
          </a:prstGeom>
          <a:noFill/>
        </p:spPr>
        <p:txBody>
          <a:bodyPr wrap="square" rtlCol="0">
            <a:spAutoFit/>
          </a:bodyPr>
          <a:lstStyle>
            <a:defPPr>
              <a:defRPr lang="zh-CN"/>
            </a:defPPr>
            <a:lvl1pPr>
              <a:defRPr sz="2400">
                <a:solidFill>
                  <a:srgbClr val="FEBE4A"/>
                </a:solidFill>
                <a:latin typeface="思源黑体 CN Heavy" panose="020B0A00000000000000" pitchFamily="34" charset="-122"/>
                <a:ea typeface="思源黑体 CN Heavy" panose="020B0A00000000000000" pitchFamily="34" charset="-122"/>
              </a:defRPr>
            </a:lvl1pPr>
          </a:lstStyle>
          <a:p>
            <a:r>
              <a:rPr lang="zh-CN" altLang="en-US" dirty="0"/>
              <a:t>國債逆回購</a:t>
            </a:r>
          </a:p>
        </p:txBody>
      </p:sp>
      <p:cxnSp>
        <p:nvCxnSpPr>
          <p:cNvPr id="54" name="直接连接符 53"/>
          <p:cNvCxnSpPr/>
          <p:nvPr/>
        </p:nvCxnSpPr>
        <p:spPr>
          <a:xfrm>
            <a:off x="839400" y="2447090"/>
            <a:ext cx="1080000" cy="0"/>
          </a:xfrm>
          <a:prstGeom prst="line">
            <a:avLst/>
          </a:prstGeom>
          <a:ln w="38100">
            <a:solidFill>
              <a:srgbClr val="FEDEA4"/>
            </a:solidFill>
          </a:ln>
        </p:spPr>
        <p:style>
          <a:lnRef idx="1">
            <a:schemeClr val="accent1"/>
          </a:lnRef>
          <a:fillRef idx="0">
            <a:schemeClr val="accent1"/>
          </a:fillRef>
          <a:effectRef idx="0">
            <a:schemeClr val="accent1"/>
          </a:effectRef>
          <a:fontRef idx="minor">
            <a:schemeClr val="tx1"/>
          </a:fontRef>
        </p:style>
      </p:cxnSp>
      <p:grpSp>
        <p:nvGrpSpPr>
          <p:cNvPr id="56" name="组合 55"/>
          <p:cNvGrpSpPr/>
          <p:nvPr/>
        </p:nvGrpSpPr>
        <p:grpSpPr>
          <a:xfrm>
            <a:off x="1568158" y="3704164"/>
            <a:ext cx="4397878" cy="713333"/>
            <a:chOff x="1146088" y="3794562"/>
            <a:chExt cx="4397878" cy="713333"/>
          </a:xfrm>
        </p:grpSpPr>
        <p:sp>
          <p:nvSpPr>
            <p:cNvPr id="60" name="文本框 59"/>
            <p:cNvSpPr txBox="1"/>
            <p:nvPr/>
          </p:nvSpPr>
          <p:spPr>
            <a:xfrm>
              <a:off x="1146088" y="3857655"/>
              <a:ext cx="4397878" cy="650240"/>
            </a:xfrm>
            <a:prstGeom prst="rect">
              <a:avLst/>
            </a:prstGeom>
            <a:noFill/>
          </p:spPr>
          <p:txBody>
            <a:bodyPr wrap="square" rtlCol="0">
              <a:spAutoFit/>
            </a:bodyPr>
            <a:lstStyle>
              <a:defPPr>
                <a:defRPr lang="zh-CN"/>
              </a:defPPr>
              <a:lvl1pPr lvl="0">
                <a:lnSpc>
                  <a:spcPct val="130000"/>
                </a:lnSpc>
                <a:defRPr sz="1400">
                  <a:solidFill>
                    <a:schemeClr val="tx1">
                      <a:lumMod val="50000"/>
                      <a:lumOff val="50000"/>
                    </a:schemeClr>
                  </a:solidFill>
                  <a:latin typeface="思源黑体 CN Light" panose="020B0300000000000000" pitchFamily="34" charset="-122"/>
                  <a:ea typeface="思源黑体 CN Light" panose="020B0300000000000000" pitchFamily="34" charset="-122"/>
                </a:defRPr>
              </a:lvl1pPr>
            </a:lstStyle>
            <a:p>
              <a:r>
                <a:rPr lang="zh-CN" altLang="en-US" dirty="0"/>
                <a:t>企業以及機構在經營過程中，有時會缺少流動資金，就會把國債抵押用來周轉資金</a:t>
              </a:r>
            </a:p>
          </p:txBody>
        </p:sp>
        <p:cxnSp>
          <p:nvCxnSpPr>
            <p:cNvPr id="61" name="直接连接符 60"/>
            <p:cNvCxnSpPr/>
            <p:nvPr/>
          </p:nvCxnSpPr>
          <p:spPr>
            <a:xfrm>
              <a:off x="1266403" y="3794562"/>
              <a:ext cx="1314484" cy="0"/>
            </a:xfrm>
            <a:prstGeom prst="line">
              <a:avLst/>
            </a:prstGeom>
            <a:ln w="38100">
              <a:solidFill>
                <a:srgbClr val="FEDEA4"/>
              </a:solidFill>
            </a:ln>
          </p:spPr>
          <p:style>
            <a:lnRef idx="1">
              <a:schemeClr val="accent1"/>
            </a:lnRef>
            <a:fillRef idx="0">
              <a:schemeClr val="accent1"/>
            </a:fillRef>
            <a:effectRef idx="0">
              <a:schemeClr val="accent1"/>
            </a:effectRef>
            <a:fontRef idx="minor">
              <a:schemeClr val="tx1"/>
            </a:fontRef>
          </p:style>
        </p:cxnSp>
      </p:grpSp>
      <p:sp>
        <p:nvSpPr>
          <p:cNvPr id="58" name="椭圆 57"/>
          <p:cNvSpPr/>
          <p:nvPr/>
        </p:nvSpPr>
        <p:spPr>
          <a:xfrm>
            <a:off x="725850" y="3754800"/>
            <a:ext cx="720000" cy="720000"/>
          </a:xfrm>
          <a:prstGeom prst="ellipse">
            <a:avLst/>
          </a:prstGeom>
          <a:gradFill>
            <a:gsLst>
              <a:gs pos="100000">
                <a:srgbClr val="FEDEA4">
                  <a:lumMod val="39000"/>
                  <a:lumOff val="61000"/>
                </a:srgbClr>
              </a:gs>
              <a:gs pos="51000">
                <a:srgbClr val="FEBE4A"/>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63" name="组合 62"/>
          <p:cNvGrpSpPr/>
          <p:nvPr/>
        </p:nvGrpSpPr>
        <p:grpSpPr>
          <a:xfrm>
            <a:off x="1568158" y="4974827"/>
            <a:ext cx="4397878" cy="954633"/>
            <a:chOff x="1146088" y="3832662"/>
            <a:chExt cx="4397878" cy="954633"/>
          </a:xfrm>
        </p:grpSpPr>
        <p:sp>
          <p:nvSpPr>
            <p:cNvPr id="67" name="文本框 66"/>
            <p:cNvSpPr txBox="1"/>
            <p:nvPr/>
          </p:nvSpPr>
          <p:spPr>
            <a:xfrm>
              <a:off x="1146088" y="3857655"/>
              <a:ext cx="4397878" cy="929640"/>
            </a:xfrm>
            <a:prstGeom prst="rect">
              <a:avLst/>
            </a:prstGeom>
            <a:noFill/>
          </p:spPr>
          <p:txBody>
            <a:bodyPr wrap="square" rtlCol="0">
              <a:spAutoFit/>
            </a:bodyPr>
            <a:lstStyle>
              <a:defPPr>
                <a:defRPr lang="zh-CN"/>
              </a:defPPr>
              <a:lvl1pPr lvl="0">
                <a:lnSpc>
                  <a:spcPct val="130000"/>
                </a:lnSpc>
                <a:defRPr sz="1400">
                  <a:solidFill>
                    <a:schemeClr val="tx1">
                      <a:lumMod val="50000"/>
                      <a:lumOff val="50000"/>
                    </a:schemeClr>
                  </a:solidFill>
                  <a:latin typeface="思源黑体 CN Light" panose="020B0300000000000000" pitchFamily="34" charset="-122"/>
                  <a:ea typeface="思源黑体 CN Light" panose="020B0300000000000000" pitchFamily="34" charset="-122"/>
                </a:defRPr>
              </a:lvl1pPr>
            </a:lstStyle>
            <a:p>
              <a:r>
                <a:rPr lang="zh-CN" altLang="en-US" dirty="0"/>
                <a:t>企業以國債為抵押物借錢，我們借錢給他們，就算到期換不上錢，手裏也有國債。所以，把國債逆回購說成穩賺不賠，一點也不過分</a:t>
              </a:r>
            </a:p>
          </p:txBody>
        </p:sp>
        <p:cxnSp>
          <p:nvCxnSpPr>
            <p:cNvPr id="68" name="直接连接符 67"/>
            <p:cNvCxnSpPr/>
            <p:nvPr/>
          </p:nvCxnSpPr>
          <p:spPr>
            <a:xfrm>
              <a:off x="1266403" y="3832662"/>
              <a:ext cx="1314484" cy="0"/>
            </a:xfrm>
            <a:prstGeom prst="line">
              <a:avLst/>
            </a:prstGeom>
            <a:ln w="38100">
              <a:solidFill>
                <a:srgbClr val="FEDEA4"/>
              </a:solidFill>
            </a:ln>
          </p:spPr>
          <p:style>
            <a:lnRef idx="1">
              <a:schemeClr val="accent1"/>
            </a:lnRef>
            <a:fillRef idx="0">
              <a:schemeClr val="accent1"/>
            </a:fillRef>
            <a:effectRef idx="0">
              <a:schemeClr val="accent1"/>
            </a:effectRef>
            <a:fontRef idx="minor">
              <a:schemeClr val="tx1"/>
            </a:fontRef>
          </p:style>
        </p:cxnSp>
      </p:grpSp>
      <p:sp>
        <p:nvSpPr>
          <p:cNvPr id="65" name="椭圆 64"/>
          <p:cNvSpPr/>
          <p:nvPr/>
        </p:nvSpPr>
        <p:spPr>
          <a:xfrm>
            <a:off x="725099" y="4942185"/>
            <a:ext cx="720000" cy="720000"/>
          </a:xfrm>
          <a:prstGeom prst="ellipse">
            <a:avLst/>
          </a:prstGeom>
          <a:gradFill>
            <a:gsLst>
              <a:gs pos="100000">
                <a:srgbClr val="FEDEA4">
                  <a:lumMod val="39000"/>
                  <a:lumOff val="61000"/>
                </a:srgbClr>
              </a:gs>
              <a:gs pos="51000">
                <a:srgbClr val="FEBE4A"/>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0" name="组合 39"/>
          <p:cNvGrpSpPr/>
          <p:nvPr/>
        </p:nvGrpSpPr>
        <p:grpSpPr>
          <a:xfrm>
            <a:off x="405633" y="161560"/>
            <a:ext cx="5762668" cy="774292"/>
            <a:chOff x="405633" y="161560"/>
            <a:chExt cx="5762668" cy="774292"/>
          </a:xfrm>
        </p:grpSpPr>
        <p:grpSp>
          <p:nvGrpSpPr>
            <p:cNvPr id="42" name="组合 41"/>
            <p:cNvGrpSpPr/>
            <p:nvPr/>
          </p:nvGrpSpPr>
          <p:grpSpPr>
            <a:xfrm>
              <a:off x="1219200" y="197085"/>
              <a:ext cx="4949101" cy="652171"/>
              <a:chOff x="1409700" y="616185"/>
              <a:chExt cx="4949101" cy="652171"/>
            </a:xfrm>
          </p:grpSpPr>
          <p:grpSp>
            <p:nvGrpSpPr>
              <p:cNvPr id="48" name="组合 47"/>
              <p:cNvGrpSpPr/>
              <p:nvPr/>
            </p:nvGrpSpPr>
            <p:grpSpPr>
              <a:xfrm>
                <a:off x="2493556" y="616185"/>
                <a:ext cx="3865245" cy="652171"/>
                <a:chOff x="2531656" y="501885"/>
                <a:chExt cx="3865245" cy="652171"/>
              </a:xfrm>
            </p:grpSpPr>
            <p:sp>
              <p:nvSpPr>
                <p:cNvPr id="62" name="文本框 61"/>
                <p:cNvSpPr txBox="1"/>
                <p:nvPr/>
              </p:nvSpPr>
              <p:spPr>
                <a:xfrm>
                  <a:off x="2531656" y="501885"/>
                  <a:ext cx="2697480" cy="521970"/>
                </a:xfrm>
                <a:prstGeom prst="rect">
                  <a:avLst/>
                </a:prstGeom>
                <a:noFill/>
              </p:spPr>
              <p:txBody>
                <a:bodyPr wrap="none" rtlCol="0">
                  <a:spAutoFit/>
                </a:bodyPr>
                <a:lstStyle/>
                <a:p>
                  <a:r>
                    <a:rPr lang="zh-CN" altLang="en-US" sz="2800" spc="500" dirty="0">
                      <a:solidFill>
                        <a:srgbClr val="FEBE4A"/>
                      </a:solidFill>
                      <a:latin typeface="思源黑体 CN Heavy" panose="020B0A00000000000000" pitchFamily="34" charset="-122"/>
                      <a:ea typeface="思源黑体 CN Heavy" panose="020B0A00000000000000" pitchFamily="34" charset="-122"/>
                    </a:rPr>
                    <a:t>理財產品介紹</a:t>
                  </a:r>
                  <a:endParaRPr lang="en-US" altLang="zh-CN" sz="2800" spc="500" dirty="0">
                    <a:solidFill>
                      <a:srgbClr val="FEBE4A"/>
                    </a:solidFill>
                    <a:latin typeface="思源黑体 CN Heavy" panose="020B0A00000000000000" pitchFamily="34" charset="-122"/>
                    <a:ea typeface="思源黑体 CN Heavy" panose="020B0A00000000000000" pitchFamily="34" charset="-122"/>
                  </a:endParaRPr>
                </a:p>
              </p:txBody>
            </p:sp>
            <p:sp>
              <p:nvSpPr>
                <p:cNvPr id="64" name="文本框 63"/>
                <p:cNvSpPr txBox="1"/>
                <p:nvPr/>
              </p:nvSpPr>
              <p:spPr>
                <a:xfrm>
                  <a:off x="2531656" y="878466"/>
                  <a:ext cx="3865245" cy="275590"/>
                </a:xfrm>
                <a:prstGeom prst="rect">
                  <a:avLst/>
                </a:prstGeom>
                <a:noFill/>
              </p:spPr>
              <p:txBody>
                <a:bodyPr wrap="none" rtlCol="0">
                  <a:spAutoFit/>
                </a:bodyPr>
                <a:lstStyle/>
                <a:p>
                  <a:r>
                    <a:rPr lang="en-US" altLang="zh-CN" sz="1200" b="1" spc="300" dirty="0">
                      <a:solidFill>
                        <a:srgbClr val="FEDEA4"/>
                      </a:solidFill>
                      <a:latin typeface="思源黑体 CN Light" panose="020B0300000000000000" pitchFamily="34" charset="-122"/>
                      <a:ea typeface="思源黑体 CN Light" panose="020B0300000000000000" pitchFamily="34" charset="-122"/>
                    </a:rPr>
                    <a:t>Introduction To Financial Products</a:t>
                  </a:r>
                  <a:endParaRPr lang="zh-CN" altLang="en-US" sz="1200" b="1" spc="300" dirty="0">
                    <a:solidFill>
                      <a:srgbClr val="FEDEA4"/>
                    </a:solidFill>
                    <a:latin typeface="思源黑体 CN Light" panose="020B0300000000000000" pitchFamily="34" charset="-122"/>
                    <a:ea typeface="思源黑体 CN Light" panose="020B0300000000000000" pitchFamily="34" charset="-122"/>
                  </a:endParaRPr>
                </a:p>
              </p:txBody>
            </p:sp>
          </p:grpSp>
          <p:grpSp>
            <p:nvGrpSpPr>
              <p:cNvPr id="55" name="组合 54"/>
              <p:cNvGrpSpPr/>
              <p:nvPr/>
            </p:nvGrpSpPr>
            <p:grpSpPr>
              <a:xfrm>
                <a:off x="1409700" y="640497"/>
                <a:ext cx="1005305" cy="604957"/>
                <a:chOff x="1409700" y="630972"/>
                <a:chExt cx="1005305" cy="604957"/>
              </a:xfrm>
            </p:grpSpPr>
            <p:sp>
              <p:nvSpPr>
                <p:cNvPr id="57" name="任意多边形: 形状 56"/>
                <p:cNvSpPr/>
                <p:nvPr/>
              </p:nvSpPr>
              <p:spPr>
                <a:xfrm flipH="1">
                  <a:off x="1409700" y="630972"/>
                  <a:ext cx="1005305" cy="604957"/>
                </a:xfrm>
                <a:custGeom>
                  <a:avLst/>
                  <a:gdLst>
                    <a:gd name="connsiteX0" fmla="*/ 0 w 1005305"/>
                    <a:gd name="connsiteY0" fmla="*/ 302478 h 604957"/>
                    <a:gd name="connsiteX1" fmla="*/ 0 w 1005305"/>
                    <a:gd name="connsiteY1" fmla="*/ 302479 h 604957"/>
                    <a:gd name="connsiteX2" fmla="*/ 0 w 1005305"/>
                    <a:gd name="connsiteY2" fmla="*/ 302479 h 604957"/>
                    <a:gd name="connsiteX3" fmla="*/ 302479 w 1005305"/>
                    <a:gd name="connsiteY3" fmla="*/ 0 h 604957"/>
                    <a:gd name="connsiteX4" fmla="*/ 1005305 w 1005305"/>
                    <a:gd name="connsiteY4" fmla="*/ 0 h 604957"/>
                    <a:gd name="connsiteX5" fmla="*/ 1005305 w 1005305"/>
                    <a:gd name="connsiteY5" fmla="*/ 604957 h 604957"/>
                    <a:gd name="connsiteX6" fmla="*/ 302479 w 1005305"/>
                    <a:gd name="connsiteY6" fmla="*/ 604957 h 604957"/>
                    <a:gd name="connsiteX7" fmla="*/ 6146 w 1005305"/>
                    <a:gd name="connsiteY7" fmla="*/ 363438 h 604957"/>
                    <a:gd name="connsiteX8" fmla="*/ 0 w 1005305"/>
                    <a:gd name="connsiteY8" fmla="*/ 302479 h 604957"/>
                    <a:gd name="connsiteX9" fmla="*/ 6146 w 1005305"/>
                    <a:gd name="connsiteY9" fmla="*/ 241519 h 604957"/>
                    <a:gd name="connsiteX10" fmla="*/ 302479 w 1005305"/>
                    <a:gd name="connsiteY10" fmla="*/ 0 h 604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5305" h="604957">
                      <a:moveTo>
                        <a:pt x="0" y="302478"/>
                      </a:moveTo>
                      <a:lnTo>
                        <a:pt x="0" y="302479"/>
                      </a:lnTo>
                      <a:lnTo>
                        <a:pt x="0" y="302479"/>
                      </a:lnTo>
                      <a:close/>
                      <a:moveTo>
                        <a:pt x="302479" y="0"/>
                      </a:moveTo>
                      <a:lnTo>
                        <a:pt x="1005305" y="0"/>
                      </a:lnTo>
                      <a:lnTo>
                        <a:pt x="1005305" y="604957"/>
                      </a:lnTo>
                      <a:lnTo>
                        <a:pt x="302479" y="604957"/>
                      </a:lnTo>
                      <a:cubicBezTo>
                        <a:pt x="156306" y="604957"/>
                        <a:pt x="34351" y="501273"/>
                        <a:pt x="6146" y="363438"/>
                      </a:cubicBezTo>
                      <a:lnTo>
                        <a:pt x="0" y="302479"/>
                      </a:lnTo>
                      <a:lnTo>
                        <a:pt x="6146" y="241519"/>
                      </a:lnTo>
                      <a:cubicBezTo>
                        <a:pt x="34351" y="103684"/>
                        <a:pt x="156306" y="0"/>
                        <a:pt x="302479" y="0"/>
                      </a:cubicBezTo>
                      <a:close/>
                    </a:path>
                  </a:pathLst>
                </a:custGeom>
                <a:solidFill>
                  <a:srgbClr val="FEB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9" name="文本框 58"/>
                <p:cNvSpPr txBox="1"/>
                <p:nvPr/>
              </p:nvSpPr>
              <p:spPr>
                <a:xfrm>
                  <a:off x="1550715" y="641063"/>
                  <a:ext cx="716280" cy="583565"/>
                </a:xfrm>
                <a:prstGeom prst="rect">
                  <a:avLst/>
                </a:prstGeom>
                <a:noFill/>
              </p:spPr>
              <p:txBody>
                <a:bodyPr wrap="none" rtlCol="0">
                  <a:spAutoFit/>
                </a:bodyPr>
                <a:lstStyle>
                  <a:defPPr>
                    <a:defRPr lang="zh-CN"/>
                  </a:defPPr>
                  <a:lvl1pPr>
                    <a:defRPr sz="4400" spc="150">
                      <a:solidFill>
                        <a:srgbClr val="FD6479"/>
                      </a:solidFill>
                      <a:latin typeface="思源黑体 CN Heavy" panose="020B0A00000000000000" pitchFamily="34" charset="-122"/>
                      <a:ea typeface="思源黑体 CN Heavy" panose="020B0A00000000000000" pitchFamily="34" charset="-122"/>
                    </a:defRPr>
                  </a:lvl1pPr>
                </a:lstStyle>
                <a:p>
                  <a:r>
                    <a:rPr lang="en-US" altLang="zh-CN" sz="3200" dirty="0">
                      <a:solidFill>
                        <a:schemeClr val="bg1"/>
                      </a:solidFill>
                    </a:rPr>
                    <a:t>01</a:t>
                  </a:r>
                  <a:endParaRPr lang="zh-CN" altLang="en-US" sz="3200" dirty="0">
                    <a:solidFill>
                      <a:schemeClr val="bg1"/>
                    </a:solidFill>
                  </a:endParaRPr>
                </a:p>
              </p:txBody>
            </p:sp>
          </p:grpSp>
        </p:grpSp>
        <p:pic>
          <p:nvPicPr>
            <p:cNvPr id="46" name="图片 4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5633" y="161560"/>
              <a:ext cx="774292" cy="774292"/>
            </a:xfrm>
            <a:prstGeom prst="rect">
              <a:avLst/>
            </a:prstGeom>
          </p:spPr>
        </p:pic>
      </p:grpSp>
      <p:sp>
        <p:nvSpPr>
          <p:cNvPr id="66" name="yen-sign_44570"/>
          <p:cNvSpPr/>
          <p:nvPr/>
        </p:nvSpPr>
        <p:spPr>
          <a:xfrm>
            <a:off x="932311" y="3915506"/>
            <a:ext cx="307079" cy="398588"/>
          </a:xfrm>
          <a:custGeom>
            <a:avLst/>
            <a:gdLst>
              <a:gd name="T0" fmla="*/ 55 w 280"/>
              <a:gd name="T1" fmla="*/ 251 h 364"/>
              <a:gd name="T2" fmla="*/ 109 w 280"/>
              <a:gd name="T3" fmla="*/ 251 h 364"/>
              <a:gd name="T4" fmla="*/ 109 w 280"/>
              <a:gd name="T5" fmla="*/ 217 h 364"/>
              <a:gd name="T6" fmla="*/ 55 w 280"/>
              <a:gd name="T7" fmla="*/ 217 h 364"/>
              <a:gd name="T8" fmla="*/ 21 w 280"/>
              <a:gd name="T9" fmla="*/ 194 h 364"/>
              <a:gd name="T10" fmla="*/ 55 w 280"/>
              <a:gd name="T11" fmla="*/ 172 h 364"/>
              <a:gd name="T12" fmla="*/ 86 w 280"/>
              <a:gd name="T13" fmla="*/ 172 h 364"/>
              <a:gd name="T14" fmla="*/ 14 w 280"/>
              <a:gd name="T15" fmla="*/ 60 h 364"/>
              <a:gd name="T16" fmla="*/ 3 w 280"/>
              <a:gd name="T17" fmla="*/ 40 h 364"/>
              <a:gd name="T18" fmla="*/ 0 w 280"/>
              <a:gd name="T19" fmla="*/ 28 h 364"/>
              <a:gd name="T20" fmla="*/ 8 w 280"/>
              <a:gd name="T21" fmla="*/ 8 h 364"/>
              <a:gd name="T22" fmla="*/ 27 w 280"/>
              <a:gd name="T23" fmla="*/ 0 h 364"/>
              <a:gd name="T24" fmla="*/ 47 w 280"/>
              <a:gd name="T25" fmla="*/ 7 h 364"/>
              <a:gd name="T26" fmla="*/ 65 w 280"/>
              <a:gd name="T27" fmla="*/ 31 h 364"/>
              <a:gd name="T28" fmla="*/ 142 w 280"/>
              <a:gd name="T29" fmla="*/ 153 h 364"/>
              <a:gd name="T30" fmla="*/ 212 w 280"/>
              <a:gd name="T31" fmla="*/ 38 h 364"/>
              <a:gd name="T32" fmla="*/ 220 w 280"/>
              <a:gd name="T33" fmla="*/ 24 h 364"/>
              <a:gd name="T34" fmla="*/ 228 w 280"/>
              <a:gd name="T35" fmla="*/ 12 h 364"/>
              <a:gd name="T36" fmla="*/ 238 w 280"/>
              <a:gd name="T37" fmla="*/ 3 h 364"/>
              <a:gd name="T38" fmla="*/ 253 w 280"/>
              <a:gd name="T39" fmla="*/ 0 h 364"/>
              <a:gd name="T40" fmla="*/ 272 w 280"/>
              <a:gd name="T41" fmla="*/ 7 h 364"/>
              <a:gd name="T42" fmla="*/ 280 w 280"/>
              <a:gd name="T43" fmla="*/ 25 h 364"/>
              <a:gd name="T44" fmla="*/ 277 w 280"/>
              <a:gd name="T45" fmla="*/ 41 h 364"/>
              <a:gd name="T46" fmla="*/ 267 w 280"/>
              <a:gd name="T47" fmla="*/ 58 h 364"/>
              <a:gd name="T48" fmla="*/ 198 w 280"/>
              <a:gd name="T49" fmla="*/ 172 h 364"/>
              <a:gd name="T50" fmla="*/ 229 w 280"/>
              <a:gd name="T51" fmla="*/ 172 h 364"/>
              <a:gd name="T52" fmla="*/ 263 w 280"/>
              <a:gd name="T53" fmla="*/ 194 h 364"/>
              <a:gd name="T54" fmla="*/ 229 w 280"/>
              <a:gd name="T55" fmla="*/ 217 h 364"/>
              <a:gd name="T56" fmla="*/ 175 w 280"/>
              <a:gd name="T57" fmla="*/ 217 h 364"/>
              <a:gd name="T58" fmla="*/ 175 w 280"/>
              <a:gd name="T59" fmla="*/ 251 h 364"/>
              <a:gd name="T60" fmla="*/ 229 w 280"/>
              <a:gd name="T61" fmla="*/ 251 h 364"/>
              <a:gd name="T62" fmla="*/ 263 w 280"/>
              <a:gd name="T63" fmla="*/ 274 h 364"/>
              <a:gd name="T64" fmla="*/ 229 w 280"/>
              <a:gd name="T65" fmla="*/ 296 h 364"/>
              <a:gd name="T66" fmla="*/ 175 w 280"/>
              <a:gd name="T67" fmla="*/ 296 h 364"/>
              <a:gd name="T68" fmla="*/ 175 w 280"/>
              <a:gd name="T69" fmla="*/ 315 h 364"/>
              <a:gd name="T70" fmla="*/ 142 w 280"/>
              <a:gd name="T71" fmla="*/ 364 h 364"/>
              <a:gd name="T72" fmla="*/ 109 w 280"/>
              <a:gd name="T73" fmla="*/ 315 h 364"/>
              <a:gd name="T74" fmla="*/ 109 w 280"/>
              <a:gd name="T75" fmla="*/ 296 h 364"/>
              <a:gd name="T76" fmla="*/ 55 w 280"/>
              <a:gd name="T77" fmla="*/ 296 h 364"/>
              <a:gd name="T78" fmla="*/ 21 w 280"/>
              <a:gd name="T79" fmla="*/ 274 h 364"/>
              <a:gd name="T80" fmla="*/ 55 w 280"/>
              <a:gd name="T81" fmla="*/ 251 h 3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0" h="364">
                <a:moveTo>
                  <a:pt x="55" y="251"/>
                </a:moveTo>
                <a:lnTo>
                  <a:pt x="109" y="251"/>
                </a:lnTo>
                <a:lnTo>
                  <a:pt x="109" y="217"/>
                </a:lnTo>
                <a:lnTo>
                  <a:pt x="55" y="217"/>
                </a:lnTo>
                <a:cubicBezTo>
                  <a:pt x="32" y="217"/>
                  <a:pt x="21" y="209"/>
                  <a:pt x="21" y="194"/>
                </a:cubicBezTo>
                <a:cubicBezTo>
                  <a:pt x="21" y="180"/>
                  <a:pt x="32" y="172"/>
                  <a:pt x="55" y="172"/>
                </a:cubicBezTo>
                <a:lnTo>
                  <a:pt x="86" y="172"/>
                </a:lnTo>
                <a:lnTo>
                  <a:pt x="14" y="60"/>
                </a:lnTo>
                <a:cubicBezTo>
                  <a:pt x="8" y="51"/>
                  <a:pt x="4" y="44"/>
                  <a:pt x="3" y="40"/>
                </a:cubicBezTo>
                <a:cubicBezTo>
                  <a:pt x="1" y="37"/>
                  <a:pt x="0" y="32"/>
                  <a:pt x="0" y="28"/>
                </a:cubicBezTo>
                <a:cubicBezTo>
                  <a:pt x="0" y="19"/>
                  <a:pt x="3" y="13"/>
                  <a:pt x="8" y="8"/>
                </a:cubicBezTo>
                <a:cubicBezTo>
                  <a:pt x="13" y="3"/>
                  <a:pt x="19" y="0"/>
                  <a:pt x="27" y="0"/>
                </a:cubicBezTo>
                <a:cubicBezTo>
                  <a:pt x="35" y="0"/>
                  <a:pt x="42" y="3"/>
                  <a:pt x="47" y="7"/>
                </a:cubicBezTo>
                <a:cubicBezTo>
                  <a:pt x="52" y="12"/>
                  <a:pt x="58" y="20"/>
                  <a:pt x="65" y="31"/>
                </a:cubicBezTo>
                <a:lnTo>
                  <a:pt x="142" y="153"/>
                </a:lnTo>
                <a:lnTo>
                  <a:pt x="212" y="38"/>
                </a:lnTo>
                <a:cubicBezTo>
                  <a:pt x="214" y="34"/>
                  <a:pt x="217" y="29"/>
                  <a:pt x="220" y="24"/>
                </a:cubicBezTo>
                <a:cubicBezTo>
                  <a:pt x="223" y="20"/>
                  <a:pt x="225" y="15"/>
                  <a:pt x="228" y="12"/>
                </a:cubicBezTo>
                <a:cubicBezTo>
                  <a:pt x="231" y="8"/>
                  <a:pt x="234" y="6"/>
                  <a:pt x="238" y="3"/>
                </a:cubicBezTo>
                <a:cubicBezTo>
                  <a:pt x="242" y="1"/>
                  <a:pt x="247" y="0"/>
                  <a:pt x="253" y="0"/>
                </a:cubicBezTo>
                <a:cubicBezTo>
                  <a:pt x="261" y="0"/>
                  <a:pt x="267" y="2"/>
                  <a:pt x="272" y="7"/>
                </a:cubicBezTo>
                <a:cubicBezTo>
                  <a:pt x="277" y="12"/>
                  <a:pt x="280" y="18"/>
                  <a:pt x="280" y="25"/>
                </a:cubicBezTo>
                <a:cubicBezTo>
                  <a:pt x="280" y="31"/>
                  <a:pt x="279" y="36"/>
                  <a:pt x="277" y="41"/>
                </a:cubicBezTo>
                <a:cubicBezTo>
                  <a:pt x="275" y="45"/>
                  <a:pt x="272" y="51"/>
                  <a:pt x="267" y="58"/>
                </a:cubicBezTo>
                <a:lnTo>
                  <a:pt x="198" y="172"/>
                </a:lnTo>
                <a:lnTo>
                  <a:pt x="229" y="172"/>
                </a:lnTo>
                <a:cubicBezTo>
                  <a:pt x="251" y="172"/>
                  <a:pt x="263" y="180"/>
                  <a:pt x="263" y="194"/>
                </a:cubicBezTo>
                <a:cubicBezTo>
                  <a:pt x="263" y="209"/>
                  <a:pt x="251" y="217"/>
                  <a:pt x="229" y="217"/>
                </a:cubicBezTo>
                <a:lnTo>
                  <a:pt x="175" y="217"/>
                </a:lnTo>
                <a:lnTo>
                  <a:pt x="175" y="251"/>
                </a:lnTo>
                <a:lnTo>
                  <a:pt x="229" y="251"/>
                </a:lnTo>
                <a:cubicBezTo>
                  <a:pt x="251" y="251"/>
                  <a:pt x="263" y="259"/>
                  <a:pt x="263" y="274"/>
                </a:cubicBezTo>
                <a:cubicBezTo>
                  <a:pt x="263" y="289"/>
                  <a:pt x="251" y="296"/>
                  <a:pt x="229" y="296"/>
                </a:cubicBezTo>
                <a:lnTo>
                  <a:pt x="175" y="296"/>
                </a:lnTo>
                <a:lnTo>
                  <a:pt x="175" y="315"/>
                </a:lnTo>
                <a:cubicBezTo>
                  <a:pt x="175" y="348"/>
                  <a:pt x="164" y="364"/>
                  <a:pt x="142" y="364"/>
                </a:cubicBezTo>
                <a:cubicBezTo>
                  <a:pt x="120" y="364"/>
                  <a:pt x="109" y="348"/>
                  <a:pt x="109" y="315"/>
                </a:cubicBezTo>
                <a:lnTo>
                  <a:pt x="109" y="296"/>
                </a:lnTo>
                <a:lnTo>
                  <a:pt x="55" y="296"/>
                </a:lnTo>
                <a:cubicBezTo>
                  <a:pt x="32" y="296"/>
                  <a:pt x="21" y="289"/>
                  <a:pt x="21" y="274"/>
                </a:cubicBezTo>
                <a:cubicBezTo>
                  <a:pt x="21" y="259"/>
                  <a:pt x="32" y="251"/>
                  <a:pt x="55" y="251"/>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euro_155627"/>
          <p:cNvSpPr/>
          <p:nvPr/>
        </p:nvSpPr>
        <p:spPr>
          <a:xfrm>
            <a:off x="910669" y="5050389"/>
            <a:ext cx="406270" cy="489220"/>
          </a:xfrm>
          <a:custGeom>
            <a:avLst/>
            <a:gdLst>
              <a:gd name="T0" fmla="*/ 4352 w 4806"/>
              <a:gd name="T1" fmla="*/ 2079 h 5796"/>
              <a:gd name="T2" fmla="*/ 3783 w 4806"/>
              <a:gd name="T3" fmla="*/ 2079 h 5796"/>
              <a:gd name="T4" fmla="*/ 3783 w 4806"/>
              <a:gd name="T5" fmla="*/ 1568 h 5796"/>
              <a:gd name="T6" fmla="*/ 2419 w 4806"/>
              <a:gd name="T7" fmla="*/ 0 h 5796"/>
              <a:gd name="T8" fmla="*/ 1055 w 4806"/>
              <a:gd name="T9" fmla="*/ 1568 h 5796"/>
              <a:gd name="T10" fmla="*/ 1055 w 4806"/>
              <a:gd name="T11" fmla="*/ 2079 h 5796"/>
              <a:gd name="T12" fmla="*/ 454 w 4806"/>
              <a:gd name="T13" fmla="*/ 2079 h 5796"/>
              <a:gd name="T14" fmla="*/ 0 w 4806"/>
              <a:gd name="T15" fmla="*/ 2532 h 5796"/>
              <a:gd name="T16" fmla="*/ 0 w 4806"/>
              <a:gd name="T17" fmla="*/ 5086 h 5796"/>
              <a:gd name="T18" fmla="*/ 345 w 4806"/>
              <a:gd name="T19" fmla="*/ 5526 h 5796"/>
              <a:gd name="T20" fmla="*/ 2358 w 4806"/>
              <a:gd name="T21" fmla="*/ 5796 h 5796"/>
              <a:gd name="T22" fmla="*/ 4449 w 4806"/>
              <a:gd name="T23" fmla="*/ 5540 h 5796"/>
              <a:gd name="T24" fmla="*/ 4806 w 4806"/>
              <a:gd name="T25" fmla="*/ 5097 h 5796"/>
              <a:gd name="T26" fmla="*/ 4806 w 4806"/>
              <a:gd name="T27" fmla="*/ 2532 h 5796"/>
              <a:gd name="T28" fmla="*/ 4352 w 4806"/>
              <a:gd name="T29" fmla="*/ 2079 h 5796"/>
              <a:gd name="T30" fmla="*/ 2945 w 4806"/>
              <a:gd name="T31" fmla="*/ 3464 h 5796"/>
              <a:gd name="T32" fmla="*/ 2773 w 4806"/>
              <a:gd name="T33" fmla="*/ 3379 h 5796"/>
              <a:gd name="T34" fmla="*/ 2430 w 4806"/>
              <a:gd name="T35" fmla="*/ 3186 h 5796"/>
              <a:gd name="T36" fmla="*/ 2150 w 4806"/>
              <a:gd name="T37" fmla="*/ 3410 h 5796"/>
              <a:gd name="T38" fmla="*/ 2458 w 4806"/>
              <a:gd name="T39" fmla="*/ 3702 h 5796"/>
              <a:gd name="T40" fmla="*/ 2981 w 4806"/>
              <a:gd name="T41" fmla="*/ 4288 h 5796"/>
              <a:gd name="T42" fmla="*/ 2566 w 4806"/>
              <a:gd name="T43" fmla="*/ 4739 h 5796"/>
              <a:gd name="T44" fmla="*/ 2566 w 4806"/>
              <a:gd name="T45" fmla="*/ 4896 h 5796"/>
              <a:gd name="T46" fmla="*/ 2430 w 4806"/>
              <a:gd name="T47" fmla="*/ 5032 h 5796"/>
              <a:gd name="T48" fmla="*/ 2294 w 4806"/>
              <a:gd name="T49" fmla="*/ 4896 h 5796"/>
              <a:gd name="T50" fmla="*/ 2294 w 4806"/>
              <a:gd name="T51" fmla="*/ 4745 h 5796"/>
              <a:gd name="T52" fmla="*/ 1830 w 4806"/>
              <a:gd name="T53" fmla="*/ 4379 h 5796"/>
              <a:gd name="T54" fmla="*/ 1916 w 4806"/>
              <a:gd name="T55" fmla="*/ 4206 h 5796"/>
              <a:gd name="T56" fmla="*/ 2088 w 4806"/>
              <a:gd name="T57" fmla="*/ 4292 h 5796"/>
              <a:gd name="T58" fmla="*/ 2430 w 4806"/>
              <a:gd name="T59" fmla="*/ 4485 h 5796"/>
              <a:gd name="T60" fmla="*/ 2711 w 4806"/>
              <a:gd name="T61" fmla="*/ 4260 h 5796"/>
              <a:gd name="T62" fmla="*/ 2402 w 4806"/>
              <a:gd name="T63" fmla="*/ 3968 h 5796"/>
              <a:gd name="T64" fmla="*/ 1880 w 4806"/>
              <a:gd name="T65" fmla="*/ 3382 h 5796"/>
              <a:gd name="T66" fmla="*/ 2294 w 4806"/>
              <a:gd name="T67" fmla="*/ 2931 h 5796"/>
              <a:gd name="T68" fmla="*/ 2294 w 4806"/>
              <a:gd name="T69" fmla="*/ 2775 h 5796"/>
              <a:gd name="T70" fmla="*/ 2430 w 4806"/>
              <a:gd name="T71" fmla="*/ 2639 h 5796"/>
              <a:gd name="T72" fmla="*/ 2566 w 4806"/>
              <a:gd name="T73" fmla="*/ 2775 h 5796"/>
              <a:gd name="T74" fmla="*/ 2566 w 4806"/>
              <a:gd name="T75" fmla="*/ 2926 h 5796"/>
              <a:gd name="T76" fmla="*/ 3031 w 4806"/>
              <a:gd name="T77" fmla="*/ 3292 h 5796"/>
              <a:gd name="T78" fmla="*/ 2945 w 4806"/>
              <a:gd name="T79" fmla="*/ 3464 h 5796"/>
              <a:gd name="T80" fmla="*/ 3101 w 4806"/>
              <a:gd name="T81" fmla="*/ 2079 h 5796"/>
              <a:gd name="T82" fmla="*/ 1737 w 4806"/>
              <a:gd name="T83" fmla="*/ 2079 h 5796"/>
              <a:gd name="T84" fmla="*/ 1737 w 4806"/>
              <a:gd name="T85" fmla="*/ 1432 h 5796"/>
              <a:gd name="T86" fmla="*/ 2419 w 4806"/>
              <a:gd name="T87" fmla="*/ 682 h 5796"/>
              <a:gd name="T88" fmla="*/ 3101 w 4806"/>
              <a:gd name="T89" fmla="*/ 1432 h 5796"/>
              <a:gd name="T90" fmla="*/ 3101 w 4806"/>
              <a:gd name="T91" fmla="*/ 2079 h 5796"/>
              <a:gd name="T92" fmla="*/ 3101 w 4806"/>
              <a:gd name="T93" fmla="*/ 2079 h 57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806" h="5796">
                <a:moveTo>
                  <a:pt x="4352" y="2079"/>
                </a:moveTo>
                <a:lnTo>
                  <a:pt x="3783" y="2079"/>
                </a:lnTo>
                <a:lnTo>
                  <a:pt x="3783" y="1568"/>
                </a:lnTo>
                <a:cubicBezTo>
                  <a:pt x="3783" y="581"/>
                  <a:pt x="3328" y="0"/>
                  <a:pt x="2419" y="0"/>
                </a:cubicBezTo>
                <a:cubicBezTo>
                  <a:pt x="1510" y="0"/>
                  <a:pt x="1055" y="581"/>
                  <a:pt x="1055" y="1568"/>
                </a:cubicBezTo>
                <a:lnTo>
                  <a:pt x="1055" y="2079"/>
                </a:lnTo>
                <a:lnTo>
                  <a:pt x="454" y="2079"/>
                </a:lnTo>
                <a:cubicBezTo>
                  <a:pt x="203" y="2079"/>
                  <a:pt x="0" y="2282"/>
                  <a:pt x="0" y="2532"/>
                </a:cubicBezTo>
                <a:lnTo>
                  <a:pt x="0" y="5086"/>
                </a:lnTo>
                <a:cubicBezTo>
                  <a:pt x="0" y="5295"/>
                  <a:pt x="143" y="5476"/>
                  <a:pt x="345" y="5526"/>
                </a:cubicBezTo>
                <a:cubicBezTo>
                  <a:pt x="781" y="5634"/>
                  <a:pt x="1569" y="5796"/>
                  <a:pt x="2358" y="5796"/>
                </a:cubicBezTo>
                <a:cubicBezTo>
                  <a:pt x="3153" y="5796"/>
                  <a:pt x="3989" y="5641"/>
                  <a:pt x="4449" y="5540"/>
                </a:cubicBezTo>
                <a:cubicBezTo>
                  <a:pt x="4657" y="5494"/>
                  <a:pt x="4806" y="5311"/>
                  <a:pt x="4806" y="5097"/>
                </a:cubicBezTo>
                <a:lnTo>
                  <a:pt x="4806" y="2532"/>
                </a:lnTo>
                <a:cubicBezTo>
                  <a:pt x="4806" y="2282"/>
                  <a:pt x="4603" y="2079"/>
                  <a:pt x="4352" y="2079"/>
                </a:cubicBezTo>
                <a:close/>
                <a:moveTo>
                  <a:pt x="2945" y="3464"/>
                </a:moveTo>
                <a:cubicBezTo>
                  <a:pt x="2874" y="3488"/>
                  <a:pt x="2797" y="3450"/>
                  <a:pt x="2773" y="3379"/>
                </a:cubicBezTo>
                <a:cubicBezTo>
                  <a:pt x="2743" y="3290"/>
                  <a:pt x="2635" y="3186"/>
                  <a:pt x="2430" y="3186"/>
                </a:cubicBezTo>
                <a:cubicBezTo>
                  <a:pt x="2262" y="3186"/>
                  <a:pt x="2162" y="3299"/>
                  <a:pt x="2150" y="3410"/>
                </a:cubicBezTo>
                <a:cubicBezTo>
                  <a:pt x="2136" y="3550"/>
                  <a:pt x="2251" y="3659"/>
                  <a:pt x="2458" y="3702"/>
                </a:cubicBezTo>
                <a:cubicBezTo>
                  <a:pt x="2880" y="3791"/>
                  <a:pt x="3004" y="4073"/>
                  <a:pt x="2981" y="4288"/>
                </a:cubicBezTo>
                <a:cubicBezTo>
                  <a:pt x="2958" y="4512"/>
                  <a:pt x="2788" y="4687"/>
                  <a:pt x="2566" y="4739"/>
                </a:cubicBezTo>
                <a:lnTo>
                  <a:pt x="2566" y="4896"/>
                </a:lnTo>
                <a:cubicBezTo>
                  <a:pt x="2566" y="4971"/>
                  <a:pt x="2505" y="5032"/>
                  <a:pt x="2430" y="5032"/>
                </a:cubicBezTo>
                <a:cubicBezTo>
                  <a:pt x="2355" y="5032"/>
                  <a:pt x="2294" y="4971"/>
                  <a:pt x="2294" y="4896"/>
                </a:cubicBezTo>
                <a:lnTo>
                  <a:pt x="2294" y="4745"/>
                </a:lnTo>
                <a:cubicBezTo>
                  <a:pt x="2031" y="4700"/>
                  <a:pt x="1880" y="4529"/>
                  <a:pt x="1830" y="4379"/>
                </a:cubicBezTo>
                <a:cubicBezTo>
                  <a:pt x="1806" y="4307"/>
                  <a:pt x="1845" y="4230"/>
                  <a:pt x="1916" y="4206"/>
                </a:cubicBezTo>
                <a:cubicBezTo>
                  <a:pt x="1987" y="4183"/>
                  <a:pt x="2064" y="4221"/>
                  <a:pt x="2088" y="4292"/>
                </a:cubicBezTo>
                <a:cubicBezTo>
                  <a:pt x="2118" y="4381"/>
                  <a:pt x="2225" y="4485"/>
                  <a:pt x="2430" y="4485"/>
                </a:cubicBezTo>
                <a:cubicBezTo>
                  <a:pt x="2599" y="4485"/>
                  <a:pt x="2699" y="4372"/>
                  <a:pt x="2711" y="4260"/>
                </a:cubicBezTo>
                <a:cubicBezTo>
                  <a:pt x="2725" y="4121"/>
                  <a:pt x="2610" y="4012"/>
                  <a:pt x="2402" y="3968"/>
                </a:cubicBezTo>
                <a:cubicBezTo>
                  <a:pt x="1981" y="3880"/>
                  <a:pt x="1857" y="3597"/>
                  <a:pt x="1880" y="3382"/>
                </a:cubicBezTo>
                <a:cubicBezTo>
                  <a:pt x="1903" y="3159"/>
                  <a:pt x="2072" y="2984"/>
                  <a:pt x="2294" y="2931"/>
                </a:cubicBezTo>
                <a:lnTo>
                  <a:pt x="2294" y="2775"/>
                </a:lnTo>
                <a:cubicBezTo>
                  <a:pt x="2294" y="2700"/>
                  <a:pt x="2355" y="2639"/>
                  <a:pt x="2430" y="2639"/>
                </a:cubicBezTo>
                <a:cubicBezTo>
                  <a:pt x="2505" y="2639"/>
                  <a:pt x="2566" y="2700"/>
                  <a:pt x="2566" y="2775"/>
                </a:cubicBezTo>
                <a:lnTo>
                  <a:pt x="2566" y="2926"/>
                </a:lnTo>
                <a:cubicBezTo>
                  <a:pt x="2830" y="2971"/>
                  <a:pt x="2980" y="3142"/>
                  <a:pt x="3031" y="3292"/>
                </a:cubicBezTo>
                <a:cubicBezTo>
                  <a:pt x="3055" y="3363"/>
                  <a:pt x="3016" y="3440"/>
                  <a:pt x="2945" y="3464"/>
                </a:cubicBezTo>
                <a:close/>
                <a:moveTo>
                  <a:pt x="3101" y="2079"/>
                </a:moveTo>
                <a:lnTo>
                  <a:pt x="1737" y="2079"/>
                </a:lnTo>
                <a:lnTo>
                  <a:pt x="1737" y="1432"/>
                </a:lnTo>
                <a:cubicBezTo>
                  <a:pt x="1737" y="939"/>
                  <a:pt x="2009" y="682"/>
                  <a:pt x="2419" y="682"/>
                </a:cubicBezTo>
                <a:cubicBezTo>
                  <a:pt x="2829" y="682"/>
                  <a:pt x="3101" y="939"/>
                  <a:pt x="3101" y="1432"/>
                </a:cubicBezTo>
                <a:lnTo>
                  <a:pt x="3101" y="2079"/>
                </a:lnTo>
                <a:lnTo>
                  <a:pt x="3101" y="207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Tree>
    <p:custDataLst>
      <p:tags r:id="rId1"/>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矩形: 对角圆角 37"/>
          <p:cNvSpPr/>
          <p:nvPr/>
        </p:nvSpPr>
        <p:spPr>
          <a:xfrm flipH="1">
            <a:off x="695325" y="1566382"/>
            <a:ext cx="10818413" cy="2448000"/>
          </a:xfrm>
          <a:prstGeom prst="round2DiagRect">
            <a:avLst>
              <a:gd name="adj1" fmla="val 20733"/>
              <a:gd name="adj2" fmla="val 0"/>
            </a:avLst>
          </a:prstGeom>
          <a:blipFill dpi="0" rotWithShape="1">
            <a:blip r:embed="rId3"/>
            <a:srcRect/>
            <a:tile tx="0" ty="946150" sx="100000" sy="100000" flip="none" algn="ctr"/>
          </a:blipFill>
          <a:ln w="31750">
            <a:solidFill>
              <a:srgbClr val="FEBE4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8" name="矩形: 圆角 47"/>
          <p:cNvSpPr/>
          <p:nvPr/>
        </p:nvSpPr>
        <p:spPr>
          <a:xfrm>
            <a:off x="4177498" y="4365787"/>
            <a:ext cx="3837005" cy="1866900"/>
          </a:xfrm>
          <a:prstGeom prst="roundRect">
            <a:avLst>
              <a:gd name="adj" fmla="val 9524"/>
            </a:avLst>
          </a:prstGeom>
          <a:solidFill>
            <a:srgbClr val="FEBE4A"/>
          </a:solidFill>
          <a:ln>
            <a:solidFill>
              <a:srgbClr val="FEBE4A"/>
            </a:solidFill>
          </a:ln>
          <a:effectLst>
            <a:outerShdw blurRad="508000" dist="381000" dir="2700000" sx="94000" sy="94000" algn="tl" rotWithShape="0">
              <a:srgbClr val="FEDEA4">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7" name="文本框 56"/>
          <p:cNvSpPr txBox="1"/>
          <p:nvPr/>
        </p:nvSpPr>
        <p:spPr>
          <a:xfrm>
            <a:off x="4381026" y="5131694"/>
            <a:ext cx="3429949" cy="929640"/>
          </a:xfrm>
          <a:prstGeom prst="rect">
            <a:avLst/>
          </a:prstGeom>
          <a:noFill/>
        </p:spPr>
        <p:txBody>
          <a:bodyPr wrap="square" rtlCol="0">
            <a:spAutoFit/>
          </a:bodyPr>
          <a:lstStyle>
            <a:defPPr>
              <a:defRPr lang="zh-CN"/>
            </a:defPPr>
            <a:lvl1pPr lvl="0" algn="ctr">
              <a:lnSpc>
                <a:spcPct val="130000"/>
              </a:lnSpc>
              <a:defRPr sz="1400">
                <a:solidFill>
                  <a:schemeClr val="tx1">
                    <a:lumMod val="50000"/>
                    <a:lumOff val="50000"/>
                  </a:schemeClr>
                </a:solidFill>
                <a:latin typeface="思源黑体 CN Light" panose="020B0300000000000000" pitchFamily="34" charset="-122"/>
                <a:ea typeface="思源黑体 CN Light" panose="020B0300000000000000" pitchFamily="34" charset="-122"/>
              </a:defRPr>
            </a:lvl1pPr>
          </a:lstStyle>
          <a:p>
            <a:r>
              <a:rPr lang="zh-CN" altLang="en-US" dirty="0">
                <a:solidFill>
                  <a:schemeClr val="bg1"/>
                </a:solidFill>
              </a:rPr>
              <a:t>個人用自己錢買公司的部分資產</a:t>
            </a:r>
            <a:r>
              <a:rPr lang="en-US" altLang="zh-CN" dirty="0">
                <a:solidFill>
                  <a:schemeClr val="bg1"/>
                </a:solidFill>
              </a:rPr>
              <a:t>,</a:t>
            </a:r>
            <a:r>
              <a:rPr lang="zh-CN" altLang="en-US" dirty="0">
                <a:solidFill>
                  <a:schemeClr val="bg1"/>
                </a:solidFill>
              </a:rPr>
              <a:t>與公司共同承擔風險</a:t>
            </a:r>
            <a:r>
              <a:rPr lang="en-US" altLang="zh-CN" dirty="0">
                <a:solidFill>
                  <a:schemeClr val="bg1"/>
                </a:solidFill>
              </a:rPr>
              <a:t>,</a:t>
            </a:r>
            <a:r>
              <a:rPr lang="zh-CN" altLang="en-US" dirty="0">
                <a:solidFill>
                  <a:schemeClr val="bg1"/>
                </a:solidFill>
              </a:rPr>
              <a:t>虧盈共用</a:t>
            </a:r>
            <a:r>
              <a:rPr lang="en-US" altLang="zh-CN" dirty="0">
                <a:solidFill>
                  <a:schemeClr val="bg1"/>
                </a:solidFill>
              </a:rPr>
              <a:t>.</a:t>
            </a:r>
            <a:r>
              <a:rPr lang="zh-CN" altLang="en-US" dirty="0">
                <a:solidFill>
                  <a:schemeClr val="bg1"/>
                </a:solidFill>
              </a:rPr>
              <a:t>股票短期價格收到供需關係的影響</a:t>
            </a:r>
            <a:r>
              <a:rPr lang="en-US" altLang="zh-CN" dirty="0">
                <a:solidFill>
                  <a:schemeClr val="bg1"/>
                </a:solidFill>
              </a:rPr>
              <a:t>,</a:t>
            </a:r>
            <a:r>
              <a:rPr lang="zh-CN" altLang="en-US" dirty="0">
                <a:solidFill>
                  <a:schemeClr val="bg1"/>
                </a:solidFill>
              </a:rPr>
              <a:t>長期受到公司價值的影響</a:t>
            </a:r>
          </a:p>
        </p:txBody>
      </p:sp>
      <p:cxnSp>
        <p:nvCxnSpPr>
          <p:cNvPr id="59" name="直接连接符 58"/>
          <p:cNvCxnSpPr/>
          <p:nvPr/>
        </p:nvCxnSpPr>
        <p:spPr>
          <a:xfrm>
            <a:off x="5438758" y="5068601"/>
            <a:ext cx="1314484"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62" name="文本框 61"/>
          <p:cNvSpPr txBox="1"/>
          <p:nvPr/>
        </p:nvSpPr>
        <p:spPr>
          <a:xfrm>
            <a:off x="5265820" y="4556980"/>
            <a:ext cx="1660360" cy="460375"/>
          </a:xfrm>
          <a:prstGeom prst="rect">
            <a:avLst/>
          </a:prstGeom>
          <a:noFill/>
        </p:spPr>
        <p:txBody>
          <a:bodyPr wrap="square" rtlCol="0">
            <a:spAutoFit/>
          </a:bodyPr>
          <a:lstStyle/>
          <a:p>
            <a:pPr algn="ctr"/>
            <a:r>
              <a:rPr lang="zh-CN" altLang="en-US" sz="2400" dirty="0">
                <a:solidFill>
                  <a:schemeClr val="bg1"/>
                </a:solidFill>
                <a:latin typeface="思源黑体 CN Heavy" panose="020B0A00000000000000" pitchFamily="34" charset="-122"/>
                <a:ea typeface="思源黑体 CN Heavy" panose="020B0A00000000000000" pitchFamily="34" charset="-122"/>
              </a:rPr>
              <a:t>股票</a:t>
            </a:r>
          </a:p>
        </p:txBody>
      </p:sp>
      <p:sp>
        <p:nvSpPr>
          <p:cNvPr id="66" name="文本框 65"/>
          <p:cNvSpPr txBox="1"/>
          <p:nvPr/>
        </p:nvSpPr>
        <p:spPr>
          <a:xfrm>
            <a:off x="8604104" y="5131694"/>
            <a:ext cx="3022892" cy="1489075"/>
          </a:xfrm>
          <a:prstGeom prst="rect">
            <a:avLst/>
          </a:prstGeom>
          <a:noFill/>
        </p:spPr>
        <p:txBody>
          <a:bodyPr wrap="square" rtlCol="0">
            <a:spAutoFit/>
          </a:bodyPr>
          <a:lstStyle>
            <a:defPPr>
              <a:defRPr lang="zh-CN"/>
            </a:defPPr>
            <a:lvl1pPr lvl="0" algn="ctr">
              <a:lnSpc>
                <a:spcPct val="130000"/>
              </a:lnSpc>
              <a:defRPr sz="1400">
                <a:solidFill>
                  <a:schemeClr val="tx1">
                    <a:lumMod val="50000"/>
                    <a:lumOff val="50000"/>
                  </a:schemeClr>
                </a:solidFill>
                <a:latin typeface="思源黑体 CN Light" panose="020B0300000000000000" pitchFamily="34" charset="-122"/>
                <a:ea typeface="思源黑体 CN Light" panose="020B0300000000000000" pitchFamily="34" charset="-122"/>
              </a:defRPr>
            </a:lvl1pPr>
          </a:lstStyle>
          <a:p>
            <a:r>
              <a:rPr lang="zh-CN" altLang="en-US" dirty="0"/>
              <a:t>可轉債因為有債券的性質</a:t>
            </a:r>
            <a:r>
              <a:rPr lang="en-US" altLang="zh-CN" dirty="0"/>
              <a:t>,</a:t>
            </a:r>
            <a:r>
              <a:rPr lang="zh-CN" altLang="en-US" dirty="0"/>
              <a:t>又有轉股的功能</a:t>
            </a:r>
            <a:r>
              <a:rPr lang="en-US" altLang="zh-CN" dirty="0"/>
              <a:t>,</a:t>
            </a:r>
            <a:r>
              <a:rPr lang="zh-CN" altLang="en-US" dirty="0"/>
              <a:t>基本穩賺</a:t>
            </a:r>
            <a:r>
              <a:rPr lang="en-US" altLang="zh-CN" dirty="0"/>
              <a:t>,</a:t>
            </a:r>
            <a:r>
              <a:rPr lang="zh-CN" altLang="en-US" dirty="0"/>
              <a:t>下有保底</a:t>
            </a:r>
            <a:r>
              <a:rPr lang="en-US" altLang="zh-CN" dirty="0"/>
              <a:t>,</a:t>
            </a:r>
            <a:r>
              <a:rPr lang="zh-CN" altLang="en-US" dirty="0"/>
              <a:t>上不封頂可轉債一個簡單的買法</a:t>
            </a:r>
            <a:r>
              <a:rPr lang="en-US" altLang="zh-CN" dirty="0"/>
              <a:t>,</a:t>
            </a:r>
            <a:r>
              <a:rPr lang="zh-CN" altLang="en-US" dirty="0"/>
              <a:t>就是買入 </a:t>
            </a:r>
            <a:r>
              <a:rPr lang="en-US" altLang="zh-CN" dirty="0"/>
              <a:t>100 </a:t>
            </a:r>
            <a:r>
              <a:rPr lang="zh-CN" altLang="en-US" dirty="0"/>
              <a:t>元以下的，可以保證穩賺不賠</a:t>
            </a:r>
          </a:p>
          <a:p>
            <a:endParaRPr lang="zh-CN" altLang="en-US" dirty="0"/>
          </a:p>
        </p:txBody>
      </p:sp>
      <p:cxnSp>
        <p:nvCxnSpPr>
          <p:cNvPr id="71" name="直接连接符 70"/>
          <p:cNvCxnSpPr/>
          <p:nvPr/>
        </p:nvCxnSpPr>
        <p:spPr>
          <a:xfrm>
            <a:off x="9458308" y="5068601"/>
            <a:ext cx="1314484" cy="0"/>
          </a:xfrm>
          <a:prstGeom prst="line">
            <a:avLst/>
          </a:prstGeom>
          <a:ln w="38100">
            <a:solidFill>
              <a:srgbClr val="FEDEA4"/>
            </a:solidFill>
          </a:ln>
        </p:spPr>
        <p:style>
          <a:lnRef idx="1">
            <a:schemeClr val="accent1"/>
          </a:lnRef>
          <a:fillRef idx="0">
            <a:schemeClr val="accent1"/>
          </a:fillRef>
          <a:effectRef idx="0">
            <a:schemeClr val="accent1"/>
          </a:effectRef>
          <a:fontRef idx="minor">
            <a:schemeClr val="tx1"/>
          </a:fontRef>
        </p:style>
      </p:cxnSp>
      <p:sp>
        <p:nvSpPr>
          <p:cNvPr id="72" name="文本框 71"/>
          <p:cNvSpPr txBox="1"/>
          <p:nvPr/>
        </p:nvSpPr>
        <p:spPr>
          <a:xfrm>
            <a:off x="9285370" y="4556980"/>
            <a:ext cx="1660360" cy="460375"/>
          </a:xfrm>
          <a:prstGeom prst="rect">
            <a:avLst/>
          </a:prstGeom>
          <a:noFill/>
        </p:spPr>
        <p:txBody>
          <a:bodyPr wrap="square" rtlCol="0">
            <a:spAutoFit/>
          </a:bodyPr>
          <a:lstStyle/>
          <a:p>
            <a:pPr algn="ctr"/>
            <a:r>
              <a:rPr lang="zh-CN" altLang="en-US" sz="2400" dirty="0">
                <a:solidFill>
                  <a:srgbClr val="FEBE4A"/>
                </a:solidFill>
                <a:latin typeface="思源黑体 CN Heavy" panose="020B0A00000000000000" pitchFamily="34" charset="-122"/>
                <a:ea typeface="思源黑体 CN Heavy" panose="020B0A00000000000000" pitchFamily="34" charset="-122"/>
              </a:rPr>
              <a:t>可轉債</a:t>
            </a:r>
          </a:p>
        </p:txBody>
      </p:sp>
      <p:sp>
        <p:nvSpPr>
          <p:cNvPr id="74" name="文本框 73"/>
          <p:cNvSpPr txBox="1"/>
          <p:nvPr/>
        </p:nvSpPr>
        <p:spPr>
          <a:xfrm>
            <a:off x="584054" y="5131694"/>
            <a:ext cx="3022892" cy="1209675"/>
          </a:xfrm>
          <a:prstGeom prst="rect">
            <a:avLst/>
          </a:prstGeom>
          <a:noFill/>
        </p:spPr>
        <p:txBody>
          <a:bodyPr wrap="square" rtlCol="0">
            <a:spAutoFit/>
          </a:bodyPr>
          <a:lstStyle>
            <a:defPPr>
              <a:defRPr lang="zh-CN"/>
            </a:defPPr>
            <a:lvl1pPr lvl="0" algn="ctr">
              <a:lnSpc>
                <a:spcPct val="130000"/>
              </a:lnSpc>
              <a:defRPr sz="1400">
                <a:solidFill>
                  <a:schemeClr val="tx1">
                    <a:lumMod val="50000"/>
                    <a:lumOff val="50000"/>
                  </a:schemeClr>
                </a:solidFill>
                <a:latin typeface="思源黑体 CN Light" panose="020B0300000000000000" pitchFamily="34" charset="-122"/>
                <a:ea typeface="思源黑体 CN Light" panose="020B0300000000000000" pitchFamily="34" charset="-122"/>
              </a:defRPr>
            </a:lvl1pPr>
          </a:lstStyle>
          <a:p>
            <a:r>
              <a:rPr lang="zh-CN" altLang="en-US" dirty="0"/>
              <a:t>可轉債的本質是一種債券</a:t>
            </a:r>
            <a:r>
              <a:rPr lang="en-US" altLang="zh-CN" dirty="0"/>
              <a:t>,</a:t>
            </a:r>
            <a:r>
              <a:rPr lang="zh-CN" altLang="en-US" dirty="0"/>
              <a:t>但是這種債券可以在一定條件下轉換成股票，比如面值 </a:t>
            </a:r>
            <a:r>
              <a:rPr lang="en-US" altLang="zh-CN" dirty="0"/>
              <a:t>100 </a:t>
            </a:r>
            <a:r>
              <a:rPr lang="zh-CN" altLang="en-US" dirty="0"/>
              <a:t>元的可轉債，約定你可以以 </a:t>
            </a:r>
            <a:r>
              <a:rPr lang="en-US" altLang="zh-CN" dirty="0"/>
              <a:t>25 </a:t>
            </a:r>
            <a:r>
              <a:rPr lang="zh-CN" altLang="en-US" dirty="0"/>
              <a:t>元 </a:t>
            </a:r>
            <a:r>
              <a:rPr lang="en-US" altLang="zh-CN" dirty="0"/>
              <a:t>1 </a:t>
            </a:r>
            <a:r>
              <a:rPr lang="zh-CN" altLang="en-US" dirty="0"/>
              <a:t>股的價格轉換為股票</a:t>
            </a:r>
          </a:p>
        </p:txBody>
      </p:sp>
      <p:cxnSp>
        <p:nvCxnSpPr>
          <p:cNvPr id="75" name="直接连接符 74"/>
          <p:cNvCxnSpPr/>
          <p:nvPr/>
        </p:nvCxnSpPr>
        <p:spPr>
          <a:xfrm>
            <a:off x="1438258" y="5068601"/>
            <a:ext cx="1314484" cy="0"/>
          </a:xfrm>
          <a:prstGeom prst="line">
            <a:avLst/>
          </a:prstGeom>
          <a:ln w="38100">
            <a:solidFill>
              <a:srgbClr val="FEDEA4"/>
            </a:solidFill>
          </a:ln>
        </p:spPr>
        <p:style>
          <a:lnRef idx="1">
            <a:schemeClr val="accent1"/>
          </a:lnRef>
          <a:fillRef idx="0">
            <a:schemeClr val="accent1"/>
          </a:fillRef>
          <a:effectRef idx="0">
            <a:schemeClr val="accent1"/>
          </a:effectRef>
          <a:fontRef idx="minor">
            <a:schemeClr val="tx1"/>
          </a:fontRef>
        </p:style>
      </p:cxnSp>
      <p:sp>
        <p:nvSpPr>
          <p:cNvPr id="76" name="文本框 75"/>
          <p:cNvSpPr txBox="1"/>
          <p:nvPr/>
        </p:nvSpPr>
        <p:spPr>
          <a:xfrm>
            <a:off x="1265320" y="4556980"/>
            <a:ext cx="1660360" cy="460375"/>
          </a:xfrm>
          <a:prstGeom prst="rect">
            <a:avLst/>
          </a:prstGeom>
          <a:noFill/>
        </p:spPr>
        <p:txBody>
          <a:bodyPr wrap="square" rtlCol="0">
            <a:spAutoFit/>
          </a:bodyPr>
          <a:lstStyle>
            <a:defPPr>
              <a:defRPr lang="zh-CN"/>
            </a:defPPr>
            <a:lvl1pPr algn="ctr">
              <a:defRPr sz="2400">
                <a:solidFill>
                  <a:schemeClr val="bg1"/>
                </a:solidFill>
                <a:latin typeface="思源黑体 CN Heavy" panose="020B0A00000000000000" pitchFamily="34" charset="-122"/>
                <a:ea typeface="思源黑体 CN Heavy" panose="020B0A00000000000000" pitchFamily="34" charset="-122"/>
              </a:defRPr>
            </a:lvl1pPr>
          </a:lstStyle>
          <a:p>
            <a:r>
              <a:rPr lang="zh-CN" altLang="en-US" dirty="0">
                <a:solidFill>
                  <a:srgbClr val="FEBE4A"/>
                </a:solidFill>
              </a:rPr>
              <a:t>可轉債</a:t>
            </a:r>
          </a:p>
        </p:txBody>
      </p:sp>
      <p:grpSp>
        <p:nvGrpSpPr>
          <p:cNvPr id="36" name="组合 35"/>
          <p:cNvGrpSpPr/>
          <p:nvPr/>
        </p:nvGrpSpPr>
        <p:grpSpPr>
          <a:xfrm>
            <a:off x="405633" y="161560"/>
            <a:ext cx="5762668" cy="774292"/>
            <a:chOff x="405633" y="161560"/>
            <a:chExt cx="5762668" cy="774292"/>
          </a:xfrm>
        </p:grpSpPr>
        <p:grpSp>
          <p:nvGrpSpPr>
            <p:cNvPr id="37" name="组合 36"/>
            <p:cNvGrpSpPr/>
            <p:nvPr/>
          </p:nvGrpSpPr>
          <p:grpSpPr>
            <a:xfrm>
              <a:off x="1219200" y="197085"/>
              <a:ext cx="4949101" cy="652171"/>
              <a:chOff x="1409700" y="616185"/>
              <a:chExt cx="4949101" cy="652171"/>
            </a:xfrm>
          </p:grpSpPr>
          <p:grpSp>
            <p:nvGrpSpPr>
              <p:cNvPr id="40" name="组合 39"/>
              <p:cNvGrpSpPr/>
              <p:nvPr/>
            </p:nvGrpSpPr>
            <p:grpSpPr>
              <a:xfrm>
                <a:off x="2493556" y="616185"/>
                <a:ext cx="3865245" cy="652171"/>
                <a:chOff x="2531656" y="501885"/>
                <a:chExt cx="3865245" cy="652171"/>
              </a:xfrm>
            </p:grpSpPr>
            <p:sp>
              <p:nvSpPr>
                <p:cNvPr id="45" name="文本框 44"/>
                <p:cNvSpPr txBox="1"/>
                <p:nvPr/>
              </p:nvSpPr>
              <p:spPr>
                <a:xfrm>
                  <a:off x="2531656" y="501885"/>
                  <a:ext cx="2697480" cy="521970"/>
                </a:xfrm>
                <a:prstGeom prst="rect">
                  <a:avLst/>
                </a:prstGeom>
                <a:noFill/>
              </p:spPr>
              <p:txBody>
                <a:bodyPr wrap="none" rtlCol="0">
                  <a:spAutoFit/>
                </a:bodyPr>
                <a:lstStyle/>
                <a:p>
                  <a:r>
                    <a:rPr lang="zh-CN" altLang="en-US" sz="2800" spc="500" dirty="0">
                      <a:solidFill>
                        <a:srgbClr val="FEBE4A"/>
                      </a:solidFill>
                      <a:latin typeface="思源黑体 CN Heavy" panose="020B0A00000000000000" pitchFamily="34" charset="-122"/>
                      <a:ea typeface="思源黑体 CN Heavy" panose="020B0A00000000000000" pitchFamily="34" charset="-122"/>
                    </a:rPr>
                    <a:t>理財產品介紹</a:t>
                  </a:r>
                  <a:endParaRPr lang="en-US" altLang="zh-CN" sz="2800" spc="500" dirty="0">
                    <a:solidFill>
                      <a:srgbClr val="FEBE4A"/>
                    </a:solidFill>
                    <a:latin typeface="思源黑体 CN Heavy" panose="020B0A00000000000000" pitchFamily="34" charset="-122"/>
                    <a:ea typeface="思源黑体 CN Heavy" panose="020B0A00000000000000" pitchFamily="34" charset="-122"/>
                  </a:endParaRPr>
                </a:p>
              </p:txBody>
            </p:sp>
            <p:sp>
              <p:nvSpPr>
                <p:cNvPr id="46" name="文本框 45"/>
                <p:cNvSpPr txBox="1"/>
                <p:nvPr/>
              </p:nvSpPr>
              <p:spPr>
                <a:xfrm>
                  <a:off x="2531656" y="878466"/>
                  <a:ext cx="3865245" cy="275590"/>
                </a:xfrm>
                <a:prstGeom prst="rect">
                  <a:avLst/>
                </a:prstGeom>
                <a:noFill/>
              </p:spPr>
              <p:txBody>
                <a:bodyPr wrap="none" rtlCol="0">
                  <a:spAutoFit/>
                </a:bodyPr>
                <a:lstStyle/>
                <a:p>
                  <a:r>
                    <a:rPr lang="en-US" altLang="zh-CN" sz="1200" b="1" spc="300" dirty="0">
                      <a:solidFill>
                        <a:srgbClr val="FEDEA4"/>
                      </a:solidFill>
                      <a:latin typeface="思源黑体 CN Light" panose="020B0300000000000000" pitchFamily="34" charset="-122"/>
                      <a:ea typeface="思源黑体 CN Light" panose="020B0300000000000000" pitchFamily="34" charset="-122"/>
                    </a:rPr>
                    <a:t>Introduction To Financial Products</a:t>
                  </a:r>
                  <a:endParaRPr lang="zh-CN" altLang="en-US" sz="1200" b="1" spc="300" dirty="0">
                    <a:solidFill>
                      <a:srgbClr val="FEDEA4"/>
                    </a:solidFill>
                    <a:latin typeface="思源黑体 CN Light" panose="020B0300000000000000" pitchFamily="34" charset="-122"/>
                    <a:ea typeface="思源黑体 CN Light" panose="020B0300000000000000" pitchFamily="34" charset="-122"/>
                  </a:endParaRPr>
                </a:p>
              </p:txBody>
            </p:sp>
          </p:grpSp>
          <p:grpSp>
            <p:nvGrpSpPr>
              <p:cNvPr id="41" name="组合 40"/>
              <p:cNvGrpSpPr/>
              <p:nvPr/>
            </p:nvGrpSpPr>
            <p:grpSpPr>
              <a:xfrm>
                <a:off x="1409700" y="640497"/>
                <a:ext cx="1005305" cy="604957"/>
                <a:chOff x="1409700" y="630972"/>
                <a:chExt cx="1005305" cy="604957"/>
              </a:xfrm>
            </p:grpSpPr>
            <p:sp>
              <p:nvSpPr>
                <p:cNvPr id="43" name="任意多边形: 形状 42"/>
                <p:cNvSpPr/>
                <p:nvPr/>
              </p:nvSpPr>
              <p:spPr>
                <a:xfrm flipH="1">
                  <a:off x="1409700" y="630972"/>
                  <a:ext cx="1005305" cy="604957"/>
                </a:xfrm>
                <a:custGeom>
                  <a:avLst/>
                  <a:gdLst>
                    <a:gd name="connsiteX0" fmla="*/ 0 w 1005305"/>
                    <a:gd name="connsiteY0" fmla="*/ 302478 h 604957"/>
                    <a:gd name="connsiteX1" fmla="*/ 0 w 1005305"/>
                    <a:gd name="connsiteY1" fmla="*/ 302479 h 604957"/>
                    <a:gd name="connsiteX2" fmla="*/ 0 w 1005305"/>
                    <a:gd name="connsiteY2" fmla="*/ 302479 h 604957"/>
                    <a:gd name="connsiteX3" fmla="*/ 302479 w 1005305"/>
                    <a:gd name="connsiteY3" fmla="*/ 0 h 604957"/>
                    <a:gd name="connsiteX4" fmla="*/ 1005305 w 1005305"/>
                    <a:gd name="connsiteY4" fmla="*/ 0 h 604957"/>
                    <a:gd name="connsiteX5" fmla="*/ 1005305 w 1005305"/>
                    <a:gd name="connsiteY5" fmla="*/ 604957 h 604957"/>
                    <a:gd name="connsiteX6" fmla="*/ 302479 w 1005305"/>
                    <a:gd name="connsiteY6" fmla="*/ 604957 h 604957"/>
                    <a:gd name="connsiteX7" fmla="*/ 6146 w 1005305"/>
                    <a:gd name="connsiteY7" fmla="*/ 363438 h 604957"/>
                    <a:gd name="connsiteX8" fmla="*/ 0 w 1005305"/>
                    <a:gd name="connsiteY8" fmla="*/ 302479 h 604957"/>
                    <a:gd name="connsiteX9" fmla="*/ 6146 w 1005305"/>
                    <a:gd name="connsiteY9" fmla="*/ 241519 h 604957"/>
                    <a:gd name="connsiteX10" fmla="*/ 302479 w 1005305"/>
                    <a:gd name="connsiteY10" fmla="*/ 0 h 604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5305" h="604957">
                      <a:moveTo>
                        <a:pt x="0" y="302478"/>
                      </a:moveTo>
                      <a:lnTo>
                        <a:pt x="0" y="302479"/>
                      </a:lnTo>
                      <a:lnTo>
                        <a:pt x="0" y="302479"/>
                      </a:lnTo>
                      <a:close/>
                      <a:moveTo>
                        <a:pt x="302479" y="0"/>
                      </a:moveTo>
                      <a:lnTo>
                        <a:pt x="1005305" y="0"/>
                      </a:lnTo>
                      <a:lnTo>
                        <a:pt x="1005305" y="604957"/>
                      </a:lnTo>
                      <a:lnTo>
                        <a:pt x="302479" y="604957"/>
                      </a:lnTo>
                      <a:cubicBezTo>
                        <a:pt x="156306" y="604957"/>
                        <a:pt x="34351" y="501273"/>
                        <a:pt x="6146" y="363438"/>
                      </a:cubicBezTo>
                      <a:lnTo>
                        <a:pt x="0" y="302479"/>
                      </a:lnTo>
                      <a:lnTo>
                        <a:pt x="6146" y="241519"/>
                      </a:lnTo>
                      <a:cubicBezTo>
                        <a:pt x="34351" y="103684"/>
                        <a:pt x="156306" y="0"/>
                        <a:pt x="302479" y="0"/>
                      </a:cubicBezTo>
                      <a:close/>
                    </a:path>
                  </a:pathLst>
                </a:custGeom>
                <a:solidFill>
                  <a:srgbClr val="FEB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4" name="文本框 43"/>
                <p:cNvSpPr txBox="1"/>
                <p:nvPr/>
              </p:nvSpPr>
              <p:spPr>
                <a:xfrm>
                  <a:off x="1550715" y="641063"/>
                  <a:ext cx="716280" cy="583565"/>
                </a:xfrm>
                <a:prstGeom prst="rect">
                  <a:avLst/>
                </a:prstGeom>
                <a:noFill/>
              </p:spPr>
              <p:txBody>
                <a:bodyPr wrap="none" rtlCol="0">
                  <a:spAutoFit/>
                </a:bodyPr>
                <a:lstStyle>
                  <a:defPPr>
                    <a:defRPr lang="zh-CN"/>
                  </a:defPPr>
                  <a:lvl1pPr>
                    <a:defRPr sz="4400" spc="150">
                      <a:solidFill>
                        <a:srgbClr val="FD6479"/>
                      </a:solidFill>
                      <a:latin typeface="思源黑体 CN Heavy" panose="020B0A00000000000000" pitchFamily="34" charset="-122"/>
                      <a:ea typeface="思源黑体 CN Heavy" panose="020B0A00000000000000" pitchFamily="34" charset="-122"/>
                    </a:defRPr>
                  </a:lvl1pPr>
                </a:lstStyle>
                <a:p>
                  <a:r>
                    <a:rPr lang="en-US" altLang="zh-CN" sz="3200" dirty="0">
                      <a:solidFill>
                        <a:schemeClr val="bg1"/>
                      </a:solidFill>
                    </a:rPr>
                    <a:t>01</a:t>
                  </a:r>
                  <a:endParaRPr lang="zh-CN" altLang="en-US" sz="3200" dirty="0">
                    <a:solidFill>
                      <a:schemeClr val="bg1"/>
                    </a:solidFill>
                  </a:endParaRPr>
                </a:p>
              </p:txBody>
            </p:sp>
          </p:grpSp>
        </p:grpSp>
        <p:pic>
          <p:nvPicPr>
            <p:cNvPr id="39" name="图片 3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5633" y="161560"/>
              <a:ext cx="774292" cy="774292"/>
            </a:xfrm>
            <a:prstGeom prst="rect">
              <a:avLst/>
            </a:prstGeom>
          </p:spPr>
        </p:pic>
      </p:grpSp>
      <p:grpSp>
        <p:nvGrpSpPr>
          <p:cNvPr id="19" name="组合 18"/>
          <p:cNvGrpSpPr/>
          <p:nvPr/>
        </p:nvGrpSpPr>
        <p:grpSpPr>
          <a:xfrm>
            <a:off x="5772000" y="1104750"/>
            <a:ext cx="648000" cy="648000"/>
            <a:chOff x="5772000" y="3105000"/>
            <a:chExt cx="648000" cy="648000"/>
          </a:xfrm>
        </p:grpSpPr>
        <p:sp>
          <p:nvSpPr>
            <p:cNvPr id="42" name="椭圆 41"/>
            <p:cNvSpPr/>
            <p:nvPr/>
          </p:nvSpPr>
          <p:spPr>
            <a:xfrm>
              <a:off x="5772000" y="3105000"/>
              <a:ext cx="648000" cy="648000"/>
            </a:xfrm>
            <a:prstGeom prst="ellipse">
              <a:avLst/>
            </a:prstGeom>
            <a:gradFill>
              <a:gsLst>
                <a:gs pos="100000">
                  <a:srgbClr val="FEDEA4">
                    <a:lumMod val="39000"/>
                    <a:lumOff val="61000"/>
                  </a:srgbClr>
                </a:gs>
                <a:gs pos="51000">
                  <a:srgbClr val="FEBE4A"/>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9" name="money_155906"/>
            <p:cNvSpPr/>
            <p:nvPr/>
          </p:nvSpPr>
          <p:spPr>
            <a:xfrm>
              <a:off x="5874549" y="3207549"/>
              <a:ext cx="442902" cy="442902"/>
            </a:xfrm>
            <a:custGeom>
              <a:avLst/>
              <a:gdLst>
                <a:gd name="connsiteX0" fmla="*/ 603198 w 606578"/>
                <a:gd name="connsiteY0" fmla="*/ 289106 h 605592"/>
                <a:gd name="connsiteX1" fmla="*/ 560768 w 606578"/>
                <a:gd name="connsiteY1" fmla="*/ 454209 h 605592"/>
                <a:gd name="connsiteX2" fmla="*/ 419459 w 606578"/>
                <a:gd name="connsiteY2" fmla="*/ 605592 h 605592"/>
                <a:gd name="connsiteX3" fmla="*/ 348805 w 606578"/>
                <a:gd name="connsiteY3" fmla="*/ 605592 h 605592"/>
                <a:gd name="connsiteX4" fmla="*/ 391235 w 606578"/>
                <a:gd name="connsiteY4" fmla="*/ 454209 h 605592"/>
                <a:gd name="connsiteX5" fmla="*/ 504226 w 606578"/>
                <a:gd name="connsiteY5" fmla="*/ 357891 h 605592"/>
                <a:gd name="connsiteX6" fmla="*/ 532544 w 606578"/>
                <a:gd name="connsiteY6" fmla="*/ 385424 h 605592"/>
                <a:gd name="connsiteX7" fmla="*/ 476001 w 606578"/>
                <a:gd name="connsiteY7" fmla="*/ 454209 h 605592"/>
                <a:gd name="connsiteX8" fmla="*/ 560768 w 606578"/>
                <a:gd name="connsiteY8" fmla="*/ 385424 h 605592"/>
                <a:gd name="connsiteX9" fmla="*/ 603198 w 606578"/>
                <a:gd name="connsiteY9" fmla="*/ 289106 h 605592"/>
                <a:gd name="connsiteX10" fmla="*/ 3414 w 606578"/>
                <a:gd name="connsiteY10" fmla="*/ 289106 h 605592"/>
                <a:gd name="connsiteX11" fmla="*/ 45757 w 606578"/>
                <a:gd name="connsiteY11" fmla="*/ 385424 h 605592"/>
                <a:gd name="connsiteX12" fmla="*/ 130537 w 606578"/>
                <a:gd name="connsiteY12" fmla="*/ 454209 h 605592"/>
                <a:gd name="connsiteX13" fmla="*/ 73986 w 606578"/>
                <a:gd name="connsiteY13" fmla="*/ 385424 h 605592"/>
                <a:gd name="connsiteX14" fmla="*/ 102308 w 606578"/>
                <a:gd name="connsiteY14" fmla="*/ 357891 h 605592"/>
                <a:gd name="connsiteX15" fmla="*/ 215409 w 606578"/>
                <a:gd name="connsiteY15" fmla="*/ 454209 h 605592"/>
                <a:gd name="connsiteX16" fmla="*/ 257753 w 606578"/>
                <a:gd name="connsiteY16" fmla="*/ 605592 h 605592"/>
                <a:gd name="connsiteX17" fmla="*/ 187087 w 606578"/>
                <a:gd name="connsiteY17" fmla="*/ 605592 h 605592"/>
                <a:gd name="connsiteX18" fmla="*/ 45757 w 606578"/>
                <a:gd name="connsiteY18" fmla="*/ 454209 h 605592"/>
                <a:gd name="connsiteX19" fmla="*/ 3414 w 606578"/>
                <a:gd name="connsiteY19" fmla="*/ 289106 h 605592"/>
                <a:gd name="connsiteX20" fmla="*/ 315197 w 606578"/>
                <a:gd name="connsiteY20" fmla="*/ 198855 h 605592"/>
                <a:gd name="connsiteX21" fmla="*/ 315197 w 606578"/>
                <a:gd name="connsiteY21" fmla="*/ 248725 h 605592"/>
                <a:gd name="connsiteX22" fmla="*/ 330796 w 606578"/>
                <a:gd name="connsiteY22" fmla="*/ 239826 h 605592"/>
                <a:gd name="connsiteX23" fmla="*/ 336831 w 606578"/>
                <a:gd name="connsiteY23" fmla="*/ 223141 h 605592"/>
                <a:gd name="connsiteX24" fmla="*/ 331817 w 606578"/>
                <a:gd name="connsiteY24" fmla="*/ 208310 h 605592"/>
                <a:gd name="connsiteX25" fmla="*/ 315197 w 606578"/>
                <a:gd name="connsiteY25" fmla="*/ 198855 h 605592"/>
                <a:gd name="connsiteX26" fmla="*/ 296627 w 606578"/>
                <a:gd name="connsiteY26" fmla="*/ 112648 h 605592"/>
                <a:gd name="connsiteX27" fmla="*/ 284557 w 606578"/>
                <a:gd name="connsiteY27" fmla="*/ 121361 h 605592"/>
                <a:gd name="connsiteX28" fmla="*/ 280100 w 606578"/>
                <a:gd name="connsiteY28" fmla="*/ 134895 h 605592"/>
                <a:gd name="connsiteX29" fmla="*/ 284185 w 606578"/>
                <a:gd name="connsiteY29" fmla="*/ 147501 h 605592"/>
                <a:gd name="connsiteX30" fmla="*/ 296627 w 606578"/>
                <a:gd name="connsiteY30" fmla="*/ 156864 h 605592"/>
                <a:gd name="connsiteX31" fmla="*/ 296627 w 606578"/>
                <a:gd name="connsiteY31" fmla="*/ 72047 h 605592"/>
                <a:gd name="connsiteX32" fmla="*/ 315197 w 606578"/>
                <a:gd name="connsiteY32" fmla="*/ 72047 h 605592"/>
                <a:gd name="connsiteX33" fmla="*/ 315197 w 606578"/>
                <a:gd name="connsiteY33" fmla="*/ 84746 h 605592"/>
                <a:gd name="connsiteX34" fmla="*/ 347602 w 606578"/>
                <a:gd name="connsiteY34" fmla="*/ 98651 h 605592"/>
                <a:gd name="connsiteX35" fmla="*/ 363015 w 606578"/>
                <a:gd name="connsiteY35" fmla="*/ 129240 h 605592"/>
                <a:gd name="connsiteX36" fmla="*/ 330610 w 606578"/>
                <a:gd name="connsiteY36" fmla="*/ 133504 h 605592"/>
                <a:gd name="connsiteX37" fmla="*/ 315197 w 606578"/>
                <a:gd name="connsiteY37" fmla="*/ 113019 h 605592"/>
                <a:gd name="connsiteX38" fmla="*/ 315197 w 606578"/>
                <a:gd name="connsiteY38" fmla="*/ 162982 h 605592"/>
                <a:gd name="connsiteX39" fmla="*/ 357072 w 606578"/>
                <a:gd name="connsiteY39" fmla="*/ 184487 h 605592"/>
                <a:gd name="connsiteX40" fmla="*/ 368214 w 606578"/>
                <a:gd name="connsiteY40" fmla="*/ 218506 h 605592"/>
                <a:gd name="connsiteX41" fmla="*/ 354194 w 606578"/>
                <a:gd name="connsiteY41" fmla="*/ 257439 h 605592"/>
                <a:gd name="connsiteX42" fmla="*/ 315197 w 606578"/>
                <a:gd name="connsiteY42" fmla="*/ 276905 h 605592"/>
                <a:gd name="connsiteX43" fmla="*/ 315197 w 606578"/>
                <a:gd name="connsiteY43" fmla="*/ 300820 h 605592"/>
                <a:gd name="connsiteX44" fmla="*/ 296627 w 606578"/>
                <a:gd name="connsiteY44" fmla="*/ 300820 h 605592"/>
                <a:gd name="connsiteX45" fmla="*/ 296627 w 606578"/>
                <a:gd name="connsiteY45" fmla="*/ 277554 h 605592"/>
                <a:gd name="connsiteX46" fmla="*/ 260602 w 606578"/>
                <a:gd name="connsiteY46" fmla="*/ 261054 h 605592"/>
                <a:gd name="connsiteX47" fmla="*/ 242960 w 606578"/>
                <a:gd name="connsiteY47" fmla="*/ 222029 h 605592"/>
                <a:gd name="connsiteX48" fmla="*/ 276386 w 606578"/>
                <a:gd name="connsiteY48" fmla="*/ 218506 h 605592"/>
                <a:gd name="connsiteX49" fmla="*/ 284093 w 606578"/>
                <a:gd name="connsiteY49" fmla="*/ 236119 h 605592"/>
                <a:gd name="connsiteX50" fmla="*/ 296627 w 606578"/>
                <a:gd name="connsiteY50" fmla="*/ 246871 h 605592"/>
                <a:gd name="connsiteX51" fmla="*/ 296627 w 606578"/>
                <a:gd name="connsiteY51" fmla="*/ 193293 h 605592"/>
                <a:gd name="connsiteX52" fmla="*/ 259766 w 606578"/>
                <a:gd name="connsiteY52" fmla="*/ 171602 h 605592"/>
                <a:gd name="connsiteX53" fmla="*/ 248067 w 606578"/>
                <a:gd name="connsiteY53" fmla="*/ 136378 h 605592"/>
                <a:gd name="connsiteX54" fmla="*/ 261344 w 606578"/>
                <a:gd name="connsiteY54" fmla="*/ 101154 h 605592"/>
                <a:gd name="connsiteX55" fmla="*/ 296627 w 606578"/>
                <a:gd name="connsiteY55" fmla="*/ 84746 h 605592"/>
                <a:gd name="connsiteX56" fmla="*/ 303340 w 606578"/>
                <a:gd name="connsiteY56" fmla="*/ 37820 h 605592"/>
                <a:gd name="connsiteX57" fmla="*/ 152083 w 606578"/>
                <a:gd name="connsiteY57" fmla="*/ 188822 h 605592"/>
                <a:gd name="connsiteX58" fmla="*/ 303340 w 606578"/>
                <a:gd name="connsiteY58" fmla="*/ 339823 h 605592"/>
                <a:gd name="connsiteX59" fmla="*/ 454596 w 606578"/>
                <a:gd name="connsiteY59" fmla="*/ 188822 h 605592"/>
                <a:gd name="connsiteX60" fmla="*/ 303340 w 606578"/>
                <a:gd name="connsiteY60" fmla="*/ 37820 h 605592"/>
                <a:gd name="connsiteX61" fmla="*/ 303340 w 606578"/>
                <a:gd name="connsiteY61" fmla="*/ 0 h 605592"/>
                <a:gd name="connsiteX62" fmla="*/ 492479 w 606578"/>
                <a:gd name="connsiteY62" fmla="*/ 188822 h 605592"/>
                <a:gd name="connsiteX63" fmla="*/ 303340 w 606578"/>
                <a:gd name="connsiteY63" fmla="*/ 377736 h 605592"/>
                <a:gd name="connsiteX64" fmla="*/ 114107 w 606578"/>
                <a:gd name="connsiteY64" fmla="*/ 188822 h 605592"/>
                <a:gd name="connsiteX65" fmla="*/ 303340 w 606578"/>
                <a:gd name="connsiteY65" fmla="*/ 0 h 605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606578" h="605592">
                  <a:moveTo>
                    <a:pt x="603198" y="289106"/>
                  </a:moveTo>
                  <a:cubicBezTo>
                    <a:pt x="603198" y="289106"/>
                    <a:pt x="624366" y="392284"/>
                    <a:pt x="560768" y="454209"/>
                  </a:cubicBezTo>
                  <a:cubicBezTo>
                    <a:pt x="497170" y="516134"/>
                    <a:pt x="422988" y="540237"/>
                    <a:pt x="419459" y="605592"/>
                  </a:cubicBezTo>
                  <a:lnTo>
                    <a:pt x="348805" y="605592"/>
                  </a:lnTo>
                  <a:cubicBezTo>
                    <a:pt x="348805" y="605592"/>
                    <a:pt x="302940" y="516134"/>
                    <a:pt x="391235" y="454209"/>
                  </a:cubicBezTo>
                  <a:cubicBezTo>
                    <a:pt x="479530" y="392284"/>
                    <a:pt x="504226" y="357891"/>
                    <a:pt x="504226" y="357891"/>
                  </a:cubicBezTo>
                  <a:cubicBezTo>
                    <a:pt x="504226" y="357891"/>
                    <a:pt x="553712" y="344079"/>
                    <a:pt x="532544" y="385424"/>
                  </a:cubicBezTo>
                  <a:cubicBezTo>
                    <a:pt x="511375" y="426676"/>
                    <a:pt x="476001" y="454209"/>
                    <a:pt x="476001" y="454209"/>
                  </a:cubicBezTo>
                  <a:cubicBezTo>
                    <a:pt x="476001" y="454209"/>
                    <a:pt x="543128" y="440489"/>
                    <a:pt x="560768" y="385424"/>
                  </a:cubicBezTo>
                  <a:cubicBezTo>
                    <a:pt x="578408" y="330359"/>
                    <a:pt x="560768" y="299396"/>
                    <a:pt x="603198" y="289106"/>
                  </a:cubicBezTo>
                  <a:close/>
                  <a:moveTo>
                    <a:pt x="3414" y="289106"/>
                  </a:moveTo>
                  <a:cubicBezTo>
                    <a:pt x="45757" y="299396"/>
                    <a:pt x="28114" y="330359"/>
                    <a:pt x="45757" y="385424"/>
                  </a:cubicBezTo>
                  <a:cubicBezTo>
                    <a:pt x="63400" y="440489"/>
                    <a:pt x="130537" y="454209"/>
                    <a:pt x="130537" y="454209"/>
                  </a:cubicBezTo>
                  <a:cubicBezTo>
                    <a:pt x="130537" y="454209"/>
                    <a:pt x="95251" y="426676"/>
                    <a:pt x="73986" y="385424"/>
                  </a:cubicBezTo>
                  <a:cubicBezTo>
                    <a:pt x="52815" y="344171"/>
                    <a:pt x="102308" y="357891"/>
                    <a:pt x="102308" y="357891"/>
                  </a:cubicBezTo>
                  <a:cubicBezTo>
                    <a:pt x="102308" y="357891"/>
                    <a:pt x="127008" y="392284"/>
                    <a:pt x="215409" y="454209"/>
                  </a:cubicBezTo>
                  <a:cubicBezTo>
                    <a:pt x="303717" y="516134"/>
                    <a:pt x="257753" y="605592"/>
                    <a:pt x="257753" y="605592"/>
                  </a:cubicBezTo>
                  <a:lnTo>
                    <a:pt x="187087" y="605592"/>
                  </a:lnTo>
                  <a:cubicBezTo>
                    <a:pt x="183559" y="540237"/>
                    <a:pt x="109365" y="516134"/>
                    <a:pt x="45757" y="454209"/>
                  </a:cubicBezTo>
                  <a:cubicBezTo>
                    <a:pt x="-17850" y="392284"/>
                    <a:pt x="3414" y="289106"/>
                    <a:pt x="3414" y="289106"/>
                  </a:cubicBezTo>
                  <a:close/>
                  <a:moveTo>
                    <a:pt x="315197" y="198855"/>
                  </a:moveTo>
                  <a:lnTo>
                    <a:pt x="315197" y="248725"/>
                  </a:lnTo>
                  <a:cubicBezTo>
                    <a:pt x="321604" y="247520"/>
                    <a:pt x="326803" y="244554"/>
                    <a:pt x="330796" y="239826"/>
                  </a:cubicBezTo>
                  <a:cubicBezTo>
                    <a:pt x="334788" y="235099"/>
                    <a:pt x="336831" y="229537"/>
                    <a:pt x="336831" y="223141"/>
                  </a:cubicBezTo>
                  <a:cubicBezTo>
                    <a:pt x="336831" y="217394"/>
                    <a:pt x="335160" y="212481"/>
                    <a:pt x="331817" y="208310"/>
                  </a:cubicBezTo>
                  <a:cubicBezTo>
                    <a:pt x="328382" y="204231"/>
                    <a:pt x="322904" y="200987"/>
                    <a:pt x="315197" y="198855"/>
                  </a:cubicBezTo>
                  <a:close/>
                  <a:moveTo>
                    <a:pt x="296627" y="112648"/>
                  </a:moveTo>
                  <a:cubicBezTo>
                    <a:pt x="291521" y="114316"/>
                    <a:pt x="287528" y="117190"/>
                    <a:pt x="284557" y="121361"/>
                  </a:cubicBezTo>
                  <a:cubicBezTo>
                    <a:pt x="281586" y="125440"/>
                    <a:pt x="280100" y="129889"/>
                    <a:pt x="280100" y="134895"/>
                  </a:cubicBezTo>
                  <a:cubicBezTo>
                    <a:pt x="280100" y="139344"/>
                    <a:pt x="281493" y="143608"/>
                    <a:pt x="284185" y="147501"/>
                  </a:cubicBezTo>
                  <a:cubicBezTo>
                    <a:pt x="286878" y="151395"/>
                    <a:pt x="291056" y="154454"/>
                    <a:pt x="296627" y="156864"/>
                  </a:cubicBezTo>
                  <a:close/>
                  <a:moveTo>
                    <a:pt x="296627" y="72047"/>
                  </a:moveTo>
                  <a:lnTo>
                    <a:pt x="315197" y="72047"/>
                  </a:lnTo>
                  <a:lnTo>
                    <a:pt x="315197" y="84746"/>
                  </a:lnTo>
                  <a:cubicBezTo>
                    <a:pt x="328753" y="86322"/>
                    <a:pt x="339524" y="90957"/>
                    <a:pt x="347602" y="98651"/>
                  </a:cubicBezTo>
                  <a:cubicBezTo>
                    <a:pt x="355680" y="106252"/>
                    <a:pt x="360786" y="116448"/>
                    <a:pt x="363015" y="129240"/>
                  </a:cubicBezTo>
                  <a:lnTo>
                    <a:pt x="330610" y="133504"/>
                  </a:lnTo>
                  <a:cubicBezTo>
                    <a:pt x="328568" y="123401"/>
                    <a:pt x="323461" y="116541"/>
                    <a:pt x="315197" y="113019"/>
                  </a:cubicBezTo>
                  <a:lnTo>
                    <a:pt x="315197" y="162982"/>
                  </a:lnTo>
                  <a:cubicBezTo>
                    <a:pt x="335717" y="168543"/>
                    <a:pt x="349644" y="175681"/>
                    <a:pt x="357072" y="184487"/>
                  </a:cubicBezTo>
                  <a:cubicBezTo>
                    <a:pt x="364500" y="193386"/>
                    <a:pt x="368214" y="204695"/>
                    <a:pt x="368214" y="218506"/>
                  </a:cubicBezTo>
                  <a:cubicBezTo>
                    <a:pt x="368214" y="233894"/>
                    <a:pt x="363572" y="246964"/>
                    <a:pt x="354194" y="257439"/>
                  </a:cubicBezTo>
                  <a:cubicBezTo>
                    <a:pt x="344816" y="268006"/>
                    <a:pt x="331817" y="274495"/>
                    <a:pt x="315197" y="276905"/>
                  </a:cubicBezTo>
                  <a:lnTo>
                    <a:pt x="315197" y="300820"/>
                  </a:lnTo>
                  <a:lnTo>
                    <a:pt x="296627" y="300820"/>
                  </a:lnTo>
                  <a:lnTo>
                    <a:pt x="296627" y="277554"/>
                  </a:lnTo>
                  <a:cubicBezTo>
                    <a:pt x="281864" y="275792"/>
                    <a:pt x="269887" y="270323"/>
                    <a:pt x="260602" y="261054"/>
                  </a:cubicBezTo>
                  <a:cubicBezTo>
                    <a:pt x="251410" y="251877"/>
                    <a:pt x="245560" y="238899"/>
                    <a:pt x="242960" y="222029"/>
                  </a:cubicBezTo>
                  <a:lnTo>
                    <a:pt x="276386" y="218506"/>
                  </a:lnTo>
                  <a:cubicBezTo>
                    <a:pt x="277779" y="225366"/>
                    <a:pt x="280286" y="231206"/>
                    <a:pt x="284093" y="236119"/>
                  </a:cubicBezTo>
                  <a:cubicBezTo>
                    <a:pt x="287807" y="241031"/>
                    <a:pt x="291985" y="244647"/>
                    <a:pt x="296627" y="246871"/>
                  </a:cubicBezTo>
                  <a:lnTo>
                    <a:pt x="296627" y="193293"/>
                  </a:lnTo>
                  <a:cubicBezTo>
                    <a:pt x="279914" y="188566"/>
                    <a:pt x="267658" y="181335"/>
                    <a:pt x="259766" y="171602"/>
                  </a:cubicBezTo>
                  <a:cubicBezTo>
                    <a:pt x="251967" y="161962"/>
                    <a:pt x="248067" y="150190"/>
                    <a:pt x="248067" y="136378"/>
                  </a:cubicBezTo>
                  <a:cubicBezTo>
                    <a:pt x="248067" y="122381"/>
                    <a:pt x="252524" y="110701"/>
                    <a:pt x="261344" y="101154"/>
                  </a:cubicBezTo>
                  <a:cubicBezTo>
                    <a:pt x="270165" y="91699"/>
                    <a:pt x="281957" y="86230"/>
                    <a:pt x="296627" y="84746"/>
                  </a:cubicBezTo>
                  <a:close/>
                  <a:moveTo>
                    <a:pt x="303340" y="37820"/>
                  </a:moveTo>
                  <a:cubicBezTo>
                    <a:pt x="219865" y="37820"/>
                    <a:pt x="152083" y="105581"/>
                    <a:pt x="152083" y="188822"/>
                  </a:cubicBezTo>
                  <a:cubicBezTo>
                    <a:pt x="152083" y="272155"/>
                    <a:pt x="219865" y="339823"/>
                    <a:pt x="303340" y="339823"/>
                  </a:cubicBezTo>
                  <a:cubicBezTo>
                    <a:pt x="386721" y="339823"/>
                    <a:pt x="454596" y="272155"/>
                    <a:pt x="454596" y="188822"/>
                  </a:cubicBezTo>
                  <a:cubicBezTo>
                    <a:pt x="454596" y="105581"/>
                    <a:pt x="386721" y="37820"/>
                    <a:pt x="303340" y="37820"/>
                  </a:cubicBezTo>
                  <a:close/>
                  <a:moveTo>
                    <a:pt x="303340" y="0"/>
                  </a:moveTo>
                  <a:cubicBezTo>
                    <a:pt x="407798" y="0"/>
                    <a:pt x="492479" y="84539"/>
                    <a:pt x="492479" y="188822"/>
                  </a:cubicBezTo>
                  <a:cubicBezTo>
                    <a:pt x="492479" y="293197"/>
                    <a:pt x="407798" y="377736"/>
                    <a:pt x="303340" y="377736"/>
                  </a:cubicBezTo>
                  <a:cubicBezTo>
                    <a:pt x="198788" y="377736"/>
                    <a:pt x="114107" y="293197"/>
                    <a:pt x="114107" y="188822"/>
                  </a:cubicBezTo>
                  <a:cubicBezTo>
                    <a:pt x="114107" y="84539"/>
                    <a:pt x="198788" y="0"/>
                    <a:pt x="30334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54" name="椭圆 53"/>
          <p:cNvSpPr/>
          <p:nvPr/>
        </p:nvSpPr>
        <p:spPr>
          <a:xfrm>
            <a:off x="1695300" y="3657450"/>
            <a:ext cx="648000" cy="648000"/>
          </a:xfrm>
          <a:prstGeom prst="ellipse">
            <a:avLst/>
          </a:prstGeom>
          <a:gradFill>
            <a:gsLst>
              <a:gs pos="100000">
                <a:srgbClr val="FEDEA4">
                  <a:lumMod val="39000"/>
                  <a:lumOff val="61000"/>
                </a:srgbClr>
              </a:gs>
              <a:gs pos="51000">
                <a:srgbClr val="FEBE4A"/>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7" name="pay_86039"/>
          <p:cNvSpPr/>
          <p:nvPr/>
        </p:nvSpPr>
        <p:spPr>
          <a:xfrm>
            <a:off x="1773952" y="3794790"/>
            <a:ext cx="435535" cy="427161"/>
          </a:xfrm>
          <a:custGeom>
            <a:avLst/>
            <a:gdLst>
              <a:gd name="connsiteX0" fmla="*/ 361159 w 606311"/>
              <a:gd name="connsiteY0" fmla="*/ 334638 h 594654"/>
              <a:gd name="connsiteX1" fmla="*/ 349090 w 606311"/>
              <a:gd name="connsiteY1" fmla="*/ 338531 h 594654"/>
              <a:gd name="connsiteX2" fmla="*/ 345933 w 606311"/>
              <a:gd name="connsiteY2" fmla="*/ 349840 h 594654"/>
              <a:gd name="connsiteX3" fmla="*/ 359581 w 606311"/>
              <a:gd name="connsiteY3" fmla="*/ 485549 h 594654"/>
              <a:gd name="connsiteX4" fmla="*/ 391983 w 606311"/>
              <a:gd name="connsiteY4" fmla="*/ 453012 h 594654"/>
              <a:gd name="connsiteX5" fmla="*/ 401175 w 606311"/>
              <a:gd name="connsiteY5" fmla="*/ 449212 h 594654"/>
              <a:gd name="connsiteX6" fmla="*/ 410366 w 606311"/>
              <a:gd name="connsiteY6" fmla="*/ 453012 h 594654"/>
              <a:gd name="connsiteX7" fmla="*/ 525584 w 606311"/>
              <a:gd name="connsiteY7" fmla="*/ 567957 h 594654"/>
              <a:gd name="connsiteX8" fmla="*/ 527163 w 606311"/>
              <a:gd name="connsiteY8" fmla="*/ 568699 h 594654"/>
              <a:gd name="connsiteX9" fmla="*/ 528834 w 606311"/>
              <a:gd name="connsiteY9" fmla="*/ 567957 h 594654"/>
              <a:gd name="connsiteX10" fmla="*/ 579712 w 606311"/>
              <a:gd name="connsiteY10" fmla="*/ 517159 h 594654"/>
              <a:gd name="connsiteX11" fmla="*/ 579712 w 606311"/>
              <a:gd name="connsiteY11" fmla="*/ 513915 h 594654"/>
              <a:gd name="connsiteX12" fmla="*/ 464494 w 606311"/>
              <a:gd name="connsiteY12" fmla="*/ 398970 h 594654"/>
              <a:gd name="connsiteX13" fmla="*/ 464494 w 606311"/>
              <a:gd name="connsiteY13" fmla="*/ 380616 h 594654"/>
              <a:gd name="connsiteX14" fmla="*/ 496803 w 606311"/>
              <a:gd name="connsiteY14" fmla="*/ 348450 h 594654"/>
              <a:gd name="connsiteX15" fmla="*/ 266183 w 606311"/>
              <a:gd name="connsiteY15" fmla="*/ 268006 h 594654"/>
              <a:gd name="connsiteX16" fmla="*/ 266183 w 606311"/>
              <a:gd name="connsiteY16" fmla="*/ 342178 h 594654"/>
              <a:gd name="connsiteX17" fmla="*/ 292543 w 606311"/>
              <a:gd name="connsiteY17" fmla="*/ 305092 h 594654"/>
              <a:gd name="connsiteX18" fmla="*/ 266183 w 606311"/>
              <a:gd name="connsiteY18" fmla="*/ 268006 h 594654"/>
              <a:gd name="connsiteX19" fmla="*/ 240194 w 606311"/>
              <a:gd name="connsiteY19" fmla="*/ 163516 h 594654"/>
              <a:gd name="connsiteX20" fmla="*/ 213834 w 606311"/>
              <a:gd name="connsiteY20" fmla="*/ 200602 h 594654"/>
              <a:gd name="connsiteX21" fmla="*/ 240194 w 606311"/>
              <a:gd name="connsiteY21" fmla="*/ 237595 h 594654"/>
              <a:gd name="connsiteX22" fmla="*/ 253189 w 606311"/>
              <a:gd name="connsiteY22" fmla="*/ 110576 h 594654"/>
              <a:gd name="connsiteX23" fmla="*/ 266183 w 606311"/>
              <a:gd name="connsiteY23" fmla="*/ 123556 h 594654"/>
              <a:gd name="connsiteX24" fmla="*/ 266183 w 606311"/>
              <a:gd name="connsiteY24" fmla="*/ 135331 h 594654"/>
              <a:gd name="connsiteX25" fmla="*/ 287531 w 606311"/>
              <a:gd name="connsiteY25" fmla="*/ 135331 h 594654"/>
              <a:gd name="connsiteX26" fmla="*/ 300526 w 606311"/>
              <a:gd name="connsiteY26" fmla="*/ 148311 h 594654"/>
              <a:gd name="connsiteX27" fmla="*/ 287531 w 606311"/>
              <a:gd name="connsiteY27" fmla="*/ 161291 h 594654"/>
              <a:gd name="connsiteX28" fmla="*/ 266183 w 606311"/>
              <a:gd name="connsiteY28" fmla="*/ 161291 h 594654"/>
              <a:gd name="connsiteX29" fmla="*/ 266183 w 606311"/>
              <a:gd name="connsiteY29" fmla="*/ 241119 h 594654"/>
              <a:gd name="connsiteX30" fmla="*/ 318532 w 606311"/>
              <a:gd name="connsiteY30" fmla="*/ 305092 h 594654"/>
              <a:gd name="connsiteX31" fmla="*/ 266183 w 606311"/>
              <a:gd name="connsiteY31" fmla="*/ 369065 h 594654"/>
              <a:gd name="connsiteX32" fmla="*/ 266183 w 606311"/>
              <a:gd name="connsiteY32" fmla="*/ 382045 h 594654"/>
              <a:gd name="connsiteX33" fmla="*/ 253189 w 606311"/>
              <a:gd name="connsiteY33" fmla="*/ 395025 h 594654"/>
              <a:gd name="connsiteX34" fmla="*/ 240194 w 606311"/>
              <a:gd name="connsiteY34" fmla="*/ 382045 h 594654"/>
              <a:gd name="connsiteX35" fmla="*/ 240194 w 606311"/>
              <a:gd name="connsiteY35" fmla="*/ 370363 h 594654"/>
              <a:gd name="connsiteX36" fmla="*/ 215505 w 606311"/>
              <a:gd name="connsiteY36" fmla="*/ 370363 h 594654"/>
              <a:gd name="connsiteX37" fmla="*/ 202510 w 606311"/>
              <a:gd name="connsiteY37" fmla="*/ 357383 h 594654"/>
              <a:gd name="connsiteX38" fmla="*/ 215505 w 606311"/>
              <a:gd name="connsiteY38" fmla="*/ 344403 h 594654"/>
              <a:gd name="connsiteX39" fmla="*/ 240194 w 606311"/>
              <a:gd name="connsiteY39" fmla="*/ 344403 h 594654"/>
              <a:gd name="connsiteX40" fmla="*/ 240194 w 606311"/>
              <a:gd name="connsiteY40" fmla="*/ 264483 h 594654"/>
              <a:gd name="connsiteX41" fmla="*/ 187845 w 606311"/>
              <a:gd name="connsiteY41" fmla="*/ 200602 h 594654"/>
              <a:gd name="connsiteX42" fmla="*/ 240194 w 606311"/>
              <a:gd name="connsiteY42" fmla="*/ 136629 h 594654"/>
              <a:gd name="connsiteX43" fmla="*/ 240194 w 606311"/>
              <a:gd name="connsiteY43" fmla="*/ 123556 h 594654"/>
              <a:gd name="connsiteX44" fmla="*/ 253189 w 606311"/>
              <a:gd name="connsiteY44" fmla="*/ 110576 h 594654"/>
              <a:gd name="connsiteX45" fmla="*/ 253183 w 606311"/>
              <a:gd name="connsiteY45" fmla="*/ 94181 h 594654"/>
              <a:gd name="connsiteX46" fmla="*/ 94329 w 606311"/>
              <a:gd name="connsiteY46" fmla="*/ 252786 h 594654"/>
              <a:gd name="connsiteX47" fmla="*/ 253183 w 606311"/>
              <a:gd name="connsiteY47" fmla="*/ 411391 h 594654"/>
              <a:gd name="connsiteX48" fmla="*/ 324301 w 606311"/>
              <a:gd name="connsiteY48" fmla="*/ 394613 h 594654"/>
              <a:gd name="connsiteX49" fmla="*/ 320123 w 606311"/>
              <a:gd name="connsiteY49" fmla="*/ 352436 h 594654"/>
              <a:gd name="connsiteX50" fmla="*/ 329779 w 606311"/>
              <a:gd name="connsiteY50" fmla="*/ 321197 h 594654"/>
              <a:gd name="connsiteX51" fmla="*/ 359210 w 606311"/>
              <a:gd name="connsiteY51" fmla="*/ 308590 h 594654"/>
              <a:gd name="connsiteX52" fmla="*/ 363759 w 606311"/>
              <a:gd name="connsiteY52" fmla="*/ 308775 h 594654"/>
              <a:gd name="connsiteX53" fmla="*/ 400432 w 606311"/>
              <a:gd name="connsiteY53" fmla="*/ 312483 h 594654"/>
              <a:gd name="connsiteX54" fmla="*/ 412037 w 606311"/>
              <a:gd name="connsiteY54" fmla="*/ 252786 h 594654"/>
              <a:gd name="connsiteX55" fmla="*/ 253183 w 606311"/>
              <a:gd name="connsiteY55" fmla="*/ 94181 h 594654"/>
              <a:gd name="connsiteX56" fmla="*/ 253183 w 606311"/>
              <a:gd name="connsiteY56" fmla="*/ 25955 h 594654"/>
              <a:gd name="connsiteX57" fmla="*/ 25996 w 606311"/>
              <a:gd name="connsiteY57" fmla="*/ 252786 h 594654"/>
              <a:gd name="connsiteX58" fmla="*/ 253183 w 606311"/>
              <a:gd name="connsiteY58" fmla="*/ 479617 h 594654"/>
              <a:gd name="connsiteX59" fmla="*/ 331543 w 606311"/>
              <a:gd name="connsiteY59" fmla="*/ 465805 h 594654"/>
              <a:gd name="connsiteX60" fmla="*/ 327086 w 606311"/>
              <a:gd name="connsiteY60" fmla="*/ 421959 h 594654"/>
              <a:gd name="connsiteX61" fmla="*/ 253183 w 606311"/>
              <a:gd name="connsiteY61" fmla="*/ 437347 h 594654"/>
              <a:gd name="connsiteX62" fmla="*/ 68333 w 606311"/>
              <a:gd name="connsiteY62" fmla="*/ 252786 h 594654"/>
              <a:gd name="connsiteX63" fmla="*/ 253183 w 606311"/>
              <a:gd name="connsiteY63" fmla="*/ 68225 h 594654"/>
              <a:gd name="connsiteX64" fmla="*/ 438033 w 606311"/>
              <a:gd name="connsiteY64" fmla="*/ 252786 h 594654"/>
              <a:gd name="connsiteX65" fmla="*/ 427171 w 606311"/>
              <a:gd name="connsiteY65" fmla="*/ 315171 h 594654"/>
              <a:gd name="connsiteX66" fmla="*/ 470343 w 606311"/>
              <a:gd name="connsiteY66" fmla="*/ 319528 h 594654"/>
              <a:gd name="connsiteX67" fmla="*/ 480370 w 606311"/>
              <a:gd name="connsiteY67" fmla="*/ 252786 h 594654"/>
              <a:gd name="connsiteX68" fmla="*/ 413801 w 606311"/>
              <a:gd name="connsiteY68" fmla="*/ 92419 h 594654"/>
              <a:gd name="connsiteX69" fmla="*/ 253183 w 606311"/>
              <a:gd name="connsiteY69" fmla="*/ 25955 h 594654"/>
              <a:gd name="connsiteX70" fmla="*/ 253183 w 606311"/>
              <a:gd name="connsiteY70" fmla="*/ 0 h 594654"/>
              <a:gd name="connsiteX71" fmla="*/ 432184 w 606311"/>
              <a:gd name="connsiteY71" fmla="*/ 74065 h 594654"/>
              <a:gd name="connsiteX72" fmla="*/ 506366 w 606311"/>
              <a:gd name="connsiteY72" fmla="*/ 252786 h 594654"/>
              <a:gd name="connsiteX73" fmla="*/ 496710 w 606311"/>
              <a:gd name="connsiteY73" fmla="*/ 322216 h 594654"/>
              <a:gd name="connsiteX74" fmla="*/ 521314 w 606311"/>
              <a:gd name="connsiteY74" fmla="*/ 339643 h 594654"/>
              <a:gd name="connsiteX75" fmla="*/ 511379 w 606311"/>
              <a:gd name="connsiteY75" fmla="*/ 370512 h 594654"/>
              <a:gd name="connsiteX76" fmla="*/ 492068 w 606311"/>
              <a:gd name="connsiteY76" fmla="*/ 389793 h 594654"/>
              <a:gd name="connsiteX77" fmla="*/ 598095 w 606311"/>
              <a:gd name="connsiteY77" fmla="*/ 495561 h 594654"/>
              <a:gd name="connsiteX78" fmla="*/ 598095 w 606311"/>
              <a:gd name="connsiteY78" fmla="*/ 535513 h 594654"/>
              <a:gd name="connsiteX79" fmla="*/ 547217 w 606311"/>
              <a:gd name="connsiteY79" fmla="*/ 586311 h 594654"/>
              <a:gd name="connsiteX80" fmla="*/ 527163 w 606311"/>
              <a:gd name="connsiteY80" fmla="*/ 594654 h 594654"/>
              <a:gd name="connsiteX81" fmla="*/ 507201 w 606311"/>
              <a:gd name="connsiteY81" fmla="*/ 586311 h 594654"/>
              <a:gd name="connsiteX82" fmla="*/ 401175 w 606311"/>
              <a:gd name="connsiteY82" fmla="*/ 480544 h 594654"/>
              <a:gd name="connsiteX83" fmla="*/ 381863 w 606311"/>
              <a:gd name="connsiteY83" fmla="*/ 499825 h 594654"/>
              <a:gd name="connsiteX84" fmla="*/ 358653 w 606311"/>
              <a:gd name="connsiteY84" fmla="*/ 511041 h 594654"/>
              <a:gd name="connsiteX85" fmla="*/ 335163 w 606311"/>
              <a:gd name="connsiteY85" fmla="*/ 492038 h 594654"/>
              <a:gd name="connsiteX86" fmla="*/ 253183 w 606311"/>
              <a:gd name="connsiteY86" fmla="*/ 505572 h 594654"/>
              <a:gd name="connsiteX87" fmla="*/ 0 w 606311"/>
              <a:gd name="connsiteY87" fmla="*/ 252786 h 594654"/>
              <a:gd name="connsiteX88" fmla="*/ 253183 w 606311"/>
              <a:gd name="connsiteY88" fmla="*/ 0 h 594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606311" h="594654">
                <a:moveTo>
                  <a:pt x="361159" y="334638"/>
                </a:moveTo>
                <a:cubicBezTo>
                  <a:pt x="356146" y="334082"/>
                  <a:pt x="351875" y="335472"/>
                  <a:pt x="349090" y="338531"/>
                </a:cubicBezTo>
                <a:cubicBezTo>
                  <a:pt x="346583" y="341312"/>
                  <a:pt x="345469" y="345298"/>
                  <a:pt x="345933" y="349840"/>
                </a:cubicBezTo>
                <a:lnTo>
                  <a:pt x="359581" y="485549"/>
                </a:lnTo>
                <a:lnTo>
                  <a:pt x="391983" y="453012"/>
                </a:lnTo>
                <a:cubicBezTo>
                  <a:pt x="394583" y="450510"/>
                  <a:pt x="397925" y="449212"/>
                  <a:pt x="401175" y="449212"/>
                </a:cubicBezTo>
                <a:cubicBezTo>
                  <a:pt x="404517" y="449212"/>
                  <a:pt x="407859" y="450510"/>
                  <a:pt x="410366" y="453012"/>
                </a:cubicBezTo>
                <a:lnTo>
                  <a:pt x="525584" y="567957"/>
                </a:lnTo>
                <a:cubicBezTo>
                  <a:pt x="526141" y="568513"/>
                  <a:pt x="526698" y="568699"/>
                  <a:pt x="527163" y="568699"/>
                </a:cubicBezTo>
                <a:cubicBezTo>
                  <a:pt x="527627" y="568699"/>
                  <a:pt x="528277" y="568513"/>
                  <a:pt x="528834" y="567957"/>
                </a:cubicBezTo>
                <a:lnTo>
                  <a:pt x="579712" y="517159"/>
                </a:lnTo>
                <a:cubicBezTo>
                  <a:pt x="580547" y="516325"/>
                  <a:pt x="580547" y="514842"/>
                  <a:pt x="579712" y="513915"/>
                </a:cubicBezTo>
                <a:lnTo>
                  <a:pt x="464494" y="398970"/>
                </a:lnTo>
                <a:cubicBezTo>
                  <a:pt x="459480" y="393871"/>
                  <a:pt x="459480" y="385714"/>
                  <a:pt x="464494" y="380616"/>
                </a:cubicBezTo>
                <a:lnTo>
                  <a:pt x="496803" y="348450"/>
                </a:lnTo>
                <a:close/>
                <a:moveTo>
                  <a:pt x="266183" y="268006"/>
                </a:moveTo>
                <a:lnTo>
                  <a:pt x="266183" y="342178"/>
                </a:lnTo>
                <a:cubicBezTo>
                  <a:pt x="281498" y="336800"/>
                  <a:pt x="292543" y="322151"/>
                  <a:pt x="292543" y="305092"/>
                </a:cubicBezTo>
                <a:cubicBezTo>
                  <a:pt x="292543" y="287939"/>
                  <a:pt x="281498" y="273383"/>
                  <a:pt x="266183" y="268006"/>
                </a:cubicBezTo>
                <a:close/>
                <a:moveTo>
                  <a:pt x="240194" y="163516"/>
                </a:moveTo>
                <a:cubicBezTo>
                  <a:pt x="224879" y="168894"/>
                  <a:pt x="213834" y="183450"/>
                  <a:pt x="213834" y="200602"/>
                </a:cubicBezTo>
                <a:cubicBezTo>
                  <a:pt x="213834" y="217662"/>
                  <a:pt x="224879" y="232218"/>
                  <a:pt x="240194" y="237595"/>
                </a:cubicBezTo>
                <a:close/>
                <a:moveTo>
                  <a:pt x="253189" y="110576"/>
                </a:moveTo>
                <a:cubicBezTo>
                  <a:pt x="260336" y="110576"/>
                  <a:pt x="266183" y="116417"/>
                  <a:pt x="266183" y="123556"/>
                </a:cubicBezTo>
                <a:lnTo>
                  <a:pt x="266183" y="135331"/>
                </a:lnTo>
                <a:lnTo>
                  <a:pt x="287531" y="135331"/>
                </a:lnTo>
                <a:cubicBezTo>
                  <a:pt x="294678" y="135331"/>
                  <a:pt x="300526" y="141172"/>
                  <a:pt x="300526" y="148311"/>
                </a:cubicBezTo>
                <a:cubicBezTo>
                  <a:pt x="300526" y="155450"/>
                  <a:pt x="294678" y="161291"/>
                  <a:pt x="287531" y="161291"/>
                </a:cubicBezTo>
                <a:lnTo>
                  <a:pt x="266183" y="161291"/>
                </a:lnTo>
                <a:lnTo>
                  <a:pt x="266183" y="241119"/>
                </a:lnTo>
                <a:cubicBezTo>
                  <a:pt x="295978" y="247145"/>
                  <a:pt x="318532" y="273569"/>
                  <a:pt x="318532" y="305092"/>
                </a:cubicBezTo>
                <a:cubicBezTo>
                  <a:pt x="318532" y="336615"/>
                  <a:pt x="295978" y="362946"/>
                  <a:pt x="266183" y="369065"/>
                </a:cubicBezTo>
                <a:lnTo>
                  <a:pt x="266183" y="382045"/>
                </a:lnTo>
                <a:cubicBezTo>
                  <a:pt x="266183" y="389277"/>
                  <a:pt x="260336" y="395025"/>
                  <a:pt x="253189" y="395025"/>
                </a:cubicBezTo>
                <a:cubicBezTo>
                  <a:pt x="246042" y="395025"/>
                  <a:pt x="240194" y="389277"/>
                  <a:pt x="240194" y="382045"/>
                </a:cubicBezTo>
                <a:lnTo>
                  <a:pt x="240194" y="370363"/>
                </a:lnTo>
                <a:lnTo>
                  <a:pt x="215505" y="370363"/>
                </a:lnTo>
                <a:cubicBezTo>
                  <a:pt x="208358" y="370363"/>
                  <a:pt x="202510" y="364522"/>
                  <a:pt x="202510" y="357383"/>
                </a:cubicBezTo>
                <a:cubicBezTo>
                  <a:pt x="202510" y="350151"/>
                  <a:pt x="208358" y="344403"/>
                  <a:pt x="215505" y="344403"/>
                </a:cubicBezTo>
                <a:lnTo>
                  <a:pt x="240194" y="344403"/>
                </a:lnTo>
                <a:lnTo>
                  <a:pt x="240194" y="264483"/>
                </a:lnTo>
                <a:cubicBezTo>
                  <a:pt x="210400" y="258456"/>
                  <a:pt x="187845" y="232125"/>
                  <a:pt x="187845" y="200602"/>
                </a:cubicBezTo>
                <a:cubicBezTo>
                  <a:pt x="187845" y="169079"/>
                  <a:pt x="210400" y="142655"/>
                  <a:pt x="240194" y="136629"/>
                </a:cubicBezTo>
                <a:lnTo>
                  <a:pt x="240194" y="123556"/>
                </a:lnTo>
                <a:cubicBezTo>
                  <a:pt x="240194" y="116417"/>
                  <a:pt x="246042" y="110576"/>
                  <a:pt x="253189" y="110576"/>
                </a:cubicBezTo>
                <a:close/>
                <a:moveTo>
                  <a:pt x="253183" y="94181"/>
                </a:moveTo>
                <a:cubicBezTo>
                  <a:pt x="165632" y="94181"/>
                  <a:pt x="94329" y="165372"/>
                  <a:pt x="94329" y="252786"/>
                </a:cubicBezTo>
                <a:cubicBezTo>
                  <a:pt x="94329" y="340292"/>
                  <a:pt x="165632" y="411391"/>
                  <a:pt x="253183" y="411391"/>
                </a:cubicBezTo>
                <a:cubicBezTo>
                  <a:pt x="277972" y="411391"/>
                  <a:pt x="302390" y="405644"/>
                  <a:pt x="324301" y="394613"/>
                </a:cubicBezTo>
                <a:lnTo>
                  <a:pt x="320123" y="352436"/>
                </a:lnTo>
                <a:cubicBezTo>
                  <a:pt x="318916" y="340478"/>
                  <a:pt x="322351" y="329447"/>
                  <a:pt x="329779" y="321197"/>
                </a:cubicBezTo>
                <a:cubicBezTo>
                  <a:pt x="337206" y="313039"/>
                  <a:pt x="347604" y="308590"/>
                  <a:pt x="359210" y="308590"/>
                </a:cubicBezTo>
                <a:cubicBezTo>
                  <a:pt x="360695" y="308590"/>
                  <a:pt x="362181" y="308683"/>
                  <a:pt x="363759" y="308775"/>
                </a:cubicBezTo>
                <a:lnTo>
                  <a:pt x="400432" y="312483"/>
                </a:lnTo>
                <a:cubicBezTo>
                  <a:pt x="408138" y="293573"/>
                  <a:pt x="412037" y="273550"/>
                  <a:pt x="412037" y="252786"/>
                </a:cubicBezTo>
                <a:cubicBezTo>
                  <a:pt x="412037" y="165372"/>
                  <a:pt x="340734" y="94181"/>
                  <a:pt x="253183" y="94181"/>
                </a:cubicBezTo>
                <a:close/>
                <a:moveTo>
                  <a:pt x="253183" y="25955"/>
                </a:moveTo>
                <a:cubicBezTo>
                  <a:pt x="127938" y="25955"/>
                  <a:pt x="25996" y="127737"/>
                  <a:pt x="25996" y="252786"/>
                </a:cubicBezTo>
                <a:cubicBezTo>
                  <a:pt x="25996" y="377927"/>
                  <a:pt x="127938" y="479617"/>
                  <a:pt x="253183" y="479617"/>
                </a:cubicBezTo>
                <a:cubicBezTo>
                  <a:pt x="280200" y="479617"/>
                  <a:pt x="306475" y="474982"/>
                  <a:pt x="331543" y="465805"/>
                </a:cubicBezTo>
                <a:lnTo>
                  <a:pt x="327086" y="421959"/>
                </a:lnTo>
                <a:cubicBezTo>
                  <a:pt x="303875" y="432063"/>
                  <a:pt x="278715" y="437347"/>
                  <a:pt x="253183" y="437347"/>
                </a:cubicBezTo>
                <a:cubicBezTo>
                  <a:pt x="151241" y="437347"/>
                  <a:pt x="68333" y="354568"/>
                  <a:pt x="68333" y="252786"/>
                </a:cubicBezTo>
                <a:cubicBezTo>
                  <a:pt x="68333" y="151004"/>
                  <a:pt x="151241" y="68225"/>
                  <a:pt x="253183" y="68225"/>
                </a:cubicBezTo>
                <a:cubicBezTo>
                  <a:pt x="355125" y="68225"/>
                  <a:pt x="438033" y="151004"/>
                  <a:pt x="438033" y="252786"/>
                </a:cubicBezTo>
                <a:cubicBezTo>
                  <a:pt x="438033" y="274384"/>
                  <a:pt x="434413" y="295241"/>
                  <a:pt x="427171" y="315171"/>
                </a:cubicBezTo>
                <a:lnTo>
                  <a:pt x="470343" y="319528"/>
                </a:lnTo>
                <a:cubicBezTo>
                  <a:pt x="477028" y="297930"/>
                  <a:pt x="480370" y="275590"/>
                  <a:pt x="480370" y="252786"/>
                </a:cubicBezTo>
                <a:cubicBezTo>
                  <a:pt x="480370" y="192255"/>
                  <a:pt x="456788" y="135246"/>
                  <a:pt x="413801" y="92419"/>
                </a:cubicBezTo>
                <a:cubicBezTo>
                  <a:pt x="370908" y="49593"/>
                  <a:pt x="313902" y="25955"/>
                  <a:pt x="253183" y="25955"/>
                </a:cubicBezTo>
                <a:close/>
                <a:moveTo>
                  <a:pt x="253183" y="0"/>
                </a:moveTo>
                <a:cubicBezTo>
                  <a:pt x="320866" y="0"/>
                  <a:pt x="384370" y="26326"/>
                  <a:pt x="432184" y="74065"/>
                </a:cubicBezTo>
                <a:cubicBezTo>
                  <a:pt x="480091" y="121804"/>
                  <a:pt x="506366" y="185302"/>
                  <a:pt x="506366" y="252786"/>
                </a:cubicBezTo>
                <a:cubicBezTo>
                  <a:pt x="506366" y="276424"/>
                  <a:pt x="503116" y="299784"/>
                  <a:pt x="496710" y="322216"/>
                </a:cubicBezTo>
                <a:cubicBezTo>
                  <a:pt x="509058" y="324163"/>
                  <a:pt x="517971" y="330374"/>
                  <a:pt x="521314" y="339643"/>
                </a:cubicBezTo>
                <a:cubicBezTo>
                  <a:pt x="524842" y="349469"/>
                  <a:pt x="521221" y="360778"/>
                  <a:pt x="511379" y="370512"/>
                </a:cubicBezTo>
                <a:lnTo>
                  <a:pt x="492068" y="389793"/>
                </a:lnTo>
                <a:lnTo>
                  <a:pt x="598095" y="495561"/>
                </a:lnTo>
                <a:cubicBezTo>
                  <a:pt x="609050" y="506592"/>
                  <a:pt x="609050" y="524575"/>
                  <a:pt x="598095" y="535513"/>
                </a:cubicBezTo>
                <a:lnTo>
                  <a:pt x="547217" y="586311"/>
                </a:lnTo>
                <a:cubicBezTo>
                  <a:pt x="541832" y="591688"/>
                  <a:pt x="534776" y="594654"/>
                  <a:pt x="527163" y="594654"/>
                </a:cubicBezTo>
                <a:cubicBezTo>
                  <a:pt x="519642" y="594654"/>
                  <a:pt x="512494" y="591688"/>
                  <a:pt x="507201" y="586311"/>
                </a:cubicBezTo>
                <a:lnTo>
                  <a:pt x="401175" y="480544"/>
                </a:lnTo>
                <a:lnTo>
                  <a:pt x="381863" y="499825"/>
                </a:lnTo>
                <a:cubicBezTo>
                  <a:pt x="372672" y="509094"/>
                  <a:pt x="364130" y="511041"/>
                  <a:pt x="358653" y="511041"/>
                </a:cubicBezTo>
                <a:cubicBezTo>
                  <a:pt x="350018" y="511041"/>
                  <a:pt x="339620" y="505850"/>
                  <a:pt x="335163" y="492038"/>
                </a:cubicBezTo>
                <a:cubicBezTo>
                  <a:pt x="308889" y="501030"/>
                  <a:pt x="281314" y="505572"/>
                  <a:pt x="253183" y="505572"/>
                </a:cubicBezTo>
                <a:cubicBezTo>
                  <a:pt x="113547" y="505572"/>
                  <a:pt x="0" y="392203"/>
                  <a:pt x="0" y="252786"/>
                </a:cubicBezTo>
                <a:cubicBezTo>
                  <a:pt x="0" y="113369"/>
                  <a:pt x="113547" y="0"/>
                  <a:pt x="253183"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组合 19"/>
          <p:cNvGrpSpPr/>
          <p:nvPr/>
        </p:nvGrpSpPr>
        <p:grpSpPr>
          <a:xfrm>
            <a:off x="9810600" y="3695550"/>
            <a:ext cx="648000" cy="648000"/>
            <a:chOff x="5772000" y="3105000"/>
            <a:chExt cx="648000" cy="648000"/>
          </a:xfrm>
        </p:grpSpPr>
        <p:sp>
          <p:nvSpPr>
            <p:cNvPr id="51" name="椭圆 50"/>
            <p:cNvSpPr/>
            <p:nvPr/>
          </p:nvSpPr>
          <p:spPr>
            <a:xfrm>
              <a:off x="5772000" y="3105000"/>
              <a:ext cx="648000" cy="648000"/>
            </a:xfrm>
            <a:prstGeom prst="ellipse">
              <a:avLst/>
            </a:prstGeom>
            <a:gradFill>
              <a:gsLst>
                <a:gs pos="100000">
                  <a:srgbClr val="FEDEA4">
                    <a:lumMod val="39000"/>
                    <a:lumOff val="61000"/>
                  </a:srgbClr>
                </a:gs>
                <a:gs pos="51000">
                  <a:srgbClr val="FEBE4A"/>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6" name="yen-sign_44570"/>
            <p:cNvSpPr/>
            <p:nvPr/>
          </p:nvSpPr>
          <p:spPr>
            <a:xfrm>
              <a:off x="5942461" y="3229706"/>
              <a:ext cx="307079" cy="398588"/>
            </a:xfrm>
            <a:custGeom>
              <a:avLst/>
              <a:gdLst>
                <a:gd name="T0" fmla="*/ 55 w 280"/>
                <a:gd name="T1" fmla="*/ 251 h 364"/>
                <a:gd name="T2" fmla="*/ 109 w 280"/>
                <a:gd name="T3" fmla="*/ 251 h 364"/>
                <a:gd name="T4" fmla="*/ 109 w 280"/>
                <a:gd name="T5" fmla="*/ 217 h 364"/>
                <a:gd name="T6" fmla="*/ 55 w 280"/>
                <a:gd name="T7" fmla="*/ 217 h 364"/>
                <a:gd name="T8" fmla="*/ 21 w 280"/>
                <a:gd name="T9" fmla="*/ 194 h 364"/>
                <a:gd name="T10" fmla="*/ 55 w 280"/>
                <a:gd name="T11" fmla="*/ 172 h 364"/>
                <a:gd name="T12" fmla="*/ 86 w 280"/>
                <a:gd name="T13" fmla="*/ 172 h 364"/>
                <a:gd name="T14" fmla="*/ 14 w 280"/>
                <a:gd name="T15" fmla="*/ 60 h 364"/>
                <a:gd name="T16" fmla="*/ 3 w 280"/>
                <a:gd name="T17" fmla="*/ 40 h 364"/>
                <a:gd name="T18" fmla="*/ 0 w 280"/>
                <a:gd name="T19" fmla="*/ 28 h 364"/>
                <a:gd name="T20" fmla="*/ 8 w 280"/>
                <a:gd name="T21" fmla="*/ 8 h 364"/>
                <a:gd name="T22" fmla="*/ 27 w 280"/>
                <a:gd name="T23" fmla="*/ 0 h 364"/>
                <a:gd name="T24" fmla="*/ 47 w 280"/>
                <a:gd name="T25" fmla="*/ 7 h 364"/>
                <a:gd name="T26" fmla="*/ 65 w 280"/>
                <a:gd name="T27" fmla="*/ 31 h 364"/>
                <a:gd name="T28" fmla="*/ 142 w 280"/>
                <a:gd name="T29" fmla="*/ 153 h 364"/>
                <a:gd name="T30" fmla="*/ 212 w 280"/>
                <a:gd name="T31" fmla="*/ 38 h 364"/>
                <a:gd name="T32" fmla="*/ 220 w 280"/>
                <a:gd name="T33" fmla="*/ 24 h 364"/>
                <a:gd name="T34" fmla="*/ 228 w 280"/>
                <a:gd name="T35" fmla="*/ 12 h 364"/>
                <a:gd name="T36" fmla="*/ 238 w 280"/>
                <a:gd name="T37" fmla="*/ 3 h 364"/>
                <a:gd name="T38" fmla="*/ 253 w 280"/>
                <a:gd name="T39" fmla="*/ 0 h 364"/>
                <a:gd name="T40" fmla="*/ 272 w 280"/>
                <a:gd name="T41" fmla="*/ 7 h 364"/>
                <a:gd name="T42" fmla="*/ 280 w 280"/>
                <a:gd name="T43" fmla="*/ 25 h 364"/>
                <a:gd name="T44" fmla="*/ 277 w 280"/>
                <a:gd name="T45" fmla="*/ 41 h 364"/>
                <a:gd name="T46" fmla="*/ 267 w 280"/>
                <a:gd name="T47" fmla="*/ 58 h 364"/>
                <a:gd name="T48" fmla="*/ 198 w 280"/>
                <a:gd name="T49" fmla="*/ 172 h 364"/>
                <a:gd name="T50" fmla="*/ 229 w 280"/>
                <a:gd name="T51" fmla="*/ 172 h 364"/>
                <a:gd name="T52" fmla="*/ 263 w 280"/>
                <a:gd name="T53" fmla="*/ 194 h 364"/>
                <a:gd name="T54" fmla="*/ 229 w 280"/>
                <a:gd name="T55" fmla="*/ 217 h 364"/>
                <a:gd name="T56" fmla="*/ 175 w 280"/>
                <a:gd name="T57" fmla="*/ 217 h 364"/>
                <a:gd name="T58" fmla="*/ 175 w 280"/>
                <a:gd name="T59" fmla="*/ 251 h 364"/>
                <a:gd name="T60" fmla="*/ 229 w 280"/>
                <a:gd name="T61" fmla="*/ 251 h 364"/>
                <a:gd name="T62" fmla="*/ 263 w 280"/>
                <a:gd name="T63" fmla="*/ 274 h 364"/>
                <a:gd name="T64" fmla="*/ 229 w 280"/>
                <a:gd name="T65" fmla="*/ 296 h 364"/>
                <a:gd name="T66" fmla="*/ 175 w 280"/>
                <a:gd name="T67" fmla="*/ 296 h 364"/>
                <a:gd name="T68" fmla="*/ 175 w 280"/>
                <a:gd name="T69" fmla="*/ 315 h 364"/>
                <a:gd name="T70" fmla="*/ 142 w 280"/>
                <a:gd name="T71" fmla="*/ 364 h 364"/>
                <a:gd name="T72" fmla="*/ 109 w 280"/>
                <a:gd name="T73" fmla="*/ 315 h 364"/>
                <a:gd name="T74" fmla="*/ 109 w 280"/>
                <a:gd name="T75" fmla="*/ 296 h 364"/>
                <a:gd name="T76" fmla="*/ 55 w 280"/>
                <a:gd name="T77" fmla="*/ 296 h 364"/>
                <a:gd name="T78" fmla="*/ 21 w 280"/>
                <a:gd name="T79" fmla="*/ 274 h 364"/>
                <a:gd name="T80" fmla="*/ 55 w 280"/>
                <a:gd name="T81" fmla="*/ 251 h 3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0" h="364">
                  <a:moveTo>
                    <a:pt x="55" y="251"/>
                  </a:moveTo>
                  <a:lnTo>
                    <a:pt x="109" y="251"/>
                  </a:lnTo>
                  <a:lnTo>
                    <a:pt x="109" y="217"/>
                  </a:lnTo>
                  <a:lnTo>
                    <a:pt x="55" y="217"/>
                  </a:lnTo>
                  <a:cubicBezTo>
                    <a:pt x="32" y="217"/>
                    <a:pt x="21" y="209"/>
                    <a:pt x="21" y="194"/>
                  </a:cubicBezTo>
                  <a:cubicBezTo>
                    <a:pt x="21" y="180"/>
                    <a:pt x="32" y="172"/>
                    <a:pt x="55" y="172"/>
                  </a:cubicBezTo>
                  <a:lnTo>
                    <a:pt x="86" y="172"/>
                  </a:lnTo>
                  <a:lnTo>
                    <a:pt x="14" y="60"/>
                  </a:lnTo>
                  <a:cubicBezTo>
                    <a:pt x="8" y="51"/>
                    <a:pt x="4" y="44"/>
                    <a:pt x="3" y="40"/>
                  </a:cubicBezTo>
                  <a:cubicBezTo>
                    <a:pt x="1" y="37"/>
                    <a:pt x="0" y="32"/>
                    <a:pt x="0" y="28"/>
                  </a:cubicBezTo>
                  <a:cubicBezTo>
                    <a:pt x="0" y="19"/>
                    <a:pt x="3" y="13"/>
                    <a:pt x="8" y="8"/>
                  </a:cubicBezTo>
                  <a:cubicBezTo>
                    <a:pt x="13" y="3"/>
                    <a:pt x="19" y="0"/>
                    <a:pt x="27" y="0"/>
                  </a:cubicBezTo>
                  <a:cubicBezTo>
                    <a:pt x="35" y="0"/>
                    <a:pt x="42" y="3"/>
                    <a:pt x="47" y="7"/>
                  </a:cubicBezTo>
                  <a:cubicBezTo>
                    <a:pt x="52" y="12"/>
                    <a:pt x="58" y="20"/>
                    <a:pt x="65" y="31"/>
                  </a:cubicBezTo>
                  <a:lnTo>
                    <a:pt x="142" y="153"/>
                  </a:lnTo>
                  <a:lnTo>
                    <a:pt x="212" y="38"/>
                  </a:lnTo>
                  <a:cubicBezTo>
                    <a:pt x="214" y="34"/>
                    <a:pt x="217" y="29"/>
                    <a:pt x="220" y="24"/>
                  </a:cubicBezTo>
                  <a:cubicBezTo>
                    <a:pt x="223" y="20"/>
                    <a:pt x="225" y="15"/>
                    <a:pt x="228" y="12"/>
                  </a:cubicBezTo>
                  <a:cubicBezTo>
                    <a:pt x="231" y="8"/>
                    <a:pt x="234" y="6"/>
                    <a:pt x="238" y="3"/>
                  </a:cubicBezTo>
                  <a:cubicBezTo>
                    <a:pt x="242" y="1"/>
                    <a:pt x="247" y="0"/>
                    <a:pt x="253" y="0"/>
                  </a:cubicBezTo>
                  <a:cubicBezTo>
                    <a:pt x="261" y="0"/>
                    <a:pt x="267" y="2"/>
                    <a:pt x="272" y="7"/>
                  </a:cubicBezTo>
                  <a:cubicBezTo>
                    <a:pt x="277" y="12"/>
                    <a:pt x="280" y="18"/>
                    <a:pt x="280" y="25"/>
                  </a:cubicBezTo>
                  <a:cubicBezTo>
                    <a:pt x="280" y="31"/>
                    <a:pt x="279" y="36"/>
                    <a:pt x="277" y="41"/>
                  </a:cubicBezTo>
                  <a:cubicBezTo>
                    <a:pt x="275" y="45"/>
                    <a:pt x="272" y="51"/>
                    <a:pt x="267" y="58"/>
                  </a:cubicBezTo>
                  <a:lnTo>
                    <a:pt x="198" y="172"/>
                  </a:lnTo>
                  <a:lnTo>
                    <a:pt x="229" y="172"/>
                  </a:lnTo>
                  <a:cubicBezTo>
                    <a:pt x="251" y="172"/>
                    <a:pt x="263" y="180"/>
                    <a:pt x="263" y="194"/>
                  </a:cubicBezTo>
                  <a:cubicBezTo>
                    <a:pt x="263" y="209"/>
                    <a:pt x="251" y="217"/>
                    <a:pt x="229" y="217"/>
                  </a:cubicBezTo>
                  <a:lnTo>
                    <a:pt x="175" y="217"/>
                  </a:lnTo>
                  <a:lnTo>
                    <a:pt x="175" y="251"/>
                  </a:lnTo>
                  <a:lnTo>
                    <a:pt x="229" y="251"/>
                  </a:lnTo>
                  <a:cubicBezTo>
                    <a:pt x="251" y="251"/>
                    <a:pt x="263" y="259"/>
                    <a:pt x="263" y="274"/>
                  </a:cubicBezTo>
                  <a:cubicBezTo>
                    <a:pt x="263" y="289"/>
                    <a:pt x="251" y="296"/>
                    <a:pt x="229" y="296"/>
                  </a:cubicBezTo>
                  <a:lnTo>
                    <a:pt x="175" y="296"/>
                  </a:lnTo>
                  <a:lnTo>
                    <a:pt x="175" y="315"/>
                  </a:lnTo>
                  <a:cubicBezTo>
                    <a:pt x="175" y="348"/>
                    <a:pt x="164" y="364"/>
                    <a:pt x="142" y="364"/>
                  </a:cubicBezTo>
                  <a:cubicBezTo>
                    <a:pt x="120" y="364"/>
                    <a:pt x="109" y="348"/>
                    <a:pt x="109" y="315"/>
                  </a:cubicBezTo>
                  <a:lnTo>
                    <a:pt x="109" y="296"/>
                  </a:lnTo>
                  <a:lnTo>
                    <a:pt x="55" y="296"/>
                  </a:lnTo>
                  <a:cubicBezTo>
                    <a:pt x="32" y="296"/>
                    <a:pt x="21" y="289"/>
                    <a:pt x="21" y="274"/>
                  </a:cubicBezTo>
                  <a:cubicBezTo>
                    <a:pt x="21" y="259"/>
                    <a:pt x="32" y="251"/>
                    <a:pt x="55" y="251"/>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ustDataLst>
      <p:tags r:id="rId1"/>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文本框 25"/>
          <p:cNvSpPr txBox="1"/>
          <p:nvPr/>
        </p:nvSpPr>
        <p:spPr>
          <a:xfrm>
            <a:off x="6684556" y="1193513"/>
            <a:ext cx="3299460" cy="3153410"/>
          </a:xfrm>
          <a:prstGeom prst="rect">
            <a:avLst/>
          </a:prstGeom>
          <a:noFill/>
        </p:spPr>
        <p:txBody>
          <a:bodyPr wrap="none" rtlCol="0">
            <a:spAutoFit/>
          </a:bodyPr>
          <a:lstStyle>
            <a:defPPr>
              <a:defRPr lang="zh-CN"/>
            </a:defPPr>
            <a:lvl1pPr>
              <a:defRPr sz="19900" spc="150">
                <a:gradFill>
                  <a:gsLst>
                    <a:gs pos="3000">
                      <a:srgbClr val="FEBE4A">
                        <a:alpha val="75000"/>
                      </a:srgbClr>
                    </a:gs>
                    <a:gs pos="65000">
                      <a:srgbClr val="AE2C31">
                        <a:alpha val="36000"/>
                        <a:lumMod val="0"/>
                        <a:lumOff val="100000"/>
                      </a:srgbClr>
                    </a:gs>
                  </a:gsLst>
                  <a:lin ang="5400000" scaled="1"/>
                </a:gradFill>
                <a:latin typeface="思源黑体 CN Heavy" panose="020B0A00000000000000" pitchFamily="34" charset="-122"/>
                <a:ea typeface="思源黑体 CN Heavy" panose="020B0A00000000000000" pitchFamily="34" charset="-122"/>
              </a:defRPr>
            </a:lvl1pPr>
          </a:lstStyle>
          <a:p>
            <a:r>
              <a:rPr lang="en-US" altLang="zh-CN" dirty="0"/>
              <a:t>02</a:t>
            </a:r>
            <a:endParaRPr lang="zh-CN" altLang="en-US" dirty="0"/>
          </a:p>
        </p:txBody>
      </p:sp>
      <p:grpSp>
        <p:nvGrpSpPr>
          <p:cNvPr id="34" name="组合 33"/>
          <p:cNvGrpSpPr/>
          <p:nvPr/>
        </p:nvGrpSpPr>
        <p:grpSpPr>
          <a:xfrm>
            <a:off x="0" y="5946819"/>
            <a:ext cx="789600" cy="180000"/>
            <a:chOff x="6346288" y="5946819"/>
            <a:chExt cx="789600" cy="180000"/>
          </a:xfrm>
        </p:grpSpPr>
        <p:sp>
          <p:nvSpPr>
            <p:cNvPr id="23" name="椭圆 22"/>
            <p:cNvSpPr/>
            <p:nvPr/>
          </p:nvSpPr>
          <p:spPr>
            <a:xfrm>
              <a:off x="6346288" y="5946819"/>
              <a:ext cx="180000" cy="180000"/>
            </a:xfrm>
            <a:prstGeom prst="ellipse">
              <a:avLst/>
            </a:prstGeom>
            <a:solidFill>
              <a:srgbClr val="FEB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椭圆 23"/>
            <p:cNvSpPr/>
            <p:nvPr/>
          </p:nvSpPr>
          <p:spPr>
            <a:xfrm>
              <a:off x="6651088" y="5946819"/>
              <a:ext cx="180000" cy="180000"/>
            </a:xfrm>
            <a:prstGeom prst="ellipse">
              <a:avLst/>
            </a:prstGeom>
            <a:solidFill>
              <a:srgbClr val="FEBE4A">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椭圆 24"/>
            <p:cNvSpPr/>
            <p:nvPr/>
          </p:nvSpPr>
          <p:spPr>
            <a:xfrm>
              <a:off x="6955888" y="5946819"/>
              <a:ext cx="180000" cy="180000"/>
            </a:xfrm>
            <a:prstGeom prst="ellipse">
              <a:avLst/>
            </a:prstGeom>
            <a:solidFill>
              <a:srgbClr val="FEBE4A">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33" name="圆: 空心 32"/>
          <p:cNvSpPr/>
          <p:nvPr/>
        </p:nvSpPr>
        <p:spPr>
          <a:xfrm>
            <a:off x="10571082" y="-931726"/>
            <a:ext cx="2442436" cy="2442436"/>
          </a:xfrm>
          <a:prstGeom prst="donut">
            <a:avLst>
              <a:gd name="adj" fmla="val 11479"/>
            </a:avLst>
          </a:prstGeom>
          <a:solidFill>
            <a:srgbClr val="FEB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nvGrpSpPr>
          <p:cNvPr id="27" name="组合 26"/>
          <p:cNvGrpSpPr/>
          <p:nvPr/>
        </p:nvGrpSpPr>
        <p:grpSpPr>
          <a:xfrm>
            <a:off x="2761616" y="2950260"/>
            <a:ext cx="1713865" cy="956112"/>
            <a:chOff x="5314316" y="2967335"/>
            <a:chExt cx="1713865" cy="956112"/>
          </a:xfrm>
        </p:grpSpPr>
        <p:sp>
          <p:nvSpPr>
            <p:cNvPr id="28" name="文本框 27"/>
            <p:cNvSpPr txBox="1"/>
            <p:nvPr/>
          </p:nvSpPr>
          <p:spPr>
            <a:xfrm>
              <a:off x="5314316" y="3586262"/>
              <a:ext cx="1713865" cy="337185"/>
            </a:xfrm>
            <a:prstGeom prst="rect">
              <a:avLst/>
            </a:prstGeom>
            <a:noFill/>
          </p:spPr>
          <p:txBody>
            <a:bodyPr wrap="none" rtlCol="0">
              <a:spAutoFit/>
            </a:bodyPr>
            <a:lstStyle/>
            <a:p>
              <a:pPr algn="ctr"/>
              <a:r>
                <a:rPr lang="en-US" altLang="zh-CN" sz="1600" b="1" spc="500" dirty="0">
                  <a:solidFill>
                    <a:schemeClr val="bg1"/>
                  </a:solidFill>
                  <a:latin typeface="思源黑体 CN Light" panose="020B0300000000000000" pitchFamily="34" charset="-122"/>
                  <a:ea typeface="思源黑体 CN Light" panose="020B0300000000000000" pitchFamily="34" charset="-122"/>
                </a:rPr>
                <a:t>CONTENTS</a:t>
              </a:r>
              <a:endParaRPr lang="zh-CN" altLang="en-US" sz="1600" b="1" spc="500" dirty="0">
                <a:solidFill>
                  <a:schemeClr val="bg1"/>
                </a:solidFill>
                <a:latin typeface="思源黑体 CN Light" panose="020B0300000000000000" pitchFamily="34" charset="-122"/>
                <a:ea typeface="思源黑体 CN Light" panose="020B0300000000000000" pitchFamily="34" charset="-122"/>
              </a:endParaRPr>
            </a:p>
          </p:txBody>
        </p:sp>
        <p:sp>
          <p:nvSpPr>
            <p:cNvPr id="29" name="文本框 28"/>
            <p:cNvSpPr txBox="1"/>
            <p:nvPr/>
          </p:nvSpPr>
          <p:spPr>
            <a:xfrm>
              <a:off x="5330509" y="2967335"/>
              <a:ext cx="1681480" cy="922020"/>
            </a:xfrm>
            <a:prstGeom prst="rect">
              <a:avLst/>
            </a:prstGeom>
            <a:noFill/>
          </p:spPr>
          <p:txBody>
            <a:bodyPr wrap="none" rtlCol="0">
              <a:spAutoFit/>
            </a:bodyPr>
            <a:lstStyle/>
            <a:p>
              <a:pPr algn="ctr"/>
              <a:r>
                <a:rPr lang="zh-CN" altLang="en-US" sz="5400" spc="500" dirty="0">
                  <a:solidFill>
                    <a:schemeClr val="bg1"/>
                  </a:solidFill>
                  <a:latin typeface="思源黑体 CN Heavy" panose="020B0A00000000000000" pitchFamily="34" charset="-122"/>
                  <a:ea typeface="思源黑体 CN Heavy" panose="020B0A00000000000000" pitchFamily="34" charset="-122"/>
                </a:rPr>
                <a:t>目錄</a:t>
              </a:r>
            </a:p>
          </p:txBody>
        </p:sp>
      </p:grpSp>
      <p:sp>
        <p:nvSpPr>
          <p:cNvPr id="9" name="矩形 8"/>
          <p:cNvSpPr/>
          <p:nvPr/>
        </p:nvSpPr>
        <p:spPr>
          <a:xfrm>
            <a:off x="0" y="1628999"/>
            <a:ext cx="2518943" cy="35999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3"/>
          <p:cNvSpPr txBox="1"/>
          <p:nvPr/>
        </p:nvSpPr>
        <p:spPr>
          <a:xfrm>
            <a:off x="6684556" y="3016485"/>
            <a:ext cx="4221480" cy="829945"/>
          </a:xfrm>
          <a:prstGeom prst="rect">
            <a:avLst/>
          </a:prstGeom>
          <a:noFill/>
        </p:spPr>
        <p:txBody>
          <a:bodyPr wrap="none" rtlCol="0">
            <a:spAutoFit/>
          </a:bodyPr>
          <a:lstStyle>
            <a:defPPr>
              <a:defRPr lang="zh-CN"/>
            </a:defPPr>
            <a:lvl1pPr>
              <a:defRPr sz="4800" spc="500">
                <a:solidFill>
                  <a:srgbClr val="FEBE4A"/>
                </a:solidFill>
                <a:latin typeface="思源黑体 CN Heavy" panose="020B0A00000000000000" pitchFamily="34" charset="-122"/>
                <a:ea typeface="思源黑体 CN Heavy" panose="020B0A00000000000000" pitchFamily="34" charset="-122"/>
              </a:defRPr>
            </a:lvl1pPr>
          </a:lstStyle>
          <a:p>
            <a:r>
              <a:rPr lang="zh-CN" altLang="en-US" dirty="0"/>
              <a:t>財務數據分析</a:t>
            </a:r>
            <a:endParaRPr lang="en-US" altLang="zh-CN" dirty="0"/>
          </a:p>
        </p:txBody>
      </p:sp>
      <p:sp>
        <p:nvSpPr>
          <p:cNvPr id="12" name="文本框 11"/>
          <p:cNvSpPr txBox="1"/>
          <p:nvPr/>
        </p:nvSpPr>
        <p:spPr>
          <a:xfrm>
            <a:off x="6684556" y="3735966"/>
            <a:ext cx="2666365" cy="275590"/>
          </a:xfrm>
          <a:prstGeom prst="rect">
            <a:avLst/>
          </a:prstGeom>
          <a:noFill/>
        </p:spPr>
        <p:txBody>
          <a:bodyPr wrap="none" rtlCol="0">
            <a:spAutoFit/>
          </a:bodyPr>
          <a:lstStyle>
            <a:defPPr>
              <a:defRPr lang="zh-CN"/>
            </a:defPPr>
            <a:lvl1pPr>
              <a:defRPr sz="1200" spc="150">
                <a:solidFill>
                  <a:srgbClr val="FEDEA4"/>
                </a:solidFill>
                <a:latin typeface="思源黑体 CN Heavy" panose="020B0A00000000000000" pitchFamily="34" charset="-122"/>
                <a:ea typeface="思源黑体 CN Heavy" panose="020B0A00000000000000" pitchFamily="34" charset="-122"/>
              </a:defRPr>
            </a:lvl1pPr>
          </a:lstStyle>
          <a:p>
            <a:r>
              <a:rPr lang="en-US" altLang="zh-CN" dirty="0"/>
              <a:t>Analysis Of Financial Data</a:t>
            </a:r>
            <a:endParaRPr lang="zh-CN" altLang="en-US" dirty="0"/>
          </a:p>
        </p:txBody>
      </p:sp>
      <p:sp>
        <p:nvSpPr>
          <p:cNvPr id="4" name="椭圆 3"/>
          <p:cNvSpPr/>
          <p:nvPr/>
        </p:nvSpPr>
        <p:spPr>
          <a:xfrm>
            <a:off x="-3387918" y="-729212"/>
            <a:ext cx="8316424" cy="8316424"/>
          </a:xfrm>
          <a:prstGeom prst="ellipse">
            <a:avLst/>
          </a:prstGeom>
          <a:solidFill>
            <a:srgbClr val="FEB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0" name="椭圆 69"/>
          <p:cNvSpPr/>
          <p:nvPr/>
        </p:nvSpPr>
        <p:spPr>
          <a:xfrm>
            <a:off x="-2518827" y="195982"/>
            <a:ext cx="7252862" cy="7252862"/>
          </a:xfrm>
          <a:prstGeom prst="ellipse">
            <a:avLst/>
          </a:prstGeom>
          <a:solidFill>
            <a:srgbClr val="FEDE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1" name="文本框 70"/>
          <p:cNvSpPr txBox="1"/>
          <p:nvPr/>
        </p:nvSpPr>
        <p:spPr>
          <a:xfrm>
            <a:off x="6684556" y="4062893"/>
            <a:ext cx="4924178" cy="737235"/>
          </a:xfrm>
          <a:prstGeom prst="rect">
            <a:avLst/>
          </a:prstGeom>
          <a:noFill/>
        </p:spPr>
        <p:txBody>
          <a:bodyPr wrap="square" rtlCol="0">
            <a:spAutoFit/>
          </a:bodyPr>
          <a:lstStyle/>
          <a:p>
            <a:pPr>
              <a:lnSpc>
                <a:spcPct val="150000"/>
              </a:lnSpc>
            </a:pPr>
            <a:r>
              <a:rPr lang="zh-CN" altLang="en-US" sz="1400" dirty="0">
                <a:solidFill>
                  <a:schemeClr val="tx1">
                    <a:lumMod val="50000"/>
                    <a:lumOff val="50000"/>
                  </a:schemeClr>
                </a:solidFill>
              </a:rPr>
              <a:t>財務數據分析，就是將企業營運能力、償債能力和盈利能力等方面的分析納入到一個有機的分析系統之中</a:t>
            </a:r>
            <a:endParaRPr lang="en-US" altLang="zh-CN" sz="1100" dirty="0">
              <a:solidFill>
                <a:schemeClr val="tx1">
                  <a:lumMod val="50000"/>
                  <a:lumOff val="50000"/>
                </a:schemeClr>
              </a:solidFill>
              <a:latin typeface="思源黑体 CN Light" panose="020B0300000000000000" pitchFamily="34" charset="-122"/>
              <a:ea typeface="思源黑体 CN Light" panose="020B0300000000000000" pitchFamily="34" charset="-122"/>
            </a:endParaRPr>
          </a:p>
        </p:txBody>
      </p:sp>
      <p:grpSp>
        <p:nvGrpSpPr>
          <p:cNvPr id="72" name="组合 71"/>
          <p:cNvGrpSpPr/>
          <p:nvPr/>
        </p:nvGrpSpPr>
        <p:grpSpPr>
          <a:xfrm>
            <a:off x="6760756" y="5756319"/>
            <a:ext cx="789600" cy="180000"/>
            <a:chOff x="6346288" y="5946819"/>
            <a:chExt cx="789600" cy="180000"/>
          </a:xfrm>
        </p:grpSpPr>
        <p:sp>
          <p:nvSpPr>
            <p:cNvPr id="73" name="椭圆 72"/>
            <p:cNvSpPr/>
            <p:nvPr/>
          </p:nvSpPr>
          <p:spPr>
            <a:xfrm>
              <a:off x="6346288" y="5946819"/>
              <a:ext cx="180000" cy="180000"/>
            </a:xfrm>
            <a:prstGeom prst="ellipse">
              <a:avLst/>
            </a:prstGeom>
            <a:solidFill>
              <a:srgbClr val="FEB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4" name="椭圆 73"/>
            <p:cNvSpPr/>
            <p:nvPr/>
          </p:nvSpPr>
          <p:spPr>
            <a:xfrm>
              <a:off x="6651088" y="5946819"/>
              <a:ext cx="180000" cy="180000"/>
            </a:xfrm>
            <a:prstGeom prst="ellipse">
              <a:avLst/>
            </a:prstGeom>
            <a:solidFill>
              <a:srgbClr val="FEBE4A">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5" name="椭圆 74"/>
            <p:cNvSpPr/>
            <p:nvPr/>
          </p:nvSpPr>
          <p:spPr>
            <a:xfrm>
              <a:off x="6955888" y="5946819"/>
              <a:ext cx="180000" cy="180000"/>
            </a:xfrm>
            <a:prstGeom prst="ellipse">
              <a:avLst/>
            </a:prstGeom>
            <a:solidFill>
              <a:srgbClr val="FEBE4A">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76" name="圆: 空心 75"/>
          <p:cNvSpPr/>
          <p:nvPr/>
        </p:nvSpPr>
        <p:spPr>
          <a:xfrm>
            <a:off x="11216478" y="5655832"/>
            <a:ext cx="2006589" cy="2006589"/>
          </a:xfrm>
          <a:prstGeom prst="donut">
            <a:avLst>
              <a:gd name="adj" fmla="val 11479"/>
            </a:avLst>
          </a:prstGeom>
          <a:solidFill>
            <a:srgbClr val="FEB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77" name="圆: 空心 76"/>
          <p:cNvSpPr/>
          <p:nvPr/>
        </p:nvSpPr>
        <p:spPr>
          <a:xfrm flipH="1">
            <a:off x="10766718" y="5533798"/>
            <a:ext cx="432000" cy="432000"/>
          </a:xfrm>
          <a:prstGeom prst="donut">
            <a:avLst>
              <a:gd name="adj" fmla="val 11479"/>
            </a:avLst>
          </a:prstGeom>
          <a:solidFill>
            <a:srgbClr val="FEB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pic>
        <p:nvPicPr>
          <p:cNvPr id="2" name="圖片 1" descr="一張含有 螺絲, 黑暗 的圖片&#10;&#10;自動產生的描述">
            <a:extLst>
              <a:ext uri="{FF2B5EF4-FFF2-40B4-BE49-F238E27FC236}">
                <a16:creationId xmlns:a16="http://schemas.microsoft.com/office/drawing/2014/main" id="{7CC6D07A-9BE1-366A-53E6-44AB9FEA077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2064" t="18413" r="10635" b="21421"/>
          <a:stretch/>
        </p:blipFill>
        <p:spPr>
          <a:xfrm>
            <a:off x="-90417" y="1490388"/>
            <a:ext cx="5547792" cy="4318063"/>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组合 16"/>
          <p:cNvGrpSpPr/>
          <p:nvPr/>
        </p:nvGrpSpPr>
        <p:grpSpPr>
          <a:xfrm>
            <a:off x="1219200" y="197085"/>
            <a:ext cx="3781336" cy="652171"/>
            <a:chOff x="1409700" y="616185"/>
            <a:chExt cx="3781336" cy="652171"/>
          </a:xfrm>
        </p:grpSpPr>
        <p:grpSp>
          <p:nvGrpSpPr>
            <p:cNvPr id="15" name="组合 14"/>
            <p:cNvGrpSpPr/>
            <p:nvPr/>
          </p:nvGrpSpPr>
          <p:grpSpPr>
            <a:xfrm>
              <a:off x="2493556" y="616185"/>
              <a:ext cx="2697480" cy="652171"/>
              <a:chOff x="2531656" y="501885"/>
              <a:chExt cx="2697480" cy="652171"/>
            </a:xfrm>
          </p:grpSpPr>
          <p:sp>
            <p:nvSpPr>
              <p:cNvPr id="13" name="文本框 12"/>
              <p:cNvSpPr txBox="1"/>
              <p:nvPr/>
            </p:nvSpPr>
            <p:spPr>
              <a:xfrm>
                <a:off x="2531656" y="501885"/>
                <a:ext cx="2697480" cy="521970"/>
              </a:xfrm>
              <a:prstGeom prst="rect">
                <a:avLst/>
              </a:prstGeom>
              <a:noFill/>
            </p:spPr>
            <p:txBody>
              <a:bodyPr wrap="none" rtlCol="0">
                <a:spAutoFit/>
              </a:bodyPr>
              <a:lstStyle/>
              <a:p>
                <a:r>
                  <a:rPr lang="zh-CN" altLang="en-US" sz="2800" spc="500" dirty="0">
                    <a:solidFill>
                      <a:srgbClr val="FEBE4A"/>
                    </a:solidFill>
                    <a:latin typeface="思源黑体 CN Heavy" panose="020B0A00000000000000" pitchFamily="34" charset="-122"/>
                    <a:ea typeface="思源黑体 CN Heavy" panose="020B0A00000000000000" pitchFamily="34" charset="-122"/>
                  </a:rPr>
                  <a:t>財務數據分析</a:t>
                </a:r>
                <a:endParaRPr lang="en-US" altLang="zh-CN" sz="2800" spc="500" dirty="0">
                  <a:solidFill>
                    <a:srgbClr val="FEBE4A"/>
                  </a:solidFill>
                  <a:latin typeface="思源黑体 CN Heavy" panose="020B0A00000000000000" pitchFamily="34" charset="-122"/>
                  <a:ea typeface="思源黑体 CN Heavy" panose="020B0A00000000000000" pitchFamily="34" charset="-122"/>
                </a:endParaRPr>
              </a:p>
            </p:txBody>
          </p:sp>
          <p:sp>
            <p:nvSpPr>
              <p:cNvPr id="14" name="文本框 13"/>
              <p:cNvSpPr txBox="1"/>
              <p:nvPr/>
            </p:nvSpPr>
            <p:spPr>
              <a:xfrm>
                <a:off x="2544900" y="878466"/>
                <a:ext cx="2666365" cy="275590"/>
              </a:xfrm>
              <a:prstGeom prst="rect">
                <a:avLst/>
              </a:prstGeom>
              <a:noFill/>
            </p:spPr>
            <p:txBody>
              <a:bodyPr wrap="none" rtlCol="0">
                <a:spAutoFit/>
              </a:bodyPr>
              <a:lstStyle>
                <a:defPPr>
                  <a:defRPr lang="zh-CN"/>
                </a:defPPr>
                <a:lvl1pPr>
                  <a:defRPr sz="1200" spc="150">
                    <a:solidFill>
                      <a:srgbClr val="FEDEA4"/>
                    </a:solidFill>
                    <a:latin typeface="思源黑体 CN Heavy" panose="020B0A00000000000000" pitchFamily="34" charset="-122"/>
                    <a:ea typeface="思源黑体 CN Heavy" panose="020B0A00000000000000" pitchFamily="34" charset="-122"/>
                  </a:defRPr>
                </a:lvl1pPr>
              </a:lstStyle>
              <a:p>
                <a:pPr algn="ctr"/>
                <a:r>
                  <a:rPr lang="en-US" altLang="zh-CN" dirty="0"/>
                  <a:t>Analysis Of Financial Data</a:t>
                </a:r>
                <a:endParaRPr lang="zh-CN" altLang="en-US" dirty="0"/>
              </a:p>
            </p:txBody>
          </p:sp>
        </p:grpSp>
        <p:grpSp>
          <p:nvGrpSpPr>
            <p:cNvPr id="16" name="组合 15"/>
            <p:cNvGrpSpPr/>
            <p:nvPr/>
          </p:nvGrpSpPr>
          <p:grpSpPr>
            <a:xfrm>
              <a:off x="1409700" y="640497"/>
              <a:ext cx="1005305" cy="604957"/>
              <a:chOff x="1409700" y="630972"/>
              <a:chExt cx="1005305" cy="604957"/>
            </a:xfrm>
          </p:grpSpPr>
          <p:sp>
            <p:nvSpPr>
              <p:cNvPr id="11" name="任意多边形: 形状 10"/>
              <p:cNvSpPr/>
              <p:nvPr/>
            </p:nvSpPr>
            <p:spPr>
              <a:xfrm flipH="1">
                <a:off x="1409700" y="630972"/>
                <a:ext cx="1005305" cy="604957"/>
              </a:xfrm>
              <a:custGeom>
                <a:avLst/>
                <a:gdLst>
                  <a:gd name="connsiteX0" fmla="*/ 0 w 1005305"/>
                  <a:gd name="connsiteY0" fmla="*/ 302478 h 604957"/>
                  <a:gd name="connsiteX1" fmla="*/ 0 w 1005305"/>
                  <a:gd name="connsiteY1" fmla="*/ 302479 h 604957"/>
                  <a:gd name="connsiteX2" fmla="*/ 0 w 1005305"/>
                  <a:gd name="connsiteY2" fmla="*/ 302479 h 604957"/>
                  <a:gd name="connsiteX3" fmla="*/ 302479 w 1005305"/>
                  <a:gd name="connsiteY3" fmla="*/ 0 h 604957"/>
                  <a:gd name="connsiteX4" fmla="*/ 1005305 w 1005305"/>
                  <a:gd name="connsiteY4" fmla="*/ 0 h 604957"/>
                  <a:gd name="connsiteX5" fmla="*/ 1005305 w 1005305"/>
                  <a:gd name="connsiteY5" fmla="*/ 604957 h 604957"/>
                  <a:gd name="connsiteX6" fmla="*/ 302479 w 1005305"/>
                  <a:gd name="connsiteY6" fmla="*/ 604957 h 604957"/>
                  <a:gd name="connsiteX7" fmla="*/ 6146 w 1005305"/>
                  <a:gd name="connsiteY7" fmla="*/ 363438 h 604957"/>
                  <a:gd name="connsiteX8" fmla="*/ 0 w 1005305"/>
                  <a:gd name="connsiteY8" fmla="*/ 302479 h 604957"/>
                  <a:gd name="connsiteX9" fmla="*/ 6146 w 1005305"/>
                  <a:gd name="connsiteY9" fmla="*/ 241519 h 604957"/>
                  <a:gd name="connsiteX10" fmla="*/ 302479 w 1005305"/>
                  <a:gd name="connsiteY10" fmla="*/ 0 h 604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5305" h="604957">
                    <a:moveTo>
                      <a:pt x="0" y="302478"/>
                    </a:moveTo>
                    <a:lnTo>
                      <a:pt x="0" y="302479"/>
                    </a:lnTo>
                    <a:lnTo>
                      <a:pt x="0" y="302479"/>
                    </a:lnTo>
                    <a:close/>
                    <a:moveTo>
                      <a:pt x="302479" y="0"/>
                    </a:moveTo>
                    <a:lnTo>
                      <a:pt x="1005305" y="0"/>
                    </a:lnTo>
                    <a:lnTo>
                      <a:pt x="1005305" y="604957"/>
                    </a:lnTo>
                    <a:lnTo>
                      <a:pt x="302479" y="604957"/>
                    </a:lnTo>
                    <a:cubicBezTo>
                      <a:pt x="156306" y="604957"/>
                      <a:pt x="34351" y="501273"/>
                      <a:pt x="6146" y="363438"/>
                    </a:cubicBezTo>
                    <a:lnTo>
                      <a:pt x="0" y="302479"/>
                    </a:lnTo>
                    <a:lnTo>
                      <a:pt x="6146" y="241519"/>
                    </a:lnTo>
                    <a:cubicBezTo>
                      <a:pt x="34351" y="103684"/>
                      <a:pt x="156306" y="0"/>
                      <a:pt x="302479" y="0"/>
                    </a:cubicBezTo>
                    <a:close/>
                  </a:path>
                </a:pathLst>
              </a:custGeom>
              <a:solidFill>
                <a:srgbClr val="FEB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2" name="文本框 11"/>
              <p:cNvSpPr txBox="1"/>
              <p:nvPr/>
            </p:nvSpPr>
            <p:spPr>
              <a:xfrm>
                <a:off x="1550715" y="641063"/>
                <a:ext cx="716280" cy="583565"/>
              </a:xfrm>
              <a:prstGeom prst="rect">
                <a:avLst/>
              </a:prstGeom>
              <a:noFill/>
            </p:spPr>
            <p:txBody>
              <a:bodyPr wrap="none" rtlCol="0">
                <a:spAutoFit/>
              </a:bodyPr>
              <a:lstStyle>
                <a:defPPr>
                  <a:defRPr lang="zh-CN"/>
                </a:defPPr>
                <a:lvl1pPr>
                  <a:defRPr sz="4400" spc="150">
                    <a:solidFill>
                      <a:srgbClr val="FD6479"/>
                    </a:solidFill>
                    <a:latin typeface="思源黑体 CN Heavy" panose="020B0A00000000000000" pitchFamily="34" charset="-122"/>
                    <a:ea typeface="思源黑体 CN Heavy" panose="020B0A00000000000000" pitchFamily="34" charset="-122"/>
                  </a:defRPr>
                </a:lvl1pPr>
              </a:lstStyle>
              <a:p>
                <a:r>
                  <a:rPr lang="en-US" altLang="zh-CN" sz="3200" dirty="0">
                    <a:solidFill>
                      <a:schemeClr val="bg1"/>
                    </a:solidFill>
                  </a:rPr>
                  <a:t>02</a:t>
                </a:r>
                <a:endParaRPr lang="zh-CN" altLang="en-US" sz="3200" dirty="0">
                  <a:solidFill>
                    <a:schemeClr val="bg1"/>
                  </a:solidFill>
                </a:endParaRPr>
              </a:p>
            </p:txBody>
          </p:sp>
        </p:grpSp>
      </p:grpSp>
      <p:sp>
        <p:nvSpPr>
          <p:cNvPr id="31" name="矩形 30"/>
          <p:cNvSpPr/>
          <p:nvPr/>
        </p:nvSpPr>
        <p:spPr>
          <a:xfrm>
            <a:off x="722439" y="2481688"/>
            <a:ext cx="3458054" cy="2491496"/>
          </a:xfrm>
          <a:prstGeom prst="rect">
            <a:avLst/>
          </a:prstGeom>
          <a:blipFill dpi="0" rotWithShape="1">
            <a:blip r:embed="rId3"/>
            <a:srcRect/>
            <a:tile tx="209550" ty="-107950" sx="100000" sy="100000" flip="none"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矩形 31"/>
          <p:cNvSpPr/>
          <p:nvPr/>
        </p:nvSpPr>
        <p:spPr>
          <a:xfrm>
            <a:off x="4376758" y="2553894"/>
            <a:ext cx="3458054" cy="2491496"/>
          </a:xfrm>
          <a:prstGeom prst="rect">
            <a:avLst/>
          </a:prstGeom>
          <a:blipFill dpi="0" rotWithShape="1">
            <a:blip r:embed="rId4"/>
            <a:srcRect/>
            <a:tile tx="-38100" ty="0" sx="100000" sy="100000" flip="none"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矩形 32"/>
          <p:cNvSpPr/>
          <p:nvPr/>
        </p:nvSpPr>
        <p:spPr>
          <a:xfrm>
            <a:off x="8055686" y="2553894"/>
            <a:ext cx="3458054" cy="2491496"/>
          </a:xfrm>
          <a:prstGeom prst="rect">
            <a:avLst/>
          </a:prstGeom>
          <a:blipFill dpi="0" rotWithShape="1">
            <a:blip r:embed="rId5"/>
            <a:srcRect/>
            <a:tile tx="1416050" ty="0" sx="100000" sy="100000" flip="none"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文本框 33"/>
          <p:cNvSpPr txBox="1"/>
          <p:nvPr/>
        </p:nvSpPr>
        <p:spPr>
          <a:xfrm>
            <a:off x="673770" y="5579852"/>
            <a:ext cx="3458054" cy="650240"/>
          </a:xfrm>
          <a:prstGeom prst="rect">
            <a:avLst/>
          </a:prstGeom>
          <a:noFill/>
        </p:spPr>
        <p:txBody>
          <a:bodyPr wrap="square" rtlCol="0">
            <a:spAutoFit/>
          </a:bodyPr>
          <a:lstStyle>
            <a:defPPr>
              <a:defRPr lang="zh-CN"/>
            </a:defPPr>
            <a:lvl1pPr lvl="0">
              <a:lnSpc>
                <a:spcPct val="130000"/>
              </a:lnSpc>
              <a:defRPr sz="1400">
                <a:solidFill>
                  <a:schemeClr val="tx1">
                    <a:lumMod val="50000"/>
                    <a:lumOff val="50000"/>
                  </a:schemeClr>
                </a:solidFill>
                <a:latin typeface="思源黑体 CN Light" panose="020B0300000000000000" pitchFamily="34" charset="-122"/>
                <a:ea typeface="思源黑体 CN Light" panose="020B0300000000000000" pitchFamily="34" charset="-122"/>
              </a:defRPr>
            </a:lvl1pPr>
          </a:lstStyle>
          <a:p>
            <a:r>
              <a:rPr lang="zh-CN" altLang="en-US" dirty="0"/>
              <a:t>資產負債表主要載明公司的資產數額及其具體構成，資產是以一種結果的形式呈現。</a:t>
            </a:r>
          </a:p>
        </p:txBody>
      </p:sp>
      <p:sp>
        <p:nvSpPr>
          <p:cNvPr id="36" name="矩形: 对角圆角 35"/>
          <p:cNvSpPr/>
          <p:nvPr/>
        </p:nvSpPr>
        <p:spPr>
          <a:xfrm>
            <a:off x="674338" y="4742029"/>
            <a:ext cx="1618864" cy="648000"/>
          </a:xfrm>
          <a:prstGeom prst="round2DiagRect">
            <a:avLst>
              <a:gd name="adj1" fmla="val 40062"/>
              <a:gd name="adj2" fmla="val 0"/>
            </a:avLst>
          </a:prstGeom>
          <a:solidFill>
            <a:srgbClr val="FEB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文本框 36"/>
          <p:cNvSpPr txBox="1"/>
          <p:nvPr/>
        </p:nvSpPr>
        <p:spPr>
          <a:xfrm>
            <a:off x="673770" y="4858280"/>
            <a:ext cx="1620000" cy="460375"/>
          </a:xfrm>
          <a:prstGeom prst="rect">
            <a:avLst/>
          </a:prstGeom>
          <a:noFill/>
        </p:spPr>
        <p:txBody>
          <a:bodyPr wrap="square" rtlCol="0">
            <a:spAutoFit/>
          </a:bodyPr>
          <a:lstStyle/>
          <a:p>
            <a:pPr algn="ctr"/>
            <a:r>
              <a:rPr lang="zh-CN" altLang="en-US" sz="2400" dirty="0">
                <a:solidFill>
                  <a:schemeClr val="bg1"/>
                </a:solidFill>
                <a:latin typeface="思源黑体 CN Heavy" panose="020B0A00000000000000" pitchFamily="34" charset="-122"/>
                <a:ea typeface="思源黑体 CN Heavy" panose="020B0A00000000000000" pitchFamily="34" charset="-122"/>
              </a:rPr>
              <a:t>數據分析</a:t>
            </a:r>
          </a:p>
        </p:txBody>
      </p:sp>
      <p:sp>
        <p:nvSpPr>
          <p:cNvPr id="41" name="文本框 40"/>
          <p:cNvSpPr txBox="1"/>
          <p:nvPr/>
        </p:nvSpPr>
        <p:spPr>
          <a:xfrm>
            <a:off x="1975196" y="1641194"/>
            <a:ext cx="8241609" cy="650240"/>
          </a:xfrm>
          <a:prstGeom prst="rect">
            <a:avLst/>
          </a:prstGeom>
          <a:noFill/>
        </p:spPr>
        <p:txBody>
          <a:bodyPr wrap="square" rtlCol="0">
            <a:spAutoFit/>
          </a:bodyPr>
          <a:lstStyle>
            <a:defPPr>
              <a:defRPr lang="zh-CN"/>
            </a:defPPr>
            <a:lvl1pPr lvl="0">
              <a:lnSpc>
                <a:spcPct val="130000"/>
              </a:lnSpc>
              <a:defRPr sz="1400">
                <a:solidFill>
                  <a:schemeClr val="tx1">
                    <a:lumMod val="50000"/>
                    <a:lumOff val="50000"/>
                  </a:schemeClr>
                </a:solidFill>
                <a:latin typeface="思源黑体 CN Light" panose="020B0300000000000000" pitchFamily="34" charset="-122"/>
                <a:ea typeface="思源黑体 CN Light" panose="020B0300000000000000" pitchFamily="34" charset="-122"/>
              </a:defRPr>
            </a:lvl1pPr>
          </a:lstStyle>
          <a:p>
            <a:pPr algn="ctr"/>
            <a:r>
              <a:rPr lang="zh-CN" altLang="en-US" dirty="0"/>
              <a:t>對於資產負債表，我們通常可以通過同型分析詳細列明企業各項資金佔據總資產的比重，分析企業的資產負債組成結構</a:t>
            </a:r>
          </a:p>
        </p:txBody>
      </p:sp>
      <p:sp>
        <p:nvSpPr>
          <p:cNvPr id="43" name="文本框 42"/>
          <p:cNvSpPr txBox="1"/>
          <p:nvPr/>
        </p:nvSpPr>
        <p:spPr>
          <a:xfrm>
            <a:off x="5286000" y="1256830"/>
            <a:ext cx="2105400" cy="460375"/>
          </a:xfrm>
          <a:prstGeom prst="rect">
            <a:avLst/>
          </a:prstGeom>
          <a:noFill/>
        </p:spPr>
        <p:txBody>
          <a:bodyPr wrap="square" rtlCol="0">
            <a:spAutoFit/>
          </a:bodyPr>
          <a:lstStyle/>
          <a:p>
            <a:pPr algn="ctr"/>
            <a:r>
              <a:rPr lang="zh-CN" altLang="en-US" sz="2400" dirty="0">
                <a:solidFill>
                  <a:srgbClr val="FEBE4A"/>
                </a:solidFill>
                <a:latin typeface="思源黑体 CN Heavy" panose="020B0A00000000000000" pitchFamily="34" charset="-122"/>
                <a:ea typeface="思源黑体 CN Heavy" panose="020B0A00000000000000" pitchFamily="34" charset="-122"/>
              </a:rPr>
              <a:t>財務數據分析</a:t>
            </a:r>
          </a:p>
        </p:txBody>
      </p:sp>
      <p:sp>
        <p:nvSpPr>
          <p:cNvPr id="45" name="矩形: 对角圆角 44"/>
          <p:cNvSpPr/>
          <p:nvPr/>
        </p:nvSpPr>
        <p:spPr>
          <a:xfrm>
            <a:off x="4388080" y="4750051"/>
            <a:ext cx="1618864" cy="648000"/>
          </a:xfrm>
          <a:prstGeom prst="round2DiagRect">
            <a:avLst>
              <a:gd name="adj1" fmla="val 40062"/>
              <a:gd name="adj2" fmla="val 0"/>
            </a:avLst>
          </a:prstGeom>
          <a:solidFill>
            <a:srgbClr val="FEB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文本框 45"/>
          <p:cNvSpPr txBox="1"/>
          <p:nvPr/>
        </p:nvSpPr>
        <p:spPr>
          <a:xfrm>
            <a:off x="4352695" y="4866302"/>
            <a:ext cx="1620000" cy="460375"/>
          </a:xfrm>
          <a:prstGeom prst="rect">
            <a:avLst/>
          </a:prstGeom>
          <a:noFill/>
        </p:spPr>
        <p:txBody>
          <a:bodyPr wrap="square" rtlCol="0">
            <a:spAutoFit/>
          </a:bodyPr>
          <a:lstStyle/>
          <a:p>
            <a:pPr algn="ctr"/>
            <a:r>
              <a:rPr lang="zh-CN" altLang="en-US" sz="2400" dirty="0">
                <a:solidFill>
                  <a:schemeClr val="bg1"/>
                </a:solidFill>
                <a:latin typeface="思源黑体 CN Heavy" panose="020B0A00000000000000" pitchFamily="34" charset="-122"/>
                <a:ea typeface="思源黑体 CN Heavy" panose="020B0A00000000000000" pitchFamily="34" charset="-122"/>
              </a:rPr>
              <a:t>數據分析</a:t>
            </a:r>
          </a:p>
        </p:txBody>
      </p:sp>
      <p:sp>
        <p:nvSpPr>
          <p:cNvPr id="49" name="矩形: 对角圆角 48"/>
          <p:cNvSpPr/>
          <p:nvPr/>
        </p:nvSpPr>
        <p:spPr>
          <a:xfrm>
            <a:off x="8036006" y="4750051"/>
            <a:ext cx="1618864" cy="648000"/>
          </a:xfrm>
          <a:prstGeom prst="round2DiagRect">
            <a:avLst>
              <a:gd name="adj1" fmla="val 40062"/>
              <a:gd name="adj2" fmla="val 0"/>
            </a:avLst>
          </a:prstGeom>
          <a:solidFill>
            <a:srgbClr val="FEB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0" name="文本框 49"/>
          <p:cNvSpPr txBox="1"/>
          <p:nvPr/>
        </p:nvSpPr>
        <p:spPr>
          <a:xfrm>
            <a:off x="8035438" y="4843219"/>
            <a:ext cx="1620000" cy="460375"/>
          </a:xfrm>
          <a:prstGeom prst="rect">
            <a:avLst/>
          </a:prstGeom>
          <a:noFill/>
        </p:spPr>
        <p:txBody>
          <a:bodyPr wrap="square" rtlCol="0">
            <a:spAutoFit/>
          </a:bodyPr>
          <a:lstStyle/>
          <a:p>
            <a:pPr algn="ctr"/>
            <a:r>
              <a:rPr lang="zh-CN" altLang="en-US" sz="2400" dirty="0">
                <a:solidFill>
                  <a:schemeClr val="bg1"/>
                </a:solidFill>
                <a:latin typeface="思源黑体 CN Heavy" panose="020B0A00000000000000" pitchFamily="34" charset="-122"/>
                <a:ea typeface="思源黑体 CN Heavy" panose="020B0A00000000000000" pitchFamily="34" charset="-122"/>
              </a:rPr>
              <a:t>數據分析</a:t>
            </a:r>
          </a:p>
        </p:txBody>
      </p:sp>
      <p:sp>
        <p:nvSpPr>
          <p:cNvPr id="51" name="文本框 50"/>
          <p:cNvSpPr txBox="1"/>
          <p:nvPr/>
        </p:nvSpPr>
        <p:spPr>
          <a:xfrm>
            <a:off x="4352695" y="5579852"/>
            <a:ext cx="3458054" cy="650240"/>
          </a:xfrm>
          <a:prstGeom prst="rect">
            <a:avLst/>
          </a:prstGeom>
          <a:noFill/>
        </p:spPr>
        <p:txBody>
          <a:bodyPr wrap="square" rtlCol="0">
            <a:spAutoFit/>
          </a:bodyPr>
          <a:lstStyle>
            <a:defPPr>
              <a:defRPr lang="zh-CN"/>
            </a:defPPr>
            <a:lvl1pPr lvl="0">
              <a:lnSpc>
                <a:spcPct val="130000"/>
              </a:lnSpc>
              <a:defRPr sz="1400">
                <a:solidFill>
                  <a:schemeClr val="tx1">
                    <a:lumMod val="50000"/>
                    <a:lumOff val="50000"/>
                  </a:schemeClr>
                </a:solidFill>
                <a:latin typeface="思源黑体 CN Light" panose="020B0300000000000000" pitchFamily="34" charset="-122"/>
                <a:ea typeface="思源黑体 CN Light" panose="020B0300000000000000" pitchFamily="34" charset="-122"/>
              </a:defRPr>
            </a:lvl1pPr>
          </a:lstStyle>
          <a:p>
            <a:r>
              <a:rPr lang="zh-CN" altLang="en-US" dirty="0"/>
              <a:t>有結果，必然有其來源，該表中資產的來源體現為負債和所有者權益</a:t>
            </a:r>
          </a:p>
        </p:txBody>
      </p:sp>
      <p:sp>
        <p:nvSpPr>
          <p:cNvPr id="52" name="文本框 51"/>
          <p:cNvSpPr txBox="1"/>
          <p:nvPr/>
        </p:nvSpPr>
        <p:spPr>
          <a:xfrm>
            <a:off x="8018314" y="5579852"/>
            <a:ext cx="3458054" cy="929640"/>
          </a:xfrm>
          <a:prstGeom prst="rect">
            <a:avLst/>
          </a:prstGeom>
          <a:noFill/>
        </p:spPr>
        <p:txBody>
          <a:bodyPr wrap="square" rtlCol="0">
            <a:spAutoFit/>
          </a:bodyPr>
          <a:lstStyle>
            <a:defPPr>
              <a:defRPr lang="zh-CN"/>
            </a:defPPr>
            <a:lvl1pPr lvl="0">
              <a:lnSpc>
                <a:spcPct val="130000"/>
              </a:lnSpc>
              <a:defRPr sz="1400">
                <a:solidFill>
                  <a:schemeClr val="tx1">
                    <a:lumMod val="50000"/>
                    <a:lumOff val="50000"/>
                  </a:schemeClr>
                </a:solidFill>
                <a:latin typeface="思源黑体 CN Light" panose="020B0300000000000000" pitchFamily="34" charset="-122"/>
                <a:ea typeface="思源黑体 CN Light" panose="020B0300000000000000" pitchFamily="34" charset="-122"/>
              </a:defRPr>
            </a:lvl1pPr>
          </a:lstStyle>
          <a:p>
            <a:r>
              <a:rPr lang="zh-CN" altLang="en-US" dirty="0"/>
              <a:t>資產負債表由資產、負債、所有者權益構成</a:t>
            </a:r>
            <a:r>
              <a:rPr lang="en-US" altLang="zh-CN" dirty="0"/>
              <a:t>,</a:t>
            </a:r>
            <a:r>
              <a:rPr lang="zh-CN" altLang="en-US" dirty="0"/>
              <a:t>其中</a:t>
            </a:r>
            <a:r>
              <a:rPr lang="en-US" altLang="zh-CN" dirty="0"/>
              <a:t>,</a:t>
            </a:r>
            <a:r>
              <a:rPr lang="zh-CN" altLang="en-US" dirty="0"/>
              <a:t>資產分為流動資產</a:t>
            </a:r>
            <a:r>
              <a:rPr lang="en-US" altLang="zh-CN" dirty="0"/>
              <a:t>,</a:t>
            </a:r>
            <a:r>
              <a:rPr lang="zh-CN" altLang="en-US" dirty="0"/>
              <a:t>非流動資產</a:t>
            </a:r>
            <a:r>
              <a:rPr lang="en-US" altLang="zh-CN" dirty="0"/>
              <a:t>,</a:t>
            </a:r>
            <a:r>
              <a:rPr lang="zh-CN" altLang="en-US" dirty="0"/>
              <a:t>負債分為流動負債、非流動負債</a:t>
            </a:r>
          </a:p>
        </p:txBody>
      </p:sp>
      <p:pic>
        <p:nvPicPr>
          <p:cNvPr id="35" name="图片 3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5633" y="161560"/>
            <a:ext cx="774292" cy="774292"/>
          </a:xfrm>
          <a:prstGeom prst="rect">
            <a:avLst/>
          </a:prstGeom>
        </p:spPr>
      </p:pic>
    </p:spTree>
    <p:custDataLst>
      <p:tags r:id="rId1"/>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ïṡľíḓê"/>
          <p:cNvSpPr/>
          <p:nvPr/>
        </p:nvSpPr>
        <p:spPr>
          <a:xfrm flipH="1" flipV="1">
            <a:off x="3961234" y="2093462"/>
            <a:ext cx="4240530" cy="4240530"/>
          </a:xfrm>
          <a:prstGeom prst="arc">
            <a:avLst>
              <a:gd name="adj1" fmla="val 12136914"/>
              <a:gd name="adj2" fmla="val 20239707"/>
            </a:avLst>
          </a:prstGeom>
          <a:ln w="19050">
            <a:solidFill>
              <a:srgbClr val="FEDEA4"/>
            </a:solidFill>
            <a:prstDash val="dash"/>
            <a:tailEnd type="triangle"/>
          </a:ln>
        </p:spPr>
        <p:style>
          <a:lnRef idx="1">
            <a:schemeClr val="accent1"/>
          </a:lnRef>
          <a:fillRef idx="0">
            <a:schemeClr val="accent1"/>
          </a:fillRef>
          <a:effectRef idx="0">
            <a:schemeClr val="accent1"/>
          </a:effectRef>
          <a:fontRef idx="minor">
            <a:schemeClr val="tx1"/>
          </a:fontRef>
        </p:style>
        <p:txBody>
          <a:bodyPr anchor="ctr"/>
          <a:lstStyle/>
          <a:p>
            <a:pPr algn="ctr"/>
            <a:endParaRPr dirty="0">
              <a:solidFill>
                <a:schemeClr val="tx1">
                  <a:lumMod val="50000"/>
                  <a:lumOff val="50000"/>
                </a:schemeClr>
              </a:solidFill>
              <a:latin typeface="思源黑体 CN Heavy" panose="020B0A00000000000000" pitchFamily="34" charset="-122"/>
              <a:ea typeface="思源黑体 CN Heavy" panose="020B0A00000000000000" pitchFamily="34" charset="-122"/>
              <a:cs typeface="思源黑体 CN Normal" panose="020B0400000000000000" charset="-122"/>
            </a:endParaRPr>
          </a:p>
        </p:txBody>
      </p:sp>
      <p:sp>
        <p:nvSpPr>
          <p:cNvPr id="60" name="iṡlíḋe"/>
          <p:cNvSpPr/>
          <p:nvPr/>
        </p:nvSpPr>
        <p:spPr>
          <a:xfrm>
            <a:off x="3973227" y="927735"/>
            <a:ext cx="4240530" cy="4240530"/>
          </a:xfrm>
          <a:prstGeom prst="arc">
            <a:avLst>
              <a:gd name="adj1" fmla="val 12136914"/>
              <a:gd name="adj2" fmla="val 20239707"/>
            </a:avLst>
          </a:prstGeom>
          <a:ln w="19050">
            <a:solidFill>
              <a:srgbClr val="FEDEA4"/>
            </a:solidFill>
            <a:prstDash val="dash"/>
            <a:tailEnd type="triangle"/>
          </a:ln>
        </p:spPr>
        <p:style>
          <a:lnRef idx="1">
            <a:schemeClr val="accent1"/>
          </a:lnRef>
          <a:fillRef idx="0">
            <a:schemeClr val="accent1"/>
          </a:fillRef>
          <a:effectRef idx="0">
            <a:schemeClr val="accent1"/>
          </a:effectRef>
          <a:fontRef idx="minor">
            <a:schemeClr val="tx1"/>
          </a:fontRef>
        </p:style>
        <p:txBody>
          <a:bodyPr anchor="ctr"/>
          <a:lstStyle/>
          <a:p>
            <a:pPr algn="ctr"/>
            <a:endParaRPr dirty="0">
              <a:solidFill>
                <a:schemeClr val="tx1">
                  <a:lumMod val="50000"/>
                  <a:lumOff val="50000"/>
                </a:schemeClr>
              </a:solidFill>
              <a:latin typeface="思源黑体 CN Heavy" panose="020B0A00000000000000" pitchFamily="34" charset="-122"/>
              <a:ea typeface="思源黑体 CN Heavy" panose="020B0A00000000000000" pitchFamily="34" charset="-122"/>
              <a:cs typeface="思源黑体 CN Normal" panose="020B0400000000000000" charset="-122"/>
            </a:endParaRPr>
          </a:p>
        </p:txBody>
      </p:sp>
      <p:grpSp>
        <p:nvGrpSpPr>
          <p:cNvPr id="4" name="组合 3"/>
          <p:cNvGrpSpPr/>
          <p:nvPr/>
        </p:nvGrpSpPr>
        <p:grpSpPr>
          <a:xfrm>
            <a:off x="405633" y="161560"/>
            <a:ext cx="4642492" cy="774292"/>
            <a:chOff x="405633" y="161560"/>
            <a:chExt cx="4642492" cy="774292"/>
          </a:xfrm>
        </p:grpSpPr>
        <p:grpSp>
          <p:nvGrpSpPr>
            <p:cNvPr id="5" name="组合 4"/>
            <p:cNvGrpSpPr/>
            <p:nvPr/>
          </p:nvGrpSpPr>
          <p:grpSpPr>
            <a:xfrm>
              <a:off x="1219200" y="197085"/>
              <a:ext cx="3828925" cy="652171"/>
              <a:chOff x="1409700" y="616185"/>
              <a:chExt cx="3828925" cy="652171"/>
            </a:xfrm>
          </p:grpSpPr>
          <p:grpSp>
            <p:nvGrpSpPr>
              <p:cNvPr id="7" name="组合 6"/>
              <p:cNvGrpSpPr/>
              <p:nvPr/>
            </p:nvGrpSpPr>
            <p:grpSpPr>
              <a:xfrm>
                <a:off x="2493556" y="616185"/>
                <a:ext cx="2745069" cy="652171"/>
                <a:chOff x="2531656" y="501885"/>
                <a:chExt cx="2745069" cy="652171"/>
              </a:xfrm>
            </p:grpSpPr>
            <p:sp>
              <p:nvSpPr>
                <p:cNvPr id="11" name="文本框 10"/>
                <p:cNvSpPr txBox="1"/>
                <p:nvPr/>
              </p:nvSpPr>
              <p:spPr>
                <a:xfrm>
                  <a:off x="2531656" y="501885"/>
                  <a:ext cx="2697480" cy="521970"/>
                </a:xfrm>
                <a:prstGeom prst="rect">
                  <a:avLst/>
                </a:prstGeom>
                <a:noFill/>
              </p:spPr>
              <p:txBody>
                <a:bodyPr wrap="none" rtlCol="0">
                  <a:spAutoFit/>
                </a:bodyPr>
                <a:lstStyle/>
                <a:p>
                  <a:r>
                    <a:rPr lang="zh-CN" altLang="en-US" sz="2800" spc="500" dirty="0">
                      <a:solidFill>
                        <a:srgbClr val="FEBE4A"/>
                      </a:solidFill>
                      <a:latin typeface="思源黑体 CN Heavy" panose="020B0A00000000000000" pitchFamily="34" charset="-122"/>
                      <a:ea typeface="思源黑体 CN Heavy" panose="020B0A00000000000000" pitchFamily="34" charset="-122"/>
                    </a:rPr>
                    <a:t>財務數據分析</a:t>
                  </a:r>
                  <a:endParaRPr lang="en-US" altLang="zh-CN" sz="2800" spc="500" dirty="0">
                    <a:solidFill>
                      <a:srgbClr val="FEBE4A"/>
                    </a:solidFill>
                    <a:latin typeface="思源黑体 CN Heavy" panose="020B0A00000000000000" pitchFamily="34" charset="-122"/>
                    <a:ea typeface="思源黑体 CN Heavy" panose="020B0A00000000000000" pitchFamily="34" charset="-122"/>
                  </a:endParaRPr>
                </a:p>
              </p:txBody>
            </p:sp>
            <p:sp>
              <p:nvSpPr>
                <p:cNvPr id="12" name="文本框 11"/>
                <p:cNvSpPr txBox="1"/>
                <p:nvPr/>
              </p:nvSpPr>
              <p:spPr>
                <a:xfrm>
                  <a:off x="2556385" y="878466"/>
                  <a:ext cx="2720340" cy="275590"/>
                </a:xfrm>
                <a:prstGeom prst="rect">
                  <a:avLst/>
                </a:prstGeom>
                <a:noFill/>
              </p:spPr>
              <p:txBody>
                <a:bodyPr wrap="none" rtlCol="0">
                  <a:spAutoFit/>
                </a:bodyPr>
                <a:lstStyle>
                  <a:defPPr>
                    <a:defRPr lang="zh-CN"/>
                  </a:defPPr>
                  <a:lvl1pPr algn="ctr">
                    <a:defRPr sz="1200" spc="150">
                      <a:solidFill>
                        <a:srgbClr val="FEDEA4"/>
                      </a:solidFill>
                      <a:latin typeface="思源黑体 CN Heavy" panose="020B0A00000000000000" pitchFamily="34" charset="-122"/>
                      <a:ea typeface="思源黑体 CN Heavy" panose="020B0A00000000000000" pitchFamily="34" charset="-122"/>
                    </a:defRPr>
                  </a:lvl1pPr>
                </a:lstStyle>
                <a:p>
                  <a:r>
                    <a:rPr lang="en-US" altLang="zh-CN" dirty="0"/>
                    <a:t>Analysis Of Financial Data </a:t>
                  </a:r>
                  <a:endParaRPr lang="zh-CN" altLang="en-US" dirty="0"/>
                </a:p>
              </p:txBody>
            </p:sp>
          </p:grpSp>
          <p:grpSp>
            <p:nvGrpSpPr>
              <p:cNvPr id="8" name="组合 7"/>
              <p:cNvGrpSpPr/>
              <p:nvPr/>
            </p:nvGrpSpPr>
            <p:grpSpPr>
              <a:xfrm>
                <a:off x="1409700" y="640497"/>
                <a:ext cx="1005305" cy="604957"/>
                <a:chOff x="1409700" y="630972"/>
                <a:chExt cx="1005305" cy="604957"/>
              </a:xfrm>
            </p:grpSpPr>
            <p:sp>
              <p:nvSpPr>
                <p:cNvPr id="9" name="任意多边形: 形状 8"/>
                <p:cNvSpPr/>
                <p:nvPr/>
              </p:nvSpPr>
              <p:spPr>
                <a:xfrm flipH="1">
                  <a:off x="1409700" y="630972"/>
                  <a:ext cx="1005305" cy="604957"/>
                </a:xfrm>
                <a:custGeom>
                  <a:avLst/>
                  <a:gdLst>
                    <a:gd name="connsiteX0" fmla="*/ 0 w 1005305"/>
                    <a:gd name="connsiteY0" fmla="*/ 302478 h 604957"/>
                    <a:gd name="connsiteX1" fmla="*/ 0 w 1005305"/>
                    <a:gd name="connsiteY1" fmla="*/ 302479 h 604957"/>
                    <a:gd name="connsiteX2" fmla="*/ 0 w 1005305"/>
                    <a:gd name="connsiteY2" fmla="*/ 302479 h 604957"/>
                    <a:gd name="connsiteX3" fmla="*/ 302479 w 1005305"/>
                    <a:gd name="connsiteY3" fmla="*/ 0 h 604957"/>
                    <a:gd name="connsiteX4" fmla="*/ 1005305 w 1005305"/>
                    <a:gd name="connsiteY4" fmla="*/ 0 h 604957"/>
                    <a:gd name="connsiteX5" fmla="*/ 1005305 w 1005305"/>
                    <a:gd name="connsiteY5" fmla="*/ 604957 h 604957"/>
                    <a:gd name="connsiteX6" fmla="*/ 302479 w 1005305"/>
                    <a:gd name="connsiteY6" fmla="*/ 604957 h 604957"/>
                    <a:gd name="connsiteX7" fmla="*/ 6146 w 1005305"/>
                    <a:gd name="connsiteY7" fmla="*/ 363438 h 604957"/>
                    <a:gd name="connsiteX8" fmla="*/ 0 w 1005305"/>
                    <a:gd name="connsiteY8" fmla="*/ 302479 h 604957"/>
                    <a:gd name="connsiteX9" fmla="*/ 6146 w 1005305"/>
                    <a:gd name="connsiteY9" fmla="*/ 241519 h 604957"/>
                    <a:gd name="connsiteX10" fmla="*/ 302479 w 1005305"/>
                    <a:gd name="connsiteY10" fmla="*/ 0 h 604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5305" h="604957">
                      <a:moveTo>
                        <a:pt x="0" y="302478"/>
                      </a:moveTo>
                      <a:lnTo>
                        <a:pt x="0" y="302479"/>
                      </a:lnTo>
                      <a:lnTo>
                        <a:pt x="0" y="302479"/>
                      </a:lnTo>
                      <a:close/>
                      <a:moveTo>
                        <a:pt x="302479" y="0"/>
                      </a:moveTo>
                      <a:lnTo>
                        <a:pt x="1005305" y="0"/>
                      </a:lnTo>
                      <a:lnTo>
                        <a:pt x="1005305" y="604957"/>
                      </a:lnTo>
                      <a:lnTo>
                        <a:pt x="302479" y="604957"/>
                      </a:lnTo>
                      <a:cubicBezTo>
                        <a:pt x="156306" y="604957"/>
                        <a:pt x="34351" y="501273"/>
                        <a:pt x="6146" y="363438"/>
                      </a:cubicBezTo>
                      <a:lnTo>
                        <a:pt x="0" y="302479"/>
                      </a:lnTo>
                      <a:lnTo>
                        <a:pt x="6146" y="241519"/>
                      </a:lnTo>
                      <a:cubicBezTo>
                        <a:pt x="34351" y="103684"/>
                        <a:pt x="156306" y="0"/>
                        <a:pt x="302479" y="0"/>
                      </a:cubicBezTo>
                      <a:close/>
                    </a:path>
                  </a:pathLst>
                </a:custGeom>
                <a:solidFill>
                  <a:srgbClr val="FEB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 name="文本框 9"/>
                <p:cNvSpPr txBox="1"/>
                <p:nvPr/>
              </p:nvSpPr>
              <p:spPr>
                <a:xfrm>
                  <a:off x="1550715" y="641063"/>
                  <a:ext cx="716280" cy="583565"/>
                </a:xfrm>
                <a:prstGeom prst="rect">
                  <a:avLst/>
                </a:prstGeom>
                <a:noFill/>
              </p:spPr>
              <p:txBody>
                <a:bodyPr wrap="none" rtlCol="0">
                  <a:spAutoFit/>
                </a:bodyPr>
                <a:lstStyle>
                  <a:defPPr>
                    <a:defRPr lang="zh-CN"/>
                  </a:defPPr>
                  <a:lvl1pPr>
                    <a:defRPr sz="4400" spc="150">
                      <a:solidFill>
                        <a:srgbClr val="FD6479"/>
                      </a:solidFill>
                      <a:latin typeface="思源黑体 CN Heavy" panose="020B0A00000000000000" pitchFamily="34" charset="-122"/>
                      <a:ea typeface="思源黑体 CN Heavy" panose="020B0A00000000000000" pitchFamily="34" charset="-122"/>
                    </a:defRPr>
                  </a:lvl1pPr>
                </a:lstStyle>
                <a:p>
                  <a:r>
                    <a:rPr lang="en-US" altLang="zh-CN" sz="3200" dirty="0">
                      <a:solidFill>
                        <a:schemeClr val="bg1"/>
                      </a:solidFill>
                    </a:rPr>
                    <a:t>02</a:t>
                  </a:r>
                  <a:endParaRPr lang="zh-CN" altLang="en-US" sz="3200" dirty="0">
                    <a:solidFill>
                      <a:schemeClr val="bg1"/>
                    </a:solidFill>
                  </a:endParaRPr>
                </a:p>
              </p:txBody>
            </p:sp>
          </p:grpSp>
        </p:grpSp>
        <p:pic>
          <p:nvPicPr>
            <p:cNvPr id="6" name="图片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5633" y="161560"/>
              <a:ext cx="774292" cy="774292"/>
            </a:xfrm>
            <a:prstGeom prst="rect">
              <a:avLst/>
            </a:prstGeom>
          </p:spPr>
        </p:pic>
      </p:grpSp>
      <p:sp>
        <p:nvSpPr>
          <p:cNvPr id="14" name="iŝlïḍê"/>
          <p:cNvSpPr/>
          <p:nvPr/>
        </p:nvSpPr>
        <p:spPr>
          <a:xfrm>
            <a:off x="4491037" y="2017262"/>
            <a:ext cx="3121025" cy="3121025"/>
          </a:xfrm>
          <a:prstGeom prst="ellipse">
            <a:avLst/>
          </a:prstGeom>
          <a:gradFill>
            <a:gsLst>
              <a:gs pos="16000">
                <a:srgbClr val="FEBE4A"/>
              </a:gs>
              <a:gs pos="77000">
                <a:srgbClr val="FEDEA4"/>
              </a:gs>
            </a:gsLst>
            <a:path path="circle">
              <a:fillToRect r="100000" b="100000"/>
            </a:path>
          </a:grad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bIns="360000" anchor="b" anchorCtr="1">
            <a:normAutofit/>
          </a:bodyPr>
          <a:lstStyle/>
          <a:p>
            <a:pPr algn="ctr">
              <a:lnSpc>
                <a:spcPct val="120000"/>
              </a:lnSpc>
              <a:defRPr/>
            </a:pPr>
            <a:endParaRPr lang="zh-CN" altLang="en-US" sz="1200" dirty="0">
              <a:solidFill>
                <a:schemeClr val="bg1"/>
              </a:solidFill>
              <a:latin typeface="思源黑体 CN Heavy" panose="020B0A00000000000000" pitchFamily="34" charset="-122"/>
              <a:ea typeface="思源黑体 CN Heavy" panose="020B0A00000000000000" pitchFamily="34" charset="-122"/>
              <a:cs typeface="思源黑体 CN Normal" panose="020B0400000000000000" charset="-122"/>
            </a:endParaRPr>
          </a:p>
        </p:txBody>
      </p:sp>
      <p:sp>
        <p:nvSpPr>
          <p:cNvPr id="20" name="îślïḋè"/>
          <p:cNvSpPr/>
          <p:nvPr/>
        </p:nvSpPr>
        <p:spPr>
          <a:xfrm>
            <a:off x="3331528" y="1699873"/>
            <a:ext cx="1186180" cy="1186180"/>
          </a:xfrm>
          <a:prstGeom prst="ellipse">
            <a:avLst/>
          </a:prstGeom>
          <a:gradFill>
            <a:gsLst>
              <a:gs pos="100000">
                <a:srgbClr val="FEBE4A">
                  <a:alpha val="40000"/>
                </a:srgbClr>
              </a:gs>
              <a:gs pos="0">
                <a:srgbClr val="FEBE4A"/>
              </a:gs>
            </a:gsLst>
            <a:lin ang="3600000" scaled="0"/>
          </a:gra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dirty="0">
              <a:solidFill>
                <a:schemeClr val="tx1">
                  <a:lumMod val="50000"/>
                  <a:lumOff val="50000"/>
                </a:schemeClr>
              </a:solidFill>
              <a:latin typeface="思源黑体 CN Heavy" panose="020B0A00000000000000" pitchFamily="34" charset="-122"/>
              <a:ea typeface="思源黑体 CN Heavy" panose="020B0A00000000000000" pitchFamily="34" charset="-122"/>
              <a:cs typeface="思源黑体 CN Normal" panose="020B0400000000000000" charset="-122"/>
            </a:endParaRPr>
          </a:p>
        </p:txBody>
      </p:sp>
      <p:grpSp>
        <p:nvGrpSpPr>
          <p:cNvPr id="35" name="组合 34"/>
          <p:cNvGrpSpPr/>
          <p:nvPr/>
        </p:nvGrpSpPr>
        <p:grpSpPr>
          <a:xfrm>
            <a:off x="504825" y="1598162"/>
            <a:ext cx="2739656" cy="1172730"/>
            <a:chOff x="695325" y="2017262"/>
            <a:chExt cx="2739656" cy="1172730"/>
          </a:xfrm>
        </p:grpSpPr>
        <p:sp>
          <p:nvSpPr>
            <p:cNvPr id="32" name="文本框 31"/>
            <p:cNvSpPr txBox="1"/>
            <p:nvPr/>
          </p:nvSpPr>
          <p:spPr>
            <a:xfrm>
              <a:off x="1158401" y="2017262"/>
              <a:ext cx="2276580" cy="460375"/>
            </a:xfrm>
            <a:prstGeom prst="rect">
              <a:avLst/>
            </a:prstGeom>
            <a:noFill/>
          </p:spPr>
          <p:txBody>
            <a:bodyPr wrap="square" rtlCol="0">
              <a:spAutoFit/>
            </a:bodyPr>
            <a:lstStyle/>
            <a:p>
              <a:pPr algn="r"/>
              <a:r>
                <a:rPr lang="zh-CN" altLang="en-US" sz="2400" dirty="0">
                  <a:solidFill>
                    <a:srgbClr val="FEBE4A"/>
                  </a:solidFill>
                  <a:latin typeface="思源黑体 CN Heavy" panose="020B0A00000000000000" pitchFamily="34" charset="-122"/>
                  <a:ea typeface="思源黑体 CN Heavy" panose="020B0A00000000000000" pitchFamily="34" charset="-122"/>
                </a:rPr>
                <a:t>財務數據分析</a:t>
              </a:r>
            </a:p>
          </p:txBody>
        </p:sp>
        <p:sp>
          <p:nvSpPr>
            <p:cNvPr id="34" name="文本框 33"/>
            <p:cNvSpPr txBox="1"/>
            <p:nvPr/>
          </p:nvSpPr>
          <p:spPr>
            <a:xfrm>
              <a:off x="695325" y="2452757"/>
              <a:ext cx="2739656" cy="737235"/>
            </a:xfrm>
            <a:prstGeom prst="rect">
              <a:avLst/>
            </a:prstGeom>
            <a:noFill/>
          </p:spPr>
          <p:txBody>
            <a:bodyPr wrap="square" rtlCol="0">
              <a:spAutoFit/>
            </a:bodyPr>
            <a:lstStyle>
              <a:defPPr>
                <a:defRPr lang="zh-CN"/>
              </a:defPPr>
              <a:lvl1pPr algn="r">
                <a:defRPr sz="1400">
                  <a:solidFill>
                    <a:schemeClr val="tx1">
                      <a:lumMod val="50000"/>
                      <a:lumOff val="50000"/>
                    </a:schemeClr>
                  </a:solidFill>
                </a:defRPr>
              </a:lvl1pPr>
            </a:lstStyle>
            <a:p>
              <a:r>
                <a:rPr lang="zh-CN" altLang="en-US" dirty="0">
                  <a:latin typeface="思源黑体 CN Light" panose="020B0300000000000000" pitchFamily="34" charset="-122"/>
                  <a:ea typeface="思源黑体 CN Light" panose="020B0300000000000000" pitchFamily="34" charset="-122"/>
                </a:rPr>
                <a:t>資產負債表的功能之一就是告訴我們公司的家底有多少，所以我們先看資產總額，僅作初步判斷</a:t>
              </a:r>
              <a:r>
                <a:rPr lang="en-US" altLang="zh-CN" dirty="0">
                  <a:latin typeface="思源黑体 CN Light" panose="020B0300000000000000" pitchFamily="34" charset="-122"/>
                  <a:ea typeface="思源黑体 CN Light" panose="020B0300000000000000" pitchFamily="34" charset="-122"/>
                </a:rPr>
                <a:t>.</a:t>
              </a:r>
              <a:endParaRPr lang="zh-CN" altLang="en-US" dirty="0">
                <a:latin typeface="思源黑体 CN Light" panose="020B0300000000000000" pitchFamily="34" charset="-122"/>
                <a:ea typeface="思源黑体 CN Light" panose="020B0300000000000000" pitchFamily="34" charset="-122"/>
              </a:endParaRPr>
            </a:p>
          </p:txBody>
        </p:sp>
      </p:grpSp>
      <p:sp>
        <p:nvSpPr>
          <p:cNvPr id="21" name="ïSliḍé"/>
          <p:cNvSpPr/>
          <p:nvPr/>
        </p:nvSpPr>
        <p:spPr>
          <a:xfrm>
            <a:off x="7674292" y="1699873"/>
            <a:ext cx="1186180" cy="1186180"/>
          </a:xfrm>
          <a:prstGeom prst="ellipse">
            <a:avLst/>
          </a:prstGeom>
          <a:gradFill>
            <a:gsLst>
              <a:gs pos="100000">
                <a:srgbClr val="FEBE4A">
                  <a:alpha val="40000"/>
                </a:srgbClr>
              </a:gs>
              <a:gs pos="0">
                <a:srgbClr val="FEBE4A"/>
              </a:gs>
            </a:gsLst>
            <a:lin ang="3600000" scaled="0"/>
          </a:gra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dirty="0">
              <a:solidFill>
                <a:schemeClr val="tx1">
                  <a:lumMod val="50000"/>
                  <a:lumOff val="50000"/>
                </a:schemeClr>
              </a:solidFill>
              <a:latin typeface="思源黑体 CN Heavy" panose="020B0A00000000000000" pitchFamily="34" charset="-122"/>
              <a:ea typeface="思源黑体 CN Heavy" panose="020B0A00000000000000" pitchFamily="34" charset="-122"/>
            </a:endParaRPr>
          </a:p>
        </p:txBody>
      </p:sp>
      <p:grpSp>
        <p:nvGrpSpPr>
          <p:cNvPr id="43" name="组合 42"/>
          <p:cNvGrpSpPr/>
          <p:nvPr/>
        </p:nvGrpSpPr>
        <p:grpSpPr>
          <a:xfrm>
            <a:off x="9020174" y="1598162"/>
            <a:ext cx="2676525" cy="1603895"/>
            <a:chOff x="9153524" y="2017262"/>
            <a:chExt cx="2676525" cy="1603895"/>
          </a:xfrm>
        </p:grpSpPr>
        <p:sp>
          <p:nvSpPr>
            <p:cNvPr id="41" name="文本框 40"/>
            <p:cNvSpPr txBox="1"/>
            <p:nvPr/>
          </p:nvSpPr>
          <p:spPr>
            <a:xfrm>
              <a:off x="9153525" y="2017262"/>
              <a:ext cx="2276580" cy="460375"/>
            </a:xfrm>
            <a:prstGeom prst="rect">
              <a:avLst/>
            </a:prstGeom>
            <a:noFill/>
          </p:spPr>
          <p:txBody>
            <a:bodyPr wrap="square" rtlCol="0">
              <a:spAutoFit/>
            </a:bodyPr>
            <a:lstStyle/>
            <a:p>
              <a:r>
                <a:rPr lang="zh-CN" altLang="en-US" sz="2400" dirty="0">
                  <a:solidFill>
                    <a:srgbClr val="FEBE4A"/>
                  </a:solidFill>
                  <a:latin typeface="思源黑体 CN Heavy" panose="020B0A00000000000000" pitchFamily="34" charset="-122"/>
                  <a:ea typeface="思源黑体 CN Heavy" panose="020B0A00000000000000" pitchFamily="34" charset="-122"/>
                </a:rPr>
                <a:t>財務數據分析</a:t>
              </a:r>
            </a:p>
          </p:txBody>
        </p:sp>
        <p:sp>
          <p:nvSpPr>
            <p:cNvPr id="42" name="文本框 41"/>
            <p:cNvSpPr txBox="1"/>
            <p:nvPr/>
          </p:nvSpPr>
          <p:spPr>
            <a:xfrm>
              <a:off x="9153524" y="2452757"/>
              <a:ext cx="2676525" cy="1168400"/>
            </a:xfrm>
            <a:prstGeom prst="rect">
              <a:avLst/>
            </a:prstGeom>
            <a:noFill/>
          </p:spPr>
          <p:txBody>
            <a:bodyPr wrap="square" rtlCol="0">
              <a:spAutoFit/>
            </a:bodyPr>
            <a:lstStyle>
              <a:defPPr>
                <a:defRPr lang="zh-CN"/>
              </a:defPPr>
              <a:lvl1pPr>
                <a:defRPr sz="1400">
                  <a:solidFill>
                    <a:schemeClr val="tx1">
                      <a:lumMod val="50000"/>
                      <a:lumOff val="50000"/>
                    </a:schemeClr>
                  </a:solidFill>
                </a:defRPr>
              </a:lvl1pPr>
            </a:lstStyle>
            <a:p>
              <a:r>
                <a:rPr lang="zh-CN" altLang="en-US" dirty="0"/>
                <a:t>利潤表主要說明在一段時期內公司的盈利情況，以及具體的盈利構成及其來源。該表傳遞給我們的核心資訊是企業在一段時期的經營成果</a:t>
              </a:r>
            </a:p>
          </p:txBody>
        </p:sp>
      </p:grpSp>
      <p:sp>
        <p:nvSpPr>
          <p:cNvPr id="15" name="îślïḋè"/>
          <p:cNvSpPr/>
          <p:nvPr/>
        </p:nvSpPr>
        <p:spPr>
          <a:xfrm>
            <a:off x="3331528" y="4366873"/>
            <a:ext cx="1186180" cy="1186180"/>
          </a:xfrm>
          <a:prstGeom prst="ellipse">
            <a:avLst/>
          </a:prstGeom>
          <a:gradFill>
            <a:gsLst>
              <a:gs pos="100000">
                <a:srgbClr val="FEBE4A">
                  <a:alpha val="40000"/>
                </a:srgbClr>
              </a:gs>
              <a:gs pos="0">
                <a:srgbClr val="FEBE4A"/>
              </a:gs>
            </a:gsLst>
            <a:lin ang="3600000" scaled="0"/>
          </a:gra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dirty="0">
              <a:solidFill>
                <a:schemeClr val="tx1">
                  <a:lumMod val="50000"/>
                  <a:lumOff val="50000"/>
                </a:schemeClr>
              </a:solidFill>
              <a:latin typeface="思源黑体 CN Heavy" panose="020B0A00000000000000" pitchFamily="34" charset="-122"/>
              <a:ea typeface="思源黑体 CN Heavy" panose="020B0A00000000000000" pitchFamily="34" charset="-122"/>
            </a:endParaRPr>
          </a:p>
        </p:txBody>
      </p:sp>
      <p:sp>
        <p:nvSpPr>
          <p:cNvPr id="38" name="文本框 37"/>
          <p:cNvSpPr txBox="1"/>
          <p:nvPr/>
        </p:nvSpPr>
        <p:spPr>
          <a:xfrm>
            <a:off x="967901" y="4265162"/>
            <a:ext cx="2276580" cy="460375"/>
          </a:xfrm>
          <a:prstGeom prst="rect">
            <a:avLst/>
          </a:prstGeom>
          <a:noFill/>
        </p:spPr>
        <p:txBody>
          <a:bodyPr wrap="square" rtlCol="0">
            <a:spAutoFit/>
          </a:bodyPr>
          <a:lstStyle/>
          <a:p>
            <a:pPr algn="r"/>
            <a:r>
              <a:rPr lang="zh-CN" altLang="en-US" sz="2400" dirty="0">
                <a:solidFill>
                  <a:srgbClr val="FEBE4A"/>
                </a:solidFill>
                <a:latin typeface="思源黑体 CN Heavy" panose="020B0A00000000000000" pitchFamily="34" charset="-122"/>
                <a:ea typeface="思源黑体 CN Heavy" panose="020B0A00000000000000" pitchFamily="34" charset="-122"/>
              </a:rPr>
              <a:t>是否盈利</a:t>
            </a:r>
          </a:p>
        </p:txBody>
      </p:sp>
      <p:sp>
        <p:nvSpPr>
          <p:cNvPr id="39" name="文本框 38"/>
          <p:cNvSpPr txBox="1"/>
          <p:nvPr/>
        </p:nvSpPr>
        <p:spPr>
          <a:xfrm>
            <a:off x="504825" y="4700657"/>
            <a:ext cx="2739656" cy="1168400"/>
          </a:xfrm>
          <a:prstGeom prst="rect">
            <a:avLst/>
          </a:prstGeom>
          <a:noFill/>
        </p:spPr>
        <p:txBody>
          <a:bodyPr wrap="square" rtlCol="0">
            <a:spAutoFit/>
          </a:bodyPr>
          <a:lstStyle>
            <a:defPPr>
              <a:defRPr lang="zh-CN"/>
            </a:defPPr>
            <a:lvl1pPr algn="r">
              <a:defRPr sz="1400">
                <a:solidFill>
                  <a:schemeClr val="tx1">
                    <a:lumMod val="50000"/>
                    <a:lumOff val="50000"/>
                  </a:schemeClr>
                </a:solidFill>
                <a:latin typeface="思源黑体 CN Light" panose="020B0300000000000000" pitchFamily="34" charset="-122"/>
                <a:ea typeface="思源黑体 CN Light" panose="020B0300000000000000" pitchFamily="34" charset="-122"/>
              </a:defRPr>
            </a:lvl1pPr>
          </a:lstStyle>
          <a:p>
            <a:r>
              <a:rPr lang="zh-CN" altLang="en-US" dirty="0"/>
              <a:t>代表企業對股東和利益相關者的價值創造能力，是我們判斷一家企業經營結果好壞的關鍵指標之一，可以通過淨利潤的正負值</a:t>
            </a:r>
            <a:r>
              <a:rPr lang="zh-CN" altLang="en-US"/>
              <a:t>來判斷</a:t>
            </a:r>
            <a:r>
              <a:rPr lang="en-US" altLang="zh-CN" dirty="0"/>
              <a:t>.</a:t>
            </a:r>
            <a:endParaRPr lang="zh-CN" altLang="en-US" dirty="0"/>
          </a:p>
        </p:txBody>
      </p:sp>
      <p:sp>
        <p:nvSpPr>
          <p:cNvPr id="16" name="ïSliḍé"/>
          <p:cNvSpPr/>
          <p:nvPr/>
        </p:nvSpPr>
        <p:spPr>
          <a:xfrm>
            <a:off x="7674292" y="4366873"/>
            <a:ext cx="1186180" cy="1186180"/>
          </a:xfrm>
          <a:prstGeom prst="ellipse">
            <a:avLst/>
          </a:prstGeom>
          <a:gradFill>
            <a:gsLst>
              <a:gs pos="100000">
                <a:srgbClr val="FEBE4A">
                  <a:alpha val="40000"/>
                </a:srgbClr>
              </a:gs>
              <a:gs pos="0">
                <a:srgbClr val="FEBE4A"/>
              </a:gs>
            </a:gsLst>
            <a:lin ang="3600000" scaled="0"/>
          </a:gra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dirty="0">
              <a:solidFill>
                <a:schemeClr val="tx1">
                  <a:lumMod val="50000"/>
                  <a:lumOff val="50000"/>
                </a:schemeClr>
              </a:solidFill>
              <a:latin typeface="思源黑体 CN Heavy" panose="020B0A00000000000000" pitchFamily="34" charset="-122"/>
              <a:ea typeface="思源黑体 CN Heavy" panose="020B0A00000000000000" pitchFamily="34" charset="-122"/>
            </a:endParaRPr>
          </a:p>
        </p:txBody>
      </p:sp>
      <p:sp>
        <p:nvSpPr>
          <p:cNvPr id="45" name="文本框 44"/>
          <p:cNvSpPr txBox="1"/>
          <p:nvPr/>
        </p:nvSpPr>
        <p:spPr>
          <a:xfrm>
            <a:off x="9020175" y="4265162"/>
            <a:ext cx="2276580" cy="460375"/>
          </a:xfrm>
          <a:prstGeom prst="rect">
            <a:avLst/>
          </a:prstGeom>
          <a:noFill/>
        </p:spPr>
        <p:txBody>
          <a:bodyPr wrap="square" rtlCol="0">
            <a:spAutoFit/>
          </a:bodyPr>
          <a:lstStyle/>
          <a:p>
            <a:r>
              <a:rPr lang="zh-CN" altLang="en-US" sz="2400" dirty="0">
                <a:solidFill>
                  <a:srgbClr val="FEBE4A"/>
                </a:solidFill>
                <a:latin typeface="思源黑体 CN Heavy" panose="020B0A00000000000000" pitchFamily="34" charset="-122"/>
                <a:ea typeface="思源黑体 CN Heavy" panose="020B0A00000000000000" pitchFamily="34" charset="-122"/>
              </a:rPr>
              <a:t>盈利水準</a:t>
            </a:r>
          </a:p>
        </p:txBody>
      </p:sp>
      <p:sp>
        <p:nvSpPr>
          <p:cNvPr id="46" name="文本框 45"/>
          <p:cNvSpPr txBox="1"/>
          <p:nvPr/>
        </p:nvSpPr>
        <p:spPr>
          <a:xfrm>
            <a:off x="9020175" y="4700657"/>
            <a:ext cx="2676524" cy="953135"/>
          </a:xfrm>
          <a:prstGeom prst="rect">
            <a:avLst/>
          </a:prstGeom>
          <a:noFill/>
        </p:spPr>
        <p:txBody>
          <a:bodyPr wrap="square" rtlCol="0">
            <a:spAutoFit/>
          </a:bodyPr>
          <a:lstStyle>
            <a:defPPr>
              <a:defRPr lang="zh-CN"/>
            </a:defPPr>
            <a:lvl1pPr>
              <a:defRPr sz="1400">
                <a:solidFill>
                  <a:schemeClr val="tx1">
                    <a:lumMod val="50000"/>
                    <a:lumOff val="50000"/>
                  </a:schemeClr>
                </a:solidFill>
              </a:defRPr>
            </a:lvl1pPr>
          </a:lstStyle>
          <a:p>
            <a:r>
              <a:rPr lang="zh-CN" altLang="en-US" dirty="0"/>
              <a:t>對於投資人而言，每一項投資都伴隨機會成本，即將同樣的資本投入到其他專案上所獲得的回報率</a:t>
            </a:r>
          </a:p>
        </p:txBody>
      </p:sp>
      <p:pic>
        <p:nvPicPr>
          <p:cNvPr id="50" name="图片 4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59207" y="2549032"/>
            <a:ext cx="3454231" cy="2057484"/>
          </a:xfrm>
          <a:prstGeom prst="rect">
            <a:avLst/>
          </a:prstGeom>
        </p:spPr>
      </p:pic>
      <p:sp>
        <p:nvSpPr>
          <p:cNvPr id="56" name="iconfont-11246-5318221"/>
          <p:cNvSpPr/>
          <p:nvPr/>
        </p:nvSpPr>
        <p:spPr>
          <a:xfrm>
            <a:off x="7962540" y="1997450"/>
            <a:ext cx="609685" cy="591026"/>
          </a:xfrm>
          <a:custGeom>
            <a:avLst/>
            <a:gdLst>
              <a:gd name="connsiteX0" fmla="*/ 97451 w 608629"/>
              <a:gd name="connsiteY0" fmla="*/ 473639 h 590002"/>
              <a:gd name="connsiteX1" fmla="*/ 314763 w 608629"/>
              <a:gd name="connsiteY1" fmla="*/ 473639 h 590002"/>
              <a:gd name="connsiteX2" fmla="*/ 328682 w 608629"/>
              <a:gd name="connsiteY2" fmla="*/ 487558 h 590002"/>
              <a:gd name="connsiteX3" fmla="*/ 314763 w 608629"/>
              <a:gd name="connsiteY3" fmla="*/ 501478 h 590002"/>
              <a:gd name="connsiteX4" fmla="*/ 97451 w 608629"/>
              <a:gd name="connsiteY4" fmla="*/ 501478 h 590002"/>
              <a:gd name="connsiteX5" fmla="*/ 83532 w 608629"/>
              <a:gd name="connsiteY5" fmla="*/ 487558 h 590002"/>
              <a:gd name="connsiteX6" fmla="*/ 97451 w 608629"/>
              <a:gd name="connsiteY6" fmla="*/ 473639 h 590002"/>
              <a:gd name="connsiteX7" fmla="*/ 470856 w 608629"/>
              <a:gd name="connsiteY7" fmla="*/ 470850 h 590002"/>
              <a:gd name="connsiteX8" fmla="*/ 503015 w 608629"/>
              <a:gd name="connsiteY8" fmla="*/ 470850 h 590002"/>
              <a:gd name="connsiteX9" fmla="*/ 539620 w 608629"/>
              <a:gd name="connsiteY9" fmla="*/ 534277 h 590002"/>
              <a:gd name="connsiteX10" fmla="*/ 576263 w 608629"/>
              <a:gd name="connsiteY10" fmla="*/ 470850 h 590002"/>
              <a:gd name="connsiteX11" fmla="*/ 608431 w 608629"/>
              <a:gd name="connsiteY11" fmla="*/ 470850 h 590002"/>
              <a:gd name="connsiteX12" fmla="*/ 608437 w 608629"/>
              <a:gd name="connsiteY12" fmla="*/ 470854 h 590002"/>
              <a:gd name="connsiteX13" fmla="*/ 539620 w 608629"/>
              <a:gd name="connsiteY13" fmla="*/ 590002 h 590002"/>
              <a:gd name="connsiteX14" fmla="*/ 470850 w 608629"/>
              <a:gd name="connsiteY14" fmla="*/ 470854 h 590002"/>
              <a:gd name="connsiteX15" fmla="*/ 97451 w 608629"/>
              <a:gd name="connsiteY15" fmla="*/ 397034 h 590002"/>
              <a:gd name="connsiteX16" fmla="*/ 197742 w 608629"/>
              <a:gd name="connsiteY16" fmla="*/ 397034 h 590002"/>
              <a:gd name="connsiteX17" fmla="*/ 211661 w 608629"/>
              <a:gd name="connsiteY17" fmla="*/ 410953 h 590002"/>
              <a:gd name="connsiteX18" fmla="*/ 197742 w 608629"/>
              <a:gd name="connsiteY18" fmla="*/ 424873 h 590002"/>
              <a:gd name="connsiteX19" fmla="*/ 97451 w 608629"/>
              <a:gd name="connsiteY19" fmla="*/ 424873 h 590002"/>
              <a:gd name="connsiteX20" fmla="*/ 83532 w 608629"/>
              <a:gd name="connsiteY20" fmla="*/ 410953 h 590002"/>
              <a:gd name="connsiteX21" fmla="*/ 97451 w 608629"/>
              <a:gd name="connsiteY21" fmla="*/ 397034 h 590002"/>
              <a:gd name="connsiteX22" fmla="*/ 198748 w 608629"/>
              <a:gd name="connsiteY22" fmla="*/ 245026 h 590002"/>
              <a:gd name="connsiteX23" fmla="*/ 212670 w 608629"/>
              <a:gd name="connsiteY23" fmla="*/ 245026 h 590002"/>
              <a:gd name="connsiteX24" fmla="*/ 212670 w 608629"/>
              <a:gd name="connsiteY24" fmla="*/ 282806 h 590002"/>
              <a:gd name="connsiteX25" fmla="*/ 205709 w 608629"/>
              <a:gd name="connsiteY25" fmla="*/ 289769 h 590002"/>
              <a:gd name="connsiteX26" fmla="*/ 198748 w 608629"/>
              <a:gd name="connsiteY26" fmla="*/ 282806 h 590002"/>
              <a:gd name="connsiteX27" fmla="*/ 212670 w 608629"/>
              <a:gd name="connsiteY27" fmla="*/ 231116 h 590002"/>
              <a:gd name="connsiteX28" fmla="*/ 247767 w 608629"/>
              <a:gd name="connsiteY28" fmla="*/ 231116 h 590002"/>
              <a:gd name="connsiteX29" fmla="*/ 254723 w 608629"/>
              <a:gd name="connsiteY29" fmla="*/ 238071 h 590002"/>
              <a:gd name="connsiteX30" fmla="*/ 247767 w 608629"/>
              <a:gd name="connsiteY30" fmla="*/ 245026 h 590002"/>
              <a:gd name="connsiteX31" fmla="*/ 212670 w 608629"/>
              <a:gd name="connsiteY31" fmla="*/ 245026 h 590002"/>
              <a:gd name="connsiteX32" fmla="*/ 159233 w 608629"/>
              <a:gd name="connsiteY32" fmla="*/ 231116 h 590002"/>
              <a:gd name="connsiteX33" fmla="*/ 198748 w 608629"/>
              <a:gd name="connsiteY33" fmla="*/ 231116 h 590002"/>
              <a:gd name="connsiteX34" fmla="*/ 198748 w 608629"/>
              <a:gd name="connsiteY34" fmla="*/ 245026 h 590002"/>
              <a:gd name="connsiteX35" fmla="*/ 159233 w 608629"/>
              <a:gd name="connsiteY35" fmla="*/ 245026 h 590002"/>
              <a:gd name="connsiteX36" fmla="*/ 152277 w 608629"/>
              <a:gd name="connsiteY36" fmla="*/ 238071 h 590002"/>
              <a:gd name="connsiteX37" fmla="*/ 159233 w 608629"/>
              <a:gd name="connsiteY37" fmla="*/ 231116 h 590002"/>
              <a:gd name="connsiteX38" fmla="*/ 337439 w 608629"/>
              <a:gd name="connsiteY38" fmla="*/ 230090 h 590002"/>
              <a:gd name="connsiteX39" fmla="*/ 338683 w 608629"/>
              <a:gd name="connsiteY39" fmla="*/ 231287 h 590002"/>
              <a:gd name="connsiteX40" fmla="*/ 338716 w 608629"/>
              <a:gd name="connsiteY40" fmla="*/ 236094 h 590002"/>
              <a:gd name="connsiteX41" fmla="*/ 336484 w 608629"/>
              <a:gd name="connsiteY41" fmla="*/ 229171 h 590002"/>
              <a:gd name="connsiteX42" fmla="*/ 337367 w 608629"/>
              <a:gd name="connsiteY42" fmla="*/ 229750 h 590002"/>
              <a:gd name="connsiteX43" fmla="*/ 337439 w 608629"/>
              <a:gd name="connsiteY43" fmla="*/ 230090 h 590002"/>
              <a:gd name="connsiteX44" fmla="*/ 85217 w 608629"/>
              <a:gd name="connsiteY44" fmla="*/ 224577 h 590002"/>
              <a:gd name="connsiteX45" fmla="*/ 101716 w 608629"/>
              <a:gd name="connsiteY45" fmla="*/ 235776 h 590002"/>
              <a:gd name="connsiteX46" fmla="*/ 207389 w 608629"/>
              <a:gd name="connsiteY46" fmla="*/ 321458 h 590002"/>
              <a:gd name="connsiteX47" fmla="*/ 298878 w 608629"/>
              <a:gd name="connsiteY47" fmla="*/ 269425 h 590002"/>
              <a:gd name="connsiteX48" fmla="*/ 301569 w 608629"/>
              <a:gd name="connsiteY48" fmla="*/ 262441 h 590002"/>
              <a:gd name="connsiteX49" fmla="*/ 331124 w 608629"/>
              <a:gd name="connsiteY49" fmla="*/ 249677 h 590002"/>
              <a:gd name="connsiteX50" fmla="*/ 338758 w 608629"/>
              <a:gd name="connsiteY50" fmla="*/ 242090 h 590002"/>
              <a:gd name="connsiteX51" fmla="*/ 338716 w 608629"/>
              <a:gd name="connsiteY51" fmla="*/ 236094 h 590002"/>
              <a:gd name="connsiteX52" fmla="*/ 339561 w 608629"/>
              <a:gd name="connsiteY52" fmla="*/ 240063 h 590002"/>
              <a:gd name="connsiteX53" fmla="*/ 206882 w 608629"/>
              <a:gd name="connsiteY53" fmla="*/ 349296 h 590002"/>
              <a:gd name="connsiteX54" fmla="*/ 74433 w 608629"/>
              <a:gd name="connsiteY54" fmla="*/ 241353 h 590002"/>
              <a:gd name="connsiteX55" fmla="*/ 85217 w 608629"/>
              <a:gd name="connsiteY55" fmla="*/ 224577 h 590002"/>
              <a:gd name="connsiteX56" fmla="*/ 330923 w 608629"/>
              <a:gd name="connsiteY56" fmla="*/ 223820 h 590002"/>
              <a:gd name="connsiteX57" fmla="*/ 336484 w 608629"/>
              <a:gd name="connsiteY57" fmla="*/ 229171 h 590002"/>
              <a:gd name="connsiteX58" fmla="*/ 328501 w 608629"/>
              <a:gd name="connsiteY58" fmla="*/ 223931 h 590002"/>
              <a:gd name="connsiteX59" fmla="*/ 312233 w 608629"/>
              <a:gd name="connsiteY59" fmla="*/ 234762 h 590002"/>
              <a:gd name="connsiteX60" fmla="*/ 301569 w 608629"/>
              <a:gd name="connsiteY60" fmla="*/ 262441 h 590002"/>
              <a:gd name="connsiteX61" fmla="*/ 300705 w 608629"/>
              <a:gd name="connsiteY61" fmla="*/ 262814 h 590002"/>
              <a:gd name="connsiteX62" fmla="*/ 295267 w 608629"/>
              <a:gd name="connsiteY62" fmla="*/ 263920 h 590002"/>
              <a:gd name="connsiteX63" fmla="*/ 281532 w 608629"/>
              <a:gd name="connsiteY63" fmla="*/ 252858 h 590002"/>
              <a:gd name="connsiteX64" fmla="*/ 289690 w 608629"/>
              <a:gd name="connsiteY64" fmla="*/ 237186 h 590002"/>
              <a:gd name="connsiteX65" fmla="*/ 320155 w 608629"/>
              <a:gd name="connsiteY65" fmla="*/ 224096 h 590002"/>
              <a:gd name="connsiteX66" fmla="*/ 330923 w 608629"/>
              <a:gd name="connsiteY66" fmla="*/ 223820 h 590002"/>
              <a:gd name="connsiteX67" fmla="*/ 198748 w 608629"/>
              <a:gd name="connsiteY67" fmla="*/ 205553 h 590002"/>
              <a:gd name="connsiteX68" fmla="*/ 212670 w 608629"/>
              <a:gd name="connsiteY68" fmla="*/ 205553 h 590002"/>
              <a:gd name="connsiteX69" fmla="*/ 212670 w 608629"/>
              <a:gd name="connsiteY69" fmla="*/ 231116 h 590002"/>
              <a:gd name="connsiteX70" fmla="*/ 198748 w 608629"/>
              <a:gd name="connsiteY70" fmla="*/ 231116 h 590002"/>
              <a:gd name="connsiteX71" fmla="*/ 526442 w 608629"/>
              <a:gd name="connsiteY71" fmla="*/ 200614 h 590002"/>
              <a:gd name="connsiteX72" fmla="*/ 554382 w 608629"/>
              <a:gd name="connsiteY72" fmla="*/ 200614 h 590002"/>
              <a:gd name="connsiteX73" fmla="*/ 554382 w 608629"/>
              <a:gd name="connsiteY73" fmla="*/ 392791 h 590002"/>
              <a:gd name="connsiteX74" fmla="*/ 526442 w 608629"/>
              <a:gd name="connsiteY74" fmla="*/ 392791 h 590002"/>
              <a:gd name="connsiteX75" fmla="*/ 208618 w 608629"/>
              <a:gd name="connsiteY75" fmla="*/ 194553 h 590002"/>
              <a:gd name="connsiteX76" fmla="*/ 212670 w 608629"/>
              <a:gd name="connsiteY76" fmla="*/ 198606 h 590002"/>
              <a:gd name="connsiteX77" fmla="*/ 212670 w 608629"/>
              <a:gd name="connsiteY77" fmla="*/ 199560 h 590002"/>
              <a:gd name="connsiteX78" fmla="*/ 208919 w 608629"/>
              <a:gd name="connsiteY78" fmla="*/ 201102 h 590002"/>
              <a:gd name="connsiteX79" fmla="*/ 205209 w 608629"/>
              <a:gd name="connsiteY79" fmla="*/ 198633 h 590002"/>
              <a:gd name="connsiteX80" fmla="*/ 208937 w 608629"/>
              <a:gd name="connsiteY80" fmla="*/ 196163 h 590002"/>
              <a:gd name="connsiteX81" fmla="*/ 202962 w 608629"/>
              <a:gd name="connsiteY81" fmla="*/ 194392 h 590002"/>
              <a:gd name="connsiteX82" fmla="*/ 202480 w 608629"/>
              <a:gd name="connsiteY82" fmla="*/ 196817 h 590002"/>
              <a:gd name="connsiteX83" fmla="*/ 205209 w 608629"/>
              <a:gd name="connsiteY83" fmla="*/ 198633 h 590002"/>
              <a:gd name="connsiteX84" fmla="*/ 202498 w 608629"/>
              <a:gd name="connsiteY84" fmla="*/ 200430 h 590002"/>
              <a:gd name="connsiteX85" fmla="*/ 198748 w 608629"/>
              <a:gd name="connsiteY85" fmla="*/ 198888 h 590002"/>
              <a:gd name="connsiteX86" fmla="*/ 198748 w 608629"/>
              <a:gd name="connsiteY86" fmla="*/ 198606 h 590002"/>
              <a:gd name="connsiteX87" fmla="*/ 74531 w 608629"/>
              <a:gd name="connsiteY87" fmla="*/ 192883 h 590002"/>
              <a:gd name="connsiteX88" fmla="*/ 85167 w 608629"/>
              <a:gd name="connsiteY88" fmla="*/ 201479 h 590002"/>
              <a:gd name="connsiteX89" fmla="*/ 75564 w 608629"/>
              <a:gd name="connsiteY89" fmla="*/ 196988 h 590002"/>
              <a:gd name="connsiteX90" fmla="*/ 221281 w 608629"/>
              <a:gd name="connsiteY90" fmla="*/ 191643 h 590002"/>
              <a:gd name="connsiteX91" fmla="*/ 247767 w 608629"/>
              <a:gd name="connsiteY91" fmla="*/ 191643 h 590002"/>
              <a:gd name="connsiteX92" fmla="*/ 254723 w 608629"/>
              <a:gd name="connsiteY92" fmla="*/ 198598 h 590002"/>
              <a:gd name="connsiteX93" fmla="*/ 247767 w 608629"/>
              <a:gd name="connsiteY93" fmla="*/ 205553 h 590002"/>
              <a:gd name="connsiteX94" fmla="*/ 212670 w 608629"/>
              <a:gd name="connsiteY94" fmla="*/ 205553 h 590002"/>
              <a:gd name="connsiteX95" fmla="*/ 212670 w 608629"/>
              <a:gd name="connsiteY95" fmla="*/ 199560 h 590002"/>
              <a:gd name="connsiteX96" fmla="*/ 213849 w 608629"/>
              <a:gd name="connsiteY96" fmla="*/ 199075 h 590002"/>
              <a:gd name="connsiteX97" fmla="*/ 205709 w 608629"/>
              <a:gd name="connsiteY97" fmla="*/ 191643 h 590002"/>
              <a:gd name="connsiteX98" fmla="*/ 208042 w 608629"/>
              <a:gd name="connsiteY98" fmla="*/ 191643 h 590002"/>
              <a:gd name="connsiteX99" fmla="*/ 208618 w 608629"/>
              <a:gd name="connsiteY99" fmla="*/ 194553 h 590002"/>
              <a:gd name="connsiteX100" fmla="*/ 203507 w 608629"/>
              <a:gd name="connsiteY100" fmla="*/ 191643 h 590002"/>
              <a:gd name="connsiteX101" fmla="*/ 205709 w 608629"/>
              <a:gd name="connsiteY101" fmla="*/ 191643 h 590002"/>
              <a:gd name="connsiteX102" fmla="*/ 202962 w 608629"/>
              <a:gd name="connsiteY102" fmla="*/ 194392 h 590002"/>
              <a:gd name="connsiteX103" fmla="*/ 159233 w 608629"/>
              <a:gd name="connsiteY103" fmla="*/ 191643 h 590002"/>
              <a:gd name="connsiteX104" fmla="*/ 190808 w 608629"/>
              <a:gd name="connsiteY104" fmla="*/ 191643 h 590002"/>
              <a:gd name="connsiteX105" fmla="*/ 197568 w 608629"/>
              <a:gd name="connsiteY105" fmla="*/ 198403 h 590002"/>
              <a:gd name="connsiteX106" fmla="*/ 198748 w 608629"/>
              <a:gd name="connsiteY106" fmla="*/ 198888 h 590002"/>
              <a:gd name="connsiteX107" fmla="*/ 198748 w 608629"/>
              <a:gd name="connsiteY107" fmla="*/ 205553 h 590002"/>
              <a:gd name="connsiteX108" fmla="*/ 159233 w 608629"/>
              <a:gd name="connsiteY108" fmla="*/ 205553 h 590002"/>
              <a:gd name="connsiteX109" fmla="*/ 152277 w 608629"/>
              <a:gd name="connsiteY109" fmla="*/ 198598 h 590002"/>
              <a:gd name="connsiteX110" fmla="*/ 159233 w 608629"/>
              <a:gd name="connsiteY110" fmla="*/ 191643 h 590002"/>
              <a:gd name="connsiteX111" fmla="*/ 73780 w 608629"/>
              <a:gd name="connsiteY111" fmla="*/ 189900 h 590002"/>
              <a:gd name="connsiteX112" fmla="*/ 74531 w 608629"/>
              <a:gd name="connsiteY112" fmla="*/ 192883 h 590002"/>
              <a:gd name="connsiteX113" fmla="*/ 72913 w 608629"/>
              <a:gd name="connsiteY113" fmla="*/ 191576 h 590002"/>
              <a:gd name="connsiteX114" fmla="*/ 498673 w 608629"/>
              <a:gd name="connsiteY114" fmla="*/ 172728 h 590002"/>
              <a:gd name="connsiteX115" fmla="*/ 580806 w 608629"/>
              <a:gd name="connsiteY115" fmla="*/ 172728 h 590002"/>
              <a:gd name="connsiteX116" fmla="*/ 580806 w 608629"/>
              <a:gd name="connsiteY116" fmla="*/ 200614 h 590002"/>
              <a:gd name="connsiteX117" fmla="*/ 554382 w 608629"/>
              <a:gd name="connsiteY117" fmla="*/ 200614 h 590002"/>
              <a:gd name="connsiteX118" fmla="*/ 554382 w 608629"/>
              <a:gd name="connsiteY118" fmla="*/ 193659 h 590002"/>
              <a:gd name="connsiteX119" fmla="*/ 526442 w 608629"/>
              <a:gd name="connsiteY119" fmla="*/ 193659 h 590002"/>
              <a:gd name="connsiteX120" fmla="*/ 526442 w 608629"/>
              <a:gd name="connsiteY120" fmla="*/ 200614 h 590002"/>
              <a:gd name="connsiteX121" fmla="*/ 498673 w 608629"/>
              <a:gd name="connsiteY121" fmla="*/ 200614 h 590002"/>
              <a:gd name="connsiteX122" fmla="*/ 111486 w 608629"/>
              <a:gd name="connsiteY122" fmla="*/ 162815 h 590002"/>
              <a:gd name="connsiteX123" fmla="*/ 129551 w 608629"/>
              <a:gd name="connsiteY123" fmla="*/ 170190 h 590002"/>
              <a:gd name="connsiteX124" fmla="*/ 122500 w 608629"/>
              <a:gd name="connsiteY124" fmla="*/ 188395 h 590002"/>
              <a:gd name="connsiteX125" fmla="*/ 92038 w 608629"/>
              <a:gd name="connsiteY125" fmla="*/ 201485 h 590002"/>
              <a:gd name="connsiteX126" fmla="*/ 86600 w 608629"/>
              <a:gd name="connsiteY126" fmla="*/ 202638 h 590002"/>
              <a:gd name="connsiteX127" fmla="*/ 85167 w 608629"/>
              <a:gd name="connsiteY127" fmla="*/ 201479 h 590002"/>
              <a:gd name="connsiteX128" fmla="*/ 86350 w 608629"/>
              <a:gd name="connsiteY128" fmla="*/ 202033 h 590002"/>
              <a:gd name="connsiteX129" fmla="*/ 99994 w 608629"/>
              <a:gd name="connsiteY129" fmla="*/ 190792 h 590002"/>
              <a:gd name="connsiteX130" fmla="*/ 110632 w 608629"/>
              <a:gd name="connsiteY130" fmla="*/ 163182 h 590002"/>
              <a:gd name="connsiteX131" fmla="*/ 498673 w 608629"/>
              <a:gd name="connsiteY131" fmla="*/ 156062 h 590002"/>
              <a:gd name="connsiteX132" fmla="*/ 498673 w 608629"/>
              <a:gd name="connsiteY132" fmla="*/ 172728 h 590002"/>
              <a:gd name="connsiteX133" fmla="*/ 495878 w 608629"/>
              <a:gd name="connsiteY133" fmla="*/ 172728 h 590002"/>
              <a:gd name="connsiteX134" fmla="*/ 495878 w 608629"/>
              <a:gd name="connsiteY134" fmla="*/ 200614 h 590002"/>
              <a:gd name="connsiteX135" fmla="*/ 498673 w 608629"/>
              <a:gd name="connsiteY135" fmla="*/ 200614 h 590002"/>
              <a:gd name="connsiteX136" fmla="*/ 498673 w 608629"/>
              <a:gd name="connsiteY136" fmla="*/ 442966 h 590002"/>
              <a:gd name="connsiteX137" fmla="*/ 580806 w 608629"/>
              <a:gd name="connsiteY137" fmla="*/ 442966 h 590002"/>
              <a:gd name="connsiteX138" fmla="*/ 580806 w 608629"/>
              <a:gd name="connsiteY138" fmla="*/ 200614 h 590002"/>
              <a:gd name="connsiteX139" fmla="*/ 582210 w 608629"/>
              <a:gd name="connsiteY139" fmla="*/ 200614 h 590002"/>
              <a:gd name="connsiteX140" fmla="*/ 582210 w 608629"/>
              <a:gd name="connsiteY140" fmla="*/ 172728 h 590002"/>
              <a:gd name="connsiteX141" fmla="*/ 580806 w 608629"/>
              <a:gd name="connsiteY141" fmla="*/ 172728 h 590002"/>
              <a:gd name="connsiteX142" fmla="*/ 580806 w 608629"/>
              <a:gd name="connsiteY142" fmla="*/ 156062 h 590002"/>
              <a:gd name="connsiteX143" fmla="*/ 246654 w 608629"/>
              <a:gd name="connsiteY143" fmla="*/ 146550 h 590002"/>
              <a:gd name="connsiteX144" fmla="*/ 256422 w 608629"/>
              <a:gd name="connsiteY144" fmla="*/ 146642 h 590002"/>
              <a:gd name="connsiteX145" fmla="*/ 256514 w 608629"/>
              <a:gd name="connsiteY145" fmla="*/ 156410 h 590002"/>
              <a:gd name="connsiteX146" fmla="*/ 221281 w 608629"/>
              <a:gd name="connsiteY146" fmla="*/ 191643 h 590002"/>
              <a:gd name="connsiteX147" fmla="*/ 208042 w 608629"/>
              <a:gd name="connsiteY147" fmla="*/ 191643 h 590002"/>
              <a:gd name="connsiteX148" fmla="*/ 207428 w 608629"/>
              <a:gd name="connsiteY148" fmla="*/ 188543 h 590002"/>
              <a:gd name="connsiteX149" fmla="*/ 206045 w 608629"/>
              <a:gd name="connsiteY149" fmla="*/ 187159 h 590002"/>
              <a:gd name="connsiteX150" fmla="*/ 164763 w 608629"/>
              <a:gd name="connsiteY150" fmla="*/ 145878 h 590002"/>
              <a:gd name="connsiteX151" fmla="*/ 206045 w 608629"/>
              <a:gd name="connsiteY151" fmla="*/ 187159 h 590002"/>
              <a:gd name="connsiteX152" fmla="*/ 203989 w 608629"/>
              <a:gd name="connsiteY152" fmla="*/ 189215 h 590002"/>
              <a:gd name="connsiteX153" fmla="*/ 203507 w 608629"/>
              <a:gd name="connsiteY153" fmla="*/ 191643 h 590002"/>
              <a:gd name="connsiteX154" fmla="*/ 190808 w 608629"/>
              <a:gd name="connsiteY154" fmla="*/ 191643 h 590002"/>
              <a:gd name="connsiteX155" fmla="*/ 154903 w 608629"/>
              <a:gd name="connsiteY155" fmla="*/ 155738 h 590002"/>
              <a:gd name="connsiteX156" fmla="*/ 154995 w 608629"/>
              <a:gd name="connsiteY156" fmla="*/ 145970 h 590002"/>
              <a:gd name="connsiteX157" fmla="*/ 164763 w 608629"/>
              <a:gd name="connsiteY157" fmla="*/ 145878 h 590002"/>
              <a:gd name="connsiteX158" fmla="*/ 498613 w 608629"/>
              <a:gd name="connsiteY158" fmla="*/ 128178 h 590002"/>
              <a:gd name="connsiteX159" fmla="*/ 580791 w 608629"/>
              <a:gd name="connsiteY159" fmla="*/ 128178 h 590002"/>
              <a:gd name="connsiteX160" fmla="*/ 580791 w 608629"/>
              <a:gd name="connsiteY160" fmla="*/ 129791 h 590002"/>
              <a:gd name="connsiteX161" fmla="*/ 608629 w 608629"/>
              <a:gd name="connsiteY161" fmla="*/ 129791 h 590002"/>
              <a:gd name="connsiteX162" fmla="*/ 608629 w 608629"/>
              <a:gd name="connsiteY162" fmla="*/ 470850 h 590002"/>
              <a:gd name="connsiteX163" fmla="*/ 608431 w 608629"/>
              <a:gd name="connsiteY163" fmla="*/ 470850 h 590002"/>
              <a:gd name="connsiteX164" fmla="*/ 584330 w 608629"/>
              <a:gd name="connsiteY164" fmla="*/ 456888 h 590002"/>
              <a:gd name="connsiteX165" fmla="*/ 576263 w 608629"/>
              <a:gd name="connsiteY165" fmla="*/ 470850 h 590002"/>
              <a:gd name="connsiteX166" fmla="*/ 503015 w 608629"/>
              <a:gd name="connsiteY166" fmla="*/ 470850 h 590002"/>
              <a:gd name="connsiteX167" fmla="*/ 494957 w 608629"/>
              <a:gd name="connsiteY167" fmla="*/ 456888 h 590002"/>
              <a:gd name="connsiteX168" fmla="*/ 470856 w 608629"/>
              <a:gd name="connsiteY168" fmla="*/ 470850 h 590002"/>
              <a:gd name="connsiteX169" fmla="*/ 470850 w 608629"/>
              <a:gd name="connsiteY169" fmla="*/ 470850 h 590002"/>
              <a:gd name="connsiteX170" fmla="*/ 470850 w 608629"/>
              <a:gd name="connsiteY170" fmla="*/ 130990 h 590002"/>
              <a:gd name="connsiteX171" fmla="*/ 498613 w 608629"/>
              <a:gd name="connsiteY171" fmla="*/ 130990 h 590002"/>
              <a:gd name="connsiteX172" fmla="*/ 204724 w 608629"/>
              <a:gd name="connsiteY172" fmla="*/ 76223 h 590002"/>
              <a:gd name="connsiteX173" fmla="*/ 337848 w 608629"/>
              <a:gd name="connsiteY173" fmla="*/ 184204 h 590002"/>
              <a:gd name="connsiteX174" fmla="*/ 327062 w 608629"/>
              <a:gd name="connsiteY174" fmla="*/ 200927 h 590002"/>
              <a:gd name="connsiteX175" fmla="*/ 310560 w 608629"/>
              <a:gd name="connsiteY175" fmla="*/ 189778 h 590002"/>
              <a:gd name="connsiteX176" fmla="*/ 204862 w 608629"/>
              <a:gd name="connsiteY176" fmla="*/ 104140 h 590002"/>
              <a:gd name="connsiteX177" fmla="*/ 113353 w 608629"/>
              <a:gd name="connsiteY177" fmla="*/ 156121 h 590002"/>
              <a:gd name="connsiteX178" fmla="*/ 110632 w 608629"/>
              <a:gd name="connsiteY178" fmla="*/ 163182 h 590002"/>
              <a:gd name="connsiteX179" fmla="*/ 81024 w 608629"/>
              <a:gd name="connsiteY179" fmla="*/ 175905 h 590002"/>
              <a:gd name="connsiteX180" fmla="*/ 73780 w 608629"/>
              <a:gd name="connsiteY180" fmla="*/ 189900 h 590002"/>
              <a:gd name="connsiteX181" fmla="*/ 72660 w 608629"/>
              <a:gd name="connsiteY181" fmla="*/ 185448 h 590002"/>
              <a:gd name="connsiteX182" fmla="*/ 204724 w 608629"/>
              <a:gd name="connsiteY182" fmla="*/ 76223 h 590002"/>
              <a:gd name="connsiteX183" fmla="*/ 41808 w 608629"/>
              <a:gd name="connsiteY183" fmla="*/ 41804 h 590002"/>
              <a:gd name="connsiteX184" fmla="*/ 41808 w 608629"/>
              <a:gd name="connsiteY184" fmla="*/ 546036 h 590002"/>
              <a:gd name="connsiteX185" fmla="*/ 383097 w 608629"/>
              <a:gd name="connsiteY185" fmla="*/ 546036 h 590002"/>
              <a:gd name="connsiteX186" fmla="*/ 383097 w 608629"/>
              <a:gd name="connsiteY186" fmla="*/ 41804 h 590002"/>
              <a:gd name="connsiteX187" fmla="*/ 539725 w 608629"/>
              <a:gd name="connsiteY187" fmla="*/ 28804 h 590002"/>
              <a:gd name="connsiteX188" fmla="*/ 608629 w 608629"/>
              <a:gd name="connsiteY188" fmla="*/ 97757 h 590002"/>
              <a:gd name="connsiteX189" fmla="*/ 608629 w 608629"/>
              <a:gd name="connsiteY189" fmla="*/ 128178 h 590002"/>
              <a:gd name="connsiteX190" fmla="*/ 580791 w 608629"/>
              <a:gd name="connsiteY190" fmla="*/ 128178 h 590002"/>
              <a:gd name="connsiteX191" fmla="*/ 580791 w 608629"/>
              <a:gd name="connsiteY191" fmla="*/ 97757 h 590002"/>
              <a:gd name="connsiteX192" fmla="*/ 539725 w 608629"/>
              <a:gd name="connsiteY192" fmla="*/ 56643 h 590002"/>
              <a:gd name="connsiteX193" fmla="*/ 498613 w 608629"/>
              <a:gd name="connsiteY193" fmla="*/ 97757 h 590002"/>
              <a:gd name="connsiteX194" fmla="*/ 498613 w 608629"/>
              <a:gd name="connsiteY194" fmla="*/ 128178 h 590002"/>
              <a:gd name="connsiteX195" fmla="*/ 470850 w 608629"/>
              <a:gd name="connsiteY195" fmla="*/ 128178 h 590002"/>
              <a:gd name="connsiteX196" fmla="*/ 470850 w 608629"/>
              <a:gd name="connsiteY196" fmla="*/ 130990 h 590002"/>
              <a:gd name="connsiteX197" fmla="*/ 470775 w 608629"/>
              <a:gd name="connsiteY197" fmla="*/ 130990 h 590002"/>
              <a:gd name="connsiteX198" fmla="*/ 470775 w 608629"/>
              <a:gd name="connsiteY198" fmla="*/ 97757 h 590002"/>
              <a:gd name="connsiteX199" fmla="*/ 539725 w 608629"/>
              <a:gd name="connsiteY199" fmla="*/ 28804 h 590002"/>
              <a:gd name="connsiteX200" fmla="*/ 20881 w 608629"/>
              <a:gd name="connsiteY200" fmla="*/ 0 h 590002"/>
              <a:gd name="connsiteX201" fmla="*/ 403978 w 608629"/>
              <a:gd name="connsiteY201" fmla="*/ 0 h 590002"/>
              <a:gd name="connsiteX202" fmla="*/ 424859 w 608629"/>
              <a:gd name="connsiteY202" fmla="*/ 20879 h 590002"/>
              <a:gd name="connsiteX203" fmla="*/ 424859 w 608629"/>
              <a:gd name="connsiteY203" fmla="*/ 566915 h 590002"/>
              <a:gd name="connsiteX204" fmla="*/ 403978 w 608629"/>
              <a:gd name="connsiteY204" fmla="*/ 587794 h 590002"/>
              <a:gd name="connsiteX205" fmla="*/ 20881 w 608629"/>
              <a:gd name="connsiteY205" fmla="*/ 587794 h 590002"/>
              <a:gd name="connsiteX206" fmla="*/ 0 w 608629"/>
              <a:gd name="connsiteY206" fmla="*/ 566915 h 590002"/>
              <a:gd name="connsiteX207" fmla="*/ 0 w 608629"/>
              <a:gd name="connsiteY207" fmla="*/ 20879 h 590002"/>
              <a:gd name="connsiteX208" fmla="*/ 20881 w 608629"/>
              <a:gd name="connsiteY208" fmla="*/ 0 h 590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Lst>
            <a:rect l="l" t="t" r="r" b="b"/>
            <a:pathLst>
              <a:path w="608629" h="590002">
                <a:moveTo>
                  <a:pt x="97451" y="473639"/>
                </a:moveTo>
                <a:lnTo>
                  <a:pt x="314763" y="473639"/>
                </a:lnTo>
                <a:cubicBezTo>
                  <a:pt x="322460" y="473639"/>
                  <a:pt x="328682" y="479861"/>
                  <a:pt x="328682" y="487558"/>
                </a:cubicBezTo>
                <a:cubicBezTo>
                  <a:pt x="328682" y="495256"/>
                  <a:pt x="322460" y="501478"/>
                  <a:pt x="314763" y="501478"/>
                </a:cubicBezTo>
                <a:lnTo>
                  <a:pt x="97451" y="501478"/>
                </a:lnTo>
                <a:cubicBezTo>
                  <a:pt x="89800" y="501478"/>
                  <a:pt x="83532" y="495256"/>
                  <a:pt x="83532" y="487558"/>
                </a:cubicBezTo>
                <a:cubicBezTo>
                  <a:pt x="83532" y="479861"/>
                  <a:pt x="89800" y="473639"/>
                  <a:pt x="97451" y="473639"/>
                </a:cubicBezTo>
                <a:close/>
                <a:moveTo>
                  <a:pt x="470856" y="470850"/>
                </a:moveTo>
                <a:lnTo>
                  <a:pt x="503015" y="470850"/>
                </a:lnTo>
                <a:lnTo>
                  <a:pt x="539620" y="534277"/>
                </a:lnTo>
                <a:lnTo>
                  <a:pt x="576263" y="470850"/>
                </a:lnTo>
                <a:lnTo>
                  <a:pt x="608431" y="470850"/>
                </a:lnTo>
                <a:lnTo>
                  <a:pt x="608437" y="470854"/>
                </a:lnTo>
                <a:lnTo>
                  <a:pt x="539620" y="590002"/>
                </a:lnTo>
                <a:lnTo>
                  <a:pt x="470850" y="470854"/>
                </a:lnTo>
                <a:close/>
                <a:moveTo>
                  <a:pt x="97451" y="397034"/>
                </a:moveTo>
                <a:lnTo>
                  <a:pt x="197742" y="397034"/>
                </a:lnTo>
                <a:cubicBezTo>
                  <a:pt x="205439" y="397034"/>
                  <a:pt x="211661" y="403256"/>
                  <a:pt x="211661" y="410953"/>
                </a:cubicBezTo>
                <a:cubicBezTo>
                  <a:pt x="211661" y="418651"/>
                  <a:pt x="205439" y="424873"/>
                  <a:pt x="197742" y="424873"/>
                </a:cubicBezTo>
                <a:lnTo>
                  <a:pt x="97451" y="424873"/>
                </a:lnTo>
                <a:cubicBezTo>
                  <a:pt x="89800" y="424873"/>
                  <a:pt x="83532" y="418651"/>
                  <a:pt x="83532" y="410953"/>
                </a:cubicBezTo>
                <a:cubicBezTo>
                  <a:pt x="83532" y="403256"/>
                  <a:pt x="89800" y="397034"/>
                  <a:pt x="97451" y="397034"/>
                </a:cubicBezTo>
                <a:close/>
                <a:moveTo>
                  <a:pt x="198748" y="245026"/>
                </a:moveTo>
                <a:lnTo>
                  <a:pt x="212670" y="245026"/>
                </a:lnTo>
                <a:lnTo>
                  <a:pt x="212670" y="282806"/>
                </a:lnTo>
                <a:cubicBezTo>
                  <a:pt x="212670" y="286634"/>
                  <a:pt x="209581" y="289769"/>
                  <a:pt x="205709" y="289769"/>
                </a:cubicBezTo>
                <a:cubicBezTo>
                  <a:pt x="201883" y="289769"/>
                  <a:pt x="198748" y="286634"/>
                  <a:pt x="198748" y="282806"/>
                </a:cubicBezTo>
                <a:close/>
                <a:moveTo>
                  <a:pt x="212670" y="231116"/>
                </a:moveTo>
                <a:lnTo>
                  <a:pt x="247767" y="231116"/>
                </a:lnTo>
                <a:cubicBezTo>
                  <a:pt x="251591" y="231116"/>
                  <a:pt x="254723" y="234202"/>
                  <a:pt x="254723" y="238071"/>
                </a:cubicBezTo>
                <a:cubicBezTo>
                  <a:pt x="254723" y="241894"/>
                  <a:pt x="251591" y="245026"/>
                  <a:pt x="247767" y="245026"/>
                </a:cubicBezTo>
                <a:lnTo>
                  <a:pt x="212670" y="245026"/>
                </a:lnTo>
                <a:close/>
                <a:moveTo>
                  <a:pt x="159233" y="231116"/>
                </a:moveTo>
                <a:lnTo>
                  <a:pt x="198748" y="231116"/>
                </a:lnTo>
                <a:lnTo>
                  <a:pt x="198748" y="245026"/>
                </a:lnTo>
                <a:lnTo>
                  <a:pt x="159233" y="245026"/>
                </a:lnTo>
                <a:cubicBezTo>
                  <a:pt x="155363" y="245026"/>
                  <a:pt x="152277" y="241894"/>
                  <a:pt x="152277" y="238071"/>
                </a:cubicBezTo>
                <a:cubicBezTo>
                  <a:pt x="152277" y="234202"/>
                  <a:pt x="155363" y="231116"/>
                  <a:pt x="159233" y="231116"/>
                </a:cubicBezTo>
                <a:close/>
                <a:moveTo>
                  <a:pt x="337439" y="230090"/>
                </a:moveTo>
                <a:lnTo>
                  <a:pt x="338683" y="231287"/>
                </a:lnTo>
                <a:lnTo>
                  <a:pt x="338716" y="236094"/>
                </a:lnTo>
                <a:close/>
                <a:moveTo>
                  <a:pt x="336484" y="229171"/>
                </a:moveTo>
                <a:lnTo>
                  <a:pt x="337367" y="229750"/>
                </a:lnTo>
                <a:lnTo>
                  <a:pt x="337439" y="230090"/>
                </a:lnTo>
                <a:close/>
                <a:moveTo>
                  <a:pt x="85217" y="224577"/>
                </a:moveTo>
                <a:cubicBezTo>
                  <a:pt x="92914" y="223009"/>
                  <a:pt x="100333" y="228079"/>
                  <a:pt x="101716" y="235776"/>
                </a:cubicBezTo>
                <a:cubicBezTo>
                  <a:pt x="112085" y="285830"/>
                  <a:pt x="156281" y="321688"/>
                  <a:pt x="207389" y="321458"/>
                </a:cubicBezTo>
                <a:cubicBezTo>
                  <a:pt x="245721" y="321250"/>
                  <a:pt x="279982" y="300795"/>
                  <a:pt x="298878" y="269425"/>
                </a:cubicBezTo>
                <a:lnTo>
                  <a:pt x="301569" y="262441"/>
                </a:lnTo>
                <a:lnTo>
                  <a:pt x="331124" y="249677"/>
                </a:lnTo>
                <a:cubicBezTo>
                  <a:pt x="334743" y="248226"/>
                  <a:pt x="337393" y="245426"/>
                  <a:pt x="338758" y="242090"/>
                </a:cubicBezTo>
                <a:lnTo>
                  <a:pt x="338716" y="236094"/>
                </a:lnTo>
                <a:lnTo>
                  <a:pt x="339561" y="240063"/>
                </a:lnTo>
                <a:cubicBezTo>
                  <a:pt x="327072" y="303529"/>
                  <a:pt x="271494" y="349250"/>
                  <a:pt x="206882" y="349296"/>
                </a:cubicBezTo>
                <a:cubicBezTo>
                  <a:pt x="142778" y="349158"/>
                  <a:pt x="87522" y="304128"/>
                  <a:pt x="74433" y="241353"/>
                </a:cubicBezTo>
                <a:cubicBezTo>
                  <a:pt x="72682" y="233702"/>
                  <a:pt x="77567" y="226144"/>
                  <a:pt x="85217" y="224577"/>
                </a:cubicBezTo>
                <a:close/>
                <a:moveTo>
                  <a:pt x="330923" y="223820"/>
                </a:moveTo>
                <a:lnTo>
                  <a:pt x="336484" y="229171"/>
                </a:lnTo>
                <a:lnTo>
                  <a:pt x="328501" y="223931"/>
                </a:lnTo>
                <a:cubicBezTo>
                  <a:pt x="321035" y="222456"/>
                  <a:pt x="313800" y="227296"/>
                  <a:pt x="312233" y="234762"/>
                </a:cubicBezTo>
                <a:lnTo>
                  <a:pt x="301569" y="262441"/>
                </a:lnTo>
                <a:lnTo>
                  <a:pt x="300705" y="262814"/>
                </a:lnTo>
                <a:cubicBezTo>
                  <a:pt x="298954" y="263551"/>
                  <a:pt x="297110" y="263920"/>
                  <a:pt x="295267" y="263920"/>
                </a:cubicBezTo>
                <a:cubicBezTo>
                  <a:pt x="288630" y="263966"/>
                  <a:pt x="282915" y="259357"/>
                  <a:pt x="281532" y="252858"/>
                </a:cubicBezTo>
                <a:cubicBezTo>
                  <a:pt x="280196" y="246359"/>
                  <a:pt x="283606" y="239814"/>
                  <a:pt x="289690" y="237186"/>
                </a:cubicBezTo>
                <a:lnTo>
                  <a:pt x="320155" y="224096"/>
                </a:lnTo>
                <a:cubicBezTo>
                  <a:pt x="323704" y="222506"/>
                  <a:pt x="327564" y="222518"/>
                  <a:pt x="330923" y="223820"/>
                </a:cubicBezTo>
                <a:close/>
                <a:moveTo>
                  <a:pt x="198748" y="205553"/>
                </a:moveTo>
                <a:lnTo>
                  <a:pt x="212670" y="205553"/>
                </a:lnTo>
                <a:lnTo>
                  <a:pt x="212670" y="231116"/>
                </a:lnTo>
                <a:lnTo>
                  <a:pt x="198748" y="231116"/>
                </a:lnTo>
                <a:close/>
                <a:moveTo>
                  <a:pt x="526442" y="200614"/>
                </a:moveTo>
                <a:lnTo>
                  <a:pt x="554382" y="200614"/>
                </a:lnTo>
                <a:lnTo>
                  <a:pt x="554382" y="392791"/>
                </a:lnTo>
                <a:lnTo>
                  <a:pt x="526442" y="392791"/>
                </a:lnTo>
                <a:close/>
                <a:moveTo>
                  <a:pt x="208618" y="194553"/>
                </a:moveTo>
                <a:lnTo>
                  <a:pt x="212670" y="198606"/>
                </a:lnTo>
                <a:lnTo>
                  <a:pt x="212670" y="199560"/>
                </a:lnTo>
                <a:lnTo>
                  <a:pt x="208919" y="201102"/>
                </a:lnTo>
                <a:lnTo>
                  <a:pt x="205209" y="198633"/>
                </a:lnTo>
                <a:lnTo>
                  <a:pt x="208937" y="196163"/>
                </a:lnTo>
                <a:close/>
                <a:moveTo>
                  <a:pt x="202962" y="194392"/>
                </a:moveTo>
                <a:lnTo>
                  <a:pt x="202480" y="196817"/>
                </a:lnTo>
                <a:lnTo>
                  <a:pt x="205209" y="198633"/>
                </a:lnTo>
                <a:lnTo>
                  <a:pt x="202498" y="200430"/>
                </a:lnTo>
                <a:lnTo>
                  <a:pt x="198748" y="198888"/>
                </a:lnTo>
                <a:lnTo>
                  <a:pt x="198748" y="198606"/>
                </a:lnTo>
                <a:close/>
                <a:moveTo>
                  <a:pt x="74531" y="192883"/>
                </a:moveTo>
                <a:lnTo>
                  <a:pt x="85167" y="201479"/>
                </a:lnTo>
                <a:lnTo>
                  <a:pt x="75564" y="196988"/>
                </a:lnTo>
                <a:close/>
                <a:moveTo>
                  <a:pt x="221281" y="191643"/>
                </a:moveTo>
                <a:lnTo>
                  <a:pt x="247767" y="191643"/>
                </a:lnTo>
                <a:cubicBezTo>
                  <a:pt x="251591" y="191643"/>
                  <a:pt x="254723" y="194729"/>
                  <a:pt x="254723" y="198598"/>
                </a:cubicBezTo>
                <a:cubicBezTo>
                  <a:pt x="254723" y="202421"/>
                  <a:pt x="251591" y="205553"/>
                  <a:pt x="247767" y="205553"/>
                </a:cubicBezTo>
                <a:lnTo>
                  <a:pt x="212670" y="205553"/>
                </a:lnTo>
                <a:lnTo>
                  <a:pt x="212670" y="199560"/>
                </a:lnTo>
                <a:lnTo>
                  <a:pt x="213849" y="199075"/>
                </a:lnTo>
                <a:close/>
                <a:moveTo>
                  <a:pt x="205709" y="191643"/>
                </a:moveTo>
                <a:lnTo>
                  <a:pt x="208042" y="191643"/>
                </a:lnTo>
                <a:lnTo>
                  <a:pt x="208618" y="194553"/>
                </a:lnTo>
                <a:close/>
                <a:moveTo>
                  <a:pt x="203507" y="191643"/>
                </a:moveTo>
                <a:lnTo>
                  <a:pt x="205709" y="191643"/>
                </a:lnTo>
                <a:lnTo>
                  <a:pt x="202962" y="194392"/>
                </a:lnTo>
                <a:close/>
                <a:moveTo>
                  <a:pt x="159233" y="191643"/>
                </a:moveTo>
                <a:lnTo>
                  <a:pt x="190808" y="191643"/>
                </a:lnTo>
                <a:lnTo>
                  <a:pt x="197568" y="198403"/>
                </a:lnTo>
                <a:lnTo>
                  <a:pt x="198748" y="198888"/>
                </a:lnTo>
                <a:lnTo>
                  <a:pt x="198748" y="205553"/>
                </a:lnTo>
                <a:lnTo>
                  <a:pt x="159233" y="205553"/>
                </a:lnTo>
                <a:cubicBezTo>
                  <a:pt x="155363" y="205553"/>
                  <a:pt x="152277" y="202421"/>
                  <a:pt x="152277" y="198598"/>
                </a:cubicBezTo>
                <a:cubicBezTo>
                  <a:pt x="152277" y="194729"/>
                  <a:pt x="155363" y="191643"/>
                  <a:pt x="159233" y="191643"/>
                </a:cubicBezTo>
                <a:close/>
                <a:moveTo>
                  <a:pt x="73780" y="189900"/>
                </a:moveTo>
                <a:lnTo>
                  <a:pt x="74531" y="192883"/>
                </a:lnTo>
                <a:lnTo>
                  <a:pt x="72913" y="191576"/>
                </a:lnTo>
                <a:close/>
                <a:moveTo>
                  <a:pt x="498673" y="172728"/>
                </a:moveTo>
                <a:lnTo>
                  <a:pt x="580806" y="172728"/>
                </a:lnTo>
                <a:lnTo>
                  <a:pt x="580806" y="200614"/>
                </a:lnTo>
                <a:lnTo>
                  <a:pt x="554382" y="200614"/>
                </a:lnTo>
                <a:lnTo>
                  <a:pt x="554382" y="193659"/>
                </a:lnTo>
                <a:lnTo>
                  <a:pt x="526442" y="193659"/>
                </a:lnTo>
                <a:lnTo>
                  <a:pt x="526442" y="200614"/>
                </a:lnTo>
                <a:lnTo>
                  <a:pt x="498673" y="200614"/>
                </a:lnTo>
                <a:close/>
                <a:moveTo>
                  <a:pt x="111486" y="162815"/>
                </a:moveTo>
                <a:cubicBezTo>
                  <a:pt x="118491" y="159958"/>
                  <a:pt x="126556" y="163230"/>
                  <a:pt x="129551" y="170190"/>
                </a:cubicBezTo>
                <a:cubicBezTo>
                  <a:pt x="132547" y="177195"/>
                  <a:pt x="129413" y="185261"/>
                  <a:pt x="122500" y="188395"/>
                </a:cubicBezTo>
                <a:lnTo>
                  <a:pt x="92038" y="201485"/>
                </a:lnTo>
                <a:cubicBezTo>
                  <a:pt x="90333" y="202223"/>
                  <a:pt x="88489" y="202638"/>
                  <a:pt x="86600" y="202638"/>
                </a:cubicBezTo>
                <a:lnTo>
                  <a:pt x="85167" y="201479"/>
                </a:lnTo>
                <a:lnTo>
                  <a:pt x="86350" y="202033"/>
                </a:lnTo>
                <a:cubicBezTo>
                  <a:pt x="92988" y="202033"/>
                  <a:pt x="98750" y="197334"/>
                  <a:pt x="99994" y="190792"/>
                </a:cubicBezTo>
                <a:lnTo>
                  <a:pt x="110632" y="163182"/>
                </a:lnTo>
                <a:close/>
                <a:moveTo>
                  <a:pt x="498673" y="156062"/>
                </a:moveTo>
                <a:lnTo>
                  <a:pt x="498673" y="172728"/>
                </a:lnTo>
                <a:lnTo>
                  <a:pt x="495878" y="172728"/>
                </a:lnTo>
                <a:lnTo>
                  <a:pt x="495878" y="200614"/>
                </a:lnTo>
                <a:lnTo>
                  <a:pt x="498673" y="200614"/>
                </a:lnTo>
                <a:lnTo>
                  <a:pt x="498673" y="442966"/>
                </a:lnTo>
                <a:lnTo>
                  <a:pt x="580806" y="442966"/>
                </a:lnTo>
                <a:lnTo>
                  <a:pt x="580806" y="200614"/>
                </a:lnTo>
                <a:lnTo>
                  <a:pt x="582210" y="200614"/>
                </a:lnTo>
                <a:lnTo>
                  <a:pt x="582210" y="172728"/>
                </a:lnTo>
                <a:lnTo>
                  <a:pt x="580806" y="172728"/>
                </a:lnTo>
                <a:lnTo>
                  <a:pt x="580806" y="156062"/>
                </a:lnTo>
                <a:close/>
                <a:moveTo>
                  <a:pt x="246654" y="146550"/>
                </a:moveTo>
                <a:cubicBezTo>
                  <a:pt x="249418" y="143924"/>
                  <a:pt x="253749" y="143924"/>
                  <a:pt x="256422" y="146642"/>
                </a:cubicBezTo>
                <a:cubicBezTo>
                  <a:pt x="259140" y="149314"/>
                  <a:pt x="259140" y="153645"/>
                  <a:pt x="256514" y="156410"/>
                </a:cubicBezTo>
                <a:lnTo>
                  <a:pt x="221281" y="191643"/>
                </a:lnTo>
                <a:lnTo>
                  <a:pt x="208042" y="191643"/>
                </a:lnTo>
                <a:lnTo>
                  <a:pt x="207428" y="188543"/>
                </a:lnTo>
                <a:lnTo>
                  <a:pt x="206045" y="187159"/>
                </a:lnTo>
                <a:close/>
                <a:moveTo>
                  <a:pt x="164763" y="145878"/>
                </a:moveTo>
                <a:lnTo>
                  <a:pt x="206045" y="187159"/>
                </a:lnTo>
                <a:lnTo>
                  <a:pt x="203989" y="189215"/>
                </a:lnTo>
                <a:lnTo>
                  <a:pt x="203507" y="191643"/>
                </a:lnTo>
                <a:lnTo>
                  <a:pt x="190808" y="191643"/>
                </a:lnTo>
                <a:lnTo>
                  <a:pt x="154903" y="155738"/>
                </a:lnTo>
                <a:cubicBezTo>
                  <a:pt x="152277" y="152973"/>
                  <a:pt x="152277" y="148642"/>
                  <a:pt x="154995" y="145970"/>
                </a:cubicBezTo>
                <a:cubicBezTo>
                  <a:pt x="157668" y="143298"/>
                  <a:pt x="161999" y="143252"/>
                  <a:pt x="164763" y="145878"/>
                </a:cubicBezTo>
                <a:close/>
                <a:moveTo>
                  <a:pt x="498613" y="128178"/>
                </a:moveTo>
                <a:lnTo>
                  <a:pt x="580791" y="128178"/>
                </a:lnTo>
                <a:lnTo>
                  <a:pt x="580791" y="129791"/>
                </a:lnTo>
                <a:lnTo>
                  <a:pt x="608629" y="129791"/>
                </a:lnTo>
                <a:lnTo>
                  <a:pt x="608629" y="470850"/>
                </a:lnTo>
                <a:lnTo>
                  <a:pt x="608431" y="470850"/>
                </a:lnTo>
                <a:lnTo>
                  <a:pt x="584330" y="456888"/>
                </a:lnTo>
                <a:lnTo>
                  <a:pt x="576263" y="470850"/>
                </a:lnTo>
                <a:lnTo>
                  <a:pt x="503015" y="470850"/>
                </a:lnTo>
                <a:lnTo>
                  <a:pt x="494957" y="456888"/>
                </a:lnTo>
                <a:lnTo>
                  <a:pt x="470856" y="470850"/>
                </a:lnTo>
                <a:lnTo>
                  <a:pt x="470850" y="470850"/>
                </a:lnTo>
                <a:lnTo>
                  <a:pt x="470850" y="130990"/>
                </a:lnTo>
                <a:lnTo>
                  <a:pt x="498613" y="130990"/>
                </a:lnTo>
                <a:close/>
                <a:moveTo>
                  <a:pt x="204724" y="76223"/>
                </a:moveTo>
                <a:cubicBezTo>
                  <a:pt x="269166" y="75947"/>
                  <a:pt x="324849" y="121092"/>
                  <a:pt x="337848" y="184204"/>
                </a:cubicBezTo>
                <a:cubicBezTo>
                  <a:pt x="339600" y="191805"/>
                  <a:pt x="334714" y="199361"/>
                  <a:pt x="327062" y="200927"/>
                </a:cubicBezTo>
                <a:cubicBezTo>
                  <a:pt x="319364" y="202493"/>
                  <a:pt x="311943" y="197472"/>
                  <a:pt x="310560" y="189778"/>
                </a:cubicBezTo>
                <a:cubicBezTo>
                  <a:pt x="300188" y="139703"/>
                  <a:pt x="255982" y="103909"/>
                  <a:pt x="204862" y="104140"/>
                </a:cubicBezTo>
                <a:cubicBezTo>
                  <a:pt x="166522" y="104313"/>
                  <a:pt x="132253" y="124749"/>
                  <a:pt x="113353" y="156121"/>
                </a:cubicBezTo>
                <a:lnTo>
                  <a:pt x="110632" y="163182"/>
                </a:lnTo>
                <a:lnTo>
                  <a:pt x="81024" y="175905"/>
                </a:lnTo>
                <a:lnTo>
                  <a:pt x="73780" y="189900"/>
                </a:lnTo>
                <a:lnTo>
                  <a:pt x="72660" y="185448"/>
                </a:lnTo>
                <a:cubicBezTo>
                  <a:pt x="85013" y="122244"/>
                  <a:pt x="140282" y="76546"/>
                  <a:pt x="204724" y="76223"/>
                </a:cubicBezTo>
                <a:close/>
                <a:moveTo>
                  <a:pt x="41808" y="41804"/>
                </a:moveTo>
                <a:lnTo>
                  <a:pt x="41808" y="546036"/>
                </a:lnTo>
                <a:lnTo>
                  <a:pt x="383097" y="546036"/>
                </a:lnTo>
                <a:lnTo>
                  <a:pt x="383097" y="41804"/>
                </a:lnTo>
                <a:close/>
                <a:moveTo>
                  <a:pt x="539725" y="28804"/>
                </a:moveTo>
                <a:cubicBezTo>
                  <a:pt x="577795" y="28804"/>
                  <a:pt x="608629" y="59685"/>
                  <a:pt x="608629" y="97757"/>
                </a:cubicBezTo>
                <a:lnTo>
                  <a:pt x="608629" y="128178"/>
                </a:lnTo>
                <a:lnTo>
                  <a:pt x="580791" y="128178"/>
                </a:lnTo>
                <a:lnTo>
                  <a:pt x="580791" y="97757"/>
                </a:lnTo>
                <a:cubicBezTo>
                  <a:pt x="580791" y="75034"/>
                  <a:pt x="562401" y="56643"/>
                  <a:pt x="539725" y="56643"/>
                </a:cubicBezTo>
                <a:cubicBezTo>
                  <a:pt x="517003" y="56643"/>
                  <a:pt x="498613" y="75034"/>
                  <a:pt x="498613" y="97757"/>
                </a:cubicBezTo>
                <a:lnTo>
                  <a:pt x="498613" y="128178"/>
                </a:lnTo>
                <a:lnTo>
                  <a:pt x="470850" y="128178"/>
                </a:lnTo>
                <a:lnTo>
                  <a:pt x="470850" y="130990"/>
                </a:lnTo>
                <a:lnTo>
                  <a:pt x="470775" y="130990"/>
                </a:lnTo>
                <a:lnTo>
                  <a:pt x="470775" y="97757"/>
                </a:lnTo>
                <a:cubicBezTo>
                  <a:pt x="470775" y="59685"/>
                  <a:pt x="501609" y="28804"/>
                  <a:pt x="539725" y="28804"/>
                </a:cubicBezTo>
                <a:close/>
                <a:moveTo>
                  <a:pt x="20881" y="0"/>
                </a:moveTo>
                <a:lnTo>
                  <a:pt x="403978" y="0"/>
                </a:lnTo>
                <a:cubicBezTo>
                  <a:pt x="415502" y="0"/>
                  <a:pt x="424859" y="9356"/>
                  <a:pt x="424859" y="20879"/>
                </a:cubicBezTo>
                <a:lnTo>
                  <a:pt x="424859" y="566915"/>
                </a:lnTo>
                <a:cubicBezTo>
                  <a:pt x="424859" y="578438"/>
                  <a:pt x="415502" y="587794"/>
                  <a:pt x="403978" y="587794"/>
                </a:cubicBezTo>
                <a:lnTo>
                  <a:pt x="20881" y="587794"/>
                </a:lnTo>
                <a:cubicBezTo>
                  <a:pt x="9357" y="587794"/>
                  <a:pt x="0" y="578438"/>
                  <a:pt x="0" y="566915"/>
                </a:cubicBezTo>
                <a:lnTo>
                  <a:pt x="0" y="20879"/>
                </a:lnTo>
                <a:cubicBezTo>
                  <a:pt x="0" y="9356"/>
                  <a:pt x="9357" y="0"/>
                  <a:pt x="2088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iconfont-1027-797107"/>
          <p:cNvSpPr/>
          <p:nvPr/>
        </p:nvSpPr>
        <p:spPr>
          <a:xfrm>
            <a:off x="3619776" y="1989658"/>
            <a:ext cx="609685" cy="606610"/>
          </a:xfrm>
          <a:custGeom>
            <a:avLst/>
            <a:gdLst>
              <a:gd name="T0" fmla="*/ 0 w 12800"/>
              <a:gd name="T1" fmla="*/ 12352 h 12736"/>
              <a:gd name="T2" fmla="*/ 498 w 12800"/>
              <a:gd name="T3" fmla="*/ 12736 h 12736"/>
              <a:gd name="T4" fmla="*/ 2158 w 12800"/>
              <a:gd name="T5" fmla="*/ 12736 h 12736"/>
              <a:gd name="T6" fmla="*/ 2656 w 12800"/>
              <a:gd name="T7" fmla="*/ 12352 h 12736"/>
              <a:gd name="T8" fmla="*/ 2656 w 12800"/>
              <a:gd name="T9" fmla="*/ 5440 h 12736"/>
              <a:gd name="T10" fmla="*/ 2158 w 12800"/>
              <a:gd name="T11" fmla="*/ 5056 h 12736"/>
              <a:gd name="T12" fmla="*/ 498 w 12800"/>
              <a:gd name="T13" fmla="*/ 5056 h 12736"/>
              <a:gd name="T14" fmla="*/ 0 w 12800"/>
              <a:gd name="T15" fmla="*/ 5440 h 12736"/>
              <a:gd name="T16" fmla="*/ 0 w 12800"/>
              <a:gd name="T17" fmla="*/ 12352 h 12736"/>
              <a:gd name="T18" fmla="*/ 5072 w 12800"/>
              <a:gd name="T19" fmla="*/ 12352 h 12736"/>
              <a:gd name="T20" fmla="*/ 5570 w 12800"/>
              <a:gd name="T21" fmla="*/ 12736 h 12736"/>
              <a:gd name="T22" fmla="*/ 7230 w 12800"/>
              <a:gd name="T23" fmla="*/ 12736 h 12736"/>
              <a:gd name="T24" fmla="*/ 7728 w 12800"/>
              <a:gd name="T25" fmla="*/ 12352 h 12736"/>
              <a:gd name="T26" fmla="*/ 7728 w 12800"/>
              <a:gd name="T27" fmla="*/ 7744 h 12736"/>
              <a:gd name="T28" fmla="*/ 7230 w 12800"/>
              <a:gd name="T29" fmla="*/ 7360 h 12736"/>
              <a:gd name="T30" fmla="*/ 5570 w 12800"/>
              <a:gd name="T31" fmla="*/ 7360 h 12736"/>
              <a:gd name="T32" fmla="*/ 5072 w 12800"/>
              <a:gd name="T33" fmla="*/ 7744 h 12736"/>
              <a:gd name="T34" fmla="*/ 5072 w 12800"/>
              <a:gd name="T35" fmla="*/ 12352 h 12736"/>
              <a:gd name="T36" fmla="*/ 10642 w 12800"/>
              <a:gd name="T37" fmla="*/ 5056 h 12736"/>
              <a:gd name="T38" fmla="*/ 10144 w 12800"/>
              <a:gd name="T39" fmla="*/ 5440 h 12736"/>
              <a:gd name="T40" fmla="*/ 10144 w 12800"/>
              <a:gd name="T41" fmla="*/ 12352 h 12736"/>
              <a:gd name="T42" fmla="*/ 10642 w 12800"/>
              <a:gd name="T43" fmla="*/ 12736 h 12736"/>
              <a:gd name="T44" fmla="*/ 12302 w 12800"/>
              <a:gd name="T45" fmla="*/ 12736 h 12736"/>
              <a:gd name="T46" fmla="*/ 12800 w 12800"/>
              <a:gd name="T47" fmla="*/ 12352 h 12736"/>
              <a:gd name="T48" fmla="*/ 12800 w 12800"/>
              <a:gd name="T49" fmla="*/ 5440 h 12736"/>
              <a:gd name="T50" fmla="*/ 12302 w 12800"/>
              <a:gd name="T51" fmla="*/ 5056 h 12736"/>
              <a:gd name="T52" fmla="*/ 10642 w 12800"/>
              <a:gd name="T53" fmla="*/ 5056 h 12736"/>
              <a:gd name="T54" fmla="*/ 6368 w 12800"/>
              <a:gd name="T55" fmla="*/ 0 h 12736"/>
              <a:gd name="T56" fmla="*/ 2667 w 12800"/>
              <a:gd name="T57" fmla="*/ 3701 h 12736"/>
              <a:gd name="T58" fmla="*/ 6368 w 12800"/>
              <a:gd name="T59" fmla="*/ 7403 h 12736"/>
              <a:gd name="T60" fmla="*/ 10069 w 12800"/>
              <a:gd name="T61" fmla="*/ 3701 h 12736"/>
              <a:gd name="T62" fmla="*/ 6368 w 12800"/>
              <a:gd name="T63" fmla="*/ 0 h 12736"/>
              <a:gd name="T64" fmla="*/ 6584 w 12800"/>
              <a:gd name="T65" fmla="*/ 5927 h 12736"/>
              <a:gd name="T66" fmla="*/ 6584 w 12800"/>
              <a:gd name="T67" fmla="*/ 6354 h 12736"/>
              <a:gd name="T68" fmla="*/ 6121 w 12800"/>
              <a:gd name="T69" fmla="*/ 6354 h 12736"/>
              <a:gd name="T70" fmla="*/ 6121 w 12800"/>
              <a:gd name="T71" fmla="*/ 5915 h 12736"/>
              <a:gd name="T72" fmla="*/ 4737 w 12800"/>
              <a:gd name="T73" fmla="*/ 4596 h 12736"/>
              <a:gd name="T74" fmla="*/ 5417 w 12800"/>
              <a:gd name="T75" fmla="*/ 4405 h 12736"/>
              <a:gd name="T76" fmla="*/ 6456 w 12800"/>
              <a:gd name="T77" fmla="*/ 5317 h 12736"/>
              <a:gd name="T78" fmla="*/ 7283 w 12800"/>
              <a:gd name="T79" fmla="*/ 4659 h 12736"/>
              <a:gd name="T80" fmla="*/ 6328 w 12800"/>
              <a:gd name="T81" fmla="*/ 3959 h 12736"/>
              <a:gd name="T82" fmla="*/ 4886 w 12800"/>
              <a:gd name="T83" fmla="*/ 2708 h 12736"/>
              <a:gd name="T84" fmla="*/ 6121 w 12800"/>
              <a:gd name="T85" fmla="*/ 1492 h 12736"/>
              <a:gd name="T86" fmla="*/ 6121 w 12800"/>
              <a:gd name="T87" fmla="*/ 1080 h 12736"/>
              <a:gd name="T88" fmla="*/ 6584 w 12800"/>
              <a:gd name="T89" fmla="*/ 1080 h 12736"/>
              <a:gd name="T90" fmla="*/ 6584 w 12800"/>
              <a:gd name="T91" fmla="*/ 1490 h 12736"/>
              <a:gd name="T92" fmla="*/ 7881 w 12800"/>
              <a:gd name="T93" fmla="*/ 2687 h 12736"/>
              <a:gd name="T94" fmla="*/ 7198 w 12800"/>
              <a:gd name="T95" fmla="*/ 2878 h 12736"/>
              <a:gd name="T96" fmla="*/ 6350 w 12800"/>
              <a:gd name="T97" fmla="*/ 2114 h 12736"/>
              <a:gd name="T98" fmla="*/ 5565 w 12800"/>
              <a:gd name="T99" fmla="*/ 2708 h 12736"/>
              <a:gd name="T100" fmla="*/ 6435 w 12800"/>
              <a:gd name="T101" fmla="*/ 3302 h 12736"/>
              <a:gd name="T102" fmla="*/ 7987 w 12800"/>
              <a:gd name="T103" fmla="*/ 4681 h 12736"/>
              <a:gd name="T104" fmla="*/ 6584 w 12800"/>
              <a:gd name="T105" fmla="*/ 5927 h 127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800" h="12736">
                <a:moveTo>
                  <a:pt x="0" y="12352"/>
                </a:moveTo>
                <a:cubicBezTo>
                  <a:pt x="0" y="12563"/>
                  <a:pt x="224" y="12736"/>
                  <a:pt x="498" y="12736"/>
                </a:cubicBezTo>
                <a:lnTo>
                  <a:pt x="2158" y="12736"/>
                </a:lnTo>
                <a:cubicBezTo>
                  <a:pt x="2432" y="12736"/>
                  <a:pt x="2656" y="12563"/>
                  <a:pt x="2656" y="12352"/>
                </a:cubicBezTo>
                <a:lnTo>
                  <a:pt x="2656" y="5440"/>
                </a:lnTo>
                <a:cubicBezTo>
                  <a:pt x="2656" y="5229"/>
                  <a:pt x="2432" y="5056"/>
                  <a:pt x="2158" y="5056"/>
                </a:cubicBezTo>
                <a:lnTo>
                  <a:pt x="498" y="5056"/>
                </a:lnTo>
                <a:cubicBezTo>
                  <a:pt x="224" y="5056"/>
                  <a:pt x="0" y="5229"/>
                  <a:pt x="0" y="5440"/>
                </a:cubicBezTo>
                <a:lnTo>
                  <a:pt x="0" y="12352"/>
                </a:lnTo>
                <a:close/>
                <a:moveTo>
                  <a:pt x="5072" y="12352"/>
                </a:moveTo>
                <a:cubicBezTo>
                  <a:pt x="5072" y="12563"/>
                  <a:pt x="5296" y="12736"/>
                  <a:pt x="5570" y="12736"/>
                </a:cubicBezTo>
                <a:lnTo>
                  <a:pt x="7230" y="12736"/>
                </a:lnTo>
                <a:cubicBezTo>
                  <a:pt x="7504" y="12736"/>
                  <a:pt x="7728" y="12563"/>
                  <a:pt x="7728" y="12352"/>
                </a:cubicBezTo>
                <a:lnTo>
                  <a:pt x="7728" y="7744"/>
                </a:lnTo>
                <a:cubicBezTo>
                  <a:pt x="7728" y="7533"/>
                  <a:pt x="7504" y="7360"/>
                  <a:pt x="7230" y="7360"/>
                </a:cubicBezTo>
                <a:lnTo>
                  <a:pt x="5570" y="7360"/>
                </a:lnTo>
                <a:cubicBezTo>
                  <a:pt x="5296" y="7360"/>
                  <a:pt x="5072" y="7533"/>
                  <a:pt x="5072" y="7744"/>
                </a:cubicBezTo>
                <a:lnTo>
                  <a:pt x="5072" y="12352"/>
                </a:lnTo>
                <a:close/>
                <a:moveTo>
                  <a:pt x="10642" y="5056"/>
                </a:moveTo>
                <a:cubicBezTo>
                  <a:pt x="10368" y="5056"/>
                  <a:pt x="10144" y="5229"/>
                  <a:pt x="10144" y="5440"/>
                </a:cubicBezTo>
                <a:lnTo>
                  <a:pt x="10144" y="12352"/>
                </a:lnTo>
                <a:cubicBezTo>
                  <a:pt x="10144" y="12563"/>
                  <a:pt x="10368" y="12736"/>
                  <a:pt x="10642" y="12736"/>
                </a:cubicBezTo>
                <a:lnTo>
                  <a:pt x="12302" y="12736"/>
                </a:lnTo>
                <a:cubicBezTo>
                  <a:pt x="12576" y="12736"/>
                  <a:pt x="12800" y="12563"/>
                  <a:pt x="12800" y="12352"/>
                </a:cubicBezTo>
                <a:lnTo>
                  <a:pt x="12800" y="5440"/>
                </a:lnTo>
                <a:cubicBezTo>
                  <a:pt x="12800" y="5229"/>
                  <a:pt x="12576" y="5056"/>
                  <a:pt x="12302" y="5056"/>
                </a:cubicBezTo>
                <a:lnTo>
                  <a:pt x="10642" y="5056"/>
                </a:lnTo>
                <a:close/>
                <a:moveTo>
                  <a:pt x="6368" y="0"/>
                </a:moveTo>
                <a:cubicBezTo>
                  <a:pt x="4324" y="0"/>
                  <a:pt x="2667" y="1657"/>
                  <a:pt x="2667" y="3701"/>
                </a:cubicBezTo>
                <a:cubicBezTo>
                  <a:pt x="2667" y="5746"/>
                  <a:pt x="4324" y="7403"/>
                  <a:pt x="6368" y="7403"/>
                </a:cubicBezTo>
                <a:cubicBezTo>
                  <a:pt x="8412" y="7403"/>
                  <a:pt x="10069" y="5746"/>
                  <a:pt x="10069" y="3701"/>
                </a:cubicBezTo>
                <a:cubicBezTo>
                  <a:pt x="10069" y="1657"/>
                  <a:pt x="8412" y="0"/>
                  <a:pt x="6368" y="0"/>
                </a:cubicBezTo>
                <a:close/>
                <a:moveTo>
                  <a:pt x="6584" y="5927"/>
                </a:moveTo>
                <a:lnTo>
                  <a:pt x="6584" y="6354"/>
                </a:lnTo>
                <a:lnTo>
                  <a:pt x="6121" y="6354"/>
                </a:lnTo>
                <a:lnTo>
                  <a:pt x="6121" y="5915"/>
                </a:lnTo>
                <a:cubicBezTo>
                  <a:pt x="5350" y="5826"/>
                  <a:pt x="4886" y="5387"/>
                  <a:pt x="4737" y="4596"/>
                </a:cubicBezTo>
                <a:lnTo>
                  <a:pt x="5417" y="4405"/>
                </a:lnTo>
                <a:cubicBezTo>
                  <a:pt x="5473" y="5027"/>
                  <a:pt x="5819" y="5331"/>
                  <a:pt x="6456" y="5317"/>
                </a:cubicBezTo>
                <a:cubicBezTo>
                  <a:pt x="7007" y="5317"/>
                  <a:pt x="7283" y="5098"/>
                  <a:pt x="7283" y="4659"/>
                </a:cubicBezTo>
                <a:cubicBezTo>
                  <a:pt x="7353" y="4348"/>
                  <a:pt x="7035" y="4115"/>
                  <a:pt x="6328" y="3959"/>
                </a:cubicBezTo>
                <a:cubicBezTo>
                  <a:pt x="5310" y="3747"/>
                  <a:pt x="4829" y="3330"/>
                  <a:pt x="4886" y="2708"/>
                </a:cubicBezTo>
                <a:cubicBezTo>
                  <a:pt x="4925" y="1978"/>
                  <a:pt x="5319" y="1573"/>
                  <a:pt x="6121" y="1492"/>
                </a:cubicBezTo>
                <a:lnTo>
                  <a:pt x="6121" y="1080"/>
                </a:lnTo>
                <a:lnTo>
                  <a:pt x="6584" y="1080"/>
                </a:lnTo>
                <a:lnTo>
                  <a:pt x="6584" y="1490"/>
                </a:lnTo>
                <a:cubicBezTo>
                  <a:pt x="7293" y="1561"/>
                  <a:pt x="7740" y="1960"/>
                  <a:pt x="7881" y="2687"/>
                </a:cubicBezTo>
                <a:lnTo>
                  <a:pt x="7198" y="2878"/>
                </a:lnTo>
                <a:cubicBezTo>
                  <a:pt x="7099" y="2355"/>
                  <a:pt x="6816" y="2100"/>
                  <a:pt x="6350" y="2114"/>
                </a:cubicBezTo>
                <a:cubicBezTo>
                  <a:pt x="5841" y="2129"/>
                  <a:pt x="5579" y="2326"/>
                  <a:pt x="5565" y="2708"/>
                </a:cubicBezTo>
                <a:cubicBezTo>
                  <a:pt x="5537" y="2963"/>
                  <a:pt x="5826" y="3161"/>
                  <a:pt x="6435" y="3302"/>
                </a:cubicBezTo>
                <a:cubicBezTo>
                  <a:pt x="7495" y="3514"/>
                  <a:pt x="8015" y="3974"/>
                  <a:pt x="7987" y="4681"/>
                </a:cubicBezTo>
                <a:cubicBezTo>
                  <a:pt x="7932" y="5458"/>
                  <a:pt x="7448" y="5873"/>
                  <a:pt x="6584" y="592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iconfont-1027-797107"/>
          <p:cNvSpPr/>
          <p:nvPr/>
        </p:nvSpPr>
        <p:spPr>
          <a:xfrm>
            <a:off x="7962540" y="4656658"/>
            <a:ext cx="609685" cy="606610"/>
          </a:xfrm>
          <a:custGeom>
            <a:avLst/>
            <a:gdLst>
              <a:gd name="T0" fmla="*/ 0 w 12800"/>
              <a:gd name="T1" fmla="*/ 12352 h 12736"/>
              <a:gd name="T2" fmla="*/ 498 w 12800"/>
              <a:gd name="T3" fmla="*/ 12736 h 12736"/>
              <a:gd name="T4" fmla="*/ 2158 w 12800"/>
              <a:gd name="T5" fmla="*/ 12736 h 12736"/>
              <a:gd name="T6" fmla="*/ 2656 w 12800"/>
              <a:gd name="T7" fmla="*/ 12352 h 12736"/>
              <a:gd name="T8" fmla="*/ 2656 w 12800"/>
              <a:gd name="T9" fmla="*/ 5440 h 12736"/>
              <a:gd name="T10" fmla="*/ 2158 w 12800"/>
              <a:gd name="T11" fmla="*/ 5056 h 12736"/>
              <a:gd name="T12" fmla="*/ 498 w 12800"/>
              <a:gd name="T13" fmla="*/ 5056 h 12736"/>
              <a:gd name="T14" fmla="*/ 0 w 12800"/>
              <a:gd name="T15" fmla="*/ 5440 h 12736"/>
              <a:gd name="T16" fmla="*/ 0 w 12800"/>
              <a:gd name="T17" fmla="*/ 12352 h 12736"/>
              <a:gd name="T18" fmla="*/ 5072 w 12800"/>
              <a:gd name="T19" fmla="*/ 12352 h 12736"/>
              <a:gd name="T20" fmla="*/ 5570 w 12800"/>
              <a:gd name="T21" fmla="*/ 12736 h 12736"/>
              <a:gd name="T22" fmla="*/ 7230 w 12800"/>
              <a:gd name="T23" fmla="*/ 12736 h 12736"/>
              <a:gd name="T24" fmla="*/ 7728 w 12800"/>
              <a:gd name="T25" fmla="*/ 12352 h 12736"/>
              <a:gd name="T26" fmla="*/ 7728 w 12800"/>
              <a:gd name="T27" fmla="*/ 7744 h 12736"/>
              <a:gd name="T28" fmla="*/ 7230 w 12800"/>
              <a:gd name="T29" fmla="*/ 7360 h 12736"/>
              <a:gd name="T30" fmla="*/ 5570 w 12800"/>
              <a:gd name="T31" fmla="*/ 7360 h 12736"/>
              <a:gd name="T32" fmla="*/ 5072 w 12800"/>
              <a:gd name="T33" fmla="*/ 7744 h 12736"/>
              <a:gd name="T34" fmla="*/ 5072 w 12800"/>
              <a:gd name="T35" fmla="*/ 12352 h 12736"/>
              <a:gd name="T36" fmla="*/ 10642 w 12800"/>
              <a:gd name="T37" fmla="*/ 5056 h 12736"/>
              <a:gd name="T38" fmla="*/ 10144 w 12800"/>
              <a:gd name="T39" fmla="*/ 5440 h 12736"/>
              <a:gd name="T40" fmla="*/ 10144 w 12800"/>
              <a:gd name="T41" fmla="*/ 12352 h 12736"/>
              <a:gd name="T42" fmla="*/ 10642 w 12800"/>
              <a:gd name="T43" fmla="*/ 12736 h 12736"/>
              <a:gd name="T44" fmla="*/ 12302 w 12800"/>
              <a:gd name="T45" fmla="*/ 12736 h 12736"/>
              <a:gd name="T46" fmla="*/ 12800 w 12800"/>
              <a:gd name="T47" fmla="*/ 12352 h 12736"/>
              <a:gd name="T48" fmla="*/ 12800 w 12800"/>
              <a:gd name="T49" fmla="*/ 5440 h 12736"/>
              <a:gd name="T50" fmla="*/ 12302 w 12800"/>
              <a:gd name="T51" fmla="*/ 5056 h 12736"/>
              <a:gd name="T52" fmla="*/ 10642 w 12800"/>
              <a:gd name="T53" fmla="*/ 5056 h 12736"/>
              <a:gd name="T54" fmla="*/ 6368 w 12800"/>
              <a:gd name="T55" fmla="*/ 0 h 12736"/>
              <a:gd name="T56" fmla="*/ 2667 w 12800"/>
              <a:gd name="T57" fmla="*/ 3701 h 12736"/>
              <a:gd name="T58" fmla="*/ 6368 w 12800"/>
              <a:gd name="T59" fmla="*/ 7403 h 12736"/>
              <a:gd name="T60" fmla="*/ 10069 w 12800"/>
              <a:gd name="T61" fmla="*/ 3701 h 12736"/>
              <a:gd name="T62" fmla="*/ 6368 w 12800"/>
              <a:gd name="T63" fmla="*/ 0 h 12736"/>
              <a:gd name="T64" fmla="*/ 6584 w 12800"/>
              <a:gd name="T65" fmla="*/ 5927 h 12736"/>
              <a:gd name="T66" fmla="*/ 6584 w 12800"/>
              <a:gd name="T67" fmla="*/ 6354 h 12736"/>
              <a:gd name="T68" fmla="*/ 6121 w 12800"/>
              <a:gd name="T69" fmla="*/ 6354 h 12736"/>
              <a:gd name="T70" fmla="*/ 6121 w 12800"/>
              <a:gd name="T71" fmla="*/ 5915 h 12736"/>
              <a:gd name="T72" fmla="*/ 4737 w 12800"/>
              <a:gd name="T73" fmla="*/ 4596 h 12736"/>
              <a:gd name="T74" fmla="*/ 5417 w 12800"/>
              <a:gd name="T75" fmla="*/ 4405 h 12736"/>
              <a:gd name="T76" fmla="*/ 6456 w 12800"/>
              <a:gd name="T77" fmla="*/ 5317 h 12736"/>
              <a:gd name="T78" fmla="*/ 7283 w 12800"/>
              <a:gd name="T79" fmla="*/ 4659 h 12736"/>
              <a:gd name="T80" fmla="*/ 6328 w 12800"/>
              <a:gd name="T81" fmla="*/ 3959 h 12736"/>
              <a:gd name="T82" fmla="*/ 4886 w 12800"/>
              <a:gd name="T83" fmla="*/ 2708 h 12736"/>
              <a:gd name="T84" fmla="*/ 6121 w 12800"/>
              <a:gd name="T85" fmla="*/ 1492 h 12736"/>
              <a:gd name="T86" fmla="*/ 6121 w 12800"/>
              <a:gd name="T87" fmla="*/ 1080 h 12736"/>
              <a:gd name="T88" fmla="*/ 6584 w 12800"/>
              <a:gd name="T89" fmla="*/ 1080 h 12736"/>
              <a:gd name="T90" fmla="*/ 6584 w 12800"/>
              <a:gd name="T91" fmla="*/ 1490 h 12736"/>
              <a:gd name="T92" fmla="*/ 7881 w 12800"/>
              <a:gd name="T93" fmla="*/ 2687 h 12736"/>
              <a:gd name="T94" fmla="*/ 7198 w 12800"/>
              <a:gd name="T95" fmla="*/ 2878 h 12736"/>
              <a:gd name="T96" fmla="*/ 6350 w 12800"/>
              <a:gd name="T97" fmla="*/ 2114 h 12736"/>
              <a:gd name="T98" fmla="*/ 5565 w 12800"/>
              <a:gd name="T99" fmla="*/ 2708 h 12736"/>
              <a:gd name="T100" fmla="*/ 6435 w 12800"/>
              <a:gd name="T101" fmla="*/ 3302 h 12736"/>
              <a:gd name="T102" fmla="*/ 7987 w 12800"/>
              <a:gd name="T103" fmla="*/ 4681 h 12736"/>
              <a:gd name="T104" fmla="*/ 6584 w 12800"/>
              <a:gd name="T105" fmla="*/ 5927 h 127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800" h="12736">
                <a:moveTo>
                  <a:pt x="0" y="12352"/>
                </a:moveTo>
                <a:cubicBezTo>
                  <a:pt x="0" y="12563"/>
                  <a:pt x="224" y="12736"/>
                  <a:pt x="498" y="12736"/>
                </a:cubicBezTo>
                <a:lnTo>
                  <a:pt x="2158" y="12736"/>
                </a:lnTo>
                <a:cubicBezTo>
                  <a:pt x="2432" y="12736"/>
                  <a:pt x="2656" y="12563"/>
                  <a:pt x="2656" y="12352"/>
                </a:cubicBezTo>
                <a:lnTo>
                  <a:pt x="2656" y="5440"/>
                </a:lnTo>
                <a:cubicBezTo>
                  <a:pt x="2656" y="5229"/>
                  <a:pt x="2432" y="5056"/>
                  <a:pt x="2158" y="5056"/>
                </a:cubicBezTo>
                <a:lnTo>
                  <a:pt x="498" y="5056"/>
                </a:lnTo>
                <a:cubicBezTo>
                  <a:pt x="224" y="5056"/>
                  <a:pt x="0" y="5229"/>
                  <a:pt x="0" y="5440"/>
                </a:cubicBezTo>
                <a:lnTo>
                  <a:pt x="0" y="12352"/>
                </a:lnTo>
                <a:close/>
                <a:moveTo>
                  <a:pt x="5072" y="12352"/>
                </a:moveTo>
                <a:cubicBezTo>
                  <a:pt x="5072" y="12563"/>
                  <a:pt x="5296" y="12736"/>
                  <a:pt x="5570" y="12736"/>
                </a:cubicBezTo>
                <a:lnTo>
                  <a:pt x="7230" y="12736"/>
                </a:lnTo>
                <a:cubicBezTo>
                  <a:pt x="7504" y="12736"/>
                  <a:pt x="7728" y="12563"/>
                  <a:pt x="7728" y="12352"/>
                </a:cubicBezTo>
                <a:lnTo>
                  <a:pt x="7728" y="7744"/>
                </a:lnTo>
                <a:cubicBezTo>
                  <a:pt x="7728" y="7533"/>
                  <a:pt x="7504" y="7360"/>
                  <a:pt x="7230" y="7360"/>
                </a:cubicBezTo>
                <a:lnTo>
                  <a:pt x="5570" y="7360"/>
                </a:lnTo>
                <a:cubicBezTo>
                  <a:pt x="5296" y="7360"/>
                  <a:pt x="5072" y="7533"/>
                  <a:pt x="5072" y="7744"/>
                </a:cubicBezTo>
                <a:lnTo>
                  <a:pt x="5072" y="12352"/>
                </a:lnTo>
                <a:close/>
                <a:moveTo>
                  <a:pt x="10642" y="5056"/>
                </a:moveTo>
                <a:cubicBezTo>
                  <a:pt x="10368" y="5056"/>
                  <a:pt x="10144" y="5229"/>
                  <a:pt x="10144" y="5440"/>
                </a:cubicBezTo>
                <a:lnTo>
                  <a:pt x="10144" y="12352"/>
                </a:lnTo>
                <a:cubicBezTo>
                  <a:pt x="10144" y="12563"/>
                  <a:pt x="10368" y="12736"/>
                  <a:pt x="10642" y="12736"/>
                </a:cubicBezTo>
                <a:lnTo>
                  <a:pt x="12302" y="12736"/>
                </a:lnTo>
                <a:cubicBezTo>
                  <a:pt x="12576" y="12736"/>
                  <a:pt x="12800" y="12563"/>
                  <a:pt x="12800" y="12352"/>
                </a:cubicBezTo>
                <a:lnTo>
                  <a:pt x="12800" y="5440"/>
                </a:lnTo>
                <a:cubicBezTo>
                  <a:pt x="12800" y="5229"/>
                  <a:pt x="12576" y="5056"/>
                  <a:pt x="12302" y="5056"/>
                </a:cubicBezTo>
                <a:lnTo>
                  <a:pt x="10642" y="5056"/>
                </a:lnTo>
                <a:close/>
                <a:moveTo>
                  <a:pt x="6368" y="0"/>
                </a:moveTo>
                <a:cubicBezTo>
                  <a:pt x="4324" y="0"/>
                  <a:pt x="2667" y="1657"/>
                  <a:pt x="2667" y="3701"/>
                </a:cubicBezTo>
                <a:cubicBezTo>
                  <a:pt x="2667" y="5746"/>
                  <a:pt x="4324" y="7403"/>
                  <a:pt x="6368" y="7403"/>
                </a:cubicBezTo>
                <a:cubicBezTo>
                  <a:pt x="8412" y="7403"/>
                  <a:pt x="10069" y="5746"/>
                  <a:pt x="10069" y="3701"/>
                </a:cubicBezTo>
                <a:cubicBezTo>
                  <a:pt x="10069" y="1657"/>
                  <a:pt x="8412" y="0"/>
                  <a:pt x="6368" y="0"/>
                </a:cubicBezTo>
                <a:close/>
                <a:moveTo>
                  <a:pt x="6584" y="5927"/>
                </a:moveTo>
                <a:lnTo>
                  <a:pt x="6584" y="6354"/>
                </a:lnTo>
                <a:lnTo>
                  <a:pt x="6121" y="6354"/>
                </a:lnTo>
                <a:lnTo>
                  <a:pt x="6121" y="5915"/>
                </a:lnTo>
                <a:cubicBezTo>
                  <a:pt x="5350" y="5826"/>
                  <a:pt x="4886" y="5387"/>
                  <a:pt x="4737" y="4596"/>
                </a:cubicBezTo>
                <a:lnTo>
                  <a:pt x="5417" y="4405"/>
                </a:lnTo>
                <a:cubicBezTo>
                  <a:pt x="5473" y="5027"/>
                  <a:pt x="5819" y="5331"/>
                  <a:pt x="6456" y="5317"/>
                </a:cubicBezTo>
                <a:cubicBezTo>
                  <a:pt x="7007" y="5317"/>
                  <a:pt x="7283" y="5098"/>
                  <a:pt x="7283" y="4659"/>
                </a:cubicBezTo>
                <a:cubicBezTo>
                  <a:pt x="7353" y="4348"/>
                  <a:pt x="7035" y="4115"/>
                  <a:pt x="6328" y="3959"/>
                </a:cubicBezTo>
                <a:cubicBezTo>
                  <a:pt x="5310" y="3747"/>
                  <a:pt x="4829" y="3330"/>
                  <a:pt x="4886" y="2708"/>
                </a:cubicBezTo>
                <a:cubicBezTo>
                  <a:pt x="4925" y="1978"/>
                  <a:pt x="5319" y="1573"/>
                  <a:pt x="6121" y="1492"/>
                </a:cubicBezTo>
                <a:lnTo>
                  <a:pt x="6121" y="1080"/>
                </a:lnTo>
                <a:lnTo>
                  <a:pt x="6584" y="1080"/>
                </a:lnTo>
                <a:lnTo>
                  <a:pt x="6584" y="1490"/>
                </a:lnTo>
                <a:cubicBezTo>
                  <a:pt x="7293" y="1561"/>
                  <a:pt x="7740" y="1960"/>
                  <a:pt x="7881" y="2687"/>
                </a:cubicBezTo>
                <a:lnTo>
                  <a:pt x="7198" y="2878"/>
                </a:lnTo>
                <a:cubicBezTo>
                  <a:pt x="7099" y="2355"/>
                  <a:pt x="6816" y="2100"/>
                  <a:pt x="6350" y="2114"/>
                </a:cubicBezTo>
                <a:cubicBezTo>
                  <a:pt x="5841" y="2129"/>
                  <a:pt x="5579" y="2326"/>
                  <a:pt x="5565" y="2708"/>
                </a:cubicBezTo>
                <a:cubicBezTo>
                  <a:pt x="5537" y="2963"/>
                  <a:pt x="5826" y="3161"/>
                  <a:pt x="6435" y="3302"/>
                </a:cubicBezTo>
                <a:cubicBezTo>
                  <a:pt x="7495" y="3514"/>
                  <a:pt x="8015" y="3974"/>
                  <a:pt x="7987" y="4681"/>
                </a:cubicBezTo>
                <a:cubicBezTo>
                  <a:pt x="7932" y="5458"/>
                  <a:pt x="7448" y="5873"/>
                  <a:pt x="6584" y="592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iconfont-11246-5318221"/>
          <p:cNvSpPr/>
          <p:nvPr/>
        </p:nvSpPr>
        <p:spPr>
          <a:xfrm>
            <a:off x="3619776" y="4664450"/>
            <a:ext cx="609685" cy="591026"/>
          </a:xfrm>
          <a:custGeom>
            <a:avLst/>
            <a:gdLst>
              <a:gd name="connsiteX0" fmla="*/ 97451 w 608629"/>
              <a:gd name="connsiteY0" fmla="*/ 473639 h 590002"/>
              <a:gd name="connsiteX1" fmla="*/ 314763 w 608629"/>
              <a:gd name="connsiteY1" fmla="*/ 473639 h 590002"/>
              <a:gd name="connsiteX2" fmla="*/ 328682 w 608629"/>
              <a:gd name="connsiteY2" fmla="*/ 487558 h 590002"/>
              <a:gd name="connsiteX3" fmla="*/ 314763 w 608629"/>
              <a:gd name="connsiteY3" fmla="*/ 501478 h 590002"/>
              <a:gd name="connsiteX4" fmla="*/ 97451 w 608629"/>
              <a:gd name="connsiteY4" fmla="*/ 501478 h 590002"/>
              <a:gd name="connsiteX5" fmla="*/ 83532 w 608629"/>
              <a:gd name="connsiteY5" fmla="*/ 487558 h 590002"/>
              <a:gd name="connsiteX6" fmla="*/ 97451 w 608629"/>
              <a:gd name="connsiteY6" fmla="*/ 473639 h 590002"/>
              <a:gd name="connsiteX7" fmla="*/ 470856 w 608629"/>
              <a:gd name="connsiteY7" fmla="*/ 470850 h 590002"/>
              <a:gd name="connsiteX8" fmla="*/ 503015 w 608629"/>
              <a:gd name="connsiteY8" fmla="*/ 470850 h 590002"/>
              <a:gd name="connsiteX9" fmla="*/ 539620 w 608629"/>
              <a:gd name="connsiteY9" fmla="*/ 534277 h 590002"/>
              <a:gd name="connsiteX10" fmla="*/ 576263 w 608629"/>
              <a:gd name="connsiteY10" fmla="*/ 470850 h 590002"/>
              <a:gd name="connsiteX11" fmla="*/ 608431 w 608629"/>
              <a:gd name="connsiteY11" fmla="*/ 470850 h 590002"/>
              <a:gd name="connsiteX12" fmla="*/ 608437 w 608629"/>
              <a:gd name="connsiteY12" fmla="*/ 470854 h 590002"/>
              <a:gd name="connsiteX13" fmla="*/ 539620 w 608629"/>
              <a:gd name="connsiteY13" fmla="*/ 590002 h 590002"/>
              <a:gd name="connsiteX14" fmla="*/ 470850 w 608629"/>
              <a:gd name="connsiteY14" fmla="*/ 470854 h 590002"/>
              <a:gd name="connsiteX15" fmla="*/ 97451 w 608629"/>
              <a:gd name="connsiteY15" fmla="*/ 397034 h 590002"/>
              <a:gd name="connsiteX16" fmla="*/ 197742 w 608629"/>
              <a:gd name="connsiteY16" fmla="*/ 397034 h 590002"/>
              <a:gd name="connsiteX17" fmla="*/ 211661 w 608629"/>
              <a:gd name="connsiteY17" fmla="*/ 410953 h 590002"/>
              <a:gd name="connsiteX18" fmla="*/ 197742 w 608629"/>
              <a:gd name="connsiteY18" fmla="*/ 424873 h 590002"/>
              <a:gd name="connsiteX19" fmla="*/ 97451 w 608629"/>
              <a:gd name="connsiteY19" fmla="*/ 424873 h 590002"/>
              <a:gd name="connsiteX20" fmla="*/ 83532 w 608629"/>
              <a:gd name="connsiteY20" fmla="*/ 410953 h 590002"/>
              <a:gd name="connsiteX21" fmla="*/ 97451 w 608629"/>
              <a:gd name="connsiteY21" fmla="*/ 397034 h 590002"/>
              <a:gd name="connsiteX22" fmla="*/ 198748 w 608629"/>
              <a:gd name="connsiteY22" fmla="*/ 245026 h 590002"/>
              <a:gd name="connsiteX23" fmla="*/ 212670 w 608629"/>
              <a:gd name="connsiteY23" fmla="*/ 245026 h 590002"/>
              <a:gd name="connsiteX24" fmla="*/ 212670 w 608629"/>
              <a:gd name="connsiteY24" fmla="*/ 282806 h 590002"/>
              <a:gd name="connsiteX25" fmla="*/ 205709 w 608629"/>
              <a:gd name="connsiteY25" fmla="*/ 289769 h 590002"/>
              <a:gd name="connsiteX26" fmla="*/ 198748 w 608629"/>
              <a:gd name="connsiteY26" fmla="*/ 282806 h 590002"/>
              <a:gd name="connsiteX27" fmla="*/ 212670 w 608629"/>
              <a:gd name="connsiteY27" fmla="*/ 231116 h 590002"/>
              <a:gd name="connsiteX28" fmla="*/ 247767 w 608629"/>
              <a:gd name="connsiteY28" fmla="*/ 231116 h 590002"/>
              <a:gd name="connsiteX29" fmla="*/ 254723 w 608629"/>
              <a:gd name="connsiteY29" fmla="*/ 238071 h 590002"/>
              <a:gd name="connsiteX30" fmla="*/ 247767 w 608629"/>
              <a:gd name="connsiteY30" fmla="*/ 245026 h 590002"/>
              <a:gd name="connsiteX31" fmla="*/ 212670 w 608629"/>
              <a:gd name="connsiteY31" fmla="*/ 245026 h 590002"/>
              <a:gd name="connsiteX32" fmla="*/ 159233 w 608629"/>
              <a:gd name="connsiteY32" fmla="*/ 231116 h 590002"/>
              <a:gd name="connsiteX33" fmla="*/ 198748 w 608629"/>
              <a:gd name="connsiteY33" fmla="*/ 231116 h 590002"/>
              <a:gd name="connsiteX34" fmla="*/ 198748 w 608629"/>
              <a:gd name="connsiteY34" fmla="*/ 245026 h 590002"/>
              <a:gd name="connsiteX35" fmla="*/ 159233 w 608629"/>
              <a:gd name="connsiteY35" fmla="*/ 245026 h 590002"/>
              <a:gd name="connsiteX36" fmla="*/ 152277 w 608629"/>
              <a:gd name="connsiteY36" fmla="*/ 238071 h 590002"/>
              <a:gd name="connsiteX37" fmla="*/ 159233 w 608629"/>
              <a:gd name="connsiteY37" fmla="*/ 231116 h 590002"/>
              <a:gd name="connsiteX38" fmla="*/ 337439 w 608629"/>
              <a:gd name="connsiteY38" fmla="*/ 230090 h 590002"/>
              <a:gd name="connsiteX39" fmla="*/ 338683 w 608629"/>
              <a:gd name="connsiteY39" fmla="*/ 231287 h 590002"/>
              <a:gd name="connsiteX40" fmla="*/ 338716 w 608629"/>
              <a:gd name="connsiteY40" fmla="*/ 236094 h 590002"/>
              <a:gd name="connsiteX41" fmla="*/ 336484 w 608629"/>
              <a:gd name="connsiteY41" fmla="*/ 229171 h 590002"/>
              <a:gd name="connsiteX42" fmla="*/ 337367 w 608629"/>
              <a:gd name="connsiteY42" fmla="*/ 229750 h 590002"/>
              <a:gd name="connsiteX43" fmla="*/ 337439 w 608629"/>
              <a:gd name="connsiteY43" fmla="*/ 230090 h 590002"/>
              <a:gd name="connsiteX44" fmla="*/ 85217 w 608629"/>
              <a:gd name="connsiteY44" fmla="*/ 224577 h 590002"/>
              <a:gd name="connsiteX45" fmla="*/ 101716 w 608629"/>
              <a:gd name="connsiteY45" fmla="*/ 235776 h 590002"/>
              <a:gd name="connsiteX46" fmla="*/ 207389 w 608629"/>
              <a:gd name="connsiteY46" fmla="*/ 321458 h 590002"/>
              <a:gd name="connsiteX47" fmla="*/ 298878 w 608629"/>
              <a:gd name="connsiteY47" fmla="*/ 269425 h 590002"/>
              <a:gd name="connsiteX48" fmla="*/ 301569 w 608629"/>
              <a:gd name="connsiteY48" fmla="*/ 262441 h 590002"/>
              <a:gd name="connsiteX49" fmla="*/ 331124 w 608629"/>
              <a:gd name="connsiteY49" fmla="*/ 249677 h 590002"/>
              <a:gd name="connsiteX50" fmla="*/ 338758 w 608629"/>
              <a:gd name="connsiteY50" fmla="*/ 242090 h 590002"/>
              <a:gd name="connsiteX51" fmla="*/ 338716 w 608629"/>
              <a:gd name="connsiteY51" fmla="*/ 236094 h 590002"/>
              <a:gd name="connsiteX52" fmla="*/ 339561 w 608629"/>
              <a:gd name="connsiteY52" fmla="*/ 240063 h 590002"/>
              <a:gd name="connsiteX53" fmla="*/ 206882 w 608629"/>
              <a:gd name="connsiteY53" fmla="*/ 349296 h 590002"/>
              <a:gd name="connsiteX54" fmla="*/ 74433 w 608629"/>
              <a:gd name="connsiteY54" fmla="*/ 241353 h 590002"/>
              <a:gd name="connsiteX55" fmla="*/ 85217 w 608629"/>
              <a:gd name="connsiteY55" fmla="*/ 224577 h 590002"/>
              <a:gd name="connsiteX56" fmla="*/ 330923 w 608629"/>
              <a:gd name="connsiteY56" fmla="*/ 223820 h 590002"/>
              <a:gd name="connsiteX57" fmla="*/ 336484 w 608629"/>
              <a:gd name="connsiteY57" fmla="*/ 229171 h 590002"/>
              <a:gd name="connsiteX58" fmla="*/ 328501 w 608629"/>
              <a:gd name="connsiteY58" fmla="*/ 223931 h 590002"/>
              <a:gd name="connsiteX59" fmla="*/ 312233 w 608629"/>
              <a:gd name="connsiteY59" fmla="*/ 234762 h 590002"/>
              <a:gd name="connsiteX60" fmla="*/ 301569 w 608629"/>
              <a:gd name="connsiteY60" fmla="*/ 262441 h 590002"/>
              <a:gd name="connsiteX61" fmla="*/ 300705 w 608629"/>
              <a:gd name="connsiteY61" fmla="*/ 262814 h 590002"/>
              <a:gd name="connsiteX62" fmla="*/ 295267 w 608629"/>
              <a:gd name="connsiteY62" fmla="*/ 263920 h 590002"/>
              <a:gd name="connsiteX63" fmla="*/ 281532 w 608629"/>
              <a:gd name="connsiteY63" fmla="*/ 252858 h 590002"/>
              <a:gd name="connsiteX64" fmla="*/ 289690 w 608629"/>
              <a:gd name="connsiteY64" fmla="*/ 237186 h 590002"/>
              <a:gd name="connsiteX65" fmla="*/ 320155 w 608629"/>
              <a:gd name="connsiteY65" fmla="*/ 224096 h 590002"/>
              <a:gd name="connsiteX66" fmla="*/ 330923 w 608629"/>
              <a:gd name="connsiteY66" fmla="*/ 223820 h 590002"/>
              <a:gd name="connsiteX67" fmla="*/ 198748 w 608629"/>
              <a:gd name="connsiteY67" fmla="*/ 205553 h 590002"/>
              <a:gd name="connsiteX68" fmla="*/ 212670 w 608629"/>
              <a:gd name="connsiteY68" fmla="*/ 205553 h 590002"/>
              <a:gd name="connsiteX69" fmla="*/ 212670 w 608629"/>
              <a:gd name="connsiteY69" fmla="*/ 231116 h 590002"/>
              <a:gd name="connsiteX70" fmla="*/ 198748 w 608629"/>
              <a:gd name="connsiteY70" fmla="*/ 231116 h 590002"/>
              <a:gd name="connsiteX71" fmla="*/ 526442 w 608629"/>
              <a:gd name="connsiteY71" fmla="*/ 200614 h 590002"/>
              <a:gd name="connsiteX72" fmla="*/ 554382 w 608629"/>
              <a:gd name="connsiteY72" fmla="*/ 200614 h 590002"/>
              <a:gd name="connsiteX73" fmla="*/ 554382 w 608629"/>
              <a:gd name="connsiteY73" fmla="*/ 392791 h 590002"/>
              <a:gd name="connsiteX74" fmla="*/ 526442 w 608629"/>
              <a:gd name="connsiteY74" fmla="*/ 392791 h 590002"/>
              <a:gd name="connsiteX75" fmla="*/ 208618 w 608629"/>
              <a:gd name="connsiteY75" fmla="*/ 194553 h 590002"/>
              <a:gd name="connsiteX76" fmla="*/ 212670 w 608629"/>
              <a:gd name="connsiteY76" fmla="*/ 198606 h 590002"/>
              <a:gd name="connsiteX77" fmla="*/ 212670 w 608629"/>
              <a:gd name="connsiteY77" fmla="*/ 199560 h 590002"/>
              <a:gd name="connsiteX78" fmla="*/ 208919 w 608629"/>
              <a:gd name="connsiteY78" fmla="*/ 201102 h 590002"/>
              <a:gd name="connsiteX79" fmla="*/ 205209 w 608629"/>
              <a:gd name="connsiteY79" fmla="*/ 198633 h 590002"/>
              <a:gd name="connsiteX80" fmla="*/ 208937 w 608629"/>
              <a:gd name="connsiteY80" fmla="*/ 196163 h 590002"/>
              <a:gd name="connsiteX81" fmla="*/ 202962 w 608629"/>
              <a:gd name="connsiteY81" fmla="*/ 194392 h 590002"/>
              <a:gd name="connsiteX82" fmla="*/ 202480 w 608629"/>
              <a:gd name="connsiteY82" fmla="*/ 196817 h 590002"/>
              <a:gd name="connsiteX83" fmla="*/ 205209 w 608629"/>
              <a:gd name="connsiteY83" fmla="*/ 198633 h 590002"/>
              <a:gd name="connsiteX84" fmla="*/ 202498 w 608629"/>
              <a:gd name="connsiteY84" fmla="*/ 200430 h 590002"/>
              <a:gd name="connsiteX85" fmla="*/ 198748 w 608629"/>
              <a:gd name="connsiteY85" fmla="*/ 198888 h 590002"/>
              <a:gd name="connsiteX86" fmla="*/ 198748 w 608629"/>
              <a:gd name="connsiteY86" fmla="*/ 198606 h 590002"/>
              <a:gd name="connsiteX87" fmla="*/ 74531 w 608629"/>
              <a:gd name="connsiteY87" fmla="*/ 192883 h 590002"/>
              <a:gd name="connsiteX88" fmla="*/ 85167 w 608629"/>
              <a:gd name="connsiteY88" fmla="*/ 201479 h 590002"/>
              <a:gd name="connsiteX89" fmla="*/ 75564 w 608629"/>
              <a:gd name="connsiteY89" fmla="*/ 196988 h 590002"/>
              <a:gd name="connsiteX90" fmla="*/ 221281 w 608629"/>
              <a:gd name="connsiteY90" fmla="*/ 191643 h 590002"/>
              <a:gd name="connsiteX91" fmla="*/ 247767 w 608629"/>
              <a:gd name="connsiteY91" fmla="*/ 191643 h 590002"/>
              <a:gd name="connsiteX92" fmla="*/ 254723 w 608629"/>
              <a:gd name="connsiteY92" fmla="*/ 198598 h 590002"/>
              <a:gd name="connsiteX93" fmla="*/ 247767 w 608629"/>
              <a:gd name="connsiteY93" fmla="*/ 205553 h 590002"/>
              <a:gd name="connsiteX94" fmla="*/ 212670 w 608629"/>
              <a:gd name="connsiteY94" fmla="*/ 205553 h 590002"/>
              <a:gd name="connsiteX95" fmla="*/ 212670 w 608629"/>
              <a:gd name="connsiteY95" fmla="*/ 199560 h 590002"/>
              <a:gd name="connsiteX96" fmla="*/ 213849 w 608629"/>
              <a:gd name="connsiteY96" fmla="*/ 199075 h 590002"/>
              <a:gd name="connsiteX97" fmla="*/ 205709 w 608629"/>
              <a:gd name="connsiteY97" fmla="*/ 191643 h 590002"/>
              <a:gd name="connsiteX98" fmla="*/ 208042 w 608629"/>
              <a:gd name="connsiteY98" fmla="*/ 191643 h 590002"/>
              <a:gd name="connsiteX99" fmla="*/ 208618 w 608629"/>
              <a:gd name="connsiteY99" fmla="*/ 194553 h 590002"/>
              <a:gd name="connsiteX100" fmla="*/ 203507 w 608629"/>
              <a:gd name="connsiteY100" fmla="*/ 191643 h 590002"/>
              <a:gd name="connsiteX101" fmla="*/ 205709 w 608629"/>
              <a:gd name="connsiteY101" fmla="*/ 191643 h 590002"/>
              <a:gd name="connsiteX102" fmla="*/ 202962 w 608629"/>
              <a:gd name="connsiteY102" fmla="*/ 194392 h 590002"/>
              <a:gd name="connsiteX103" fmla="*/ 159233 w 608629"/>
              <a:gd name="connsiteY103" fmla="*/ 191643 h 590002"/>
              <a:gd name="connsiteX104" fmla="*/ 190808 w 608629"/>
              <a:gd name="connsiteY104" fmla="*/ 191643 h 590002"/>
              <a:gd name="connsiteX105" fmla="*/ 197568 w 608629"/>
              <a:gd name="connsiteY105" fmla="*/ 198403 h 590002"/>
              <a:gd name="connsiteX106" fmla="*/ 198748 w 608629"/>
              <a:gd name="connsiteY106" fmla="*/ 198888 h 590002"/>
              <a:gd name="connsiteX107" fmla="*/ 198748 w 608629"/>
              <a:gd name="connsiteY107" fmla="*/ 205553 h 590002"/>
              <a:gd name="connsiteX108" fmla="*/ 159233 w 608629"/>
              <a:gd name="connsiteY108" fmla="*/ 205553 h 590002"/>
              <a:gd name="connsiteX109" fmla="*/ 152277 w 608629"/>
              <a:gd name="connsiteY109" fmla="*/ 198598 h 590002"/>
              <a:gd name="connsiteX110" fmla="*/ 159233 w 608629"/>
              <a:gd name="connsiteY110" fmla="*/ 191643 h 590002"/>
              <a:gd name="connsiteX111" fmla="*/ 73780 w 608629"/>
              <a:gd name="connsiteY111" fmla="*/ 189900 h 590002"/>
              <a:gd name="connsiteX112" fmla="*/ 74531 w 608629"/>
              <a:gd name="connsiteY112" fmla="*/ 192883 h 590002"/>
              <a:gd name="connsiteX113" fmla="*/ 72913 w 608629"/>
              <a:gd name="connsiteY113" fmla="*/ 191576 h 590002"/>
              <a:gd name="connsiteX114" fmla="*/ 498673 w 608629"/>
              <a:gd name="connsiteY114" fmla="*/ 172728 h 590002"/>
              <a:gd name="connsiteX115" fmla="*/ 580806 w 608629"/>
              <a:gd name="connsiteY115" fmla="*/ 172728 h 590002"/>
              <a:gd name="connsiteX116" fmla="*/ 580806 w 608629"/>
              <a:gd name="connsiteY116" fmla="*/ 200614 h 590002"/>
              <a:gd name="connsiteX117" fmla="*/ 554382 w 608629"/>
              <a:gd name="connsiteY117" fmla="*/ 200614 h 590002"/>
              <a:gd name="connsiteX118" fmla="*/ 554382 w 608629"/>
              <a:gd name="connsiteY118" fmla="*/ 193659 h 590002"/>
              <a:gd name="connsiteX119" fmla="*/ 526442 w 608629"/>
              <a:gd name="connsiteY119" fmla="*/ 193659 h 590002"/>
              <a:gd name="connsiteX120" fmla="*/ 526442 w 608629"/>
              <a:gd name="connsiteY120" fmla="*/ 200614 h 590002"/>
              <a:gd name="connsiteX121" fmla="*/ 498673 w 608629"/>
              <a:gd name="connsiteY121" fmla="*/ 200614 h 590002"/>
              <a:gd name="connsiteX122" fmla="*/ 111486 w 608629"/>
              <a:gd name="connsiteY122" fmla="*/ 162815 h 590002"/>
              <a:gd name="connsiteX123" fmla="*/ 129551 w 608629"/>
              <a:gd name="connsiteY123" fmla="*/ 170190 h 590002"/>
              <a:gd name="connsiteX124" fmla="*/ 122500 w 608629"/>
              <a:gd name="connsiteY124" fmla="*/ 188395 h 590002"/>
              <a:gd name="connsiteX125" fmla="*/ 92038 w 608629"/>
              <a:gd name="connsiteY125" fmla="*/ 201485 h 590002"/>
              <a:gd name="connsiteX126" fmla="*/ 86600 w 608629"/>
              <a:gd name="connsiteY126" fmla="*/ 202638 h 590002"/>
              <a:gd name="connsiteX127" fmla="*/ 85167 w 608629"/>
              <a:gd name="connsiteY127" fmla="*/ 201479 h 590002"/>
              <a:gd name="connsiteX128" fmla="*/ 86350 w 608629"/>
              <a:gd name="connsiteY128" fmla="*/ 202033 h 590002"/>
              <a:gd name="connsiteX129" fmla="*/ 99994 w 608629"/>
              <a:gd name="connsiteY129" fmla="*/ 190792 h 590002"/>
              <a:gd name="connsiteX130" fmla="*/ 110632 w 608629"/>
              <a:gd name="connsiteY130" fmla="*/ 163182 h 590002"/>
              <a:gd name="connsiteX131" fmla="*/ 498673 w 608629"/>
              <a:gd name="connsiteY131" fmla="*/ 156062 h 590002"/>
              <a:gd name="connsiteX132" fmla="*/ 498673 w 608629"/>
              <a:gd name="connsiteY132" fmla="*/ 172728 h 590002"/>
              <a:gd name="connsiteX133" fmla="*/ 495878 w 608629"/>
              <a:gd name="connsiteY133" fmla="*/ 172728 h 590002"/>
              <a:gd name="connsiteX134" fmla="*/ 495878 w 608629"/>
              <a:gd name="connsiteY134" fmla="*/ 200614 h 590002"/>
              <a:gd name="connsiteX135" fmla="*/ 498673 w 608629"/>
              <a:gd name="connsiteY135" fmla="*/ 200614 h 590002"/>
              <a:gd name="connsiteX136" fmla="*/ 498673 w 608629"/>
              <a:gd name="connsiteY136" fmla="*/ 442966 h 590002"/>
              <a:gd name="connsiteX137" fmla="*/ 580806 w 608629"/>
              <a:gd name="connsiteY137" fmla="*/ 442966 h 590002"/>
              <a:gd name="connsiteX138" fmla="*/ 580806 w 608629"/>
              <a:gd name="connsiteY138" fmla="*/ 200614 h 590002"/>
              <a:gd name="connsiteX139" fmla="*/ 582210 w 608629"/>
              <a:gd name="connsiteY139" fmla="*/ 200614 h 590002"/>
              <a:gd name="connsiteX140" fmla="*/ 582210 w 608629"/>
              <a:gd name="connsiteY140" fmla="*/ 172728 h 590002"/>
              <a:gd name="connsiteX141" fmla="*/ 580806 w 608629"/>
              <a:gd name="connsiteY141" fmla="*/ 172728 h 590002"/>
              <a:gd name="connsiteX142" fmla="*/ 580806 w 608629"/>
              <a:gd name="connsiteY142" fmla="*/ 156062 h 590002"/>
              <a:gd name="connsiteX143" fmla="*/ 246654 w 608629"/>
              <a:gd name="connsiteY143" fmla="*/ 146550 h 590002"/>
              <a:gd name="connsiteX144" fmla="*/ 256422 w 608629"/>
              <a:gd name="connsiteY144" fmla="*/ 146642 h 590002"/>
              <a:gd name="connsiteX145" fmla="*/ 256514 w 608629"/>
              <a:gd name="connsiteY145" fmla="*/ 156410 h 590002"/>
              <a:gd name="connsiteX146" fmla="*/ 221281 w 608629"/>
              <a:gd name="connsiteY146" fmla="*/ 191643 h 590002"/>
              <a:gd name="connsiteX147" fmla="*/ 208042 w 608629"/>
              <a:gd name="connsiteY147" fmla="*/ 191643 h 590002"/>
              <a:gd name="connsiteX148" fmla="*/ 207428 w 608629"/>
              <a:gd name="connsiteY148" fmla="*/ 188543 h 590002"/>
              <a:gd name="connsiteX149" fmla="*/ 206045 w 608629"/>
              <a:gd name="connsiteY149" fmla="*/ 187159 h 590002"/>
              <a:gd name="connsiteX150" fmla="*/ 164763 w 608629"/>
              <a:gd name="connsiteY150" fmla="*/ 145878 h 590002"/>
              <a:gd name="connsiteX151" fmla="*/ 206045 w 608629"/>
              <a:gd name="connsiteY151" fmla="*/ 187159 h 590002"/>
              <a:gd name="connsiteX152" fmla="*/ 203989 w 608629"/>
              <a:gd name="connsiteY152" fmla="*/ 189215 h 590002"/>
              <a:gd name="connsiteX153" fmla="*/ 203507 w 608629"/>
              <a:gd name="connsiteY153" fmla="*/ 191643 h 590002"/>
              <a:gd name="connsiteX154" fmla="*/ 190808 w 608629"/>
              <a:gd name="connsiteY154" fmla="*/ 191643 h 590002"/>
              <a:gd name="connsiteX155" fmla="*/ 154903 w 608629"/>
              <a:gd name="connsiteY155" fmla="*/ 155738 h 590002"/>
              <a:gd name="connsiteX156" fmla="*/ 154995 w 608629"/>
              <a:gd name="connsiteY156" fmla="*/ 145970 h 590002"/>
              <a:gd name="connsiteX157" fmla="*/ 164763 w 608629"/>
              <a:gd name="connsiteY157" fmla="*/ 145878 h 590002"/>
              <a:gd name="connsiteX158" fmla="*/ 498613 w 608629"/>
              <a:gd name="connsiteY158" fmla="*/ 128178 h 590002"/>
              <a:gd name="connsiteX159" fmla="*/ 580791 w 608629"/>
              <a:gd name="connsiteY159" fmla="*/ 128178 h 590002"/>
              <a:gd name="connsiteX160" fmla="*/ 580791 w 608629"/>
              <a:gd name="connsiteY160" fmla="*/ 129791 h 590002"/>
              <a:gd name="connsiteX161" fmla="*/ 608629 w 608629"/>
              <a:gd name="connsiteY161" fmla="*/ 129791 h 590002"/>
              <a:gd name="connsiteX162" fmla="*/ 608629 w 608629"/>
              <a:gd name="connsiteY162" fmla="*/ 470850 h 590002"/>
              <a:gd name="connsiteX163" fmla="*/ 608431 w 608629"/>
              <a:gd name="connsiteY163" fmla="*/ 470850 h 590002"/>
              <a:gd name="connsiteX164" fmla="*/ 584330 w 608629"/>
              <a:gd name="connsiteY164" fmla="*/ 456888 h 590002"/>
              <a:gd name="connsiteX165" fmla="*/ 576263 w 608629"/>
              <a:gd name="connsiteY165" fmla="*/ 470850 h 590002"/>
              <a:gd name="connsiteX166" fmla="*/ 503015 w 608629"/>
              <a:gd name="connsiteY166" fmla="*/ 470850 h 590002"/>
              <a:gd name="connsiteX167" fmla="*/ 494957 w 608629"/>
              <a:gd name="connsiteY167" fmla="*/ 456888 h 590002"/>
              <a:gd name="connsiteX168" fmla="*/ 470856 w 608629"/>
              <a:gd name="connsiteY168" fmla="*/ 470850 h 590002"/>
              <a:gd name="connsiteX169" fmla="*/ 470850 w 608629"/>
              <a:gd name="connsiteY169" fmla="*/ 470850 h 590002"/>
              <a:gd name="connsiteX170" fmla="*/ 470850 w 608629"/>
              <a:gd name="connsiteY170" fmla="*/ 130990 h 590002"/>
              <a:gd name="connsiteX171" fmla="*/ 498613 w 608629"/>
              <a:gd name="connsiteY171" fmla="*/ 130990 h 590002"/>
              <a:gd name="connsiteX172" fmla="*/ 204724 w 608629"/>
              <a:gd name="connsiteY172" fmla="*/ 76223 h 590002"/>
              <a:gd name="connsiteX173" fmla="*/ 337848 w 608629"/>
              <a:gd name="connsiteY173" fmla="*/ 184204 h 590002"/>
              <a:gd name="connsiteX174" fmla="*/ 327062 w 608629"/>
              <a:gd name="connsiteY174" fmla="*/ 200927 h 590002"/>
              <a:gd name="connsiteX175" fmla="*/ 310560 w 608629"/>
              <a:gd name="connsiteY175" fmla="*/ 189778 h 590002"/>
              <a:gd name="connsiteX176" fmla="*/ 204862 w 608629"/>
              <a:gd name="connsiteY176" fmla="*/ 104140 h 590002"/>
              <a:gd name="connsiteX177" fmla="*/ 113353 w 608629"/>
              <a:gd name="connsiteY177" fmla="*/ 156121 h 590002"/>
              <a:gd name="connsiteX178" fmla="*/ 110632 w 608629"/>
              <a:gd name="connsiteY178" fmla="*/ 163182 h 590002"/>
              <a:gd name="connsiteX179" fmla="*/ 81024 w 608629"/>
              <a:gd name="connsiteY179" fmla="*/ 175905 h 590002"/>
              <a:gd name="connsiteX180" fmla="*/ 73780 w 608629"/>
              <a:gd name="connsiteY180" fmla="*/ 189900 h 590002"/>
              <a:gd name="connsiteX181" fmla="*/ 72660 w 608629"/>
              <a:gd name="connsiteY181" fmla="*/ 185448 h 590002"/>
              <a:gd name="connsiteX182" fmla="*/ 204724 w 608629"/>
              <a:gd name="connsiteY182" fmla="*/ 76223 h 590002"/>
              <a:gd name="connsiteX183" fmla="*/ 41808 w 608629"/>
              <a:gd name="connsiteY183" fmla="*/ 41804 h 590002"/>
              <a:gd name="connsiteX184" fmla="*/ 41808 w 608629"/>
              <a:gd name="connsiteY184" fmla="*/ 546036 h 590002"/>
              <a:gd name="connsiteX185" fmla="*/ 383097 w 608629"/>
              <a:gd name="connsiteY185" fmla="*/ 546036 h 590002"/>
              <a:gd name="connsiteX186" fmla="*/ 383097 w 608629"/>
              <a:gd name="connsiteY186" fmla="*/ 41804 h 590002"/>
              <a:gd name="connsiteX187" fmla="*/ 539725 w 608629"/>
              <a:gd name="connsiteY187" fmla="*/ 28804 h 590002"/>
              <a:gd name="connsiteX188" fmla="*/ 608629 w 608629"/>
              <a:gd name="connsiteY188" fmla="*/ 97757 h 590002"/>
              <a:gd name="connsiteX189" fmla="*/ 608629 w 608629"/>
              <a:gd name="connsiteY189" fmla="*/ 128178 h 590002"/>
              <a:gd name="connsiteX190" fmla="*/ 580791 w 608629"/>
              <a:gd name="connsiteY190" fmla="*/ 128178 h 590002"/>
              <a:gd name="connsiteX191" fmla="*/ 580791 w 608629"/>
              <a:gd name="connsiteY191" fmla="*/ 97757 h 590002"/>
              <a:gd name="connsiteX192" fmla="*/ 539725 w 608629"/>
              <a:gd name="connsiteY192" fmla="*/ 56643 h 590002"/>
              <a:gd name="connsiteX193" fmla="*/ 498613 w 608629"/>
              <a:gd name="connsiteY193" fmla="*/ 97757 h 590002"/>
              <a:gd name="connsiteX194" fmla="*/ 498613 w 608629"/>
              <a:gd name="connsiteY194" fmla="*/ 128178 h 590002"/>
              <a:gd name="connsiteX195" fmla="*/ 470850 w 608629"/>
              <a:gd name="connsiteY195" fmla="*/ 128178 h 590002"/>
              <a:gd name="connsiteX196" fmla="*/ 470850 w 608629"/>
              <a:gd name="connsiteY196" fmla="*/ 130990 h 590002"/>
              <a:gd name="connsiteX197" fmla="*/ 470775 w 608629"/>
              <a:gd name="connsiteY197" fmla="*/ 130990 h 590002"/>
              <a:gd name="connsiteX198" fmla="*/ 470775 w 608629"/>
              <a:gd name="connsiteY198" fmla="*/ 97757 h 590002"/>
              <a:gd name="connsiteX199" fmla="*/ 539725 w 608629"/>
              <a:gd name="connsiteY199" fmla="*/ 28804 h 590002"/>
              <a:gd name="connsiteX200" fmla="*/ 20881 w 608629"/>
              <a:gd name="connsiteY200" fmla="*/ 0 h 590002"/>
              <a:gd name="connsiteX201" fmla="*/ 403978 w 608629"/>
              <a:gd name="connsiteY201" fmla="*/ 0 h 590002"/>
              <a:gd name="connsiteX202" fmla="*/ 424859 w 608629"/>
              <a:gd name="connsiteY202" fmla="*/ 20879 h 590002"/>
              <a:gd name="connsiteX203" fmla="*/ 424859 w 608629"/>
              <a:gd name="connsiteY203" fmla="*/ 566915 h 590002"/>
              <a:gd name="connsiteX204" fmla="*/ 403978 w 608629"/>
              <a:gd name="connsiteY204" fmla="*/ 587794 h 590002"/>
              <a:gd name="connsiteX205" fmla="*/ 20881 w 608629"/>
              <a:gd name="connsiteY205" fmla="*/ 587794 h 590002"/>
              <a:gd name="connsiteX206" fmla="*/ 0 w 608629"/>
              <a:gd name="connsiteY206" fmla="*/ 566915 h 590002"/>
              <a:gd name="connsiteX207" fmla="*/ 0 w 608629"/>
              <a:gd name="connsiteY207" fmla="*/ 20879 h 590002"/>
              <a:gd name="connsiteX208" fmla="*/ 20881 w 608629"/>
              <a:gd name="connsiteY208" fmla="*/ 0 h 590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Lst>
            <a:rect l="l" t="t" r="r" b="b"/>
            <a:pathLst>
              <a:path w="608629" h="590002">
                <a:moveTo>
                  <a:pt x="97451" y="473639"/>
                </a:moveTo>
                <a:lnTo>
                  <a:pt x="314763" y="473639"/>
                </a:lnTo>
                <a:cubicBezTo>
                  <a:pt x="322460" y="473639"/>
                  <a:pt x="328682" y="479861"/>
                  <a:pt x="328682" y="487558"/>
                </a:cubicBezTo>
                <a:cubicBezTo>
                  <a:pt x="328682" y="495256"/>
                  <a:pt x="322460" y="501478"/>
                  <a:pt x="314763" y="501478"/>
                </a:cubicBezTo>
                <a:lnTo>
                  <a:pt x="97451" y="501478"/>
                </a:lnTo>
                <a:cubicBezTo>
                  <a:pt x="89800" y="501478"/>
                  <a:pt x="83532" y="495256"/>
                  <a:pt x="83532" y="487558"/>
                </a:cubicBezTo>
                <a:cubicBezTo>
                  <a:pt x="83532" y="479861"/>
                  <a:pt x="89800" y="473639"/>
                  <a:pt x="97451" y="473639"/>
                </a:cubicBezTo>
                <a:close/>
                <a:moveTo>
                  <a:pt x="470856" y="470850"/>
                </a:moveTo>
                <a:lnTo>
                  <a:pt x="503015" y="470850"/>
                </a:lnTo>
                <a:lnTo>
                  <a:pt x="539620" y="534277"/>
                </a:lnTo>
                <a:lnTo>
                  <a:pt x="576263" y="470850"/>
                </a:lnTo>
                <a:lnTo>
                  <a:pt x="608431" y="470850"/>
                </a:lnTo>
                <a:lnTo>
                  <a:pt x="608437" y="470854"/>
                </a:lnTo>
                <a:lnTo>
                  <a:pt x="539620" y="590002"/>
                </a:lnTo>
                <a:lnTo>
                  <a:pt x="470850" y="470854"/>
                </a:lnTo>
                <a:close/>
                <a:moveTo>
                  <a:pt x="97451" y="397034"/>
                </a:moveTo>
                <a:lnTo>
                  <a:pt x="197742" y="397034"/>
                </a:lnTo>
                <a:cubicBezTo>
                  <a:pt x="205439" y="397034"/>
                  <a:pt x="211661" y="403256"/>
                  <a:pt x="211661" y="410953"/>
                </a:cubicBezTo>
                <a:cubicBezTo>
                  <a:pt x="211661" y="418651"/>
                  <a:pt x="205439" y="424873"/>
                  <a:pt x="197742" y="424873"/>
                </a:cubicBezTo>
                <a:lnTo>
                  <a:pt x="97451" y="424873"/>
                </a:lnTo>
                <a:cubicBezTo>
                  <a:pt x="89800" y="424873"/>
                  <a:pt x="83532" y="418651"/>
                  <a:pt x="83532" y="410953"/>
                </a:cubicBezTo>
                <a:cubicBezTo>
                  <a:pt x="83532" y="403256"/>
                  <a:pt x="89800" y="397034"/>
                  <a:pt x="97451" y="397034"/>
                </a:cubicBezTo>
                <a:close/>
                <a:moveTo>
                  <a:pt x="198748" y="245026"/>
                </a:moveTo>
                <a:lnTo>
                  <a:pt x="212670" y="245026"/>
                </a:lnTo>
                <a:lnTo>
                  <a:pt x="212670" y="282806"/>
                </a:lnTo>
                <a:cubicBezTo>
                  <a:pt x="212670" y="286634"/>
                  <a:pt x="209581" y="289769"/>
                  <a:pt x="205709" y="289769"/>
                </a:cubicBezTo>
                <a:cubicBezTo>
                  <a:pt x="201883" y="289769"/>
                  <a:pt x="198748" y="286634"/>
                  <a:pt x="198748" y="282806"/>
                </a:cubicBezTo>
                <a:close/>
                <a:moveTo>
                  <a:pt x="212670" y="231116"/>
                </a:moveTo>
                <a:lnTo>
                  <a:pt x="247767" y="231116"/>
                </a:lnTo>
                <a:cubicBezTo>
                  <a:pt x="251591" y="231116"/>
                  <a:pt x="254723" y="234202"/>
                  <a:pt x="254723" y="238071"/>
                </a:cubicBezTo>
                <a:cubicBezTo>
                  <a:pt x="254723" y="241894"/>
                  <a:pt x="251591" y="245026"/>
                  <a:pt x="247767" y="245026"/>
                </a:cubicBezTo>
                <a:lnTo>
                  <a:pt x="212670" y="245026"/>
                </a:lnTo>
                <a:close/>
                <a:moveTo>
                  <a:pt x="159233" y="231116"/>
                </a:moveTo>
                <a:lnTo>
                  <a:pt x="198748" y="231116"/>
                </a:lnTo>
                <a:lnTo>
                  <a:pt x="198748" y="245026"/>
                </a:lnTo>
                <a:lnTo>
                  <a:pt x="159233" y="245026"/>
                </a:lnTo>
                <a:cubicBezTo>
                  <a:pt x="155363" y="245026"/>
                  <a:pt x="152277" y="241894"/>
                  <a:pt x="152277" y="238071"/>
                </a:cubicBezTo>
                <a:cubicBezTo>
                  <a:pt x="152277" y="234202"/>
                  <a:pt x="155363" y="231116"/>
                  <a:pt x="159233" y="231116"/>
                </a:cubicBezTo>
                <a:close/>
                <a:moveTo>
                  <a:pt x="337439" y="230090"/>
                </a:moveTo>
                <a:lnTo>
                  <a:pt x="338683" y="231287"/>
                </a:lnTo>
                <a:lnTo>
                  <a:pt x="338716" y="236094"/>
                </a:lnTo>
                <a:close/>
                <a:moveTo>
                  <a:pt x="336484" y="229171"/>
                </a:moveTo>
                <a:lnTo>
                  <a:pt x="337367" y="229750"/>
                </a:lnTo>
                <a:lnTo>
                  <a:pt x="337439" y="230090"/>
                </a:lnTo>
                <a:close/>
                <a:moveTo>
                  <a:pt x="85217" y="224577"/>
                </a:moveTo>
                <a:cubicBezTo>
                  <a:pt x="92914" y="223009"/>
                  <a:pt x="100333" y="228079"/>
                  <a:pt x="101716" y="235776"/>
                </a:cubicBezTo>
                <a:cubicBezTo>
                  <a:pt x="112085" y="285830"/>
                  <a:pt x="156281" y="321688"/>
                  <a:pt x="207389" y="321458"/>
                </a:cubicBezTo>
                <a:cubicBezTo>
                  <a:pt x="245721" y="321250"/>
                  <a:pt x="279982" y="300795"/>
                  <a:pt x="298878" y="269425"/>
                </a:cubicBezTo>
                <a:lnTo>
                  <a:pt x="301569" y="262441"/>
                </a:lnTo>
                <a:lnTo>
                  <a:pt x="331124" y="249677"/>
                </a:lnTo>
                <a:cubicBezTo>
                  <a:pt x="334743" y="248226"/>
                  <a:pt x="337393" y="245426"/>
                  <a:pt x="338758" y="242090"/>
                </a:cubicBezTo>
                <a:lnTo>
                  <a:pt x="338716" y="236094"/>
                </a:lnTo>
                <a:lnTo>
                  <a:pt x="339561" y="240063"/>
                </a:lnTo>
                <a:cubicBezTo>
                  <a:pt x="327072" y="303529"/>
                  <a:pt x="271494" y="349250"/>
                  <a:pt x="206882" y="349296"/>
                </a:cubicBezTo>
                <a:cubicBezTo>
                  <a:pt x="142778" y="349158"/>
                  <a:pt x="87522" y="304128"/>
                  <a:pt x="74433" y="241353"/>
                </a:cubicBezTo>
                <a:cubicBezTo>
                  <a:pt x="72682" y="233702"/>
                  <a:pt x="77567" y="226144"/>
                  <a:pt x="85217" y="224577"/>
                </a:cubicBezTo>
                <a:close/>
                <a:moveTo>
                  <a:pt x="330923" y="223820"/>
                </a:moveTo>
                <a:lnTo>
                  <a:pt x="336484" y="229171"/>
                </a:lnTo>
                <a:lnTo>
                  <a:pt x="328501" y="223931"/>
                </a:lnTo>
                <a:cubicBezTo>
                  <a:pt x="321035" y="222456"/>
                  <a:pt x="313800" y="227296"/>
                  <a:pt x="312233" y="234762"/>
                </a:cubicBezTo>
                <a:lnTo>
                  <a:pt x="301569" y="262441"/>
                </a:lnTo>
                <a:lnTo>
                  <a:pt x="300705" y="262814"/>
                </a:lnTo>
                <a:cubicBezTo>
                  <a:pt x="298954" y="263551"/>
                  <a:pt x="297110" y="263920"/>
                  <a:pt x="295267" y="263920"/>
                </a:cubicBezTo>
                <a:cubicBezTo>
                  <a:pt x="288630" y="263966"/>
                  <a:pt x="282915" y="259357"/>
                  <a:pt x="281532" y="252858"/>
                </a:cubicBezTo>
                <a:cubicBezTo>
                  <a:pt x="280196" y="246359"/>
                  <a:pt x="283606" y="239814"/>
                  <a:pt x="289690" y="237186"/>
                </a:cubicBezTo>
                <a:lnTo>
                  <a:pt x="320155" y="224096"/>
                </a:lnTo>
                <a:cubicBezTo>
                  <a:pt x="323704" y="222506"/>
                  <a:pt x="327564" y="222518"/>
                  <a:pt x="330923" y="223820"/>
                </a:cubicBezTo>
                <a:close/>
                <a:moveTo>
                  <a:pt x="198748" y="205553"/>
                </a:moveTo>
                <a:lnTo>
                  <a:pt x="212670" y="205553"/>
                </a:lnTo>
                <a:lnTo>
                  <a:pt x="212670" y="231116"/>
                </a:lnTo>
                <a:lnTo>
                  <a:pt x="198748" y="231116"/>
                </a:lnTo>
                <a:close/>
                <a:moveTo>
                  <a:pt x="526442" y="200614"/>
                </a:moveTo>
                <a:lnTo>
                  <a:pt x="554382" y="200614"/>
                </a:lnTo>
                <a:lnTo>
                  <a:pt x="554382" y="392791"/>
                </a:lnTo>
                <a:lnTo>
                  <a:pt x="526442" y="392791"/>
                </a:lnTo>
                <a:close/>
                <a:moveTo>
                  <a:pt x="208618" y="194553"/>
                </a:moveTo>
                <a:lnTo>
                  <a:pt x="212670" y="198606"/>
                </a:lnTo>
                <a:lnTo>
                  <a:pt x="212670" y="199560"/>
                </a:lnTo>
                <a:lnTo>
                  <a:pt x="208919" y="201102"/>
                </a:lnTo>
                <a:lnTo>
                  <a:pt x="205209" y="198633"/>
                </a:lnTo>
                <a:lnTo>
                  <a:pt x="208937" y="196163"/>
                </a:lnTo>
                <a:close/>
                <a:moveTo>
                  <a:pt x="202962" y="194392"/>
                </a:moveTo>
                <a:lnTo>
                  <a:pt x="202480" y="196817"/>
                </a:lnTo>
                <a:lnTo>
                  <a:pt x="205209" y="198633"/>
                </a:lnTo>
                <a:lnTo>
                  <a:pt x="202498" y="200430"/>
                </a:lnTo>
                <a:lnTo>
                  <a:pt x="198748" y="198888"/>
                </a:lnTo>
                <a:lnTo>
                  <a:pt x="198748" y="198606"/>
                </a:lnTo>
                <a:close/>
                <a:moveTo>
                  <a:pt x="74531" y="192883"/>
                </a:moveTo>
                <a:lnTo>
                  <a:pt x="85167" y="201479"/>
                </a:lnTo>
                <a:lnTo>
                  <a:pt x="75564" y="196988"/>
                </a:lnTo>
                <a:close/>
                <a:moveTo>
                  <a:pt x="221281" y="191643"/>
                </a:moveTo>
                <a:lnTo>
                  <a:pt x="247767" y="191643"/>
                </a:lnTo>
                <a:cubicBezTo>
                  <a:pt x="251591" y="191643"/>
                  <a:pt x="254723" y="194729"/>
                  <a:pt x="254723" y="198598"/>
                </a:cubicBezTo>
                <a:cubicBezTo>
                  <a:pt x="254723" y="202421"/>
                  <a:pt x="251591" y="205553"/>
                  <a:pt x="247767" y="205553"/>
                </a:cubicBezTo>
                <a:lnTo>
                  <a:pt x="212670" y="205553"/>
                </a:lnTo>
                <a:lnTo>
                  <a:pt x="212670" y="199560"/>
                </a:lnTo>
                <a:lnTo>
                  <a:pt x="213849" y="199075"/>
                </a:lnTo>
                <a:close/>
                <a:moveTo>
                  <a:pt x="205709" y="191643"/>
                </a:moveTo>
                <a:lnTo>
                  <a:pt x="208042" y="191643"/>
                </a:lnTo>
                <a:lnTo>
                  <a:pt x="208618" y="194553"/>
                </a:lnTo>
                <a:close/>
                <a:moveTo>
                  <a:pt x="203507" y="191643"/>
                </a:moveTo>
                <a:lnTo>
                  <a:pt x="205709" y="191643"/>
                </a:lnTo>
                <a:lnTo>
                  <a:pt x="202962" y="194392"/>
                </a:lnTo>
                <a:close/>
                <a:moveTo>
                  <a:pt x="159233" y="191643"/>
                </a:moveTo>
                <a:lnTo>
                  <a:pt x="190808" y="191643"/>
                </a:lnTo>
                <a:lnTo>
                  <a:pt x="197568" y="198403"/>
                </a:lnTo>
                <a:lnTo>
                  <a:pt x="198748" y="198888"/>
                </a:lnTo>
                <a:lnTo>
                  <a:pt x="198748" y="205553"/>
                </a:lnTo>
                <a:lnTo>
                  <a:pt x="159233" y="205553"/>
                </a:lnTo>
                <a:cubicBezTo>
                  <a:pt x="155363" y="205553"/>
                  <a:pt x="152277" y="202421"/>
                  <a:pt x="152277" y="198598"/>
                </a:cubicBezTo>
                <a:cubicBezTo>
                  <a:pt x="152277" y="194729"/>
                  <a:pt x="155363" y="191643"/>
                  <a:pt x="159233" y="191643"/>
                </a:cubicBezTo>
                <a:close/>
                <a:moveTo>
                  <a:pt x="73780" y="189900"/>
                </a:moveTo>
                <a:lnTo>
                  <a:pt x="74531" y="192883"/>
                </a:lnTo>
                <a:lnTo>
                  <a:pt x="72913" y="191576"/>
                </a:lnTo>
                <a:close/>
                <a:moveTo>
                  <a:pt x="498673" y="172728"/>
                </a:moveTo>
                <a:lnTo>
                  <a:pt x="580806" y="172728"/>
                </a:lnTo>
                <a:lnTo>
                  <a:pt x="580806" y="200614"/>
                </a:lnTo>
                <a:lnTo>
                  <a:pt x="554382" y="200614"/>
                </a:lnTo>
                <a:lnTo>
                  <a:pt x="554382" y="193659"/>
                </a:lnTo>
                <a:lnTo>
                  <a:pt x="526442" y="193659"/>
                </a:lnTo>
                <a:lnTo>
                  <a:pt x="526442" y="200614"/>
                </a:lnTo>
                <a:lnTo>
                  <a:pt x="498673" y="200614"/>
                </a:lnTo>
                <a:close/>
                <a:moveTo>
                  <a:pt x="111486" y="162815"/>
                </a:moveTo>
                <a:cubicBezTo>
                  <a:pt x="118491" y="159958"/>
                  <a:pt x="126556" y="163230"/>
                  <a:pt x="129551" y="170190"/>
                </a:cubicBezTo>
                <a:cubicBezTo>
                  <a:pt x="132547" y="177195"/>
                  <a:pt x="129413" y="185261"/>
                  <a:pt x="122500" y="188395"/>
                </a:cubicBezTo>
                <a:lnTo>
                  <a:pt x="92038" y="201485"/>
                </a:lnTo>
                <a:cubicBezTo>
                  <a:pt x="90333" y="202223"/>
                  <a:pt x="88489" y="202638"/>
                  <a:pt x="86600" y="202638"/>
                </a:cubicBezTo>
                <a:lnTo>
                  <a:pt x="85167" y="201479"/>
                </a:lnTo>
                <a:lnTo>
                  <a:pt x="86350" y="202033"/>
                </a:lnTo>
                <a:cubicBezTo>
                  <a:pt x="92988" y="202033"/>
                  <a:pt x="98750" y="197334"/>
                  <a:pt x="99994" y="190792"/>
                </a:cubicBezTo>
                <a:lnTo>
                  <a:pt x="110632" y="163182"/>
                </a:lnTo>
                <a:close/>
                <a:moveTo>
                  <a:pt x="498673" y="156062"/>
                </a:moveTo>
                <a:lnTo>
                  <a:pt x="498673" y="172728"/>
                </a:lnTo>
                <a:lnTo>
                  <a:pt x="495878" y="172728"/>
                </a:lnTo>
                <a:lnTo>
                  <a:pt x="495878" y="200614"/>
                </a:lnTo>
                <a:lnTo>
                  <a:pt x="498673" y="200614"/>
                </a:lnTo>
                <a:lnTo>
                  <a:pt x="498673" y="442966"/>
                </a:lnTo>
                <a:lnTo>
                  <a:pt x="580806" y="442966"/>
                </a:lnTo>
                <a:lnTo>
                  <a:pt x="580806" y="200614"/>
                </a:lnTo>
                <a:lnTo>
                  <a:pt x="582210" y="200614"/>
                </a:lnTo>
                <a:lnTo>
                  <a:pt x="582210" y="172728"/>
                </a:lnTo>
                <a:lnTo>
                  <a:pt x="580806" y="172728"/>
                </a:lnTo>
                <a:lnTo>
                  <a:pt x="580806" y="156062"/>
                </a:lnTo>
                <a:close/>
                <a:moveTo>
                  <a:pt x="246654" y="146550"/>
                </a:moveTo>
                <a:cubicBezTo>
                  <a:pt x="249418" y="143924"/>
                  <a:pt x="253749" y="143924"/>
                  <a:pt x="256422" y="146642"/>
                </a:cubicBezTo>
                <a:cubicBezTo>
                  <a:pt x="259140" y="149314"/>
                  <a:pt x="259140" y="153645"/>
                  <a:pt x="256514" y="156410"/>
                </a:cubicBezTo>
                <a:lnTo>
                  <a:pt x="221281" y="191643"/>
                </a:lnTo>
                <a:lnTo>
                  <a:pt x="208042" y="191643"/>
                </a:lnTo>
                <a:lnTo>
                  <a:pt x="207428" y="188543"/>
                </a:lnTo>
                <a:lnTo>
                  <a:pt x="206045" y="187159"/>
                </a:lnTo>
                <a:close/>
                <a:moveTo>
                  <a:pt x="164763" y="145878"/>
                </a:moveTo>
                <a:lnTo>
                  <a:pt x="206045" y="187159"/>
                </a:lnTo>
                <a:lnTo>
                  <a:pt x="203989" y="189215"/>
                </a:lnTo>
                <a:lnTo>
                  <a:pt x="203507" y="191643"/>
                </a:lnTo>
                <a:lnTo>
                  <a:pt x="190808" y="191643"/>
                </a:lnTo>
                <a:lnTo>
                  <a:pt x="154903" y="155738"/>
                </a:lnTo>
                <a:cubicBezTo>
                  <a:pt x="152277" y="152973"/>
                  <a:pt x="152277" y="148642"/>
                  <a:pt x="154995" y="145970"/>
                </a:cubicBezTo>
                <a:cubicBezTo>
                  <a:pt x="157668" y="143298"/>
                  <a:pt x="161999" y="143252"/>
                  <a:pt x="164763" y="145878"/>
                </a:cubicBezTo>
                <a:close/>
                <a:moveTo>
                  <a:pt x="498613" y="128178"/>
                </a:moveTo>
                <a:lnTo>
                  <a:pt x="580791" y="128178"/>
                </a:lnTo>
                <a:lnTo>
                  <a:pt x="580791" y="129791"/>
                </a:lnTo>
                <a:lnTo>
                  <a:pt x="608629" y="129791"/>
                </a:lnTo>
                <a:lnTo>
                  <a:pt x="608629" y="470850"/>
                </a:lnTo>
                <a:lnTo>
                  <a:pt x="608431" y="470850"/>
                </a:lnTo>
                <a:lnTo>
                  <a:pt x="584330" y="456888"/>
                </a:lnTo>
                <a:lnTo>
                  <a:pt x="576263" y="470850"/>
                </a:lnTo>
                <a:lnTo>
                  <a:pt x="503015" y="470850"/>
                </a:lnTo>
                <a:lnTo>
                  <a:pt x="494957" y="456888"/>
                </a:lnTo>
                <a:lnTo>
                  <a:pt x="470856" y="470850"/>
                </a:lnTo>
                <a:lnTo>
                  <a:pt x="470850" y="470850"/>
                </a:lnTo>
                <a:lnTo>
                  <a:pt x="470850" y="130990"/>
                </a:lnTo>
                <a:lnTo>
                  <a:pt x="498613" y="130990"/>
                </a:lnTo>
                <a:close/>
                <a:moveTo>
                  <a:pt x="204724" y="76223"/>
                </a:moveTo>
                <a:cubicBezTo>
                  <a:pt x="269166" y="75947"/>
                  <a:pt x="324849" y="121092"/>
                  <a:pt x="337848" y="184204"/>
                </a:cubicBezTo>
                <a:cubicBezTo>
                  <a:pt x="339600" y="191805"/>
                  <a:pt x="334714" y="199361"/>
                  <a:pt x="327062" y="200927"/>
                </a:cubicBezTo>
                <a:cubicBezTo>
                  <a:pt x="319364" y="202493"/>
                  <a:pt x="311943" y="197472"/>
                  <a:pt x="310560" y="189778"/>
                </a:cubicBezTo>
                <a:cubicBezTo>
                  <a:pt x="300188" y="139703"/>
                  <a:pt x="255982" y="103909"/>
                  <a:pt x="204862" y="104140"/>
                </a:cubicBezTo>
                <a:cubicBezTo>
                  <a:pt x="166522" y="104313"/>
                  <a:pt x="132253" y="124749"/>
                  <a:pt x="113353" y="156121"/>
                </a:cubicBezTo>
                <a:lnTo>
                  <a:pt x="110632" y="163182"/>
                </a:lnTo>
                <a:lnTo>
                  <a:pt x="81024" y="175905"/>
                </a:lnTo>
                <a:lnTo>
                  <a:pt x="73780" y="189900"/>
                </a:lnTo>
                <a:lnTo>
                  <a:pt x="72660" y="185448"/>
                </a:lnTo>
                <a:cubicBezTo>
                  <a:pt x="85013" y="122244"/>
                  <a:pt x="140282" y="76546"/>
                  <a:pt x="204724" y="76223"/>
                </a:cubicBezTo>
                <a:close/>
                <a:moveTo>
                  <a:pt x="41808" y="41804"/>
                </a:moveTo>
                <a:lnTo>
                  <a:pt x="41808" y="546036"/>
                </a:lnTo>
                <a:lnTo>
                  <a:pt x="383097" y="546036"/>
                </a:lnTo>
                <a:lnTo>
                  <a:pt x="383097" y="41804"/>
                </a:lnTo>
                <a:close/>
                <a:moveTo>
                  <a:pt x="539725" y="28804"/>
                </a:moveTo>
                <a:cubicBezTo>
                  <a:pt x="577795" y="28804"/>
                  <a:pt x="608629" y="59685"/>
                  <a:pt x="608629" y="97757"/>
                </a:cubicBezTo>
                <a:lnTo>
                  <a:pt x="608629" y="128178"/>
                </a:lnTo>
                <a:lnTo>
                  <a:pt x="580791" y="128178"/>
                </a:lnTo>
                <a:lnTo>
                  <a:pt x="580791" y="97757"/>
                </a:lnTo>
                <a:cubicBezTo>
                  <a:pt x="580791" y="75034"/>
                  <a:pt x="562401" y="56643"/>
                  <a:pt x="539725" y="56643"/>
                </a:cubicBezTo>
                <a:cubicBezTo>
                  <a:pt x="517003" y="56643"/>
                  <a:pt x="498613" y="75034"/>
                  <a:pt x="498613" y="97757"/>
                </a:cubicBezTo>
                <a:lnTo>
                  <a:pt x="498613" y="128178"/>
                </a:lnTo>
                <a:lnTo>
                  <a:pt x="470850" y="128178"/>
                </a:lnTo>
                <a:lnTo>
                  <a:pt x="470850" y="130990"/>
                </a:lnTo>
                <a:lnTo>
                  <a:pt x="470775" y="130990"/>
                </a:lnTo>
                <a:lnTo>
                  <a:pt x="470775" y="97757"/>
                </a:lnTo>
                <a:cubicBezTo>
                  <a:pt x="470775" y="59685"/>
                  <a:pt x="501609" y="28804"/>
                  <a:pt x="539725" y="28804"/>
                </a:cubicBezTo>
                <a:close/>
                <a:moveTo>
                  <a:pt x="20881" y="0"/>
                </a:moveTo>
                <a:lnTo>
                  <a:pt x="403978" y="0"/>
                </a:lnTo>
                <a:cubicBezTo>
                  <a:pt x="415502" y="0"/>
                  <a:pt x="424859" y="9356"/>
                  <a:pt x="424859" y="20879"/>
                </a:cubicBezTo>
                <a:lnTo>
                  <a:pt x="424859" y="566915"/>
                </a:lnTo>
                <a:cubicBezTo>
                  <a:pt x="424859" y="578438"/>
                  <a:pt x="415502" y="587794"/>
                  <a:pt x="403978" y="587794"/>
                </a:cubicBezTo>
                <a:lnTo>
                  <a:pt x="20881" y="587794"/>
                </a:lnTo>
                <a:cubicBezTo>
                  <a:pt x="9357" y="587794"/>
                  <a:pt x="0" y="578438"/>
                  <a:pt x="0" y="566915"/>
                </a:cubicBezTo>
                <a:lnTo>
                  <a:pt x="0" y="20879"/>
                </a:lnTo>
                <a:cubicBezTo>
                  <a:pt x="0" y="9356"/>
                  <a:pt x="9357" y="0"/>
                  <a:pt x="2088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COMMONDATA" val="eyJoZGlkIjoiNDM4MDk4M2FhMDRmMmQyMDdjYzQ2N2EwNGM3YmI3NWYifQ=="/>
</p:tagLst>
</file>

<file path=ppt/tags/tag10.xml><?xml version="1.0" encoding="utf-8"?>
<p:tagLst xmlns:a="http://schemas.openxmlformats.org/drawingml/2006/main" xmlns:r="http://schemas.openxmlformats.org/officeDocument/2006/relationships" xmlns:p="http://schemas.openxmlformats.org/presentationml/2006/main">
  <p:tag name="ISLIDE.ICON" val="#394151;#400794;#398602;"/>
</p:tagLst>
</file>

<file path=ppt/tags/tag11.xml><?xml version="1.0" encoding="utf-8"?>
<p:tagLst xmlns:a="http://schemas.openxmlformats.org/drawingml/2006/main" xmlns:r="http://schemas.openxmlformats.org/officeDocument/2006/relationships" xmlns:p="http://schemas.openxmlformats.org/presentationml/2006/main">
  <p:tag name="ISLIDE.ICON" val="#394151;#400794;#398602;#400795;#399889;"/>
</p:tagLst>
</file>

<file path=ppt/tags/tag12.xml><?xml version="1.0" encoding="utf-8"?>
<p:tagLst xmlns:a="http://schemas.openxmlformats.org/drawingml/2006/main" xmlns:r="http://schemas.openxmlformats.org/officeDocument/2006/relationships" xmlns:p="http://schemas.openxmlformats.org/presentationml/2006/main">
  <p:tag name="ISLIDE.ICON" val="#394151;#400794;#398602;#400795;#399889;"/>
</p:tagLst>
</file>

<file path=ppt/tags/tag13.xml><?xml version="1.0" encoding="utf-8"?>
<p:tagLst xmlns:a="http://schemas.openxmlformats.org/drawingml/2006/main" xmlns:r="http://schemas.openxmlformats.org/officeDocument/2006/relationships" xmlns:p="http://schemas.openxmlformats.org/presentationml/2006/main">
  <p:tag name="ISLIDE.ICON" val="#394151;#400794;#398602;#400795;#399889;#398602;#57313;#31697;#110590;#31697;#169760;#109626;#25371;#63730;"/>
</p:tagLst>
</file>

<file path=ppt/tags/tag14.xml><?xml version="1.0" encoding="utf-8"?>
<p:tagLst xmlns:a="http://schemas.openxmlformats.org/drawingml/2006/main" xmlns:r="http://schemas.openxmlformats.org/officeDocument/2006/relationships" xmlns:p="http://schemas.openxmlformats.org/presentationml/2006/main">
  <p:tag name="ISLIDE.ICON" val="#394151;#400794;#398602;#400795;#399889;"/>
</p:tagLst>
</file>

<file path=ppt/tags/tag15.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2592,&quot;width&quot;:4608}"/>
</p:tagLst>
</file>

<file path=ppt/tags/tag2.xml><?xml version="1.0" encoding="utf-8"?>
<p:tagLst xmlns:a="http://schemas.openxmlformats.org/drawingml/2006/main" xmlns:r="http://schemas.openxmlformats.org/officeDocument/2006/relationships" xmlns:p="http://schemas.openxmlformats.org/presentationml/2006/main">
  <p:tag name="ISLIDE.ICON" val="#394151;"/>
</p:tagLst>
</file>

<file path=ppt/tags/tag3.xml><?xml version="1.0" encoding="utf-8"?>
<p:tagLst xmlns:a="http://schemas.openxmlformats.org/drawingml/2006/main" xmlns:r="http://schemas.openxmlformats.org/officeDocument/2006/relationships" xmlns:p="http://schemas.openxmlformats.org/presentationml/2006/main">
  <p:tag name="ISLIDE.ICON" val="#394151;"/>
</p:tagLst>
</file>

<file path=ppt/tags/tag4.xml><?xml version="1.0" encoding="utf-8"?>
<p:tagLst xmlns:a="http://schemas.openxmlformats.org/drawingml/2006/main" xmlns:r="http://schemas.openxmlformats.org/officeDocument/2006/relationships" xmlns:p="http://schemas.openxmlformats.org/presentationml/2006/main">
  <p:tag name="ISLIDE.ICON" val="#394151;#400794;#398602;"/>
</p:tagLst>
</file>

<file path=ppt/tags/tag5.xml><?xml version="1.0" encoding="utf-8"?>
<p:tagLst xmlns:a="http://schemas.openxmlformats.org/drawingml/2006/main" xmlns:r="http://schemas.openxmlformats.org/officeDocument/2006/relationships" xmlns:p="http://schemas.openxmlformats.org/presentationml/2006/main">
  <p:tag name="ISLIDE.ICON" val="#394151;#400794;#398602;"/>
</p:tagLst>
</file>

<file path=ppt/tags/tag6.xml><?xml version="1.0" encoding="utf-8"?>
<p:tagLst xmlns:a="http://schemas.openxmlformats.org/drawingml/2006/main" xmlns:r="http://schemas.openxmlformats.org/officeDocument/2006/relationships" xmlns:p="http://schemas.openxmlformats.org/presentationml/2006/main">
  <p:tag name="ISLIDE.ICON" val="#393460;#371493;"/>
</p:tagLst>
</file>

<file path=ppt/tags/tag7.xml><?xml version="1.0" encoding="utf-8"?>
<p:tagLst xmlns:a="http://schemas.openxmlformats.org/drawingml/2006/main" xmlns:r="http://schemas.openxmlformats.org/officeDocument/2006/relationships" xmlns:p="http://schemas.openxmlformats.org/presentationml/2006/main">
  <p:tag name="ISLIDE.ICON" val="#394151;#400794;#398602;"/>
</p:tagLst>
</file>

<file path=ppt/tags/tag8.xml><?xml version="1.0" encoding="utf-8"?>
<p:tagLst xmlns:a="http://schemas.openxmlformats.org/drawingml/2006/main" xmlns:r="http://schemas.openxmlformats.org/officeDocument/2006/relationships" xmlns:p="http://schemas.openxmlformats.org/presentationml/2006/main">
  <p:tag name="ISLIDE.ICON" val="#394151;#400794;#398602;"/>
</p:tagLst>
</file>

<file path=ppt/tags/tag9.xml><?xml version="1.0" encoding="utf-8"?>
<p:tagLst xmlns:a="http://schemas.openxmlformats.org/drawingml/2006/main" xmlns:r="http://schemas.openxmlformats.org/officeDocument/2006/relationships" xmlns:p="http://schemas.openxmlformats.org/presentationml/2006/main">
  <p:tag name="ISLIDE.ICON" val="#394151;#400794;#398602;"/>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自定义 1">
      <a:majorFont>
        <a:latin typeface="思源黑体 CN Heavy"/>
        <a:ea typeface="思源黑体 CN Heavy"/>
        <a:cs typeface=""/>
      </a:majorFont>
      <a:minorFont>
        <a:latin typeface="思源黑体 CN Light"/>
        <a:ea typeface="思源黑体 CN Light"/>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TotalTime>
  <Words>3121</Words>
  <Application>Microsoft Office PowerPoint</Application>
  <PresentationFormat>寬螢幕</PresentationFormat>
  <Paragraphs>198</Paragraphs>
  <Slides>21</Slides>
  <Notes>0</Notes>
  <HiddenSlides>0</HiddenSlides>
  <MMClips>0</MMClips>
  <ScaleCrop>false</ScaleCrop>
  <HeadingPairs>
    <vt:vector size="6" baseType="variant">
      <vt:variant>
        <vt:lpstr>使用字型</vt:lpstr>
      </vt:variant>
      <vt:variant>
        <vt:i4>3</vt:i4>
      </vt:variant>
      <vt:variant>
        <vt:lpstr>佈景主題</vt:lpstr>
      </vt:variant>
      <vt:variant>
        <vt:i4>1</vt:i4>
      </vt:variant>
      <vt:variant>
        <vt:lpstr>投影片標題</vt:lpstr>
      </vt:variant>
      <vt:variant>
        <vt:i4>21</vt:i4>
      </vt:variant>
    </vt:vector>
  </HeadingPairs>
  <TitlesOfParts>
    <vt:vector size="25" baseType="lpstr">
      <vt:lpstr>Arial</vt:lpstr>
      <vt:lpstr>思源黑体 CN Heavy</vt:lpstr>
      <vt:lpstr>思源黑体 CN Light</vt:lpstr>
      <vt:lpstr>Office 主题​​</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MKTGTOOL</dc:creator>
  <cp:lastModifiedBy>堃豪 吳</cp:lastModifiedBy>
  <cp:revision>240</cp:revision>
  <dcterms:created xsi:type="dcterms:W3CDTF">2022-08-19T07:35:00Z</dcterms:created>
  <dcterms:modified xsi:type="dcterms:W3CDTF">2022-10-01T09:43:52Z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AC32BB6AD5F244DFA65493D254D29A14</vt:lpwstr>
  </property>
  <property fmtid="{D5CDD505-2E9C-101B-9397-08002B2CF9AE}" pid="3" name="KSOProductBuildVer">
    <vt:lpwstr>2052-11.1.0.12358</vt:lpwstr>
  </property>
</Properties>
</file>