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8" r:id="rId2"/>
    <p:sldId id="259" r:id="rId3"/>
    <p:sldId id="260" r:id="rId4"/>
    <p:sldId id="265" r:id="rId5"/>
    <p:sldId id="266" r:id="rId6"/>
    <p:sldId id="267" r:id="rId7"/>
    <p:sldId id="261" r:id="rId8"/>
    <p:sldId id="268" r:id="rId9"/>
    <p:sldId id="269" r:id="rId10"/>
    <p:sldId id="270" r:id="rId11"/>
    <p:sldId id="262" r:id="rId12"/>
    <p:sldId id="271" r:id="rId13"/>
    <p:sldId id="272" r:id="rId14"/>
    <p:sldId id="273" r:id="rId15"/>
    <p:sldId id="263" r:id="rId16"/>
    <p:sldId id="274" r:id="rId17"/>
    <p:sldId id="275" r:id="rId18"/>
    <p:sldId id="276" r:id="rId19"/>
    <p:sldId id="279" r:id="rId20"/>
    <p:sldId id="264" r:id="rId21"/>
    <p:sldId id="298" r:id="rId22"/>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p15:clr>
            <a:srgbClr val="A4A3A4"/>
          </p15:clr>
        </p15:guide>
        <p15:guide id="2" pos="3840">
          <p15:clr>
            <a:srgbClr val="A4A3A4"/>
          </p15:clr>
        </p15:guide>
        <p15:guide id="3" pos="415">
          <p15:clr>
            <a:srgbClr val="A4A3A4"/>
          </p15:clr>
        </p15:guide>
        <p15:guide id="4" pos="7242">
          <p15:clr>
            <a:srgbClr val="A4A3A4"/>
          </p15:clr>
        </p15:guide>
        <p15:guide id="5" orient="horz" pos="3997">
          <p15:clr>
            <a:srgbClr val="A4A3A4"/>
          </p15:clr>
        </p15:guide>
        <p15:guide id="6"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326"/>
    <a:srgbClr val="FDEBBB"/>
    <a:srgbClr val="FBD671"/>
    <a:srgbClr val="FCCC65"/>
    <a:srgbClr val="C2AE82"/>
    <a:srgbClr val="27687A"/>
    <a:srgbClr val="282828"/>
    <a:srgbClr val="BCE3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7" autoAdjust="0"/>
    <p:restoredTop sz="94660"/>
  </p:normalViewPr>
  <p:slideViewPr>
    <p:cSldViewPr snapToGrid="0" showGuides="1">
      <p:cViewPr varScale="1">
        <p:scale>
          <a:sx n="72" d="100"/>
          <a:sy n="72" d="100"/>
        </p:scale>
        <p:origin x="341" y="58"/>
      </p:cViewPr>
      <p:guideLst>
        <p:guide orient="horz" pos="346"/>
        <p:guide pos="3840"/>
        <p:guide pos="415"/>
        <p:guide pos="7242"/>
        <p:guide orient="horz" pos="3997"/>
        <p:guide orient="horz"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E47970C-F3DF-4FDC-8F32-D58E90A598E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5DCF405-8C73-4C03-8AF0-6DDBBED29E58}"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Heavy" panose="020B0A00000000000000" pitchFamily="34" charset="-122"/>
              </a:defRPr>
            </a:lvl1pPr>
          </a:lstStyle>
          <a:p>
            <a:fld id="{AE47970C-F3DF-4FDC-8F32-D58E90A598EC}" type="datetimeFigureOut">
              <a:rPr lang="zh-CN" altLang="en-US" smtClean="0"/>
              <a:t>2022/10/1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Heavy" panose="020B0A00000000000000"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Heavy" panose="020B0A00000000000000" pitchFamily="34" charset="-122"/>
              </a:defRPr>
            </a:lvl1pPr>
          </a:lstStyle>
          <a:p>
            <a:fld id="{D5DCF405-8C73-4C03-8AF0-6DDBBED29E58}"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Light" panose="020B0300000000000000" pitchFamily="3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Heavy" panose="020B0A00000000000000" pitchFamily="34"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Heavy" panose="020B0A00000000000000" pitchFamily="34"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Heavy" panose="020B0A00000000000000" pitchFamily="34"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hyperlink" Target="https://lin.ee/7sUARXb" TargetMode="External"/><Relationship Id="rId5" Type="http://schemas.openxmlformats.org/officeDocument/2006/relationships/image" Target="../media/image21.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D671">
            <a:alpha val="48000"/>
          </a:srgbClr>
        </a:solidFill>
        <a:effectLst/>
      </p:bgPr>
    </p:bg>
    <p:spTree>
      <p:nvGrpSpPr>
        <p:cNvPr id="1" name=""/>
        <p:cNvGrpSpPr/>
        <p:nvPr/>
      </p:nvGrpSpPr>
      <p:grpSpPr>
        <a:xfrm>
          <a:off x="0" y="0"/>
          <a:ext cx="0" cy="0"/>
          <a:chOff x="0" y="0"/>
          <a:chExt cx="0" cy="0"/>
        </a:xfrm>
      </p:grpSpPr>
      <p:sp>
        <p:nvSpPr>
          <p:cNvPr id="9" name="任意多边形: 形状 8"/>
          <p:cNvSpPr/>
          <p:nvPr/>
        </p:nvSpPr>
        <p:spPr>
          <a:xfrm rot="5400000">
            <a:off x="37147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0" name="平行四边形 19"/>
          <p:cNvSpPr/>
          <p:nvPr/>
        </p:nvSpPr>
        <p:spPr>
          <a:xfrm rot="1107440">
            <a:off x="5630288" y="-556162"/>
            <a:ext cx="987575" cy="7848000"/>
          </a:xfrm>
          <a:prstGeom prst="parallelogram">
            <a:avLst>
              <a:gd name="adj" fmla="val 61216"/>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2" name="平行四边形 21"/>
          <p:cNvSpPr/>
          <p:nvPr/>
        </p:nvSpPr>
        <p:spPr>
          <a:xfrm>
            <a:off x="10794675" y="0"/>
            <a:ext cx="1404000" cy="2214341"/>
          </a:xfrm>
          <a:prstGeom prst="parallelogram">
            <a:avLst>
              <a:gd name="adj" fmla="val 82494"/>
            </a:avLst>
          </a:prstGeom>
          <a:solidFill>
            <a:srgbClr val="F9C32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3" name="图片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1085" y="723900"/>
            <a:ext cx="8342015" cy="5864606"/>
          </a:xfrm>
          <a:prstGeom prst="rect">
            <a:avLst/>
          </a:prstGeom>
        </p:spPr>
      </p:pic>
      <p:sp>
        <p:nvSpPr>
          <p:cNvPr id="10" name="文本框 9"/>
          <p:cNvSpPr txBox="1"/>
          <p:nvPr/>
        </p:nvSpPr>
        <p:spPr>
          <a:xfrm>
            <a:off x="649894" y="2932713"/>
            <a:ext cx="3663950" cy="398780"/>
          </a:xfrm>
          <a:prstGeom prst="rect">
            <a:avLst/>
          </a:prstGeom>
          <a:noFill/>
        </p:spPr>
        <p:txBody>
          <a:bodyPr wrap="none" rtlCol="0">
            <a:spAutoFit/>
          </a:bodyPr>
          <a:lstStyle/>
          <a:p>
            <a:r>
              <a:rPr lang="en-US" altLang="zh-CN" sz="2000" b="1" dirty="0">
                <a:solidFill>
                  <a:srgbClr val="F9C326"/>
                </a:solidFill>
                <a:latin typeface="思源黑体 CN Light" panose="020B0300000000000000" pitchFamily="34" charset="-122"/>
                <a:ea typeface="思源黑体 CN Light" panose="020B0300000000000000" pitchFamily="34" charset="-122"/>
              </a:rPr>
              <a:t>Financial Investment Products</a:t>
            </a:r>
            <a:endParaRPr lang="zh-CN" altLang="en-US" sz="2000" b="1" dirty="0">
              <a:solidFill>
                <a:srgbClr val="F9C326"/>
              </a:solidFill>
              <a:latin typeface="思源黑体 CN Light" panose="020B0300000000000000" pitchFamily="34" charset="-122"/>
              <a:ea typeface="思源黑体 CN Light" panose="020B0300000000000000" pitchFamily="34" charset="-122"/>
            </a:endParaRPr>
          </a:p>
        </p:txBody>
      </p:sp>
      <p:sp>
        <p:nvSpPr>
          <p:cNvPr id="11" name="文本框 10"/>
          <p:cNvSpPr txBox="1"/>
          <p:nvPr/>
        </p:nvSpPr>
        <p:spPr>
          <a:xfrm>
            <a:off x="649894" y="2246913"/>
            <a:ext cx="5212080" cy="829945"/>
          </a:xfrm>
          <a:prstGeom prst="rect">
            <a:avLst/>
          </a:prstGeom>
          <a:noFill/>
        </p:spPr>
        <p:txBody>
          <a:bodyPr wrap="none" rtlCol="0">
            <a:spAutoFit/>
          </a:bodyPr>
          <a:lstStyle/>
          <a:p>
            <a:r>
              <a:rPr lang="zh-CN" altLang="en-US" sz="4800" spc="150" dirty="0">
                <a:solidFill>
                  <a:srgbClr val="F9C326"/>
                </a:solidFill>
                <a:latin typeface="思源黑体 CN Heavy" panose="020B0A00000000000000" pitchFamily="34" charset="-122"/>
                <a:ea typeface="思源黑体 CN Heavy" panose="020B0A00000000000000" pitchFamily="34" charset="-122"/>
              </a:rPr>
              <a:t>投資理財產品介紹</a:t>
            </a:r>
          </a:p>
        </p:txBody>
      </p:sp>
      <p:cxnSp>
        <p:nvCxnSpPr>
          <p:cNvPr id="12" name="直接连接符 11"/>
          <p:cNvCxnSpPr/>
          <p:nvPr/>
        </p:nvCxnSpPr>
        <p:spPr>
          <a:xfrm>
            <a:off x="786010" y="4302430"/>
            <a:ext cx="720000" cy="0"/>
          </a:xfrm>
          <a:prstGeom prst="line">
            <a:avLst/>
          </a:prstGeom>
          <a:ln w="31750">
            <a:solidFill>
              <a:srgbClr val="F9C326"/>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649894" y="3503448"/>
            <a:ext cx="5297532" cy="650240"/>
          </a:xfrm>
          <a:prstGeom prst="rect">
            <a:avLst/>
          </a:prstGeom>
          <a:noFill/>
        </p:spPr>
        <p:txBody>
          <a:bodyPr wrap="square" rtlCol="0">
            <a:spAutoFit/>
          </a:bodyPr>
          <a:lstStyle/>
          <a:p>
            <a:pPr>
              <a:lnSpc>
                <a:spcPct val="130000"/>
              </a:lnSpc>
            </a:pPr>
            <a:r>
              <a:rPr lang="zh-CN" altLang="en-US" sz="1400" dirty="0">
                <a:solidFill>
                  <a:srgbClr val="F9C326"/>
                </a:solidFill>
                <a:latin typeface="思源黑体 CN Heavy" panose="020B0A00000000000000" pitchFamily="34" charset="-122"/>
              </a:rPr>
              <a:t>投資理財產品指債券、銀行定期存款、信用卡、股票投資、保險理財等，哪些產品和貨幣、債券或股票基金搭配最為合適</a:t>
            </a:r>
            <a:endParaRPr lang="zh-CN" altLang="en-US" sz="1100" dirty="0">
              <a:solidFill>
                <a:srgbClr val="F9C326"/>
              </a:solidFill>
              <a:latin typeface="思源黑体 CN Light" panose="020B0300000000000000" pitchFamily="34" charset="-122"/>
              <a:ea typeface="思源黑体 CN Light" panose="020B0300000000000000" pitchFamily="34" charset="-122"/>
            </a:endParaRPr>
          </a:p>
        </p:txBody>
      </p:sp>
      <p:sp>
        <p:nvSpPr>
          <p:cNvPr id="14" name="矩形: 圆角 13"/>
          <p:cNvSpPr/>
          <p:nvPr/>
        </p:nvSpPr>
        <p:spPr>
          <a:xfrm>
            <a:off x="746148" y="4956663"/>
            <a:ext cx="1620000" cy="36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5" name="文本框 14"/>
          <p:cNvSpPr txBox="1"/>
          <p:nvPr/>
        </p:nvSpPr>
        <p:spPr>
          <a:xfrm>
            <a:off x="893525" y="4967386"/>
            <a:ext cx="1325245" cy="337185"/>
          </a:xfrm>
          <a:prstGeom prst="rect">
            <a:avLst/>
          </a:prstGeom>
          <a:noFill/>
        </p:spPr>
        <p:txBody>
          <a:bodyPr wrap="none" rtlCol="0">
            <a:spAutoFit/>
          </a:bodyPr>
          <a:lstStyle/>
          <a:p>
            <a:pPr algn="ctr"/>
            <a:r>
              <a:rPr lang="zh-CN" altLang="en-US" sz="1600" dirty="0">
                <a:solidFill>
                  <a:schemeClr val="bg1"/>
                </a:solidFill>
                <a:latin typeface="思源黑体 CN Light" panose="020B0300000000000000" pitchFamily="34" charset="-122"/>
                <a:ea typeface="思源黑体 CN Light" panose="020B0300000000000000" pitchFamily="34" charset="-122"/>
              </a:rPr>
              <a:t>彙報人：</a:t>
            </a:r>
            <a:r>
              <a:rPr lang="en-US" altLang="zh-CN" sz="1600" dirty="0">
                <a:solidFill>
                  <a:schemeClr val="bg1"/>
                </a:solidFill>
                <a:latin typeface="思源黑体 CN Light" panose="020B0300000000000000" pitchFamily="34" charset="-122"/>
                <a:ea typeface="思源黑体 CN Light" panose="020B0300000000000000" pitchFamily="34" charset="-122"/>
              </a:rPr>
              <a:t>XXX</a:t>
            </a:r>
            <a:endParaRPr lang="zh-CN" altLang="en-US" sz="1600" dirty="0">
              <a:solidFill>
                <a:schemeClr val="bg1"/>
              </a:solidFill>
              <a:latin typeface="思源黑体 CN Light" panose="020B0300000000000000" pitchFamily="34" charset="-122"/>
              <a:ea typeface="思源黑体 CN Light" panose="020B0300000000000000" pitchFamily="34" charset="-122"/>
            </a:endParaRPr>
          </a:p>
        </p:txBody>
      </p:sp>
      <p:sp>
        <p:nvSpPr>
          <p:cNvPr id="16" name="矩形: 圆角 15"/>
          <p:cNvSpPr/>
          <p:nvPr/>
        </p:nvSpPr>
        <p:spPr>
          <a:xfrm>
            <a:off x="746148" y="5547213"/>
            <a:ext cx="2376000" cy="36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7" name="文本框 16"/>
          <p:cNvSpPr txBox="1"/>
          <p:nvPr/>
        </p:nvSpPr>
        <p:spPr>
          <a:xfrm>
            <a:off x="855368" y="5557936"/>
            <a:ext cx="2176780" cy="337185"/>
          </a:xfrm>
          <a:prstGeom prst="rect">
            <a:avLst/>
          </a:prstGeom>
          <a:noFill/>
        </p:spPr>
        <p:txBody>
          <a:bodyPr wrap="none" rtlCol="0">
            <a:spAutoFit/>
          </a:bodyPr>
          <a:lstStyle/>
          <a:p>
            <a:pPr algn="r"/>
            <a:r>
              <a:rPr lang="zh-CN" altLang="en-US" sz="1600" dirty="0">
                <a:solidFill>
                  <a:schemeClr val="bg1"/>
                </a:solidFill>
                <a:latin typeface="思源黑体 CN Light" panose="020B0300000000000000" pitchFamily="34" charset="-122"/>
                <a:ea typeface="思源黑体 CN Light" panose="020B0300000000000000" pitchFamily="34" charset="-122"/>
              </a:rPr>
              <a:t>彙報時間：</a:t>
            </a:r>
            <a:r>
              <a:rPr lang="en-US" altLang="zh-CN" sz="1600" dirty="0">
                <a:solidFill>
                  <a:schemeClr val="bg1"/>
                </a:solidFill>
                <a:latin typeface="思源黑体 CN Light" panose="020B0300000000000000" pitchFamily="34" charset="-122"/>
                <a:ea typeface="思源黑体 CN Light" panose="020B0300000000000000" pitchFamily="34" charset="-122"/>
              </a:rPr>
              <a:t>20XX.XX.XX</a:t>
            </a:r>
            <a:endParaRPr lang="zh-CN" altLang="en-US" sz="1600" dirty="0">
              <a:solidFill>
                <a:schemeClr val="bg1"/>
              </a:solidFill>
              <a:latin typeface="思源黑体 CN Light" panose="020B0300000000000000" pitchFamily="34" charset="-122"/>
              <a:ea typeface="思源黑体 CN Light" panose="020B0300000000000000" pitchFamily="34" charset="-122"/>
            </a:endParaRPr>
          </a:p>
        </p:txBody>
      </p:sp>
      <p:sp>
        <p:nvSpPr>
          <p:cNvPr id="24" name="文本框 23"/>
          <p:cNvSpPr txBox="1"/>
          <p:nvPr/>
        </p:nvSpPr>
        <p:spPr>
          <a:xfrm>
            <a:off x="649894" y="1405193"/>
            <a:ext cx="1803400" cy="829945"/>
          </a:xfrm>
          <a:prstGeom prst="rect">
            <a:avLst/>
          </a:prstGeom>
          <a:noFill/>
        </p:spPr>
        <p:txBody>
          <a:bodyPr wrap="none" rtlCol="0">
            <a:spAutoFit/>
          </a:bodyPr>
          <a:lstStyle/>
          <a:p>
            <a:r>
              <a:rPr lang="en-US" altLang="zh-CN" sz="4800" spc="150" dirty="0">
                <a:solidFill>
                  <a:srgbClr val="F9C326"/>
                </a:solidFill>
                <a:latin typeface="思源黑体 CN Heavy" panose="020B0A00000000000000" pitchFamily="34" charset="-122"/>
                <a:ea typeface="思源黑体 CN Heavy" panose="020B0A00000000000000" pitchFamily="34" charset="-122"/>
              </a:rPr>
              <a:t>20XX</a:t>
            </a:r>
            <a:endParaRPr lang="zh-CN" altLang="en-US" sz="4800" spc="150" dirty="0">
              <a:solidFill>
                <a:srgbClr val="F9C326"/>
              </a:solidFill>
              <a:latin typeface="思源黑体 CN Heavy" panose="020B0A00000000000000" pitchFamily="34" charset="-122"/>
              <a:ea typeface="思源黑体 CN Heavy" panose="020B0A00000000000000" pitchFamily="34" charset="-122"/>
            </a:endParaRPr>
          </a:p>
        </p:txBody>
      </p:sp>
      <p:pic>
        <p:nvPicPr>
          <p:cNvPr id="2" name="图片 1" descr="www.uugai.com-833136"/>
          <p:cNvPicPr>
            <a:picLocks noChangeAspect="1"/>
          </p:cNvPicPr>
          <p:nvPr/>
        </p:nvPicPr>
        <p:blipFill>
          <a:blip r:embed="rId3"/>
          <a:stretch>
            <a:fillRect/>
          </a:stretch>
        </p:blipFill>
        <p:spPr>
          <a:xfrm>
            <a:off x="9794875" y="-173355"/>
            <a:ext cx="2057400" cy="2057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695324" y="1166125"/>
            <a:ext cx="10801339" cy="1443755"/>
          </a:xfrm>
          <a:prstGeom prst="rect">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 name="组合 1"/>
          <p:cNvGrpSpPr/>
          <p:nvPr/>
        </p:nvGrpSpPr>
        <p:grpSpPr>
          <a:xfrm>
            <a:off x="2639169" y="1389491"/>
            <a:ext cx="6913648" cy="1017539"/>
            <a:chOff x="2639169" y="1223318"/>
            <a:chExt cx="6913648" cy="1017539"/>
          </a:xfrm>
        </p:grpSpPr>
        <p:sp>
          <p:nvSpPr>
            <p:cNvPr id="42" name="文本框 41"/>
            <p:cNvSpPr txBox="1"/>
            <p:nvPr/>
          </p:nvSpPr>
          <p:spPr>
            <a:xfrm>
              <a:off x="2639169" y="1590617"/>
              <a:ext cx="6913648" cy="650240"/>
            </a:xfrm>
            <a:prstGeom prst="rect">
              <a:avLst/>
            </a:prstGeom>
            <a:noFill/>
          </p:spPr>
          <p:txBody>
            <a:bodyPr wrap="square" rtlCol="0">
              <a:spAutoFit/>
            </a:bodyPr>
            <a:lstStyle/>
            <a:p>
              <a:pPr algn="ct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根據融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360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數字科技研究院監測數據，</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月人民幣淨值型理財產品平均業績比較基準為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，環比下降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5BP</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，同比下降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5BP</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，創</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月以來最低水準</a:t>
              </a:r>
            </a:p>
          </p:txBody>
        </p:sp>
        <p:sp>
          <p:nvSpPr>
            <p:cNvPr id="43" name="文本框 42"/>
            <p:cNvSpPr txBox="1"/>
            <p:nvPr/>
          </p:nvSpPr>
          <p:spPr>
            <a:xfrm>
              <a:off x="5369552" y="1223318"/>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市場分析</a:t>
              </a:r>
            </a:p>
          </p:txBody>
        </p:sp>
      </p:grpSp>
      <p:sp>
        <p:nvSpPr>
          <p:cNvPr id="44" name="矩形: 圆角 43"/>
          <p:cNvSpPr/>
          <p:nvPr/>
        </p:nvSpPr>
        <p:spPr>
          <a:xfrm>
            <a:off x="4501306" y="2720105"/>
            <a:ext cx="3240000" cy="3600000"/>
          </a:xfrm>
          <a:prstGeom prst="roundRect">
            <a:avLst>
              <a:gd name="adj" fmla="val 6498"/>
            </a:avLst>
          </a:prstGeom>
          <a:solidFill>
            <a:srgbClr val="FDEBBB"/>
          </a:solidFill>
          <a:ln>
            <a:noFill/>
          </a:ln>
          <a:effectLst>
            <a:outerShdw blurRad="571500" dist="292100" dir="2700000" sx="98000" sy="98000" algn="tl" rotWithShape="0">
              <a:srgbClr val="FDEBB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5" name="矩形: 圆角 44"/>
          <p:cNvSpPr/>
          <p:nvPr/>
        </p:nvSpPr>
        <p:spPr>
          <a:xfrm>
            <a:off x="700831" y="2720105"/>
            <a:ext cx="3240000" cy="3600000"/>
          </a:xfrm>
          <a:prstGeom prst="roundRect">
            <a:avLst>
              <a:gd name="adj" fmla="val 6498"/>
            </a:avLst>
          </a:prstGeom>
          <a:solidFill>
            <a:schemeClr val="bg1"/>
          </a:solidFill>
          <a:ln>
            <a:noFill/>
          </a:ln>
          <a:effectLst>
            <a:outerShdw blurRad="431800" dist="165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6" name="文本框 45"/>
          <p:cNvSpPr txBox="1"/>
          <p:nvPr/>
        </p:nvSpPr>
        <p:spPr>
          <a:xfrm>
            <a:off x="874220" y="4541419"/>
            <a:ext cx="2893222" cy="1383665"/>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根據融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360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數字科技研究院監測數據，</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月理財公司共發行了</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427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只理財產品，環比下降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12.14%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，同比增長</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15.41%</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9" name="文本框 48"/>
          <p:cNvSpPr txBox="1"/>
          <p:nvPr/>
        </p:nvSpPr>
        <p:spPr>
          <a:xfrm>
            <a:off x="1594390" y="4059820"/>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市場分析</a:t>
            </a:r>
          </a:p>
        </p:txBody>
      </p:sp>
      <p:sp>
        <p:nvSpPr>
          <p:cNvPr id="52" name="椭圆 51"/>
          <p:cNvSpPr/>
          <p:nvPr/>
        </p:nvSpPr>
        <p:spPr>
          <a:xfrm>
            <a:off x="1981200" y="3143250"/>
            <a:ext cx="720000" cy="720000"/>
          </a:xfrm>
          <a:prstGeom prst="ellips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59" name="直接连接符 58"/>
          <p:cNvCxnSpPr/>
          <p:nvPr/>
        </p:nvCxnSpPr>
        <p:spPr>
          <a:xfrm>
            <a:off x="1960831" y="6056093"/>
            <a:ext cx="720000" cy="0"/>
          </a:xfrm>
          <a:prstGeom prst="line">
            <a:avLst/>
          </a:prstGeom>
          <a:ln w="31750">
            <a:solidFill>
              <a:srgbClr val="F9C326"/>
            </a:solidFill>
          </a:ln>
        </p:spPr>
        <p:style>
          <a:lnRef idx="1">
            <a:schemeClr val="accent1"/>
          </a:lnRef>
          <a:fillRef idx="0">
            <a:schemeClr val="accent1"/>
          </a:fillRef>
          <a:effectRef idx="0">
            <a:schemeClr val="accent1"/>
          </a:effectRef>
          <a:fontRef idx="minor">
            <a:schemeClr val="tx1"/>
          </a:fontRef>
        </p:style>
      </p:cxnSp>
      <p:sp>
        <p:nvSpPr>
          <p:cNvPr id="60" name="文本框 59"/>
          <p:cNvSpPr txBox="1"/>
          <p:nvPr/>
        </p:nvSpPr>
        <p:spPr>
          <a:xfrm>
            <a:off x="4627070" y="4541419"/>
            <a:ext cx="2893222" cy="1383665"/>
          </a:xfrm>
          <a:prstGeom prst="rect">
            <a:avLst/>
          </a:prstGeom>
          <a:noFill/>
        </p:spPr>
        <p:txBody>
          <a:bodyPr wrap="square" rtlCol="0">
            <a:spAutoFit/>
          </a:bodyPr>
          <a:lstStyle>
            <a:defPPr>
              <a:defRPr lang="zh-CN"/>
            </a:defPPr>
            <a:lvl1pPr algn="ct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理財公司產品發行數量下降原因一是隨著資管新規過渡期結束</a:t>
            </a:r>
            <a:r>
              <a:rPr lang="en-US" altLang="zh-CN" dirty="0"/>
              <a:t>,</a:t>
            </a:r>
            <a:r>
              <a:rPr lang="zh-CN" altLang="en-US" dirty="0"/>
              <a:t>銀行資管部完成產品轉型任務</a:t>
            </a:r>
            <a:r>
              <a:rPr lang="en-US" altLang="zh-CN" dirty="0"/>
              <a:t>,</a:t>
            </a:r>
            <a:r>
              <a:rPr lang="zh-CN" altLang="en-US" dirty="0"/>
              <a:t>理財子公司從母行承接的產品數量減少；</a:t>
            </a:r>
          </a:p>
        </p:txBody>
      </p:sp>
      <p:sp>
        <p:nvSpPr>
          <p:cNvPr id="61" name="文本框 60"/>
          <p:cNvSpPr txBox="1"/>
          <p:nvPr/>
        </p:nvSpPr>
        <p:spPr>
          <a:xfrm>
            <a:off x="5347240" y="4059820"/>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市場分析</a:t>
            </a:r>
          </a:p>
        </p:txBody>
      </p:sp>
      <p:sp>
        <p:nvSpPr>
          <p:cNvPr id="62" name="椭圆 61"/>
          <p:cNvSpPr/>
          <p:nvPr/>
        </p:nvSpPr>
        <p:spPr>
          <a:xfrm>
            <a:off x="5734050" y="3143250"/>
            <a:ext cx="720000" cy="720000"/>
          </a:xfrm>
          <a:prstGeom prst="ellips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9" name="矩形: 圆角 68"/>
          <p:cNvSpPr/>
          <p:nvPr/>
        </p:nvSpPr>
        <p:spPr>
          <a:xfrm>
            <a:off x="8301781" y="2720105"/>
            <a:ext cx="3240000" cy="3600000"/>
          </a:xfrm>
          <a:prstGeom prst="roundRect">
            <a:avLst>
              <a:gd name="adj" fmla="val 6498"/>
            </a:avLst>
          </a:prstGeom>
          <a:solidFill>
            <a:schemeClr val="bg1"/>
          </a:solidFill>
          <a:ln>
            <a:noFill/>
          </a:ln>
          <a:effectLst>
            <a:outerShdw blurRad="431800" dist="165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0" name="文本框 69"/>
          <p:cNvSpPr txBox="1"/>
          <p:nvPr/>
        </p:nvSpPr>
        <p:spPr>
          <a:xfrm>
            <a:off x="8475170" y="4541419"/>
            <a:ext cx="2893222" cy="1383665"/>
          </a:xfrm>
          <a:prstGeom prst="rect">
            <a:avLst/>
          </a:prstGeom>
          <a:noFill/>
        </p:spPr>
        <p:txBody>
          <a:bodyPr wrap="square" rtlCol="0">
            <a:spAutoFit/>
          </a:bodyPr>
          <a:lstStyle>
            <a:defPPr>
              <a:defRPr lang="zh-CN"/>
            </a:defPPr>
            <a:lvl1pPr algn="ct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原因二是產品期限拉長，開放式淨值型產品占比提升。不過未來理財公司成立數量會繼續增加，理財公司新發產品數量也會隨之增加</a:t>
            </a:r>
          </a:p>
        </p:txBody>
      </p:sp>
      <p:sp>
        <p:nvSpPr>
          <p:cNvPr id="73" name="文本框 72"/>
          <p:cNvSpPr txBox="1"/>
          <p:nvPr/>
        </p:nvSpPr>
        <p:spPr>
          <a:xfrm>
            <a:off x="9195340" y="4059820"/>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市場分析</a:t>
            </a:r>
          </a:p>
        </p:txBody>
      </p:sp>
      <p:sp>
        <p:nvSpPr>
          <p:cNvPr id="90" name="椭圆 89"/>
          <p:cNvSpPr/>
          <p:nvPr/>
        </p:nvSpPr>
        <p:spPr>
          <a:xfrm>
            <a:off x="9582150" y="3143250"/>
            <a:ext cx="720000" cy="720000"/>
          </a:xfrm>
          <a:prstGeom prst="ellips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78" name="直接连接符 77"/>
          <p:cNvCxnSpPr/>
          <p:nvPr/>
        </p:nvCxnSpPr>
        <p:spPr>
          <a:xfrm>
            <a:off x="9561781" y="6037043"/>
            <a:ext cx="720000" cy="0"/>
          </a:xfrm>
          <a:prstGeom prst="line">
            <a:avLst/>
          </a:prstGeom>
          <a:ln w="31750">
            <a:solidFill>
              <a:srgbClr val="F9C326"/>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5656531" y="6056093"/>
            <a:ext cx="720000" cy="0"/>
          </a:xfrm>
          <a:prstGeom prst="line">
            <a:avLst/>
          </a:prstGeom>
          <a:ln w="31750">
            <a:solidFill>
              <a:srgbClr val="F9C326"/>
            </a:solidFill>
          </a:ln>
        </p:spPr>
        <p:style>
          <a:lnRef idx="1">
            <a:schemeClr val="accent1"/>
          </a:lnRef>
          <a:fillRef idx="0">
            <a:schemeClr val="accent1"/>
          </a:fillRef>
          <a:effectRef idx="0">
            <a:schemeClr val="accent1"/>
          </a:effectRef>
          <a:fontRef idx="minor">
            <a:schemeClr val="tx1"/>
          </a:fontRef>
        </p:style>
      </p:cxnSp>
      <p:sp>
        <p:nvSpPr>
          <p:cNvPr id="32" name="矩形: 圆角 31"/>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3" name="组合 32"/>
          <p:cNvGrpSpPr/>
          <p:nvPr/>
        </p:nvGrpSpPr>
        <p:grpSpPr>
          <a:xfrm>
            <a:off x="192504" y="64389"/>
            <a:ext cx="4449046" cy="933997"/>
            <a:chOff x="192504" y="64389"/>
            <a:chExt cx="4449046" cy="933997"/>
          </a:xfrm>
        </p:grpSpPr>
        <p:sp>
          <p:nvSpPr>
            <p:cNvPr id="34" name="任意多边形: 形状 33"/>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5" name="组合 34"/>
            <p:cNvGrpSpPr/>
            <p:nvPr/>
          </p:nvGrpSpPr>
          <p:grpSpPr>
            <a:xfrm>
              <a:off x="1968783" y="214779"/>
              <a:ext cx="2062480" cy="737248"/>
              <a:chOff x="8991349" y="2275098"/>
              <a:chExt cx="2062480" cy="737248"/>
            </a:xfrm>
          </p:grpSpPr>
          <p:sp>
            <p:nvSpPr>
              <p:cNvPr id="39" name="文本框 38"/>
              <p:cNvSpPr txBox="1"/>
              <p:nvPr/>
            </p:nvSpPr>
            <p:spPr>
              <a:xfrm>
                <a:off x="8991349"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40" name="文本框 39"/>
              <p:cNvSpPr txBox="1"/>
              <p:nvPr/>
            </p:nvSpPr>
            <p:spPr>
              <a:xfrm>
                <a:off x="9085276" y="2705641"/>
                <a:ext cx="1874628"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6" name="任意多边形: 形状 35"/>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7" name="文本框 36"/>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02</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8" name="图片 37"/>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
        <p:nvSpPr>
          <p:cNvPr id="47" name="iconfont-1018-792329"/>
          <p:cNvSpPr/>
          <p:nvPr/>
        </p:nvSpPr>
        <p:spPr>
          <a:xfrm>
            <a:off x="2202396" y="3326583"/>
            <a:ext cx="277608" cy="353335"/>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0" name="iconfont-1018-792328"/>
          <p:cNvSpPr/>
          <p:nvPr/>
        </p:nvSpPr>
        <p:spPr>
          <a:xfrm>
            <a:off x="5869922" y="3276643"/>
            <a:ext cx="454720" cy="454720"/>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1" name="iconfont-1014-790393"/>
          <p:cNvSpPr/>
          <p:nvPr/>
        </p:nvSpPr>
        <p:spPr>
          <a:xfrm>
            <a:off x="9679877" y="3275890"/>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rot="16200000" flipH="1">
            <a:off x="496252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 name="任意多边形: 形状 7"/>
          <p:cNvSpPr/>
          <p:nvPr/>
        </p:nvSpPr>
        <p:spPr>
          <a:xfrm rot="16200000" flipV="1">
            <a:off x="207795" y="-207793"/>
            <a:ext cx="6858000" cy="7273589"/>
          </a:xfrm>
          <a:custGeom>
            <a:avLst/>
            <a:gdLst>
              <a:gd name="connsiteX0" fmla="*/ 6858000 w 6858000"/>
              <a:gd name="connsiteY0" fmla="*/ 7273589 h 7273589"/>
              <a:gd name="connsiteX1" fmla="*/ 6858000 w 6858000"/>
              <a:gd name="connsiteY1" fmla="*/ 2947307 h 7273589"/>
              <a:gd name="connsiteX2" fmla="*/ 0 w 6858000"/>
              <a:gd name="connsiteY2" fmla="*/ 0 h 7273589"/>
              <a:gd name="connsiteX3" fmla="*/ 0 w 6858000"/>
              <a:gd name="connsiteY3" fmla="*/ 7273589 h 7273589"/>
            </a:gdLst>
            <a:ahLst/>
            <a:cxnLst>
              <a:cxn ang="0">
                <a:pos x="connsiteX0" y="connsiteY0"/>
              </a:cxn>
              <a:cxn ang="0">
                <a:pos x="connsiteX1" y="connsiteY1"/>
              </a:cxn>
              <a:cxn ang="0">
                <a:pos x="connsiteX2" y="connsiteY2"/>
              </a:cxn>
              <a:cxn ang="0">
                <a:pos x="connsiteX3" y="connsiteY3"/>
              </a:cxn>
            </a:cxnLst>
            <a:rect l="l" t="t" r="r" b="b"/>
            <a:pathLst>
              <a:path w="6858000" h="7273589">
                <a:moveTo>
                  <a:pt x="6858000" y="7273589"/>
                </a:moveTo>
                <a:lnTo>
                  <a:pt x="6858000" y="2947307"/>
                </a:lnTo>
                <a:lnTo>
                  <a:pt x="0" y="0"/>
                </a:lnTo>
                <a:lnTo>
                  <a:pt x="0" y="7273589"/>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任意多边形: 形状 12"/>
          <p:cNvSpPr/>
          <p:nvPr/>
        </p:nvSpPr>
        <p:spPr>
          <a:xfrm>
            <a:off x="5398384" y="1899000"/>
            <a:ext cx="6793617" cy="3060000"/>
          </a:xfrm>
          <a:custGeom>
            <a:avLst/>
            <a:gdLst>
              <a:gd name="connsiteX0" fmla="*/ 0 w 6793617"/>
              <a:gd name="connsiteY0" fmla="*/ 0 h 3060000"/>
              <a:gd name="connsiteX1" fmla="*/ 6793617 w 6793617"/>
              <a:gd name="connsiteY1" fmla="*/ 0 h 3060000"/>
              <a:gd name="connsiteX2" fmla="*/ 6793617 w 6793617"/>
              <a:gd name="connsiteY2" fmla="*/ 3060000 h 3060000"/>
              <a:gd name="connsiteX3" fmla="*/ 1325036 w 6793617"/>
              <a:gd name="connsiteY3" fmla="*/ 3060000 h 3060000"/>
            </a:gdLst>
            <a:ahLst/>
            <a:cxnLst>
              <a:cxn ang="0">
                <a:pos x="connsiteX0" y="connsiteY0"/>
              </a:cxn>
              <a:cxn ang="0">
                <a:pos x="connsiteX1" y="connsiteY1"/>
              </a:cxn>
              <a:cxn ang="0">
                <a:pos x="connsiteX2" y="connsiteY2"/>
              </a:cxn>
              <a:cxn ang="0">
                <a:pos x="connsiteX3" y="connsiteY3"/>
              </a:cxn>
            </a:cxnLst>
            <a:rect l="l" t="t" r="r" b="b"/>
            <a:pathLst>
              <a:path w="6793617" h="3060000">
                <a:moveTo>
                  <a:pt x="0" y="0"/>
                </a:moveTo>
                <a:lnTo>
                  <a:pt x="6793617" y="0"/>
                </a:lnTo>
                <a:lnTo>
                  <a:pt x="6793617" y="3060000"/>
                </a:lnTo>
                <a:lnTo>
                  <a:pt x="1325036" y="3060000"/>
                </a:lnTo>
                <a:close/>
              </a:path>
            </a:pathLst>
          </a:cu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文本框 15"/>
          <p:cNvSpPr txBox="1"/>
          <p:nvPr/>
        </p:nvSpPr>
        <p:spPr>
          <a:xfrm>
            <a:off x="6201842" y="2497976"/>
            <a:ext cx="2000250" cy="1861185"/>
          </a:xfrm>
          <a:prstGeom prst="rect">
            <a:avLst/>
          </a:prstGeom>
          <a:noFill/>
        </p:spPr>
        <p:txBody>
          <a:bodyPr wrap="none" rtlCol="0">
            <a:spAutoFit/>
          </a:bodyPr>
          <a:lstStyle/>
          <a:p>
            <a:pPr algn="ctr"/>
            <a:r>
              <a:rPr lang="en-US" altLang="zh-CN" sz="11500" spc="150" dirty="0">
                <a:solidFill>
                  <a:schemeClr val="bg1"/>
                </a:solidFill>
                <a:latin typeface="思源黑体 CN Heavy" panose="020B0A00000000000000" pitchFamily="34" charset="-122"/>
                <a:ea typeface="思源黑体 CN Heavy" panose="020B0A00000000000000" pitchFamily="34" charset="-122"/>
              </a:rPr>
              <a:t>03</a:t>
            </a:r>
            <a:endParaRPr lang="zh-CN" altLang="en-US" sz="11500" spc="150" dirty="0">
              <a:solidFill>
                <a:schemeClr val="bg1"/>
              </a:solidFill>
              <a:latin typeface="思源黑体 CN Heavy" panose="020B0A00000000000000" pitchFamily="34" charset="-122"/>
              <a:ea typeface="思源黑体 CN Heavy" panose="020B0A00000000000000" pitchFamily="34" charset="-122"/>
            </a:endParaRPr>
          </a:p>
        </p:txBody>
      </p:sp>
      <p:grpSp>
        <p:nvGrpSpPr>
          <p:cNvPr id="3" name="组合 2"/>
          <p:cNvGrpSpPr/>
          <p:nvPr/>
        </p:nvGrpSpPr>
        <p:grpSpPr>
          <a:xfrm>
            <a:off x="8184455" y="2484494"/>
            <a:ext cx="3994472" cy="1981717"/>
            <a:chOff x="8208523" y="2396914"/>
            <a:chExt cx="3994472" cy="1981717"/>
          </a:xfrm>
        </p:grpSpPr>
        <p:sp>
          <p:nvSpPr>
            <p:cNvPr id="19" name="文本框 18"/>
            <p:cNvSpPr txBox="1"/>
            <p:nvPr/>
          </p:nvSpPr>
          <p:spPr>
            <a:xfrm>
              <a:off x="8208523" y="3728391"/>
              <a:ext cx="3994472" cy="6502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購買任何種類的資產，我們從這筆投資中獲得的利潤（或損失）被稱為投資回報</a:t>
              </a:r>
            </a:p>
          </p:txBody>
        </p:sp>
        <p:sp>
          <p:nvSpPr>
            <p:cNvPr id="20" name="文本框 19"/>
            <p:cNvSpPr txBox="1"/>
            <p:nvPr/>
          </p:nvSpPr>
          <p:spPr>
            <a:xfrm>
              <a:off x="8208523" y="2396914"/>
              <a:ext cx="3994472" cy="1014730"/>
            </a:xfrm>
            <a:prstGeom prst="rect">
              <a:avLst/>
            </a:prstGeom>
            <a:noFill/>
          </p:spPr>
          <p:txBody>
            <a:bodyPr wrap="square" rtlCol="0">
              <a:spAutoFit/>
            </a:bodyPr>
            <a:lstStyle/>
            <a:p>
              <a:r>
                <a:rPr lang="zh-CN" altLang="en-US" sz="60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21" name="文本框 20"/>
            <p:cNvSpPr txBox="1"/>
            <p:nvPr/>
          </p:nvSpPr>
          <p:spPr>
            <a:xfrm>
              <a:off x="8208523" y="3266764"/>
              <a:ext cx="2929890" cy="398780"/>
            </a:xfrm>
            <a:prstGeom prst="rect">
              <a:avLst/>
            </a:prstGeom>
            <a:noFill/>
          </p:spPr>
          <p:txBody>
            <a:bodyPr wrap="none" rtlCol="0">
              <a:spAutoFit/>
            </a:bodyPr>
            <a:lstStyle/>
            <a:p>
              <a:r>
                <a:rPr lang="en-US" altLang="zh-CN" sz="20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gr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425" y="-186498"/>
            <a:ext cx="9520440" cy="7345295"/>
          </a:xfrm>
          <a:prstGeom prst="rect">
            <a:avLst/>
          </a:prstGeom>
        </p:spPr>
      </p:pic>
      <p:sp>
        <p:nvSpPr>
          <p:cNvPr id="15" name="矩形: 圆角 14"/>
          <p:cNvSpPr/>
          <p:nvPr/>
        </p:nvSpPr>
        <p:spPr>
          <a:xfrm rot="18985656">
            <a:off x="9585595" y="-208347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矩形 73"/>
          <p:cNvSpPr/>
          <p:nvPr/>
        </p:nvSpPr>
        <p:spPr>
          <a:xfrm>
            <a:off x="695325" y="1564105"/>
            <a:ext cx="4285749" cy="5293895"/>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6" name="文本框 75"/>
          <p:cNvSpPr txBox="1"/>
          <p:nvPr/>
        </p:nvSpPr>
        <p:spPr>
          <a:xfrm>
            <a:off x="6260953" y="2081669"/>
            <a:ext cx="5252785"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從年度看，債券型基金的收益率變化是比較大的，自</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年以來收益率最大年度是</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年，收益率為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18.88%</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，是收益率最小年度</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2017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0.77%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24.52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倍</a:t>
            </a:r>
          </a:p>
        </p:txBody>
      </p:sp>
      <p:cxnSp>
        <p:nvCxnSpPr>
          <p:cNvPr id="77" name="直接连接符 76"/>
          <p:cNvCxnSpPr/>
          <p:nvPr/>
        </p:nvCxnSpPr>
        <p:spPr>
          <a:xfrm>
            <a:off x="6356204" y="2075726"/>
            <a:ext cx="1080000" cy="0"/>
          </a:xfrm>
          <a:prstGeom prst="line">
            <a:avLst/>
          </a:prstGeom>
          <a:ln w="38100">
            <a:solidFill>
              <a:srgbClr val="F9C326"/>
            </a:solidFill>
          </a:ln>
        </p:spPr>
        <p:style>
          <a:lnRef idx="1">
            <a:schemeClr val="accent1"/>
          </a:lnRef>
          <a:fillRef idx="0">
            <a:schemeClr val="accent1"/>
          </a:fillRef>
          <a:effectRef idx="0">
            <a:schemeClr val="accent1"/>
          </a:effectRef>
          <a:fontRef idx="minor">
            <a:schemeClr val="tx1"/>
          </a:fontRef>
        </p:style>
      </p:cxnSp>
      <p:sp>
        <p:nvSpPr>
          <p:cNvPr id="79" name="文本框 78"/>
          <p:cNvSpPr txBox="1"/>
          <p:nvPr/>
        </p:nvSpPr>
        <p:spPr>
          <a:xfrm>
            <a:off x="6260954" y="1564105"/>
            <a:ext cx="1660360" cy="398780"/>
          </a:xfrm>
          <a:prstGeom prst="rect">
            <a:avLst/>
          </a:prstGeom>
          <a:noFill/>
        </p:spPr>
        <p:txBody>
          <a:bodyPr wrap="square" rtlCol="0">
            <a:spAutoFit/>
          </a:bodyPr>
          <a:lstStyle/>
          <a:p>
            <a:r>
              <a:rPr lang="zh-CN" altLang="en-US" sz="2000" dirty="0">
                <a:solidFill>
                  <a:schemeClr val="tx1">
                    <a:lumMod val="50000"/>
                    <a:lumOff val="50000"/>
                  </a:schemeClr>
                </a:solidFill>
                <a:latin typeface="思源黑体 CN Heavy" panose="020B0A00000000000000" pitchFamily="34" charset="-122"/>
                <a:ea typeface="思源黑体 CN Heavy" panose="020B0A00000000000000" pitchFamily="34" charset="-122"/>
              </a:rPr>
              <a:t>投資回報</a:t>
            </a:r>
          </a:p>
        </p:txBody>
      </p:sp>
      <p:sp>
        <p:nvSpPr>
          <p:cNvPr id="80" name="椭圆 79"/>
          <p:cNvSpPr/>
          <p:nvPr/>
        </p:nvSpPr>
        <p:spPr>
          <a:xfrm>
            <a:off x="5487562" y="1806324"/>
            <a:ext cx="720000" cy="720000"/>
          </a:xfrm>
          <a:prstGeom prst="ellips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1" name="文本框 80"/>
          <p:cNvSpPr txBox="1"/>
          <p:nvPr/>
        </p:nvSpPr>
        <p:spPr>
          <a:xfrm>
            <a:off x="5447512" y="1873937"/>
            <a:ext cx="800100" cy="583565"/>
          </a:xfrm>
          <a:prstGeom prst="rect">
            <a:avLst/>
          </a:prstGeom>
          <a:noFill/>
        </p:spPr>
        <p:txBody>
          <a:bodyPr wrap="square" rtlCol="0">
            <a:spAutoFit/>
          </a:bodyPr>
          <a:lstStyle>
            <a:defPPr>
              <a:defRPr lang="zh-CN"/>
            </a:defPPr>
            <a:lvl1pPr algn="ctr">
              <a:defRPr sz="2400">
                <a:solidFill>
                  <a:srgbClr val="5C508C"/>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01</a:t>
            </a:r>
            <a:endParaRPr lang="zh-CN" altLang="en-US" sz="3200" dirty="0">
              <a:solidFill>
                <a:schemeClr val="bg1"/>
              </a:solidFill>
            </a:endParaRPr>
          </a:p>
        </p:txBody>
      </p:sp>
      <p:sp>
        <p:nvSpPr>
          <p:cNvPr id="83" name="文本框 82"/>
          <p:cNvSpPr txBox="1"/>
          <p:nvPr/>
        </p:nvSpPr>
        <p:spPr>
          <a:xfrm>
            <a:off x="6260953" y="3908976"/>
            <a:ext cx="5252785" cy="929640"/>
          </a:xfrm>
          <a:prstGeom prst="rect">
            <a:avLst/>
          </a:prstGeom>
          <a:noFill/>
        </p:spPr>
        <p:txBody>
          <a:bodyPr wrap="square" rtlCol="0">
            <a:spAutoFit/>
          </a:bodyPr>
          <a:lstStyle/>
          <a:p>
            <a:pP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近十年來，債券型基金指數均獲得了正回報。該指數</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日基數為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1000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日收於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2957.36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年間的年化回報率為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6.59%</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cxnSp>
        <p:nvCxnSpPr>
          <p:cNvPr id="84" name="直接连接符 83"/>
          <p:cNvCxnSpPr/>
          <p:nvPr/>
        </p:nvCxnSpPr>
        <p:spPr>
          <a:xfrm>
            <a:off x="6356204" y="3845883"/>
            <a:ext cx="1080000" cy="0"/>
          </a:xfrm>
          <a:prstGeom prst="line">
            <a:avLst/>
          </a:prstGeom>
          <a:ln w="38100">
            <a:solidFill>
              <a:srgbClr val="F9C326"/>
            </a:solidFill>
          </a:ln>
        </p:spPr>
        <p:style>
          <a:lnRef idx="1">
            <a:schemeClr val="accent1"/>
          </a:lnRef>
          <a:fillRef idx="0">
            <a:schemeClr val="accent1"/>
          </a:fillRef>
          <a:effectRef idx="0">
            <a:schemeClr val="accent1"/>
          </a:effectRef>
          <a:fontRef idx="minor">
            <a:schemeClr val="tx1"/>
          </a:fontRef>
        </p:style>
      </p:cxnSp>
      <p:sp>
        <p:nvSpPr>
          <p:cNvPr id="85" name="文本框 84"/>
          <p:cNvSpPr txBox="1"/>
          <p:nvPr/>
        </p:nvSpPr>
        <p:spPr>
          <a:xfrm>
            <a:off x="6260954" y="3334262"/>
            <a:ext cx="1660360" cy="398780"/>
          </a:xfrm>
          <a:prstGeom prst="rect">
            <a:avLst/>
          </a:prstGeom>
          <a:noFill/>
        </p:spPr>
        <p:txBody>
          <a:bodyPr wrap="square" rtlCol="0">
            <a:spAutoFit/>
          </a:bodyPr>
          <a:lstStyle>
            <a:defPPr>
              <a:defRPr lang="zh-CN"/>
            </a:defPPr>
            <a:lvl1pPr>
              <a:defRPr sz="2000">
                <a:solidFill>
                  <a:srgbClr val="6DCFC0"/>
                </a:solidFill>
                <a:latin typeface="思源黑体 CN Heavy" panose="020B0A00000000000000" pitchFamily="34" charset="-122"/>
                <a:ea typeface="思源黑体 CN Heavy" panose="020B0A00000000000000" pitchFamily="34" charset="-122"/>
              </a:defRPr>
            </a:lvl1pPr>
          </a:lstStyle>
          <a:p>
            <a:r>
              <a:rPr lang="zh-CN" altLang="en-US" dirty="0">
                <a:solidFill>
                  <a:schemeClr val="tx1">
                    <a:lumMod val="50000"/>
                    <a:lumOff val="50000"/>
                  </a:schemeClr>
                </a:solidFill>
              </a:rPr>
              <a:t>投資回報</a:t>
            </a:r>
          </a:p>
        </p:txBody>
      </p:sp>
      <p:sp>
        <p:nvSpPr>
          <p:cNvPr id="86" name="文本框 85"/>
          <p:cNvSpPr txBox="1"/>
          <p:nvPr/>
        </p:nvSpPr>
        <p:spPr>
          <a:xfrm>
            <a:off x="5387048" y="3644094"/>
            <a:ext cx="921029" cy="706755"/>
          </a:xfrm>
          <a:prstGeom prst="rect">
            <a:avLst/>
          </a:prstGeom>
          <a:noFill/>
        </p:spPr>
        <p:txBody>
          <a:bodyPr wrap="square" rtlCol="0">
            <a:spAutoFit/>
          </a:bodyPr>
          <a:lstStyle>
            <a:defPPr>
              <a:defRPr lang="zh-CN"/>
            </a:defPPr>
            <a:lvl1pPr algn="ctr">
              <a:defRPr sz="2400">
                <a:solidFill>
                  <a:srgbClr val="5C508C"/>
                </a:solidFill>
                <a:latin typeface="思源黑体 CN Heavy" panose="020B0A00000000000000" pitchFamily="34" charset="-122"/>
                <a:ea typeface="思源黑体 CN Heavy" panose="020B0A00000000000000" pitchFamily="34" charset="-122"/>
              </a:defRPr>
            </a:lvl1pPr>
          </a:lstStyle>
          <a:p>
            <a:r>
              <a:rPr lang="en-US" altLang="zh-CN" sz="4000" dirty="0">
                <a:solidFill>
                  <a:schemeClr val="tx1">
                    <a:lumMod val="50000"/>
                    <a:lumOff val="50000"/>
                  </a:schemeClr>
                </a:solidFill>
              </a:rPr>
              <a:t>02</a:t>
            </a:r>
            <a:endParaRPr lang="zh-CN" altLang="en-US" sz="4000" dirty="0">
              <a:solidFill>
                <a:schemeClr val="tx1">
                  <a:lumMod val="50000"/>
                  <a:lumOff val="50000"/>
                </a:schemeClr>
              </a:solidFill>
            </a:endParaRPr>
          </a:p>
        </p:txBody>
      </p:sp>
      <p:sp>
        <p:nvSpPr>
          <p:cNvPr id="87" name="文本框 86"/>
          <p:cNvSpPr txBox="1"/>
          <p:nvPr/>
        </p:nvSpPr>
        <p:spPr>
          <a:xfrm>
            <a:off x="6260953" y="5679134"/>
            <a:ext cx="5252785" cy="929640"/>
          </a:xfrm>
          <a:prstGeom prst="rect">
            <a:avLst/>
          </a:prstGeom>
          <a:noFill/>
        </p:spPr>
        <p:txBody>
          <a:bodyPr wrap="square" rtlCol="0">
            <a:spAutoFit/>
          </a:bodyPr>
          <a:lstStyle/>
          <a:p>
            <a:pP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此前十年，隨機選擇純債型基金和一級債基進行投資，持有到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日，年化收益率達到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的概率達到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55-91%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，年化收益率達到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的概率則能達到</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90-98%</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cxnSp>
        <p:nvCxnSpPr>
          <p:cNvPr id="88" name="直接连接符 87"/>
          <p:cNvCxnSpPr/>
          <p:nvPr/>
        </p:nvCxnSpPr>
        <p:spPr>
          <a:xfrm>
            <a:off x="6356204" y="5616041"/>
            <a:ext cx="1080000" cy="0"/>
          </a:xfrm>
          <a:prstGeom prst="line">
            <a:avLst/>
          </a:prstGeom>
          <a:ln w="38100">
            <a:solidFill>
              <a:srgbClr val="F9C326"/>
            </a:solidFill>
          </a:ln>
        </p:spPr>
        <p:style>
          <a:lnRef idx="1">
            <a:schemeClr val="accent1"/>
          </a:lnRef>
          <a:fillRef idx="0">
            <a:schemeClr val="accent1"/>
          </a:fillRef>
          <a:effectRef idx="0">
            <a:schemeClr val="accent1"/>
          </a:effectRef>
          <a:fontRef idx="minor">
            <a:schemeClr val="tx1"/>
          </a:fontRef>
        </p:style>
      </p:cxnSp>
      <p:sp>
        <p:nvSpPr>
          <p:cNvPr id="89" name="文本框 88"/>
          <p:cNvSpPr txBox="1"/>
          <p:nvPr/>
        </p:nvSpPr>
        <p:spPr>
          <a:xfrm>
            <a:off x="6260954" y="5104420"/>
            <a:ext cx="1660360" cy="398780"/>
          </a:xfrm>
          <a:prstGeom prst="rect">
            <a:avLst/>
          </a:prstGeom>
          <a:noFill/>
        </p:spPr>
        <p:txBody>
          <a:bodyPr wrap="square" rtlCol="0">
            <a:spAutoFit/>
          </a:bodyPr>
          <a:lstStyle>
            <a:defPPr>
              <a:defRPr lang="zh-CN"/>
            </a:defPPr>
            <a:lvl1pPr>
              <a:defRPr sz="2000">
                <a:solidFill>
                  <a:srgbClr val="6DCFC0"/>
                </a:solidFill>
                <a:latin typeface="思源黑体 CN Heavy" panose="020B0A00000000000000" pitchFamily="34" charset="-122"/>
                <a:ea typeface="思源黑体 CN Heavy" panose="020B0A00000000000000" pitchFamily="34" charset="-122"/>
              </a:defRPr>
            </a:lvl1pPr>
          </a:lstStyle>
          <a:p>
            <a:r>
              <a:rPr lang="zh-CN" altLang="en-US" dirty="0">
                <a:solidFill>
                  <a:schemeClr val="tx1">
                    <a:lumMod val="50000"/>
                    <a:lumOff val="50000"/>
                  </a:schemeClr>
                </a:solidFill>
              </a:rPr>
              <a:t>投資回報</a:t>
            </a:r>
          </a:p>
        </p:txBody>
      </p:sp>
      <p:sp>
        <p:nvSpPr>
          <p:cNvPr id="93" name="文本框 92"/>
          <p:cNvSpPr txBox="1"/>
          <p:nvPr/>
        </p:nvSpPr>
        <p:spPr>
          <a:xfrm>
            <a:off x="5387048" y="5414252"/>
            <a:ext cx="921028" cy="706755"/>
          </a:xfrm>
          <a:prstGeom prst="rect">
            <a:avLst/>
          </a:prstGeom>
          <a:noFill/>
        </p:spPr>
        <p:txBody>
          <a:bodyPr wrap="square" rtlCol="0">
            <a:spAutoFit/>
          </a:bodyPr>
          <a:lstStyle>
            <a:defPPr>
              <a:defRPr lang="zh-CN"/>
            </a:defPPr>
            <a:lvl1pPr algn="ctr">
              <a:defRPr sz="2400">
                <a:solidFill>
                  <a:srgbClr val="5C508C"/>
                </a:solidFill>
                <a:latin typeface="思源黑体 CN Heavy" panose="020B0A00000000000000" pitchFamily="34" charset="-122"/>
                <a:ea typeface="思源黑体 CN Heavy" panose="020B0A00000000000000" pitchFamily="34" charset="-122"/>
              </a:defRPr>
            </a:lvl1pPr>
          </a:lstStyle>
          <a:p>
            <a:r>
              <a:rPr lang="en-US" altLang="zh-CN" sz="4000" dirty="0">
                <a:solidFill>
                  <a:schemeClr val="tx1">
                    <a:lumMod val="50000"/>
                    <a:lumOff val="50000"/>
                  </a:schemeClr>
                </a:solidFill>
              </a:rPr>
              <a:t>03</a:t>
            </a:r>
            <a:endParaRPr lang="zh-CN" altLang="en-US" sz="4000" dirty="0">
              <a:solidFill>
                <a:schemeClr val="tx1">
                  <a:lumMod val="50000"/>
                  <a:lumOff val="50000"/>
                </a:schemeClr>
              </a:solidFill>
            </a:endParaRPr>
          </a:p>
        </p:txBody>
      </p:sp>
      <p:sp>
        <p:nvSpPr>
          <p:cNvPr id="94" name="任意多边形: 形状 93"/>
          <p:cNvSpPr/>
          <p:nvPr/>
        </p:nvSpPr>
        <p:spPr>
          <a:xfrm>
            <a:off x="858199" y="2155992"/>
            <a:ext cx="3960000" cy="4721158"/>
          </a:xfrm>
          <a:custGeom>
            <a:avLst/>
            <a:gdLst>
              <a:gd name="connsiteX0" fmla="*/ 1980000 w 3960000"/>
              <a:gd name="connsiteY0" fmla="*/ 0 h 4721158"/>
              <a:gd name="connsiteX1" fmla="*/ 3960000 w 3960000"/>
              <a:gd name="connsiteY1" fmla="*/ 1980000 h 4721158"/>
              <a:gd name="connsiteX2" fmla="*/ 3960000 w 3960000"/>
              <a:gd name="connsiteY2" fmla="*/ 4375663 h 4721158"/>
              <a:gd name="connsiteX3" fmla="*/ 3949778 w 3960000"/>
              <a:gd name="connsiteY3" fmla="*/ 4578107 h 4721158"/>
              <a:gd name="connsiteX4" fmla="*/ 3927946 w 3960000"/>
              <a:gd name="connsiteY4" fmla="*/ 4721158 h 4721158"/>
              <a:gd name="connsiteX5" fmla="*/ 32055 w 3960000"/>
              <a:gd name="connsiteY5" fmla="*/ 4721158 h 4721158"/>
              <a:gd name="connsiteX6" fmla="*/ 10223 w 3960000"/>
              <a:gd name="connsiteY6" fmla="*/ 4578107 h 4721158"/>
              <a:gd name="connsiteX7" fmla="*/ 0 w 3960000"/>
              <a:gd name="connsiteY7" fmla="*/ 4375663 h 4721158"/>
              <a:gd name="connsiteX8" fmla="*/ 0 w 3960000"/>
              <a:gd name="connsiteY8" fmla="*/ 1980000 h 4721158"/>
              <a:gd name="connsiteX9" fmla="*/ 1980000 w 3960000"/>
              <a:gd name="connsiteY9" fmla="*/ 0 h 4721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60000" h="4721158">
                <a:moveTo>
                  <a:pt x="1980000" y="0"/>
                </a:moveTo>
                <a:cubicBezTo>
                  <a:pt x="3073524" y="0"/>
                  <a:pt x="3960000" y="886476"/>
                  <a:pt x="3960000" y="1980000"/>
                </a:cubicBezTo>
                <a:lnTo>
                  <a:pt x="3960000" y="4375663"/>
                </a:lnTo>
                <a:cubicBezTo>
                  <a:pt x="3960000" y="4444008"/>
                  <a:pt x="3956537" y="4511545"/>
                  <a:pt x="3949778" y="4578107"/>
                </a:cubicBezTo>
                <a:lnTo>
                  <a:pt x="3927946" y="4721158"/>
                </a:lnTo>
                <a:lnTo>
                  <a:pt x="32055" y="4721158"/>
                </a:lnTo>
                <a:lnTo>
                  <a:pt x="10223" y="4578107"/>
                </a:lnTo>
                <a:cubicBezTo>
                  <a:pt x="3463" y="4511545"/>
                  <a:pt x="0" y="4444008"/>
                  <a:pt x="0" y="4375663"/>
                </a:cubicBezTo>
                <a:lnTo>
                  <a:pt x="0" y="1980000"/>
                </a:lnTo>
                <a:cubicBezTo>
                  <a:pt x="0" y="886476"/>
                  <a:pt x="886476" y="0"/>
                  <a:pt x="198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95" name="直接连接符 94"/>
          <p:cNvCxnSpPr/>
          <p:nvPr/>
        </p:nvCxnSpPr>
        <p:spPr>
          <a:xfrm>
            <a:off x="5143948" y="1564105"/>
            <a:ext cx="0" cy="5295600"/>
          </a:xfrm>
          <a:prstGeom prst="line">
            <a:avLst/>
          </a:prstGeom>
          <a:ln w="38100">
            <a:solidFill>
              <a:srgbClr val="F9C326"/>
            </a:solidFill>
            <a:prstDash val="dash"/>
          </a:ln>
        </p:spPr>
        <p:style>
          <a:lnRef idx="1">
            <a:schemeClr val="accent1"/>
          </a:lnRef>
          <a:fillRef idx="0">
            <a:schemeClr val="accent1"/>
          </a:fillRef>
          <a:effectRef idx="0">
            <a:schemeClr val="accent1"/>
          </a:effectRef>
          <a:fontRef idx="minor">
            <a:schemeClr val="tx1"/>
          </a:fontRef>
        </p:style>
      </p:cxnSp>
      <p:sp>
        <p:nvSpPr>
          <p:cNvPr id="96" name="矩形 95"/>
          <p:cNvSpPr/>
          <p:nvPr/>
        </p:nvSpPr>
        <p:spPr>
          <a:xfrm>
            <a:off x="5053948" y="3671905"/>
            <a:ext cx="180000" cy="108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8" name="椭圆 97"/>
          <p:cNvSpPr/>
          <p:nvPr/>
        </p:nvSpPr>
        <p:spPr>
          <a:xfrm>
            <a:off x="2478199" y="1816773"/>
            <a:ext cx="720000" cy="720000"/>
          </a:xfrm>
          <a:prstGeom prst="ellipse">
            <a:avLst/>
          </a:prstGeom>
          <a:solidFill>
            <a:srgbClr val="F9C326"/>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矩形: 圆角 29"/>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1" name="组合 30"/>
          <p:cNvGrpSpPr/>
          <p:nvPr/>
        </p:nvGrpSpPr>
        <p:grpSpPr>
          <a:xfrm>
            <a:off x="192504" y="64389"/>
            <a:ext cx="4449046" cy="933997"/>
            <a:chOff x="192504" y="64389"/>
            <a:chExt cx="4449046" cy="933997"/>
          </a:xfrm>
        </p:grpSpPr>
        <p:sp>
          <p:nvSpPr>
            <p:cNvPr id="32" name="任意多边形: 形状 31"/>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4" name="组合 33"/>
            <p:cNvGrpSpPr/>
            <p:nvPr/>
          </p:nvGrpSpPr>
          <p:grpSpPr>
            <a:xfrm>
              <a:off x="1898618" y="214779"/>
              <a:ext cx="2202815" cy="737248"/>
              <a:chOff x="8921184" y="2275098"/>
              <a:chExt cx="2202815" cy="737248"/>
            </a:xfrm>
          </p:grpSpPr>
          <p:sp>
            <p:nvSpPr>
              <p:cNvPr id="38" name="文本框 37"/>
              <p:cNvSpPr txBox="1"/>
              <p:nvPr/>
            </p:nvSpPr>
            <p:spPr>
              <a:xfrm>
                <a:off x="8991348"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39" name="文本框 38"/>
              <p:cNvSpPr txBox="1"/>
              <p:nvPr/>
            </p:nvSpPr>
            <p:spPr>
              <a:xfrm>
                <a:off x="8921184" y="2705641"/>
                <a:ext cx="220281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5" name="任意多边形: 形状 34"/>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6" name="文本框 35"/>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03</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7" name="图片 36"/>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231" y="2586189"/>
            <a:ext cx="3484610" cy="4024161"/>
          </a:xfrm>
          <a:prstGeom prst="rect">
            <a:avLst/>
          </a:prstGeom>
        </p:spPr>
      </p:pic>
      <p:sp>
        <p:nvSpPr>
          <p:cNvPr id="41" name="iconfont-1018-792328"/>
          <p:cNvSpPr/>
          <p:nvPr/>
        </p:nvSpPr>
        <p:spPr>
          <a:xfrm>
            <a:off x="2610839" y="1949413"/>
            <a:ext cx="454720" cy="454720"/>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3650150" y="4167006"/>
            <a:ext cx="4891700" cy="1561099"/>
            <a:chOff x="1173163" y="4137275"/>
            <a:chExt cx="3111750" cy="1561099"/>
          </a:xfrm>
        </p:grpSpPr>
        <p:sp>
          <p:nvSpPr>
            <p:cNvPr id="31" name="文本框 30"/>
            <p:cNvSpPr txBox="1"/>
            <p:nvPr/>
          </p:nvSpPr>
          <p:spPr>
            <a:xfrm>
              <a:off x="1173163" y="4637924"/>
              <a:ext cx="3111750" cy="1060450"/>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依據數據</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一般混合基金為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左右，股票型的基金與混合型基金平均回報率基本相同，指數型回報率為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，債券型平均回報率為</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9%</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2" name="文本框 31"/>
            <p:cNvSpPr txBox="1"/>
            <p:nvPr/>
          </p:nvSpPr>
          <p:spPr>
            <a:xfrm>
              <a:off x="2266929" y="4137275"/>
              <a:ext cx="924218"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投資回報</a:t>
              </a:r>
            </a:p>
          </p:txBody>
        </p:sp>
      </p:grpSp>
      <p:sp>
        <p:nvSpPr>
          <p:cNvPr id="33" name="任意多边形: 形状 32"/>
          <p:cNvSpPr/>
          <p:nvPr/>
        </p:nvSpPr>
        <p:spPr>
          <a:xfrm>
            <a:off x="695325" y="2766022"/>
            <a:ext cx="2782479" cy="3596678"/>
          </a:xfrm>
          <a:custGeom>
            <a:avLst/>
            <a:gdLst>
              <a:gd name="connsiteX0" fmla="*/ 1605675 w 3211350"/>
              <a:gd name="connsiteY0" fmla="*/ 0 h 4873805"/>
              <a:gd name="connsiteX1" fmla="*/ 3211350 w 3211350"/>
              <a:gd name="connsiteY1" fmla="*/ 1605675 h 4873805"/>
              <a:gd name="connsiteX2" fmla="*/ 3211349 w 3211350"/>
              <a:gd name="connsiteY2" fmla="*/ 4873805 h 4873805"/>
              <a:gd name="connsiteX3" fmla="*/ 0 w 3211350"/>
              <a:gd name="connsiteY3" fmla="*/ 4873805 h 4873805"/>
              <a:gd name="connsiteX4" fmla="*/ 0 w 3211350"/>
              <a:gd name="connsiteY4" fmla="*/ 1605675 h 4873805"/>
              <a:gd name="connsiteX5" fmla="*/ 1605675 w 3211350"/>
              <a:gd name="connsiteY5" fmla="*/ 0 h 487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1350" h="4873805">
                <a:moveTo>
                  <a:pt x="1605675" y="0"/>
                </a:moveTo>
                <a:cubicBezTo>
                  <a:pt x="2492465" y="0"/>
                  <a:pt x="3211350" y="718885"/>
                  <a:pt x="3211350" y="1605675"/>
                </a:cubicBezTo>
                <a:lnTo>
                  <a:pt x="3211349" y="4873805"/>
                </a:lnTo>
                <a:lnTo>
                  <a:pt x="0" y="4873805"/>
                </a:lnTo>
                <a:lnTo>
                  <a:pt x="0" y="1605675"/>
                </a:lnTo>
                <a:cubicBezTo>
                  <a:pt x="0" y="718885"/>
                  <a:pt x="718885" y="0"/>
                  <a:pt x="1605675" y="0"/>
                </a:cubicBez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4" name="矩形 33"/>
          <p:cNvSpPr/>
          <p:nvPr/>
        </p:nvSpPr>
        <p:spPr>
          <a:xfrm>
            <a:off x="695324" y="1276350"/>
            <a:ext cx="10801339" cy="1443755"/>
          </a:xfrm>
          <a:prstGeom prst="rect">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5" name="组合 4"/>
          <p:cNvGrpSpPr/>
          <p:nvPr/>
        </p:nvGrpSpPr>
        <p:grpSpPr>
          <a:xfrm>
            <a:off x="1847709" y="1490588"/>
            <a:ext cx="7829691" cy="1370599"/>
            <a:chOff x="1847709" y="1329005"/>
            <a:chExt cx="7829691" cy="1370599"/>
          </a:xfrm>
        </p:grpSpPr>
        <p:sp>
          <p:nvSpPr>
            <p:cNvPr id="36" name="文本框 35"/>
            <p:cNvSpPr txBox="1"/>
            <p:nvPr/>
          </p:nvSpPr>
          <p:spPr>
            <a:xfrm>
              <a:off x="1847709" y="1639154"/>
              <a:ext cx="7829691"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基金回報指基金投資者在開展一段時間的基金投資活動後，所取得的因基金價值變動產生的基金增值或基金虧損額</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基金回報是用於評價基金績效的一個較全面的指標，同時也可以最直接地反映基金增長的情況</a:t>
              </a:r>
            </a:p>
          </p:txBody>
        </p:sp>
        <p:sp>
          <p:nvSpPr>
            <p:cNvPr id="37" name="文本框 36"/>
            <p:cNvSpPr txBox="1"/>
            <p:nvPr/>
          </p:nvSpPr>
          <p:spPr>
            <a:xfrm>
              <a:off x="1847709" y="132900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tx1">
                      <a:lumMod val="50000"/>
                      <a:lumOff val="50000"/>
                    </a:schemeClr>
                  </a:solidFill>
                </a:rPr>
                <a:t>投資回報</a:t>
              </a:r>
            </a:p>
          </p:txBody>
        </p:sp>
      </p:grpSp>
      <p:sp>
        <p:nvSpPr>
          <p:cNvPr id="41" name="任意多边形: 形状 40"/>
          <p:cNvSpPr/>
          <p:nvPr/>
        </p:nvSpPr>
        <p:spPr>
          <a:xfrm>
            <a:off x="8714196" y="2766022"/>
            <a:ext cx="2782800" cy="3596678"/>
          </a:xfrm>
          <a:custGeom>
            <a:avLst/>
            <a:gdLst>
              <a:gd name="connsiteX0" fmla="*/ 1605675 w 3211350"/>
              <a:gd name="connsiteY0" fmla="*/ 0 h 4873805"/>
              <a:gd name="connsiteX1" fmla="*/ 3211350 w 3211350"/>
              <a:gd name="connsiteY1" fmla="*/ 1605675 h 4873805"/>
              <a:gd name="connsiteX2" fmla="*/ 3211349 w 3211350"/>
              <a:gd name="connsiteY2" fmla="*/ 4873805 h 4873805"/>
              <a:gd name="connsiteX3" fmla="*/ 0 w 3211350"/>
              <a:gd name="connsiteY3" fmla="*/ 4873805 h 4873805"/>
              <a:gd name="connsiteX4" fmla="*/ 0 w 3211350"/>
              <a:gd name="connsiteY4" fmla="*/ 1605675 h 4873805"/>
              <a:gd name="connsiteX5" fmla="*/ 1605675 w 3211350"/>
              <a:gd name="connsiteY5" fmla="*/ 0 h 487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1350" h="4873805">
                <a:moveTo>
                  <a:pt x="1605675" y="0"/>
                </a:moveTo>
                <a:cubicBezTo>
                  <a:pt x="2492465" y="0"/>
                  <a:pt x="3211350" y="718885"/>
                  <a:pt x="3211350" y="1605675"/>
                </a:cubicBezTo>
                <a:lnTo>
                  <a:pt x="3211349" y="4873805"/>
                </a:lnTo>
                <a:lnTo>
                  <a:pt x="0" y="4873805"/>
                </a:lnTo>
                <a:lnTo>
                  <a:pt x="0" y="1605675"/>
                </a:lnTo>
                <a:cubicBezTo>
                  <a:pt x="0" y="718885"/>
                  <a:pt x="718885" y="0"/>
                  <a:pt x="1605675" y="0"/>
                </a:cubicBez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5" name="矩形: 圆角 24"/>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6" name="组合 25"/>
          <p:cNvGrpSpPr/>
          <p:nvPr/>
        </p:nvGrpSpPr>
        <p:grpSpPr>
          <a:xfrm>
            <a:off x="192504" y="64389"/>
            <a:ext cx="4449046" cy="933997"/>
            <a:chOff x="192504" y="64389"/>
            <a:chExt cx="4449046" cy="933997"/>
          </a:xfrm>
        </p:grpSpPr>
        <p:sp>
          <p:nvSpPr>
            <p:cNvPr id="27" name="任意多边形: 形状 26"/>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28" name="组合 27"/>
            <p:cNvGrpSpPr/>
            <p:nvPr/>
          </p:nvGrpSpPr>
          <p:grpSpPr>
            <a:xfrm>
              <a:off x="1898618" y="214779"/>
              <a:ext cx="2202815" cy="737248"/>
              <a:chOff x="8921184" y="2275098"/>
              <a:chExt cx="2202815" cy="737248"/>
            </a:xfrm>
          </p:grpSpPr>
          <p:sp>
            <p:nvSpPr>
              <p:cNvPr id="44" name="文本框 43"/>
              <p:cNvSpPr txBox="1"/>
              <p:nvPr/>
            </p:nvSpPr>
            <p:spPr>
              <a:xfrm>
                <a:off x="8991348"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45" name="文本框 44"/>
              <p:cNvSpPr txBox="1"/>
              <p:nvPr/>
            </p:nvSpPr>
            <p:spPr>
              <a:xfrm>
                <a:off x="8921184" y="2705641"/>
                <a:ext cx="220281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29" name="任意多边形: 形状 28"/>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0" name="文本框 39"/>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03</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42" name="图片 41"/>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1" y="1537922"/>
            <a:ext cx="920610" cy="920610"/>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063" y="3071558"/>
            <a:ext cx="4407798" cy="3400744"/>
          </a:xfrm>
          <a:prstGeom prst="rect">
            <a:avLst/>
          </a:prstGeom>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842042" y="3167443"/>
            <a:ext cx="2598133" cy="3000424"/>
          </a:xfrm>
          <a:prstGeom prst="rect">
            <a:avLst/>
          </a:prstGeom>
        </p:spPr>
      </p:pic>
      <p:pic>
        <p:nvPicPr>
          <p:cNvPr id="57" name="图片 56"/>
          <p:cNvPicPr>
            <a:picLocks noChangeAspect="1"/>
          </p:cNvPicPr>
          <p:nvPr/>
        </p:nvPicPr>
        <p:blipFill>
          <a:blip r:embed="rId4">
            <a:extLst>
              <a:ext uri="{28A0092B-C50C-407E-A947-70E740481C1C}">
                <a14:useLocalDpi xmlns:a14="http://schemas.microsoft.com/office/drawing/2010/main" val="0"/>
              </a:ext>
            </a:extLst>
          </a:blip>
          <a:srcRect l="41240" r="23343" b="60473"/>
          <a:stretch>
            <a:fillRect/>
          </a:stretch>
        </p:blipFill>
        <p:spPr>
          <a:xfrm>
            <a:off x="6285887" y="-2335122"/>
            <a:ext cx="2568995" cy="2212055"/>
          </a:xfrm>
          <a:custGeom>
            <a:avLst/>
            <a:gdLst>
              <a:gd name="connsiteX0" fmla="*/ 0 w 1561118"/>
              <a:gd name="connsiteY0" fmla="*/ 0 h 1344214"/>
              <a:gd name="connsiteX1" fmla="*/ 1561118 w 1561118"/>
              <a:gd name="connsiteY1" fmla="*/ 0 h 1344214"/>
              <a:gd name="connsiteX2" fmla="*/ 1561118 w 1561118"/>
              <a:gd name="connsiteY2" fmla="*/ 1344214 h 1344214"/>
              <a:gd name="connsiteX3" fmla="*/ 1503967 w 1561118"/>
              <a:gd name="connsiteY3" fmla="*/ 1344214 h 1344214"/>
              <a:gd name="connsiteX4" fmla="*/ 1503967 w 1561118"/>
              <a:gd name="connsiteY4" fmla="*/ 655866 h 1344214"/>
              <a:gd name="connsiteX5" fmla="*/ 723408 w 1561118"/>
              <a:gd name="connsiteY5" fmla="*/ 655866 h 1344214"/>
              <a:gd name="connsiteX6" fmla="*/ 723408 w 1561118"/>
              <a:gd name="connsiteY6" fmla="*/ 1344214 h 1344214"/>
              <a:gd name="connsiteX7" fmla="*/ 89044 w 1561118"/>
              <a:gd name="connsiteY7" fmla="*/ 1344214 h 1344214"/>
              <a:gd name="connsiteX8" fmla="*/ 93289 w 1561118"/>
              <a:gd name="connsiteY8" fmla="*/ 1302106 h 1344214"/>
              <a:gd name="connsiteX9" fmla="*/ 3178 w 1561118"/>
              <a:gd name="connsiteY9" fmla="*/ 1084558 h 1344214"/>
              <a:gd name="connsiteX10" fmla="*/ 0 w 1561118"/>
              <a:gd name="connsiteY10" fmla="*/ 1081936 h 134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1118" h="1344214">
                <a:moveTo>
                  <a:pt x="0" y="0"/>
                </a:moveTo>
                <a:lnTo>
                  <a:pt x="1561118" y="0"/>
                </a:lnTo>
                <a:lnTo>
                  <a:pt x="1561118" y="1344214"/>
                </a:lnTo>
                <a:lnTo>
                  <a:pt x="1503967" y="1344214"/>
                </a:lnTo>
                <a:lnTo>
                  <a:pt x="1503967" y="655866"/>
                </a:lnTo>
                <a:lnTo>
                  <a:pt x="723408" y="655866"/>
                </a:lnTo>
                <a:lnTo>
                  <a:pt x="723408" y="1344214"/>
                </a:lnTo>
                <a:lnTo>
                  <a:pt x="89044" y="1344214"/>
                </a:lnTo>
                <a:lnTo>
                  <a:pt x="93289" y="1302106"/>
                </a:lnTo>
                <a:cubicBezTo>
                  <a:pt x="93289" y="1217148"/>
                  <a:pt x="58853" y="1140233"/>
                  <a:pt x="3178" y="1084558"/>
                </a:cubicBezTo>
                <a:lnTo>
                  <a:pt x="0" y="1081936"/>
                </a:lnTo>
                <a:close/>
              </a:path>
            </a:pathLst>
          </a:cu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剪去单角 17"/>
          <p:cNvSpPr/>
          <p:nvPr/>
        </p:nvSpPr>
        <p:spPr>
          <a:xfrm rot="5400000">
            <a:off x="7281520" y="188547"/>
            <a:ext cx="2430179" cy="3651507"/>
          </a:xfrm>
          <a:prstGeom prst="snip1Rect">
            <a:avLst>
              <a:gd name="adj" fmla="val 8746"/>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4" name="矩形: 剪去单角 43"/>
          <p:cNvSpPr/>
          <p:nvPr/>
        </p:nvSpPr>
        <p:spPr>
          <a:xfrm rot="5400000">
            <a:off x="5422666" y="3501896"/>
            <a:ext cx="2854686" cy="2758973"/>
          </a:xfrm>
          <a:prstGeom prst="snip1Rect">
            <a:avLst>
              <a:gd name="adj" fmla="val 8817"/>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5" name="矩形: 剪去单角 44"/>
          <p:cNvSpPr/>
          <p:nvPr/>
        </p:nvSpPr>
        <p:spPr>
          <a:xfrm rot="5400000">
            <a:off x="8712005" y="3501896"/>
            <a:ext cx="2854686" cy="2758973"/>
          </a:xfrm>
          <a:prstGeom prst="snip1Rect">
            <a:avLst>
              <a:gd name="adj" fmla="val 8817"/>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0" name="组合 29"/>
          <p:cNvGrpSpPr/>
          <p:nvPr/>
        </p:nvGrpSpPr>
        <p:grpSpPr>
          <a:xfrm>
            <a:off x="6749162" y="1497317"/>
            <a:ext cx="3494894" cy="1537036"/>
            <a:chOff x="1173164" y="4401968"/>
            <a:chExt cx="2701748" cy="1537036"/>
          </a:xfrm>
        </p:grpSpPr>
        <p:sp>
          <p:nvSpPr>
            <p:cNvPr id="31" name="文本框 30"/>
            <p:cNvSpPr txBox="1"/>
            <p:nvPr/>
          </p:nvSpPr>
          <p:spPr>
            <a:xfrm>
              <a:off x="1173164" y="4878554"/>
              <a:ext cx="2701748" cy="1060450"/>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大量研究表明，長期投資中，股權投資是收益率最高的。西格爾教授的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股市長線法寶</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一書中匯總了</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年股票、</a:t>
              </a:r>
            </a:p>
          </p:txBody>
        </p:sp>
        <p:sp>
          <p:nvSpPr>
            <p:cNvPr id="32" name="文本框 31"/>
            <p:cNvSpPr txBox="1"/>
            <p:nvPr/>
          </p:nvSpPr>
          <p:spPr>
            <a:xfrm>
              <a:off x="1962459" y="4401968"/>
              <a:ext cx="1123157"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投資回報</a:t>
              </a:r>
            </a:p>
          </p:txBody>
        </p:sp>
      </p:grpSp>
      <p:grpSp>
        <p:nvGrpSpPr>
          <p:cNvPr id="47" name="组合 46"/>
          <p:cNvGrpSpPr/>
          <p:nvPr/>
        </p:nvGrpSpPr>
        <p:grpSpPr>
          <a:xfrm>
            <a:off x="5479420" y="4200411"/>
            <a:ext cx="2741179" cy="1860251"/>
            <a:chOff x="1392073" y="4401968"/>
            <a:chExt cx="2119084" cy="1860251"/>
          </a:xfrm>
        </p:grpSpPr>
        <p:sp>
          <p:nvSpPr>
            <p:cNvPr id="50" name="文本框 49"/>
            <p:cNvSpPr txBox="1"/>
            <p:nvPr/>
          </p:nvSpPr>
          <p:spPr>
            <a:xfrm>
              <a:off x="1392073" y="4878554"/>
              <a:ext cx="2119084" cy="1383665"/>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債券、黃金的收益對比扣除通貨膨脹的影響後，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年投資，至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美元的黃金價值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1.95</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51" name="文本框 50"/>
            <p:cNvSpPr txBox="1"/>
            <p:nvPr/>
          </p:nvSpPr>
          <p:spPr>
            <a:xfrm>
              <a:off x="1962460" y="4401968"/>
              <a:ext cx="1123157"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投資回報</a:t>
              </a:r>
            </a:p>
          </p:txBody>
        </p:sp>
      </p:grpSp>
      <p:sp>
        <p:nvSpPr>
          <p:cNvPr id="53" name="文本框 52"/>
          <p:cNvSpPr txBox="1"/>
          <p:nvPr/>
        </p:nvSpPr>
        <p:spPr>
          <a:xfrm>
            <a:off x="8768759" y="4676997"/>
            <a:ext cx="2741179" cy="1383665"/>
          </a:xfrm>
          <a:prstGeom prst="rect">
            <a:avLst/>
          </a:prstGeom>
          <a:noFill/>
        </p:spPr>
        <p:txBody>
          <a:bodyPr wrap="square" rtlCol="0">
            <a:spAutoFit/>
          </a:bodyPr>
          <a:lstStyle/>
          <a:p>
            <a:pPr algn="ctr">
              <a:lnSpc>
                <a:spcPct val="150000"/>
              </a:lnSpc>
            </a:pP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美元的債券價值：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美元的股票價值：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755163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股票年化收益率約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6.86%</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54" name="文本框 53"/>
          <p:cNvSpPr txBox="1"/>
          <p:nvPr/>
        </p:nvSpPr>
        <p:spPr>
          <a:xfrm>
            <a:off x="9506593" y="4200411"/>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投資回報</a:t>
            </a:r>
          </a:p>
        </p:txBody>
      </p:sp>
      <p:sp>
        <p:nvSpPr>
          <p:cNvPr id="27" name="矩形: 圆角 26"/>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任意多边形: 形状 28"/>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3" name="组合 32"/>
          <p:cNvGrpSpPr/>
          <p:nvPr/>
        </p:nvGrpSpPr>
        <p:grpSpPr>
          <a:xfrm>
            <a:off x="1898618" y="214779"/>
            <a:ext cx="2202815" cy="737248"/>
            <a:chOff x="8921184" y="2275098"/>
            <a:chExt cx="2202815" cy="737248"/>
          </a:xfrm>
        </p:grpSpPr>
        <p:sp>
          <p:nvSpPr>
            <p:cNvPr id="38" name="文本框 37"/>
            <p:cNvSpPr txBox="1"/>
            <p:nvPr/>
          </p:nvSpPr>
          <p:spPr>
            <a:xfrm>
              <a:off x="8991348"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39" name="文本框 38"/>
            <p:cNvSpPr txBox="1"/>
            <p:nvPr/>
          </p:nvSpPr>
          <p:spPr>
            <a:xfrm>
              <a:off x="8921184" y="2705641"/>
              <a:ext cx="220281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5" name="任意多边形: 形状 34"/>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6" name="文本框 35"/>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03</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7" name="图片 36"/>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sp>
        <p:nvSpPr>
          <p:cNvPr id="2" name="椭圆 1"/>
          <p:cNvSpPr/>
          <p:nvPr/>
        </p:nvSpPr>
        <p:spPr>
          <a:xfrm>
            <a:off x="352449" y="1434685"/>
            <a:ext cx="4874041" cy="4874041"/>
          </a:xfrm>
          <a:prstGeom prst="ellipse">
            <a:avLst/>
          </a:prstGeom>
          <a:noFill/>
          <a:ln w="38100">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27" y="1977734"/>
            <a:ext cx="5737893" cy="3787942"/>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2072" y="3554361"/>
            <a:ext cx="655874" cy="655874"/>
          </a:xfrm>
          <a:prstGeom prst="rect">
            <a:avLst/>
          </a:prstGeom>
        </p:spPr>
      </p:pic>
      <p:pic>
        <p:nvPicPr>
          <p:cNvPr id="42" name="图片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1411" y="3554361"/>
            <a:ext cx="655874" cy="655874"/>
          </a:xfrm>
          <a:prstGeom prst="rect">
            <a:avLst/>
          </a:prstGeom>
        </p:spPr>
      </p:pic>
      <p:pic>
        <p:nvPicPr>
          <p:cNvPr id="56" name="图片 55"/>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8115300" y="826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p:cNvSpPr/>
          <p:nvPr/>
        </p:nvSpPr>
        <p:spPr>
          <a:xfrm rot="16200000" flipV="1">
            <a:off x="207795" y="-207793"/>
            <a:ext cx="6858000" cy="7273589"/>
          </a:xfrm>
          <a:custGeom>
            <a:avLst/>
            <a:gdLst>
              <a:gd name="connsiteX0" fmla="*/ 6858000 w 6858000"/>
              <a:gd name="connsiteY0" fmla="*/ 7273589 h 7273589"/>
              <a:gd name="connsiteX1" fmla="*/ 6858000 w 6858000"/>
              <a:gd name="connsiteY1" fmla="*/ 2947307 h 7273589"/>
              <a:gd name="connsiteX2" fmla="*/ 0 w 6858000"/>
              <a:gd name="connsiteY2" fmla="*/ 0 h 7273589"/>
              <a:gd name="connsiteX3" fmla="*/ 0 w 6858000"/>
              <a:gd name="connsiteY3" fmla="*/ 7273589 h 7273589"/>
            </a:gdLst>
            <a:ahLst/>
            <a:cxnLst>
              <a:cxn ang="0">
                <a:pos x="connsiteX0" y="connsiteY0"/>
              </a:cxn>
              <a:cxn ang="0">
                <a:pos x="connsiteX1" y="connsiteY1"/>
              </a:cxn>
              <a:cxn ang="0">
                <a:pos x="connsiteX2" y="connsiteY2"/>
              </a:cxn>
              <a:cxn ang="0">
                <a:pos x="connsiteX3" y="connsiteY3"/>
              </a:cxn>
            </a:cxnLst>
            <a:rect l="l" t="t" r="r" b="b"/>
            <a:pathLst>
              <a:path w="6858000" h="7273589">
                <a:moveTo>
                  <a:pt x="6858000" y="7273589"/>
                </a:moveTo>
                <a:lnTo>
                  <a:pt x="6858000" y="2947307"/>
                </a:lnTo>
                <a:lnTo>
                  <a:pt x="0" y="0"/>
                </a:lnTo>
                <a:lnTo>
                  <a:pt x="0" y="7273589"/>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 name="任意多边形: 形状 4"/>
          <p:cNvSpPr/>
          <p:nvPr/>
        </p:nvSpPr>
        <p:spPr>
          <a:xfrm rot="16200000" flipH="1">
            <a:off x="496252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任意多边形: 形状 12"/>
          <p:cNvSpPr/>
          <p:nvPr/>
        </p:nvSpPr>
        <p:spPr>
          <a:xfrm>
            <a:off x="5398384" y="1899000"/>
            <a:ext cx="6793617" cy="3060000"/>
          </a:xfrm>
          <a:custGeom>
            <a:avLst/>
            <a:gdLst>
              <a:gd name="connsiteX0" fmla="*/ 0 w 6793617"/>
              <a:gd name="connsiteY0" fmla="*/ 0 h 3060000"/>
              <a:gd name="connsiteX1" fmla="*/ 6793617 w 6793617"/>
              <a:gd name="connsiteY1" fmla="*/ 0 h 3060000"/>
              <a:gd name="connsiteX2" fmla="*/ 6793617 w 6793617"/>
              <a:gd name="connsiteY2" fmla="*/ 3060000 h 3060000"/>
              <a:gd name="connsiteX3" fmla="*/ 1325036 w 6793617"/>
              <a:gd name="connsiteY3" fmla="*/ 3060000 h 3060000"/>
            </a:gdLst>
            <a:ahLst/>
            <a:cxnLst>
              <a:cxn ang="0">
                <a:pos x="connsiteX0" y="connsiteY0"/>
              </a:cxn>
              <a:cxn ang="0">
                <a:pos x="connsiteX1" y="connsiteY1"/>
              </a:cxn>
              <a:cxn ang="0">
                <a:pos x="connsiteX2" y="connsiteY2"/>
              </a:cxn>
              <a:cxn ang="0">
                <a:pos x="connsiteX3" y="connsiteY3"/>
              </a:cxn>
            </a:cxnLst>
            <a:rect l="l" t="t" r="r" b="b"/>
            <a:pathLst>
              <a:path w="6793617" h="3060000">
                <a:moveTo>
                  <a:pt x="0" y="0"/>
                </a:moveTo>
                <a:lnTo>
                  <a:pt x="6793617" y="0"/>
                </a:lnTo>
                <a:lnTo>
                  <a:pt x="6793617" y="3060000"/>
                </a:lnTo>
                <a:lnTo>
                  <a:pt x="1325036" y="3060000"/>
                </a:lnTo>
                <a:close/>
              </a:path>
            </a:pathLst>
          </a:cu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文本框 15"/>
          <p:cNvSpPr txBox="1"/>
          <p:nvPr/>
        </p:nvSpPr>
        <p:spPr>
          <a:xfrm>
            <a:off x="6201841" y="2497976"/>
            <a:ext cx="2000250" cy="1861185"/>
          </a:xfrm>
          <a:prstGeom prst="rect">
            <a:avLst/>
          </a:prstGeom>
          <a:noFill/>
        </p:spPr>
        <p:txBody>
          <a:bodyPr wrap="none" rtlCol="0">
            <a:spAutoFit/>
          </a:bodyPr>
          <a:lstStyle/>
          <a:p>
            <a:pPr algn="ctr"/>
            <a:r>
              <a:rPr lang="en-US" altLang="zh-CN" sz="115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11500" spc="150" dirty="0">
              <a:solidFill>
                <a:schemeClr val="bg1"/>
              </a:solidFill>
              <a:latin typeface="思源黑体 CN Heavy" panose="020B0A00000000000000" pitchFamily="34" charset="-122"/>
              <a:ea typeface="思源黑体 CN Heavy" panose="020B0A00000000000000" pitchFamily="34" charset="-122"/>
            </a:endParaRPr>
          </a:p>
        </p:txBody>
      </p:sp>
      <p:grpSp>
        <p:nvGrpSpPr>
          <p:cNvPr id="3" name="组合 2"/>
          <p:cNvGrpSpPr/>
          <p:nvPr/>
        </p:nvGrpSpPr>
        <p:grpSpPr>
          <a:xfrm>
            <a:off x="8184455" y="2484494"/>
            <a:ext cx="3994472" cy="1981717"/>
            <a:chOff x="8208523" y="2396914"/>
            <a:chExt cx="3994472" cy="1981717"/>
          </a:xfrm>
        </p:grpSpPr>
        <p:sp>
          <p:nvSpPr>
            <p:cNvPr id="19" name="文本框 18"/>
            <p:cNvSpPr txBox="1"/>
            <p:nvPr/>
          </p:nvSpPr>
          <p:spPr>
            <a:xfrm>
              <a:off x="8208523" y="3728391"/>
              <a:ext cx="3680185" cy="6502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財務融資是指企業通過資金籌集行為</a:t>
              </a:r>
              <a:r>
                <a:rPr lang="en-US" altLang="zh-CN" sz="1400" dirty="0">
                  <a:solidFill>
                    <a:schemeClr val="bg1">
                      <a:lumMod val="95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完成專案投資建設的過程</a:t>
              </a:r>
            </a:p>
          </p:txBody>
        </p:sp>
        <p:sp>
          <p:nvSpPr>
            <p:cNvPr id="20" name="文本框 19"/>
            <p:cNvSpPr txBox="1"/>
            <p:nvPr/>
          </p:nvSpPr>
          <p:spPr>
            <a:xfrm>
              <a:off x="8208523" y="2396914"/>
              <a:ext cx="3994472" cy="1014730"/>
            </a:xfrm>
            <a:prstGeom prst="rect">
              <a:avLst/>
            </a:prstGeom>
            <a:noFill/>
          </p:spPr>
          <p:txBody>
            <a:bodyPr wrap="square" rtlCol="0">
              <a:spAutoFit/>
            </a:bodyPr>
            <a:lstStyle/>
            <a:p>
              <a:r>
                <a:rPr lang="zh-CN" altLang="en-US" sz="60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21" name="文本框 20"/>
            <p:cNvSpPr txBox="1"/>
            <p:nvPr/>
          </p:nvSpPr>
          <p:spPr>
            <a:xfrm>
              <a:off x="8208523" y="3266764"/>
              <a:ext cx="3466465" cy="398780"/>
            </a:xfrm>
            <a:prstGeom prst="rect">
              <a:avLst/>
            </a:prstGeom>
            <a:noFill/>
          </p:spPr>
          <p:txBody>
            <a:bodyPr wrap="none" rtlCol="0">
              <a:spAutoFit/>
            </a:bodyPr>
            <a:lstStyle/>
            <a:p>
              <a:r>
                <a:rPr lang="en-US" altLang="zh-CN" sz="20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gr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425" y="-186498"/>
            <a:ext cx="9520440" cy="7345295"/>
          </a:xfrm>
          <a:prstGeom prst="rect">
            <a:avLst/>
          </a:prstGeom>
        </p:spPr>
      </p:pic>
      <p:sp>
        <p:nvSpPr>
          <p:cNvPr id="15" name="矩形: 圆角 14"/>
          <p:cNvSpPr/>
          <p:nvPr/>
        </p:nvSpPr>
        <p:spPr>
          <a:xfrm rot="18985656">
            <a:off x="9585595" y="-208347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8048574" y="1747226"/>
            <a:ext cx="3494894"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貨幣資金的持有者和需求者之間，直接或間接地進行資金融通的活動。企業要發展，要擴張，就必須依靠融資。</a:t>
            </a:r>
          </a:p>
        </p:txBody>
      </p:sp>
      <p:sp>
        <p:nvSpPr>
          <p:cNvPr id="2" name="箭头: 五边形 1"/>
          <p:cNvSpPr/>
          <p:nvPr/>
        </p:nvSpPr>
        <p:spPr>
          <a:xfrm>
            <a:off x="4330560" y="1882379"/>
            <a:ext cx="3651507" cy="757989"/>
          </a:xfrm>
          <a:prstGeom prst="homePlate">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2" name="文本框 31"/>
          <p:cNvSpPr txBox="1"/>
          <p:nvPr/>
        </p:nvSpPr>
        <p:spPr>
          <a:xfrm>
            <a:off x="5917305" y="2061318"/>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ctr"/>
            <a:r>
              <a:rPr lang="zh-CN" altLang="en-US" sz="2000" dirty="0">
                <a:solidFill>
                  <a:schemeClr val="tx1">
                    <a:lumMod val="50000"/>
                    <a:lumOff val="50000"/>
                  </a:schemeClr>
                </a:solidFill>
              </a:rPr>
              <a:t>財務融資</a:t>
            </a:r>
          </a:p>
        </p:txBody>
      </p:sp>
      <p:sp>
        <p:nvSpPr>
          <p:cNvPr id="37" name="文本框 36"/>
          <p:cNvSpPr txBox="1"/>
          <p:nvPr/>
        </p:nvSpPr>
        <p:spPr>
          <a:xfrm>
            <a:off x="8048574" y="2822042"/>
            <a:ext cx="3494894"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也有部分公司要還債時，也會選擇融資。還有一部分企業存在混合動機。</a:t>
            </a:r>
          </a:p>
        </p:txBody>
      </p:sp>
      <p:sp>
        <p:nvSpPr>
          <p:cNvPr id="38" name="箭头: 五边形 37"/>
          <p:cNvSpPr/>
          <p:nvPr/>
        </p:nvSpPr>
        <p:spPr>
          <a:xfrm>
            <a:off x="4330560" y="2957195"/>
            <a:ext cx="3651507" cy="757989"/>
          </a:xfrm>
          <a:prstGeom prst="homePlat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9" name="文本框 38"/>
          <p:cNvSpPr txBox="1"/>
          <p:nvPr/>
        </p:nvSpPr>
        <p:spPr>
          <a:xfrm>
            <a:off x="5917305" y="3136134"/>
            <a:ext cx="1452880" cy="398780"/>
          </a:xfrm>
          <a:prstGeom prst="rect">
            <a:avLst/>
          </a:prstGeom>
          <a:noFill/>
        </p:spPr>
        <p:txBody>
          <a:bodyPr wrap="none" rtlCol="0">
            <a:spAutoFit/>
          </a:bodyPr>
          <a:lstStyle>
            <a:defPPr>
              <a:defRPr lang="zh-CN"/>
            </a:defPPr>
            <a:lvl1pPr algn="ct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財務融資</a:t>
            </a:r>
          </a:p>
        </p:txBody>
      </p:sp>
      <p:sp>
        <p:nvSpPr>
          <p:cNvPr id="46" name="文本框 45"/>
          <p:cNvSpPr txBox="1"/>
          <p:nvPr/>
        </p:nvSpPr>
        <p:spPr>
          <a:xfrm>
            <a:off x="8048574" y="3896858"/>
            <a:ext cx="3494894"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廣義的融資是指資金在持有者之間流動以餘補缺的一種經濟行為，這是資金雙向互動的過程包括資金的融入和融出</a:t>
            </a:r>
          </a:p>
        </p:txBody>
      </p:sp>
      <p:sp>
        <p:nvSpPr>
          <p:cNvPr id="56" name="箭头: 五边形 55"/>
          <p:cNvSpPr/>
          <p:nvPr/>
        </p:nvSpPr>
        <p:spPr>
          <a:xfrm>
            <a:off x="4330560" y="4032011"/>
            <a:ext cx="3651507" cy="757989"/>
          </a:xfrm>
          <a:prstGeom prst="homePlate">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7" name="文本框 56"/>
          <p:cNvSpPr txBox="1"/>
          <p:nvPr/>
        </p:nvSpPr>
        <p:spPr>
          <a:xfrm>
            <a:off x="5917305" y="4210950"/>
            <a:ext cx="1452880" cy="398780"/>
          </a:xfrm>
          <a:prstGeom prst="rect">
            <a:avLst/>
          </a:prstGeom>
          <a:noFill/>
        </p:spPr>
        <p:txBody>
          <a:bodyPr wrap="none" rtlCol="0">
            <a:spAutoFit/>
          </a:bodyPr>
          <a:lstStyle>
            <a:defPPr>
              <a:defRPr lang="zh-CN"/>
            </a:defPPr>
            <a:lvl1pPr algn="ct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財務融資</a:t>
            </a:r>
          </a:p>
        </p:txBody>
      </p:sp>
      <p:sp>
        <p:nvSpPr>
          <p:cNvPr id="59" name="文本框 58"/>
          <p:cNvSpPr txBox="1"/>
          <p:nvPr/>
        </p:nvSpPr>
        <p:spPr>
          <a:xfrm>
            <a:off x="8048574" y="4971673"/>
            <a:ext cx="3494894"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單位或個人所具備的資信能力，如果在銀行經過評估，有較好的資信資格，那麼就可以以貸款或票據等形式籌措資金</a:t>
            </a:r>
          </a:p>
        </p:txBody>
      </p:sp>
      <p:sp>
        <p:nvSpPr>
          <p:cNvPr id="60" name="箭头: 五边形 59"/>
          <p:cNvSpPr/>
          <p:nvPr/>
        </p:nvSpPr>
        <p:spPr>
          <a:xfrm>
            <a:off x="4330560" y="5106826"/>
            <a:ext cx="3651507" cy="757989"/>
          </a:xfrm>
          <a:prstGeom prst="homePlat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1" name="文本框 60"/>
          <p:cNvSpPr txBox="1"/>
          <p:nvPr/>
        </p:nvSpPr>
        <p:spPr>
          <a:xfrm>
            <a:off x="5917305" y="5285765"/>
            <a:ext cx="1452880" cy="398780"/>
          </a:xfrm>
          <a:prstGeom prst="rect">
            <a:avLst/>
          </a:prstGeom>
          <a:noFill/>
        </p:spPr>
        <p:txBody>
          <a:bodyPr wrap="none" rtlCol="0">
            <a:spAutoFit/>
          </a:bodyPr>
          <a:lstStyle>
            <a:defPPr>
              <a:defRPr lang="zh-CN"/>
            </a:defPPr>
            <a:lvl1pPr algn="ct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財務融資</a:t>
            </a:r>
          </a:p>
        </p:txBody>
      </p:sp>
      <p:sp>
        <p:nvSpPr>
          <p:cNvPr id="6" name="椭圆 5"/>
          <p:cNvSpPr/>
          <p:nvPr/>
        </p:nvSpPr>
        <p:spPr>
          <a:xfrm>
            <a:off x="655645" y="1482974"/>
            <a:ext cx="4781246" cy="4781246"/>
          </a:xfrm>
          <a:prstGeom prst="ellipse">
            <a:avLst/>
          </a:prstGeom>
          <a:solidFill>
            <a:srgbClr val="FDEBB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4" name="矩形: 圆角 23"/>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5" name="组合 24"/>
          <p:cNvGrpSpPr/>
          <p:nvPr/>
        </p:nvGrpSpPr>
        <p:grpSpPr>
          <a:xfrm>
            <a:off x="192504" y="64389"/>
            <a:ext cx="4449046" cy="933997"/>
            <a:chOff x="192504" y="64389"/>
            <a:chExt cx="4449046" cy="933997"/>
          </a:xfrm>
        </p:grpSpPr>
        <p:sp>
          <p:nvSpPr>
            <p:cNvPr id="26" name="任意多边形: 形状 25"/>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28" name="组合 27"/>
            <p:cNvGrpSpPr/>
            <p:nvPr/>
          </p:nvGrpSpPr>
          <p:grpSpPr>
            <a:xfrm>
              <a:off x="1699548" y="214779"/>
              <a:ext cx="2600960" cy="737248"/>
              <a:chOff x="8722114" y="2275098"/>
              <a:chExt cx="2600960" cy="737248"/>
            </a:xfrm>
          </p:grpSpPr>
          <p:sp>
            <p:nvSpPr>
              <p:cNvPr id="34" name="文本框 33"/>
              <p:cNvSpPr txBox="1"/>
              <p:nvPr/>
            </p:nvSpPr>
            <p:spPr>
              <a:xfrm>
                <a:off x="8991347"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35" name="文本框 34"/>
              <p:cNvSpPr txBox="1"/>
              <p:nvPr/>
            </p:nvSpPr>
            <p:spPr>
              <a:xfrm>
                <a:off x="8722114" y="2705641"/>
                <a:ext cx="2600960"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29" name="任意多边形: 形状 28"/>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0" name="文本框 29"/>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3" name="图片 32"/>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3956" y="1599272"/>
            <a:ext cx="5228299" cy="46649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rot="5400000">
            <a:off x="394815" y="1855234"/>
            <a:ext cx="4781133" cy="4198876"/>
          </a:xfrm>
          <a:prstGeom prst="rect">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5490810" y="2420991"/>
            <a:ext cx="6015246"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從狹義上講，融資是一個企業的資金籌集的行為與過程，也就是說公司根據自身的生產經營狀況、資金擁有的狀況，以及公司未來經營發展的需要</a:t>
            </a:r>
          </a:p>
        </p:txBody>
      </p:sp>
      <p:sp>
        <p:nvSpPr>
          <p:cNvPr id="2" name="矩形 1"/>
          <p:cNvSpPr/>
          <p:nvPr/>
        </p:nvSpPr>
        <p:spPr>
          <a:xfrm>
            <a:off x="5490810" y="1684420"/>
            <a:ext cx="6015247" cy="18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2" name="文本框 31"/>
          <p:cNvSpPr txBox="1"/>
          <p:nvPr/>
        </p:nvSpPr>
        <p:spPr>
          <a:xfrm>
            <a:off x="5490810" y="2030541"/>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tx1">
                    <a:lumMod val="50000"/>
                    <a:lumOff val="50000"/>
                  </a:schemeClr>
                </a:solidFill>
              </a:rPr>
              <a:t>財務融資</a:t>
            </a:r>
          </a:p>
        </p:txBody>
      </p:sp>
      <p:sp>
        <p:nvSpPr>
          <p:cNvPr id="30" name="矩形 29"/>
          <p:cNvSpPr/>
          <p:nvPr/>
        </p:nvSpPr>
        <p:spPr>
          <a:xfrm>
            <a:off x="5490810" y="3882189"/>
            <a:ext cx="3555973" cy="36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文本框 28"/>
          <p:cNvSpPr txBox="1"/>
          <p:nvPr/>
        </p:nvSpPr>
        <p:spPr>
          <a:xfrm>
            <a:off x="5398546" y="4618761"/>
            <a:ext cx="3720425" cy="1383665"/>
          </a:xfrm>
          <a:prstGeom prst="rect">
            <a:avLst/>
          </a:prstGeom>
          <a:noFill/>
        </p:spPr>
        <p:txBody>
          <a:bodyPr wrap="square" rtlCol="0">
            <a:spAutoFit/>
          </a:bodyPr>
          <a:lstStyle/>
          <a:p>
            <a:pPr algn="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通過科學的預測和決策，採用一定的方式，從一定的管道向公司的投資者和債權人去籌集資金，組織資金的供應，以保證公司正常生產需要，經營管理活動需要的理財行為</a:t>
            </a:r>
          </a:p>
        </p:txBody>
      </p:sp>
      <p:sp>
        <p:nvSpPr>
          <p:cNvPr id="33" name="文本框 32"/>
          <p:cNvSpPr txBox="1"/>
          <p:nvPr/>
        </p:nvSpPr>
        <p:spPr>
          <a:xfrm>
            <a:off x="7666091" y="4228311"/>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r"/>
            <a:r>
              <a:rPr lang="zh-CN" altLang="en-US" sz="2000" dirty="0">
                <a:solidFill>
                  <a:schemeClr val="tx1">
                    <a:lumMod val="50000"/>
                    <a:lumOff val="50000"/>
                  </a:schemeClr>
                </a:solidFill>
              </a:rPr>
              <a:t>財務融資</a:t>
            </a:r>
          </a:p>
        </p:txBody>
      </p:sp>
      <p:sp>
        <p:nvSpPr>
          <p:cNvPr id="34" name="矩形 33"/>
          <p:cNvSpPr/>
          <p:nvPr/>
        </p:nvSpPr>
        <p:spPr>
          <a:xfrm rot="5400000">
            <a:off x="9145262" y="4001242"/>
            <a:ext cx="2479846" cy="2241741"/>
          </a:xfrm>
          <a:prstGeom prst="rect">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2" name="矩形: 圆角 21"/>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5" name="组合 24"/>
          <p:cNvGrpSpPr/>
          <p:nvPr/>
        </p:nvGrpSpPr>
        <p:grpSpPr>
          <a:xfrm>
            <a:off x="192504" y="64389"/>
            <a:ext cx="4449046" cy="933997"/>
            <a:chOff x="192504" y="64389"/>
            <a:chExt cx="4449046" cy="933997"/>
          </a:xfrm>
        </p:grpSpPr>
        <p:sp>
          <p:nvSpPr>
            <p:cNvPr id="26" name="任意多边形: 形状 25"/>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27" name="组合 26"/>
            <p:cNvGrpSpPr/>
            <p:nvPr/>
          </p:nvGrpSpPr>
          <p:grpSpPr>
            <a:xfrm>
              <a:off x="1699548" y="214779"/>
              <a:ext cx="2600960" cy="737248"/>
              <a:chOff x="8722114" y="2275098"/>
              <a:chExt cx="2600960" cy="737248"/>
            </a:xfrm>
          </p:grpSpPr>
          <p:sp>
            <p:nvSpPr>
              <p:cNvPr id="37" name="文本框 36"/>
              <p:cNvSpPr txBox="1"/>
              <p:nvPr/>
            </p:nvSpPr>
            <p:spPr>
              <a:xfrm>
                <a:off x="8991347"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38" name="文本框 37"/>
              <p:cNvSpPr txBox="1"/>
              <p:nvPr/>
            </p:nvSpPr>
            <p:spPr>
              <a:xfrm>
                <a:off x="8722114" y="2705641"/>
                <a:ext cx="2600960"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28" name="任意多边形: 形状 27"/>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5" name="文本框 34"/>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6" name="图片 35"/>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3731" y="3839736"/>
            <a:ext cx="3322907" cy="2614650"/>
          </a:xfrm>
          <a:prstGeom prst="rect">
            <a:avLst/>
          </a:prstGeom>
        </p:spPr>
      </p:pic>
      <p:pic>
        <p:nvPicPr>
          <p:cNvPr id="41" name="图片 40"/>
          <p:cNvPicPr>
            <a:picLocks noChangeAspect="1"/>
          </p:cNvPicPr>
          <p:nvPr/>
        </p:nvPicPr>
        <p:blipFill>
          <a:blip r:embed="rId4">
            <a:extLst>
              <a:ext uri="{28A0092B-C50C-407E-A947-70E740481C1C}">
                <a14:useLocalDpi xmlns:a14="http://schemas.microsoft.com/office/drawing/2010/main" val="0"/>
              </a:ext>
            </a:extLst>
          </a:blip>
          <a:srcRect l="24071" r="39115"/>
          <a:stretch>
            <a:fillRect/>
          </a:stretch>
        </p:blipFill>
        <p:spPr>
          <a:xfrm>
            <a:off x="1186979" y="1264539"/>
            <a:ext cx="3236703" cy="5733219"/>
          </a:xfrm>
          <a:custGeom>
            <a:avLst/>
            <a:gdLst>
              <a:gd name="connsiteX0" fmla="*/ 0 w 3236703"/>
              <a:gd name="connsiteY0" fmla="*/ 0 h 5733219"/>
              <a:gd name="connsiteX1" fmla="*/ 3236703 w 3236703"/>
              <a:gd name="connsiteY1" fmla="*/ 0 h 5733219"/>
              <a:gd name="connsiteX2" fmla="*/ 3236703 w 3236703"/>
              <a:gd name="connsiteY2" fmla="*/ 5733219 h 5733219"/>
              <a:gd name="connsiteX3" fmla="*/ 0 w 3236703"/>
              <a:gd name="connsiteY3" fmla="*/ 5733219 h 5733219"/>
            </a:gdLst>
            <a:ahLst/>
            <a:cxnLst>
              <a:cxn ang="0">
                <a:pos x="connsiteX0" y="connsiteY0"/>
              </a:cxn>
              <a:cxn ang="0">
                <a:pos x="connsiteX1" y="connsiteY1"/>
              </a:cxn>
              <a:cxn ang="0">
                <a:pos x="connsiteX2" y="connsiteY2"/>
              </a:cxn>
              <a:cxn ang="0">
                <a:pos x="connsiteX3" y="connsiteY3"/>
              </a:cxn>
            </a:cxnLst>
            <a:rect l="l" t="t" r="r" b="b"/>
            <a:pathLst>
              <a:path w="3236703" h="5733219">
                <a:moveTo>
                  <a:pt x="0" y="0"/>
                </a:moveTo>
                <a:lnTo>
                  <a:pt x="3236703" y="0"/>
                </a:lnTo>
                <a:lnTo>
                  <a:pt x="3236703" y="5733219"/>
                </a:lnTo>
                <a:lnTo>
                  <a:pt x="0" y="5733219"/>
                </a:lnTo>
                <a:close/>
              </a:path>
            </a:pathLst>
          </a:cu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26"/>
          <p:cNvSpPr/>
          <p:nvPr/>
        </p:nvSpPr>
        <p:spPr>
          <a:xfrm>
            <a:off x="4495800" y="2334999"/>
            <a:ext cx="3200400" cy="3200400"/>
          </a:xfrm>
          <a:prstGeom prst="ellipse">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8" name="椭圆 27"/>
          <p:cNvSpPr/>
          <p:nvPr/>
        </p:nvSpPr>
        <p:spPr>
          <a:xfrm>
            <a:off x="4763860" y="2603059"/>
            <a:ext cx="2664280" cy="2664280"/>
          </a:xfrm>
          <a:prstGeom prst="ellipse">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2" name="矩形: 圆角 31"/>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3" name="组合 32"/>
          <p:cNvGrpSpPr/>
          <p:nvPr/>
        </p:nvGrpSpPr>
        <p:grpSpPr>
          <a:xfrm>
            <a:off x="192504" y="64389"/>
            <a:ext cx="4449046" cy="933997"/>
            <a:chOff x="192504" y="64389"/>
            <a:chExt cx="4449046" cy="933997"/>
          </a:xfrm>
        </p:grpSpPr>
        <p:sp>
          <p:nvSpPr>
            <p:cNvPr id="34" name="任意多边形: 形状 33"/>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49" name="组合 48"/>
            <p:cNvGrpSpPr/>
            <p:nvPr/>
          </p:nvGrpSpPr>
          <p:grpSpPr>
            <a:xfrm>
              <a:off x="1699548" y="214779"/>
              <a:ext cx="2600960" cy="737248"/>
              <a:chOff x="8722114" y="2275098"/>
              <a:chExt cx="2600960" cy="737248"/>
            </a:xfrm>
          </p:grpSpPr>
          <p:sp>
            <p:nvSpPr>
              <p:cNvPr id="53" name="文本框 52"/>
              <p:cNvSpPr txBox="1"/>
              <p:nvPr/>
            </p:nvSpPr>
            <p:spPr>
              <a:xfrm>
                <a:off x="8991347"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54" name="文本框 53"/>
              <p:cNvSpPr txBox="1"/>
              <p:nvPr/>
            </p:nvSpPr>
            <p:spPr>
              <a:xfrm>
                <a:off x="8722114" y="2705641"/>
                <a:ext cx="2600960"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50" name="任意多边形: 形状 49"/>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51" name="文本框 50"/>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52" name="图片 51"/>
            <p:cNvPicPr>
              <a:picLocks noChangeAspect="1"/>
            </p:cNvPicPr>
            <p:nvPr/>
          </p:nvPicPr>
          <p:blipFill>
            <a:blip r:embed="rId3">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grpSp>
        <p:nvGrpSpPr>
          <p:cNvPr id="2" name="组合 1"/>
          <p:cNvGrpSpPr/>
          <p:nvPr/>
        </p:nvGrpSpPr>
        <p:grpSpPr>
          <a:xfrm>
            <a:off x="5265820" y="3230271"/>
            <a:ext cx="1660360" cy="1346971"/>
            <a:chOff x="5265820" y="2975966"/>
            <a:chExt cx="1660360" cy="1346971"/>
          </a:xfrm>
        </p:grpSpPr>
        <p:sp>
          <p:nvSpPr>
            <p:cNvPr id="42" name="文本框 41"/>
            <p:cNvSpPr txBox="1"/>
            <p:nvPr/>
          </p:nvSpPr>
          <p:spPr>
            <a:xfrm>
              <a:off x="5265820" y="3924157"/>
              <a:ext cx="1660360" cy="398780"/>
            </a:xfrm>
            <a:prstGeom prst="rect">
              <a:avLst/>
            </a:prstGeom>
            <a:noFill/>
          </p:spPr>
          <p:txBody>
            <a:bodyPr wrap="square" rtlCol="0">
              <a:spAutoFit/>
            </a:bodyPr>
            <a:lstStyle/>
            <a:p>
              <a:pPr algn="ctr"/>
              <a:r>
                <a:rPr lang="zh-CN" altLang="en-US" sz="2000" dirty="0">
                  <a:solidFill>
                    <a:schemeClr val="tx1">
                      <a:lumMod val="50000"/>
                      <a:lumOff val="50000"/>
                    </a:schemeClr>
                  </a:solidFill>
                  <a:latin typeface="思源黑体 CN Heavy" panose="020B0A00000000000000" pitchFamily="34" charset="-122"/>
                  <a:ea typeface="思源黑体 CN Heavy" panose="020B0A00000000000000" pitchFamily="34" charset="-122"/>
                </a:rPr>
                <a:t>財務融資</a:t>
              </a:r>
            </a:p>
          </p:txBody>
        </p:sp>
        <p:pic>
          <p:nvPicPr>
            <p:cNvPr id="55" name="图片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2966" y="2975966"/>
              <a:ext cx="906068" cy="906068"/>
            </a:xfrm>
            <a:prstGeom prst="rect">
              <a:avLst/>
            </a:prstGeom>
          </p:spPr>
        </p:pic>
      </p:grpSp>
      <p:grpSp>
        <p:nvGrpSpPr>
          <p:cNvPr id="15" name="组合 14"/>
          <p:cNvGrpSpPr/>
          <p:nvPr/>
        </p:nvGrpSpPr>
        <p:grpSpPr>
          <a:xfrm>
            <a:off x="736454" y="1988168"/>
            <a:ext cx="3797446" cy="1472850"/>
            <a:chOff x="888854" y="1988168"/>
            <a:chExt cx="3797446" cy="1472850"/>
          </a:xfrm>
        </p:grpSpPr>
        <p:sp>
          <p:nvSpPr>
            <p:cNvPr id="21" name="文本框 20"/>
            <p:cNvSpPr txBox="1"/>
            <p:nvPr/>
          </p:nvSpPr>
          <p:spPr>
            <a:xfrm>
              <a:off x="888854" y="2531378"/>
              <a:ext cx="3797446" cy="929640"/>
            </a:xfrm>
            <a:prstGeom prst="rect">
              <a:avLst/>
            </a:prstGeom>
            <a:noFill/>
          </p:spPr>
          <p:txBody>
            <a:bodyPr wrap="square" rtlCol="0">
              <a:spAutoFit/>
            </a:bodyPr>
            <a:lstStyle/>
            <a:p>
              <a:pPr algn="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財務融資是企業從自身生產經營現狀及資金運用情況出發，根據企業未來經營與發展策略的需要，通過一定的管道和方式，</a:t>
              </a:r>
            </a:p>
          </p:txBody>
        </p:sp>
        <p:grpSp>
          <p:nvGrpSpPr>
            <p:cNvPr id="5" name="组合 4"/>
            <p:cNvGrpSpPr/>
            <p:nvPr/>
          </p:nvGrpSpPr>
          <p:grpSpPr>
            <a:xfrm>
              <a:off x="2791050" y="1988168"/>
              <a:ext cx="1800000" cy="504000"/>
              <a:chOff x="961650" y="1454768"/>
              <a:chExt cx="1800000" cy="504000"/>
            </a:xfrm>
          </p:grpSpPr>
          <p:sp>
            <p:nvSpPr>
              <p:cNvPr id="22" name="矩形: 对角圆角 21"/>
              <p:cNvSpPr/>
              <p:nvPr/>
            </p:nvSpPr>
            <p:spPr>
              <a:xfrm flipH="1">
                <a:off x="961650" y="1454768"/>
                <a:ext cx="1800000" cy="504000"/>
              </a:xfrm>
              <a:prstGeom prst="round2DiagRect">
                <a:avLst>
                  <a:gd name="adj1" fmla="val 20733"/>
                  <a:gd name="adj2" fmla="val 0"/>
                </a:avLst>
              </a:prstGeom>
              <a:solidFill>
                <a:srgbClr val="F9C326"/>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4" name="组合 3"/>
              <p:cNvGrpSpPr/>
              <p:nvPr/>
            </p:nvGrpSpPr>
            <p:grpSpPr>
              <a:xfrm>
                <a:off x="1042787" y="1506713"/>
                <a:ext cx="1626018" cy="398780"/>
                <a:chOff x="1028682" y="1506713"/>
                <a:chExt cx="1626018" cy="398780"/>
              </a:xfrm>
            </p:grpSpPr>
            <p:sp>
              <p:nvSpPr>
                <p:cNvPr id="23" name="文本框 22"/>
                <p:cNvSpPr txBox="1"/>
                <p:nvPr/>
              </p:nvSpPr>
              <p:spPr>
                <a:xfrm>
                  <a:off x="1455820" y="1506713"/>
                  <a:ext cx="1198880" cy="398780"/>
                </a:xfrm>
                <a:prstGeom prst="rect">
                  <a:avLst/>
                </a:prstGeom>
                <a:noFill/>
              </p:spPr>
              <p:txBody>
                <a:bodyPr wrap="none" rtlCol="0">
                  <a:spAutoFit/>
                </a:bodyPr>
                <a:lstStyle/>
                <a:p>
                  <a:r>
                    <a:rPr lang="zh-CN" altLang="en-US" sz="2000" dirty="0">
                      <a:solidFill>
                        <a:schemeClr val="tx1">
                          <a:lumMod val="50000"/>
                          <a:lumOff val="50000"/>
                        </a:schemeClr>
                      </a:solidFill>
                      <a:latin typeface="思源黑体 CN Heavy" panose="020B0A00000000000000" pitchFamily="34" charset="-122"/>
                      <a:ea typeface="思源黑体 CN Heavy" panose="020B0A00000000000000" pitchFamily="34" charset="-122"/>
                    </a:rPr>
                    <a:t>財務融資</a:t>
                  </a:r>
                </a:p>
              </p:txBody>
            </p:sp>
            <p:sp>
              <p:nvSpPr>
                <p:cNvPr id="56" name="iconfont-1018-792328"/>
                <p:cNvSpPr/>
                <p:nvPr/>
              </p:nvSpPr>
              <p:spPr>
                <a:xfrm>
                  <a:off x="1028682" y="1526768"/>
                  <a:ext cx="360000" cy="360000"/>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grpSp>
      </p:grpSp>
      <p:sp>
        <p:nvSpPr>
          <p:cNvPr id="47" name="文本框 46"/>
          <p:cNvSpPr txBox="1"/>
          <p:nvPr/>
        </p:nvSpPr>
        <p:spPr>
          <a:xfrm>
            <a:off x="7725703" y="4950728"/>
            <a:ext cx="3797446" cy="1209675"/>
          </a:xfrm>
          <a:prstGeom prst="rect">
            <a:avLst/>
          </a:prstGeom>
          <a:noFill/>
        </p:spPr>
        <p:txBody>
          <a:bodyPr wrap="square" rtlCol="0">
            <a:spAutoFit/>
          </a:bodyPr>
          <a:lstStyle/>
          <a:p>
            <a:pP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任何公司的設立和持續經營都以充分的資金準備為基本前提。進行財務融資有利於滿足企業發展的需要、調整資本結構，也有利於適應外部的環境變化，促進企業長足發展。</a:t>
            </a:r>
          </a:p>
        </p:txBody>
      </p:sp>
      <p:sp>
        <p:nvSpPr>
          <p:cNvPr id="58" name="矩形: 对角圆角 57"/>
          <p:cNvSpPr/>
          <p:nvPr/>
        </p:nvSpPr>
        <p:spPr>
          <a:xfrm flipH="1">
            <a:off x="7857750" y="4388468"/>
            <a:ext cx="1800000" cy="504000"/>
          </a:xfrm>
          <a:prstGeom prst="round2DiagRect">
            <a:avLst>
              <a:gd name="adj1" fmla="val 20733"/>
              <a:gd name="adj2" fmla="val 0"/>
            </a:avLst>
          </a:prstGeom>
          <a:solidFill>
            <a:srgbClr val="F9C326"/>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0" name="文本框 59"/>
          <p:cNvSpPr txBox="1"/>
          <p:nvPr/>
        </p:nvSpPr>
        <p:spPr>
          <a:xfrm>
            <a:off x="8366025" y="4440413"/>
            <a:ext cx="1198880" cy="398780"/>
          </a:xfrm>
          <a:prstGeom prst="rect">
            <a:avLst/>
          </a:prstGeom>
          <a:noFill/>
        </p:spPr>
        <p:txBody>
          <a:bodyPr wrap="none" rtlCol="0">
            <a:spAutoFit/>
          </a:bodyPr>
          <a:lstStyle>
            <a:defPPr>
              <a:defRPr lang="zh-CN"/>
            </a:defPPr>
            <a:lvl1pPr>
              <a:defRPr sz="20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財務融資</a:t>
            </a:r>
          </a:p>
        </p:txBody>
      </p:sp>
      <p:sp>
        <p:nvSpPr>
          <p:cNvPr id="63" name="文本框 62"/>
          <p:cNvSpPr txBox="1"/>
          <p:nvPr/>
        </p:nvSpPr>
        <p:spPr>
          <a:xfrm>
            <a:off x="7725703" y="2531378"/>
            <a:ext cx="3797446" cy="1209675"/>
          </a:xfrm>
          <a:prstGeom prst="rect">
            <a:avLst/>
          </a:prstGeom>
          <a:noFill/>
        </p:spPr>
        <p:txBody>
          <a:bodyPr wrap="square" rtlCol="0">
            <a:spAutoFit/>
          </a:bodyPr>
          <a:lstStyle/>
          <a:p>
            <a:pP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利用內部積累或向企業的投資者及債權人籌集生產經營所需資金的一種經濟活動。融資的方式主要分為以下兩種：一種是內源融資，即將自己的積累可供使用資金轉化為投資的過程</a:t>
            </a:r>
          </a:p>
        </p:txBody>
      </p:sp>
      <p:sp>
        <p:nvSpPr>
          <p:cNvPr id="65" name="矩形: 对角圆角 64"/>
          <p:cNvSpPr/>
          <p:nvPr/>
        </p:nvSpPr>
        <p:spPr>
          <a:xfrm flipH="1">
            <a:off x="7857750" y="1969118"/>
            <a:ext cx="1800000" cy="504000"/>
          </a:xfrm>
          <a:prstGeom prst="round2DiagRect">
            <a:avLst>
              <a:gd name="adj1" fmla="val 20733"/>
              <a:gd name="adj2" fmla="val 0"/>
            </a:avLst>
          </a:prstGeom>
          <a:solidFill>
            <a:srgbClr val="F9C326"/>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7" name="文本框 66"/>
          <p:cNvSpPr txBox="1"/>
          <p:nvPr/>
        </p:nvSpPr>
        <p:spPr>
          <a:xfrm>
            <a:off x="8366025" y="2021063"/>
            <a:ext cx="1198880" cy="398780"/>
          </a:xfrm>
          <a:prstGeom prst="rect">
            <a:avLst/>
          </a:prstGeom>
          <a:noFill/>
        </p:spPr>
        <p:txBody>
          <a:bodyPr wrap="none" rtlCol="0">
            <a:spAutoFit/>
          </a:bodyPr>
          <a:lstStyle/>
          <a:p>
            <a:r>
              <a:rPr lang="zh-CN" altLang="en-US" sz="2000" dirty="0">
                <a:solidFill>
                  <a:schemeClr val="tx1">
                    <a:lumMod val="50000"/>
                    <a:lumOff val="50000"/>
                  </a:schemeClr>
                </a:solidFill>
                <a:latin typeface="思源黑体 CN Heavy" panose="020B0A00000000000000" pitchFamily="34" charset="-122"/>
                <a:ea typeface="思源黑体 CN Heavy" panose="020B0A00000000000000" pitchFamily="34" charset="-122"/>
              </a:rPr>
              <a:t>財務融資</a:t>
            </a:r>
          </a:p>
        </p:txBody>
      </p:sp>
      <p:sp>
        <p:nvSpPr>
          <p:cNvPr id="70" name="文本框 69"/>
          <p:cNvSpPr txBox="1"/>
          <p:nvPr/>
        </p:nvSpPr>
        <p:spPr>
          <a:xfrm>
            <a:off x="736454" y="4931678"/>
            <a:ext cx="3797446" cy="650240"/>
          </a:xfrm>
          <a:prstGeom prst="rect">
            <a:avLst/>
          </a:prstGeom>
          <a:noFill/>
        </p:spPr>
        <p:txBody>
          <a:bodyPr wrap="square" rtlCol="0">
            <a:spAutoFit/>
          </a:bodyPr>
          <a:lstStyle/>
          <a:p>
            <a:pPr algn="r">
              <a:lnSpc>
                <a:spcPct val="130000"/>
              </a:lnSpc>
              <a:defRPr/>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另一種是外源融資，是指企業外部投資人或投資機構資金注入，將資金轉化為股份的過程</a:t>
            </a:r>
          </a:p>
        </p:txBody>
      </p:sp>
      <p:sp>
        <p:nvSpPr>
          <p:cNvPr id="72" name="矩形: 对角圆角 71"/>
          <p:cNvSpPr/>
          <p:nvPr/>
        </p:nvSpPr>
        <p:spPr>
          <a:xfrm flipH="1">
            <a:off x="2638650" y="4388468"/>
            <a:ext cx="1800000" cy="504000"/>
          </a:xfrm>
          <a:prstGeom prst="round2DiagRect">
            <a:avLst>
              <a:gd name="adj1" fmla="val 20733"/>
              <a:gd name="adj2" fmla="val 0"/>
            </a:avLst>
          </a:prstGeom>
          <a:solidFill>
            <a:srgbClr val="F9C326"/>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4" name="文本框 73"/>
          <p:cNvSpPr txBox="1"/>
          <p:nvPr/>
        </p:nvSpPr>
        <p:spPr>
          <a:xfrm>
            <a:off x="3146925" y="4440413"/>
            <a:ext cx="1198880" cy="398780"/>
          </a:xfrm>
          <a:prstGeom prst="rect">
            <a:avLst/>
          </a:prstGeom>
          <a:noFill/>
        </p:spPr>
        <p:txBody>
          <a:bodyPr wrap="none" rtlCol="0">
            <a:spAutoFit/>
          </a:bodyPr>
          <a:lstStyle>
            <a:defPPr>
              <a:defRPr lang="zh-CN"/>
            </a:defPPr>
            <a:lvl1pPr>
              <a:defRPr sz="20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財務融資</a:t>
            </a:r>
          </a:p>
        </p:txBody>
      </p:sp>
      <p:sp>
        <p:nvSpPr>
          <p:cNvPr id="76" name="iconfont-1018-792329"/>
          <p:cNvSpPr/>
          <p:nvPr/>
        </p:nvSpPr>
        <p:spPr>
          <a:xfrm>
            <a:off x="7974546" y="2031183"/>
            <a:ext cx="277608" cy="353335"/>
          </a:xfrm>
          <a:custGeom>
            <a:avLst/>
            <a:gdLst>
              <a:gd name="T0" fmla="*/ 0 w 10057"/>
              <a:gd name="T1" fmla="*/ 1600 h 12800"/>
              <a:gd name="T2" fmla="*/ 1514 w 10057"/>
              <a:gd name="T3" fmla="*/ 415 h 12800"/>
              <a:gd name="T4" fmla="*/ 5029 w 10057"/>
              <a:gd name="T5" fmla="*/ 0 h 12800"/>
              <a:gd name="T6" fmla="*/ 8543 w 10057"/>
              <a:gd name="T7" fmla="*/ 415 h 12800"/>
              <a:gd name="T8" fmla="*/ 10057 w 10057"/>
              <a:gd name="T9" fmla="*/ 1600 h 12800"/>
              <a:gd name="T10" fmla="*/ 10057 w 10057"/>
              <a:gd name="T11" fmla="*/ 11200 h 12800"/>
              <a:gd name="T12" fmla="*/ 8543 w 10057"/>
              <a:gd name="T13" fmla="*/ 12385 h 12800"/>
              <a:gd name="T14" fmla="*/ 5029 w 10057"/>
              <a:gd name="T15" fmla="*/ 12800 h 12800"/>
              <a:gd name="T16" fmla="*/ 1514 w 10057"/>
              <a:gd name="T17" fmla="*/ 12385 h 12800"/>
              <a:gd name="T18" fmla="*/ 0 w 10057"/>
              <a:gd name="T19" fmla="*/ 11200 h 12800"/>
              <a:gd name="T20" fmla="*/ 0 w 10057"/>
              <a:gd name="T21" fmla="*/ 1600 h 12800"/>
              <a:gd name="T22" fmla="*/ 2543 w 10057"/>
              <a:gd name="T23" fmla="*/ 657 h 12800"/>
              <a:gd name="T24" fmla="*/ 957 w 10057"/>
              <a:gd name="T25" fmla="*/ 1114 h 12800"/>
              <a:gd name="T26" fmla="*/ 457 w 10057"/>
              <a:gd name="T27" fmla="*/ 1600 h 12800"/>
              <a:gd name="T28" fmla="*/ 957 w 10057"/>
              <a:gd name="T29" fmla="*/ 2085 h 12800"/>
              <a:gd name="T30" fmla="*/ 2557 w 10057"/>
              <a:gd name="T31" fmla="*/ 2542 h 12800"/>
              <a:gd name="T32" fmla="*/ 5029 w 10057"/>
              <a:gd name="T33" fmla="*/ 2742 h 12800"/>
              <a:gd name="T34" fmla="*/ 7501 w 10057"/>
              <a:gd name="T35" fmla="*/ 2542 h 12800"/>
              <a:gd name="T36" fmla="*/ 9101 w 10057"/>
              <a:gd name="T37" fmla="*/ 2085 h 12800"/>
              <a:gd name="T38" fmla="*/ 9600 w 10057"/>
              <a:gd name="T39" fmla="*/ 1600 h 12800"/>
              <a:gd name="T40" fmla="*/ 9100 w 10057"/>
              <a:gd name="T41" fmla="*/ 1114 h 12800"/>
              <a:gd name="T42" fmla="*/ 7500 w 10057"/>
              <a:gd name="T43" fmla="*/ 657 h 12800"/>
              <a:gd name="T44" fmla="*/ 5029 w 10057"/>
              <a:gd name="T45" fmla="*/ 457 h 12800"/>
              <a:gd name="T46" fmla="*/ 2543 w 10057"/>
              <a:gd name="T47" fmla="*/ 657 h 12800"/>
              <a:gd name="T48" fmla="*/ 9600 w 10057"/>
              <a:gd name="T49" fmla="*/ 2314 h 12800"/>
              <a:gd name="T50" fmla="*/ 5029 w 10057"/>
              <a:gd name="T51" fmla="*/ 3200 h 12800"/>
              <a:gd name="T52" fmla="*/ 458 w 10057"/>
              <a:gd name="T53" fmla="*/ 2314 h 12800"/>
              <a:gd name="T54" fmla="*/ 458 w 10057"/>
              <a:gd name="T55" fmla="*/ 4800 h 12800"/>
              <a:gd name="T56" fmla="*/ 959 w 10057"/>
              <a:gd name="T57" fmla="*/ 5285 h 12800"/>
              <a:gd name="T58" fmla="*/ 2559 w 10057"/>
              <a:gd name="T59" fmla="*/ 5742 h 12800"/>
              <a:gd name="T60" fmla="*/ 5030 w 10057"/>
              <a:gd name="T61" fmla="*/ 5942 h 12800"/>
              <a:gd name="T62" fmla="*/ 7502 w 10057"/>
              <a:gd name="T63" fmla="*/ 5742 h 12800"/>
              <a:gd name="T64" fmla="*/ 9102 w 10057"/>
              <a:gd name="T65" fmla="*/ 5285 h 12800"/>
              <a:gd name="T66" fmla="*/ 9600 w 10057"/>
              <a:gd name="T67" fmla="*/ 4800 h 12800"/>
              <a:gd name="T68" fmla="*/ 9600 w 10057"/>
              <a:gd name="T69" fmla="*/ 2314 h 12800"/>
              <a:gd name="T70" fmla="*/ 9600 w 10057"/>
              <a:gd name="T71" fmla="*/ 5514 h 12800"/>
              <a:gd name="T72" fmla="*/ 5029 w 10057"/>
              <a:gd name="T73" fmla="*/ 6400 h 12800"/>
              <a:gd name="T74" fmla="*/ 457 w 10057"/>
              <a:gd name="T75" fmla="*/ 5514 h 12800"/>
              <a:gd name="T76" fmla="*/ 457 w 10057"/>
              <a:gd name="T77" fmla="*/ 8000 h 12800"/>
              <a:gd name="T78" fmla="*/ 957 w 10057"/>
              <a:gd name="T79" fmla="*/ 8485 h 12800"/>
              <a:gd name="T80" fmla="*/ 2557 w 10057"/>
              <a:gd name="T81" fmla="*/ 8942 h 12800"/>
              <a:gd name="T82" fmla="*/ 5029 w 10057"/>
              <a:gd name="T83" fmla="*/ 9142 h 12800"/>
              <a:gd name="T84" fmla="*/ 7501 w 10057"/>
              <a:gd name="T85" fmla="*/ 8942 h 12800"/>
              <a:gd name="T86" fmla="*/ 9101 w 10057"/>
              <a:gd name="T87" fmla="*/ 8485 h 12800"/>
              <a:gd name="T88" fmla="*/ 9600 w 10057"/>
              <a:gd name="T89" fmla="*/ 8000 h 12800"/>
              <a:gd name="T90" fmla="*/ 9600 w 10057"/>
              <a:gd name="T91" fmla="*/ 5514 h 12800"/>
              <a:gd name="T92" fmla="*/ 457 w 10057"/>
              <a:gd name="T93" fmla="*/ 11200 h 12800"/>
              <a:gd name="T94" fmla="*/ 957 w 10057"/>
              <a:gd name="T95" fmla="*/ 11685 h 12800"/>
              <a:gd name="T96" fmla="*/ 2557 w 10057"/>
              <a:gd name="T97" fmla="*/ 12142 h 12800"/>
              <a:gd name="T98" fmla="*/ 5029 w 10057"/>
              <a:gd name="T99" fmla="*/ 12342 h 12800"/>
              <a:gd name="T100" fmla="*/ 7501 w 10057"/>
              <a:gd name="T101" fmla="*/ 12142 h 12800"/>
              <a:gd name="T102" fmla="*/ 9101 w 10057"/>
              <a:gd name="T103" fmla="*/ 11685 h 12800"/>
              <a:gd name="T104" fmla="*/ 9600 w 10057"/>
              <a:gd name="T105" fmla="*/ 11200 h 12800"/>
              <a:gd name="T106" fmla="*/ 9600 w 10057"/>
              <a:gd name="T107" fmla="*/ 8714 h 12800"/>
              <a:gd name="T108" fmla="*/ 5029 w 10057"/>
              <a:gd name="T109" fmla="*/ 9600 h 12800"/>
              <a:gd name="T110" fmla="*/ 458 w 10057"/>
              <a:gd name="T111" fmla="*/ 8714 h 12800"/>
              <a:gd name="T112" fmla="*/ 458 w 10057"/>
              <a:gd name="T113" fmla="*/ 11200 h 12800"/>
              <a:gd name="T114" fmla="*/ 457 w 10057"/>
              <a:gd name="T115" fmla="*/ 11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7" h="12800">
                <a:moveTo>
                  <a:pt x="0" y="1600"/>
                </a:moveTo>
                <a:cubicBezTo>
                  <a:pt x="0" y="1085"/>
                  <a:pt x="504" y="690"/>
                  <a:pt x="1514" y="415"/>
                </a:cubicBezTo>
                <a:cubicBezTo>
                  <a:pt x="2524" y="138"/>
                  <a:pt x="3695" y="0"/>
                  <a:pt x="5029" y="0"/>
                </a:cubicBezTo>
                <a:cubicBezTo>
                  <a:pt x="6362" y="0"/>
                  <a:pt x="7533" y="138"/>
                  <a:pt x="8543" y="415"/>
                </a:cubicBezTo>
                <a:cubicBezTo>
                  <a:pt x="9553" y="690"/>
                  <a:pt x="10057" y="1085"/>
                  <a:pt x="10057" y="1600"/>
                </a:cubicBezTo>
                <a:lnTo>
                  <a:pt x="10057" y="11200"/>
                </a:lnTo>
                <a:cubicBezTo>
                  <a:pt x="10057" y="11715"/>
                  <a:pt x="9553" y="12110"/>
                  <a:pt x="8543" y="12385"/>
                </a:cubicBezTo>
                <a:cubicBezTo>
                  <a:pt x="7533" y="12662"/>
                  <a:pt x="6362" y="12800"/>
                  <a:pt x="5029" y="12800"/>
                </a:cubicBezTo>
                <a:cubicBezTo>
                  <a:pt x="3695" y="12800"/>
                  <a:pt x="2524" y="12662"/>
                  <a:pt x="1514" y="12385"/>
                </a:cubicBezTo>
                <a:cubicBezTo>
                  <a:pt x="504" y="12110"/>
                  <a:pt x="0" y="11715"/>
                  <a:pt x="0" y="11200"/>
                </a:cubicBezTo>
                <a:lnTo>
                  <a:pt x="0" y="1600"/>
                </a:lnTo>
                <a:close/>
                <a:moveTo>
                  <a:pt x="2543" y="657"/>
                </a:moveTo>
                <a:cubicBezTo>
                  <a:pt x="1819" y="791"/>
                  <a:pt x="1290" y="943"/>
                  <a:pt x="957" y="1114"/>
                </a:cubicBezTo>
                <a:cubicBezTo>
                  <a:pt x="625" y="1285"/>
                  <a:pt x="457" y="1446"/>
                  <a:pt x="457" y="1600"/>
                </a:cubicBezTo>
                <a:cubicBezTo>
                  <a:pt x="457" y="1752"/>
                  <a:pt x="623" y="1915"/>
                  <a:pt x="957" y="2085"/>
                </a:cubicBezTo>
                <a:cubicBezTo>
                  <a:pt x="1290" y="2257"/>
                  <a:pt x="1824" y="2409"/>
                  <a:pt x="2557" y="2542"/>
                </a:cubicBezTo>
                <a:cubicBezTo>
                  <a:pt x="3291" y="2675"/>
                  <a:pt x="4114" y="2742"/>
                  <a:pt x="5029" y="2742"/>
                </a:cubicBezTo>
                <a:cubicBezTo>
                  <a:pt x="5944" y="2742"/>
                  <a:pt x="6767" y="2675"/>
                  <a:pt x="7501" y="2542"/>
                </a:cubicBezTo>
                <a:cubicBezTo>
                  <a:pt x="8234" y="2409"/>
                  <a:pt x="8768" y="2257"/>
                  <a:pt x="9101" y="2085"/>
                </a:cubicBezTo>
                <a:cubicBezTo>
                  <a:pt x="9434" y="1915"/>
                  <a:pt x="9600" y="1752"/>
                  <a:pt x="9600" y="1600"/>
                </a:cubicBezTo>
                <a:cubicBezTo>
                  <a:pt x="9600" y="1448"/>
                  <a:pt x="9434" y="1285"/>
                  <a:pt x="9100" y="1114"/>
                </a:cubicBezTo>
                <a:cubicBezTo>
                  <a:pt x="8767" y="942"/>
                  <a:pt x="8233" y="790"/>
                  <a:pt x="7500" y="657"/>
                </a:cubicBezTo>
                <a:cubicBezTo>
                  <a:pt x="6766" y="525"/>
                  <a:pt x="5943" y="457"/>
                  <a:pt x="5029" y="457"/>
                </a:cubicBezTo>
                <a:cubicBezTo>
                  <a:pt x="4115" y="457"/>
                  <a:pt x="3286" y="525"/>
                  <a:pt x="2543" y="657"/>
                </a:cubicBezTo>
                <a:close/>
                <a:moveTo>
                  <a:pt x="9600" y="2314"/>
                </a:moveTo>
                <a:cubicBezTo>
                  <a:pt x="8762" y="2904"/>
                  <a:pt x="7238" y="3200"/>
                  <a:pt x="5029" y="3200"/>
                </a:cubicBezTo>
                <a:cubicBezTo>
                  <a:pt x="2820" y="3200"/>
                  <a:pt x="1295" y="2904"/>
                  <a:pt x="458" y="2314"/>
                </a:cubicBezTo>
                <a:lnTo>
                  <a:pt x="458" y="4800"/>
                </a:lnTo>
                <a:cubicBezTo>
                  <a:pt x="458" y="4952"/>
                  <a:pt x="625" y="5115"/>
                  <a:pt x="959" y="5285"/>
                </a:cubicBezTo>
                <a:cubicBezTo>
                  <a:pt x="1292" y="5457"/>
                  <a:pt x="1825" y="5609"/>
                  <a:pt x="2559" y="5742"/>
                </a:cubicBezTo>
                <a:cubicBezTo>
                  <a:pt x="3292" y="5875"/>
                  <a:pt x="4115" y="5942"/>
                  <a:pt x="5030" y="5942"/>
                </a:cubicBezTo>
                <a:cubicBezTo>
                  <a:pt x="5946" y="5942"/>
                  <a:pt x="6769" y="5875"/>
                  <a:pt x="7502" y="5742"/>
                </a:cubicBezTo>
                <a:cubicBezTo>
                  <a:pt x="8236" y="5609"/>
                  <a:pt x="8769" y="5457"/>
                  <a:pt x="9102" y="5285"/>
                </a:cubicBezTo>
                <a:cubicBezTo>
                  <a:pt x="9434" y="5115"/>
                  <a:pt x="9600" y="4952"/>
                  <a:pt x="9600" y="4800"/>
                </a:cubicBezTo>
                <a:lnTo>
                  <a:pt x="9600" y="2314"/>
                </a:lnTo>
                <a:close/>
                <a:moveTo>
                  <a:pt x="9600" y="5514"/>
                </a:moveTo>
                <a:cubicBezTo>
                  <a:pt x="8762" y="6104"/>
                  <a:pt x="7238" y="6400"/>
                  <a:pt x="5029" y="6400"/>
                </a:cubicBezTo>
                <a:cubicBezTo>
                  <a:pt x="2819" y="6400"/>
                  <a:pt x="1295" y="6104"/>
                  <a:pt x="457" y="5514"/>
                </a:cubicBezTo>
                <a:lnTo>
                  <a:pt x="457" y="8000"/>
                </a:lnTo>
                <a:cubicBezTo>
                  <a:pt x="457" y="8152"/>
                  <a:pt x="623" y="8315"/>
                  <a:pt x="957" y="8485"/>
                </a:cubicBezTo>
                <a:cubicBezTo>
                  <a:pt x="1290" y="8657"/>
                  <a:pt x="1824" y="8809"/>
                  <a:pt x="2557" y="8942"/>
                </a:cubicBezTo>
                <a:cubicBezTo>
                  <a:pt x="3291" y="9075"/>
                  <a:pt x="4114" y="9142"/>
                  <a:pt x="5029" y="9142"/>
                </a:cubicBezTo>
                <a:cubicBezTo>
                  <a:pt x="5944" y="9142"/>
                  <a:pt x="6767" y="9075"/>
                  <a:pt x="7501" y="8942"/>
                </a:cubicBezTo>
                <a:cubicBezTo>
                  <a:pt x="8234" y="8809"/>
                  <a:pt x="8768" y="8657"/>
                  <a:pt x="9101" y="8485"/>
                </a:cubicBezTo>
                <a:cubicBezTo>
                  <a:pt x="9434" y="8315"/>
                  <a:pt x="9600" y="8152"/>
                  <a:pt x="9600" y="8000"/>
                </a:cubicBezTo>
                <a:lnTo>
                  <a:pt x="9600" y="5514"/>
                </a:lnTo>
                <a:close/>
                <a:moveTo>
                  <a:pt x="457" y="11200"/>
                </a:moveTo>
                <a:cubicBezTo>
                  <a:pt x="457" y="11352"/>
                  <a:pt x="623" y="11515"/>
                  <a:pt x="957" y="11685"/>
                </a:cubicBezTo>
                <a:cubicBezTo>
                  <a:pt x="1290" y="11857"/>
                  <a:pt x="1824" y="12009"/>
                  <a:pt x="2557" y="12142"/>
                </a:cubicBezTo>
                <a:cubicBezTo>
                  <a:pt x="3291" y="12275"/>
                  <a:pt x="4114" y="12342"/>
                  <a:pt x="5029" y="12342"/>
                </a:cubicBezTo>
                <a:cubicBezTo>
                  <a:pt x="5944" y="12342"/>
                  <a:pt x="6767" y="12275"/>
                  <a:pt x="7501" y="12142"/>
                </a:cubicBezTo>
                <a:cubicBezTo>
                  <a:pt x="8234" y="12009"/>
                  <a:pt x="8768" y="11857"/>
                  <a:pt x="9101" y="11685"/>
                </a:cubicBezTo>
                <a:cubicBezTo>
                  <a:pt x="9434" y="11515"/>
                  <a:pt x="9600" y="11352"/>
                  <a:pt x="9600" y="11200"/>
                </a:cubicBezTo>
                <a:lnTo>
                  <a:pt x="9600" y="8714"/>
                </a:lnTo>
                <a:cubicBezTo>
                  <a:pt x="8762" y="9304"/>
                  <a:pt x="7238" y="9600"/>
                  <a:pt x="5029" y="9600"/>
                </a:cubicBezTo>
                <a:cubicBezTo>
                  <a:pt x="2820" y="9600"/>
                  <a:pt x="1295" y="9304"/>
                  <a:pt x="458" y="8714"/>
                </a:cubicBezTo>
                <a:lnTo>
                  <a:pt x="458" y="11200"/>
                </a:lnTo>
                <a:lnTo>
                  <a:pt x="457" y="112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7" name="iconfont-1014-790393"/>
          <p:cNvSpPr/>
          <p:nvPr/>
        </p:nvSpPr>
        <p:spPr>
          <a:xfrm>
            <a:off x="7984427" y="4456990"/>
            <a:ext cx="396000" cy="36000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8" name="money-on-smartphone_81615"/>
          <p:cNvSpPr/>
          <p:nvPr/>
        </p:nvSpPr>
        <p:spPr>
          <a:xfrm>
            <a:off x="2791665" y="4435990"/>
            <a:ext cx="320319" cy="383703"/>
          </a:xfrm>
          <a:custGeom>
            <a:avLst/>
            <a:gdLst>
              <a:gd name="connsiteX0" fmla="*/ 143463 w 503376"/>
              <a:gd name="connsiteY0" fmla="*/ 516211 h 602982"/>
              <a:gd name="connsiteX1" fmla="*/ 175426 w 503376"/>
              <a:gd name="connsiteY1" fmla="*/ 548121 h 602982"/>
              <a:gd name="connsiteX2" fmla="*/ 207388 w 503376"/>
              <a:gd name="connsiteY2" fmla="*/ 516211 h 602982"/>
              <a:gd name="connsiteX3" fmla="*/ 488487 w 503376"/>
              <a:gd name="connsiteY3" fmla="*/ 160801 h 602982"/>
              <a:gd name="connsiteX4" fmla="*/ 494388 w 503376"/>
              <a:gd name="connsiteY4" fmla="*/ 162765 h 602982"/>
              <a:gd name="connsiteX5" fmla="*/ 497338 w 503376"/>
              <a:gd name="connsiteY5" fmla="*/ 168288 h 602982"/>
              <a:gd name="connsiteX6" fmla="*/ 503361 w 503376"/>
              <a:gd name="connsiteY6" fmla="*/ 243403 h 602982"/>
              <a:gd name="connsiteX7" fmla="*/ 501394 w 503376"/>
              <a:gd name="connsiteY7" fmla="*/ 249294 h 602982"/>
              <a:gd name="connsiteX8" fmla="*/ 495863 w 503376"/>
              <a:gd name="connsiteY8" fmla="*/ 252117 h 602982"/>
              <a:gd name="connsiteX9" fmla="*/ 476195 w 503376"/>
              <a:gd name="connsiteY9" fmla="*/ 253712 h 602982"/>
              <a:gd name="connsiteX10" fmla="*/ 467467 w 503376"/>
              <a:gd name="connsiteY10" fmla="*/ 246225 h 602982"/>
              <a:gd name="connsiteX11" fmla="*/ 465746 w 503376"/>
              <a:gd name="connsiteY11" fmla="*/ 225360 h 602982"/>
              <a:gd name="connsiteX12" fmla="*/ 367038 w 503376"/>
              <a:gd name="connsiteY12" fmla="*/ 345396 h 602982"/>
              <a:gd name="connsiteX13" fmla="*/ 356343 w 503376"/>
              <a:gd name="connsiteY13" fmla="*/ 347115 h 602982"/>
              <a:gd name="connsiteX14" fmla="*/ 262552 w 503376"/>
              <a:gd name="connsiteY14" fmla="*/ 288692 h 602982"/>
              <a:gd name="connsiteX15" fmla="*/ 181422 w 503376"/>
              <a:gd name="connsiteY15" fmla="*/ 401610 h 602982"/>
              <a:gd name="connsiteX16" fmla="*/ 174784 w 503376"/>
              <a:gd name="connsiteY16" fmla="*/ 405046 h 602982"/>
              <a:gd name="connsiteX17" fmla="*/ 169990 w 503376"/>
              <a:gd name="connsiteY17" fmla="*/ 403451 h 602982"/>
              <a:gd name="connsiteX18" fmla="*/ 154010 w 503376"/>
              <a:gd name="connsiteY18" fmla="*/ 392036 h 602982"/>
              <a:gd name="connsiteX19" fmla="*/ 150691 w 503376"/>
              <a:gd name="connsiteY19" fmla="*/ 386759 h 602982"/>
              <a:gd name="connsiteX20" fmla="*/ 152166 w 503376"/>
              <a:gd name="connsiteY20" fmla="*/ 380622 h 602982"/>
              <a:gd name="connsiteX21" fmla="*/ 248539 w 503376"/>
              <a:gd name="connsiteY21" fmla="*/ 246471 h 602982"/>
              <a:gd name="connsiteX22" fmla="*/ 259479 w 503376"/>
              <a:gd name="connsiteY22" fmla="*/ 244384 h 602982"/>
              <a:gd name="connsiteX23" fmla="*/ 354623 w 503376"/>
              <a:gd name="connsiteY23" fmla="*/ 303666 h 602982"/>
              <a:gd name="connsiteX24" fmla="*/ 439195 w 503376"/>
              <a:gd name="connsiteY24" fmla="*/ 200936 h 602982"/>
              <a:gd name="connsiteX25" fmla="*/ 416208 w 503376"/>
              <a:gd name="connsiteY25" fmla="*/ 202777 h 602982"/>
              <a:gd name="connsiteX26" fmla="*/ 410184 w 503376"/>
              <a:gd name="connsiteY26" fmla="*/ 200813 h 602982"/>
              <a:gd name="connsiteX27" fmla="*/ 407357 w 503376"/>
              <a:gd name="connsiteY27" fmla="*/ 195290 h 602982"/>
              <a:gd name="connsiteX28" fmla="*/ 405759 w 503376"/>
              <a:gd name="connsiteY28" fmla="*/ 175652 h 602982"/>
              <a:gd name="connsiteX29" fmla="*/ 413257 w 503376"/>
              <a:gd name="connsiteY29" fmla="*/ 166938 h 602982"/>
              <a:gd name="connsiteX30" fmla="*/ 103887 w 503376"/>
              <a:gd name="connsiteY30" fmla="*/ 137956 h 602982"/>
              <a:gd name="connsiteX31" fmla="*/ 126874 w 503376"/>
              <a:gd name="connsiteY31" fmla="*/ 137956 h 602982"/>
              <a:gd name="connsiteX32" fmla="*/ 132652 w 503376"/>
              <a:gd name="connsiteY32" fmla="*/ 143602 h 602982"/>
              <a:gd name="connsiteX33" fmla="*/ 132652 w 503376"/>
              <a:gd name="connsiteY33" fmla="*/ 155507 h 602982"/>
              <a:gd name="connsiteX34" fmla="*/ 166456 w 503376"/>
              <a:gd name="connsiteY34" fmla="*/ 167413 h 602982"/>
              <a:gd name="connsiteX35" fmla="*/ 168177 w 503376"/>
              <a:gd name="connsiteY35" fmla="*/ 175268 h 602982"/>
              <a:gd name="connsiteX36" fmla="*/ 155639 w 503376"/>
              <a:gd name="connsiteY36" fmla="*/ 194537 h 602982"/>
              <a:gd name="connsiteX37" fmla="*/ 147772 w 503376"/>
              <a:gd name="connsiteY37" fmla="*/ 196256 h 602982"/>
              <a:gd name="connsiteX38" fmla="*/ 120482 w 503376"/>
              <a:gd name="connsiteY38" fmla="*/ 189014 h 602982"/>
              <a:gd name="connsiteX39" fmla="*/ 93931 w 503376"/>
              <a:gd name="connsiteY39" fmla="*/ 202270 h 602982"/>
              <a:gd name="connsiteX40" fmla="*/ 123801 w 503376"/>
              <a:gd name="connsiteY40" fmla="*/ 223748 h 602982"/>
              <a:gd name="connsiteX41" fmla="*/ 176044 w 503376"/>
              <a:gd name="connsiteY41" fmla="*/ 275788 h 602982"/>
              <a:gd name="connsiteX42" fmla="*/ 132652 w 503376"/>
              <a:gd name="connsiteY42" fmla="*/ 320710 h 602982"/>
              <a:gd name="connsiteX43" fmla="*/ 132652 w 503376"/>
              <a:gd name="connsiteY43" fmla="*/ 333229 h 602982"/>
              <a:gd name="connsiteX44" fmla="*/ 126874 w 503376"/>
              <a:gd name="connsiteY44" fmla="*/ 338997 h 602982"/>
              <a:gd name="connsiteX45" fmla="*/ 103887 w 503376"/>
              <a:gd name="connsiteY45" fmla="*/ 338997 h 602982"/>
              <a:gd name="connsiteX46" fmla="*/ 98233 w 503376"/>
              <a:gd name="connsiteY46" fmla="*/ 333229 h 602982"/>
              <a:gd name="connsiteX47" fmla="*/ 98233 w 503376"/>
              <a:gd name="connsiteY47" fmla="*/ 320096 h 602982"/>
              <a:gd name="connsiteX48" fmla="*/ 59512 w 503376"/>
              <a:gd name="connsiteY48" fmla="*/ 298740 h 602982"/>
              <a:gd name="connsiteX49" fmla="*/ 59758 w 503376"/>
              <a:gd name="connsiteY49" fmla="*/ 290762 h 602982"/>
              <a:gd name="connsiteX50" fmla="*/ 76352 w 503376"/>
              <a:gd name="connsiteY50" fmla="*/ 274929 h 602982"/>
              <a:gd name="connsiteX51" fmla="*/ 80532 w 503376"/>
              <a:gd name="connsiteY51" fmla="*/ 273334 h 602982"/>
              <a:gd name="connsiteX52" fmla="*/ 84465 w 503376"/>
              <a:gd name="connsiteY52" fmla="*/ 275175 h 602982"/>
              <a:gd name="connsiteX53" fmla="*/ 116180 w 503376"/>
              <a:gd name="connsiteY53" fmla="*/ 287816 h 602982"/>
              <a:gd name="connsiteX54" fmla="*/ 141625 w 503376"/>
              <a:gd name="connsiteY54" fmla="*/ 275666 h 602982"/>
              <a:gd name="connsiteX55" fmla="*/ 113721 w 503376"/>
              <a:gd name="connsiteY55" fmla="*/ 256642 h 602982"/>
              <a:gd name="connsiteX56" fmla="*/ 59512 w 503376"/>
              <a:gd name="connsiteY56" fmla="*/ 202270 h 602982"/>
              <a:gd name="connsiteX57" fmla="*/ 98233 w 503376"/>
              <a:gd name="connsiteY57" fmla="*/ 157348 h 602982"/>
              <a:gd name="connsiteX58" fmla="*/ 98233 w 503376"/>
              <a:gd name="connsiteY58" fmla="*/ 143602 h 602982"/>
              <a:gd name="connsiteX59" fmla="*/ 103887 w 503376"/>
              <a:gd name="connsiteY59" fmla="*/ 137956 h 602982"/>
              <a:gd name="connsiteX60" fmla="*/ 23603 w 503376"/>
              <a:gd name="connsiteY60" fmla="*/ 0 h 602982"/>
              <a:gd name="connsiteX61" fmla="*/ 327248 w 503376"/>
              <a:gd name="connsiteY61" fmla="*/ 0 h 602982"/>
              <a:gd name="connsiteX62" fmla="*/ 350851 w 503376"/>
              <a:gd name="connsiteY62" fmla="*/ 23564 h 602982"/>
              <a:gd name="connsiteX63" fmla="*/ 350851 w 503376"/>
              <a:gd name="connsiteY63" fmla="*/ 281915 h 602982"/>
              <a:gd name="connsiteX64" fmla="*/ 322945 w 503376"/>
              <a:gd name="connsiteY64" fmla="*/ 264610 h 602982"/>
              <a:gd name="connsiteX65" fmla="*/ 322945 w 503376"/>
              <a:gd name="connsiteY65" fmla="*/ 105672 h 602982"/>
              <a:gd name="connsiteX66" fmla="*/ 27906 w 503376"/>
              <a:gd name="connsiteY66" fmla="*/ 105672 h 602982"/>
              <a:gd name="connsiteX67" fmla="*/ 27906 w 503376"/>
              <a:gd name="connsiteY67" fmla="*/ 497310 h 602982"/>
              <a:gd name="connsiteX68" fmla="*/ 322945 w 503376"/>
              <a:gd name="connsiteY68" fmla="*/ 497310 h 602982"/>
              <a:gd name="connsiteX69" fmla="*/ 322945 w 503376"/>
              <a:gd name="connsiteY69" fmla="*/ 345613 h 602982"/>
              <a:gd name="connsiteX70" fmla="*/ 350851 w 503376"/>
              <a:gd name="connsiteY70" fmla="*/ 363164 h 602982"/>
              <a:gd name="connsiteX71" fmla="*/ 350851 w 503376"/>
              <a:gd name="connsiteY71" fmla="*/ 579540 h 602982"/>
              <a:gd name="connsiteX72" fmla="*/ 327248 w 503376"/>
              <a:gd name="connsiteY72" fmla="*/ 602982 h 602982"/>
              <a:gd name="connsiteX73" fmla="*/ 23603 w 503376"/>
              <a:gd name="connsiteY73" fmla="*/ 602982 h 602982"/>
              <a:gd name="connsiteX74" fmla="*/ 0 w 503376"/>
              <a:gd name="connsiteY74" fmla="*/ 579540 h 602982"/>
              <a:gd name="connsiteX75" fmla="*/ 0 w 503376"/>
              <a:gd name="connsiteY75" fmla="*/ 23564 h 602982"/>
              <a:gd name="connsiteX76" fmla="*/ 23603 w 503376"/>
              <a:gd name="connsiteY76"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03376" h="602982">
                <a:moveTo>
                  <a:pt x="143463" y="516211"/>
                </a:moveTo>
                <a:cubicBezTo>
                  <a:pt x="143463" y="533761"/>
                  <a:pt x="157723" y="548121"/>
                  <a:pt x="175426" y="548121"/>
                </a:cubicBezTo>
                <a:cubicBezTo>
                  <a:pt x="193128" y="548121"/>
                  <a:pt x="207388" y="533761"/>
                  <a:pt x="207388" y="516211"/>
                </a:cubicBezTo>
                <a:close/>
                <a:moveTo>
                  <a:pt x="488487" y="160801"/>
                </a:moveTo>
                <a:cubicBezTo>
                  <a:pt x="490577" y="160678"/>
                  <a:pt x="492790" y="161292"/>
                  <a:pt x="494388" y="162765"/>
                </a:cubicBezTo>
                <a:cubicBezTo>
                  <a:pt x="496109" y="164115"/>
                  <a:pt x="497092" y="166201"/>
                  <a:pt x="497338" y="168288"/>
                </a:cubicBezTo>
                <a:lnTo>
                  <a:pt x="503361" y="243403"/>
                </a:lnTo>
                <a:cubicBezTo>
                  <a:pt x="503484" y="245489"/>
                  <a:pt x="502869" y="247698"/>
                  <a:pt x="501394" y="249294"/>
                </a:cubicBezTo>
                <a:cubicBezTo>
                  <a:pt x="500042" y="251012"/>
                  <a:pt x="497952" y="251994"/>
                  <a:pt x="495863" y="252117"/>
                </a:cubicBezTo>
                <a:lnTo>
                  <a:pt x="476195" y="253712"/>
                </a:lnTo>
                <a:cubicBezTo>
                  <a:pt x="471770" y="254081"/>
                  <a:pt x="467836" y="250767"/>
                  <a:pt x="467467" y="246225"/>
                </a:cubicBezTo>
                <a:lnTo>
                  <a:pt x="465746" y="225360"/>
                </a:lnTo>
                <a:lnTo>
                  <a:pt x="367038" y="345396"/>
                </a:lnTo>
                <a:cubicBezTo>
                  <a:pt x="364456" y="348588"/>
                  <a:pt x="359785" y="349324"/>
                  <a:pt x="356343" y="347115"/>
                </a:cubicBezTo>
                <a:lnTo>
                  <a:pt x="262552" y="288692"/>
                </a:lnTo>
                <a:lnTo>
                  <a:pt x="181422" y="401610"/>
                </a:lnTo>
                <a:cubicBezTo>
                  <a:pt x="179824" y="403819"/>
                  <a:pt x="177365" y="405046"/>
                  <a:pt x="174784" y="405046"/>
                </a:cubicBezTo>
                <a:cubicBezTo>
                  <a:pt x="173186" y="405046"/>
                  <a:pt x="171465" y="404555"/>
                  <a:pt x="169990" y="403451"/>
                </a:cubicBezTo>
                <a:lnTo>
                  <a:pt x="154010" y="392036"/>
                </a:lnTo>
                <a:cubicBezTo>
                  <a:pt x="152289" y="390809"/>
                  <a:pt x="151060" y="388845"/>
                  <a:pt x="150691" y="386759"/>
                </a:cubicBezTo>
                <a:cubicBezTo>
                  <a:pt x="150445" y="384549"/>
                  <a:pt x="150937" y="382340"/>
                  <a:pt x="152166" y="380622"/>
                </a:cubicBezTo>
                <a:lnTo>
                  <a:pt x="248539" y="246471"/>
                </a:lnTo>
                <a:cubicBezTo>
                  <a:pt x="250997" y="243034"/>
                  <a:pt x="255791" y="242052"/>
                  <a:pt x="259479" y="244384"/>
                </a:cubicBezTo>
                <a:lnTo>
                  <a:pt x="354623" y="303666"/>
                </a:lnTo>
                <a:lnTo>
                  <a:pt x="439195" y="200936"/>
                </a:lnTo>
                <a:lnTo>
                  <a:pt x="416208" y="202777"/>
                </a:lnTo>
                <a:cubicBezTo>
                  <a:pt x="413995" y="202900"/>
                  <a:pt x="411905" y="202286"/>
                  <a:pt x="410184" y="200813"/>
                </a:cubicBezTo>
                <a:cubicBezTo>
                  <a:pt x="408586" y="199463"/>
                  <a:pt x="407603" y="197376"/>
                  <a:pt x="407357" y="195290"/>
                </a:cubicBezTo>
                <a:lnTo>
                  <a:pt x="405759" y="175652"/>
                </a:lnTo>
                <a:cubicBezTo>
                  <a:pt x="405390" y="171234"/>
                  <a:pt x="408832" y="167306"/>
                  <a:pt x="413257" y="166938"/>
                </a:cubicBezTo>
                <a:close/>
                <a:moveTo>
                  <a:pt x="103887" y="137956"/>
                </a:moveTo>
                <a:lnTo>
                  <a:pt x="126874" y="137956"/>
                </a:lnTo>
                <a:cubicBezTo>
                  <a:pt x="130070" y="137956"/>
                  <a:pt x="132652" y="140411"/>
                  <a:pt x="132652" y="143602"/>
                </a:cubicBezTo>
                <a:lnTo>
                  <a:pt x="132652" y="155507"/>
                </a:lnTo>
                <a:cubicBezTo>
                  <a:pt x="145067" y="157226"/>
                  <a:pt x="157237" y="161399"/>
                  <a:pt x="166456" y="167413"/>
                </a:cubicBezTo>
                <a:cubicBezTo>
                  <a:pt x="169038" y="169131"/>
                  <a:pt x="169898" y="172690"/>
                  <a:pt x="168177" y="175268"/>
                </a:cubicBezTo>
                <a:lnTo>
                  <a:pt x="155639" y="194537"/>
                </a:lnTo>
                <a:cubicBezTo>
                  <a:pt x="153918" y="197238"/>
                  <a:pt x="150353" y="197974"/>
                  <a:pt x="147772" y="196256"/>
                </a:cubicBezTo>
                <a:cubicBezTo>
                  <a:pt x="141134" y="191960"/>
                  <a:pt x="129947" y="189014"/>
                  <a:pt x="120482" y="189014"/>
                </a:cubicBezTo>
                <a:cubicBezTo>
                  <a:pt x="110648" y="189014"/>
                  <a:pt x="93931" y="191714"/>
                  <a:pt x="93931" y="202270"/>
                </a:cubicBezTo>
                <a:cubicBezTo>
                  <a:pt x="93931" y="212457"/>
                  <a:pt x="99216" y="216384"/>
                  <a:pt x="123801" y="223748"/>
                </a:cubicBezTo>
                <a:cubicBezTo>
                  <a:pt x="144698" y="230131"/>
                  <a:pt x="176413" y="239704"/>
                  <a:pt x="176044" y="275788"/>
                </a:cubicBezTo>
                <a:cubicBezTo>
                  <a:pt x="176044" y="298494"/>
                  <a:pt x="159204" y="315800"/>
                  <a:pt x="132652" y="320710"/>
                </a:cubicBezTo>
                <a:lnTo>
                  <a:pt x="132652" y="333229"/>
                </a:lnTo>
                <a:cubicBezTo>
                  <a:pt x="132652" y="336420"/>
                  <a:pt x="130070" y="338997"/>
                  <a:pt x="126874" y="338997"/>
                </a:cubicBezTo>
                <a:lnTo>
                  <a:pt x="103887" y="338997"/>
                </a:lnTo>
                <a:cubicBezTo>
                  <a:pt x="100814" y="338997"/>
                  <a:pt x="98233" y="336420"/>
                  <a:pt x="98233" y="333229"/>
                </a:cubicBezTo>
                <a:lnTo>
                  <a:pt x="98233" y="320096"/>
                </a:lnTo>
                <a:cubicBezTo>
                  <a:pt x="83113" y="316659"/>
                  <a:pt x="69223" y="309050"/>
                  <a:pt x="59512" y="298740"/>
                </a:cubicBezTo>
                <a:cubicBezTo>
                  <a:pt x="57299" y="296531"/>
                  <a:pt x="57422" y="292849"/>
                  <a:pt x="59758" y="290762"/>
                </a:cubicBezTo>
                <a:lnTo>
                  <a:pt x="76352" y="274929"/>
                </a:lnTo>
                <a:cubicBezTo>
                  <a:pt x="77459" y="273947"/>
                  <a:pt x="78934" y="273334"/>
                  <a:pt x="80532" y="273334"/>
                </a:cubicBezTo>
                <a:cubicBezTo>
                  <a:pt x="82007" y="273456"/>
                  <a:pt x="83482" y="274070"/>
                  <a:pt x="84465" y="275175"/>
                </a:cubicBezTo>
                <a:cubicBezTo>
                  <a:pt x="91595" y="282662"/>
                  <a:pt x="104625" y="287816"/>
                  <a:pt x="116180" y="287816"/>
                </a:cubicBezTo>
                <a:cubicBezTo>
                  <a:pt x="125645" y="287816"/>
                  <a:pt x="141625" y="285239"/>
                  <a:pt x="141625" y="275666"/>
                </a:cubicBezTo>
                <a:cubicBezTo>
                  <a:pt x="141748" y="266829"/>
                  <a:pt x="137077" y="263638"/>
                  <a:pt x="113721" y="256642"/>
                </a:cubicBezTo>
                <a:cubicBezTo>
                  <a:pt x="92210" y="250137"/>
                  <a:pt x="59512" y="240195"/>
                  <a:pt x="59512" y="202270"/>
                </a:cubicBezTo>
                <a:cubicBezTo>
                  <a:pt x="59512" y="180546"/>
                  <a:pt x="74140" y="163731"/>
                  <a:pt x="98233" y="157348"/>
                </a:cubicBezTo>
                <a:lnTo>
                  <a:pt x="98233" y="143602"/>
                </a:lnTo>
                <a:cubicBezTo>
                  <a:pt x="98233" y="140411"/>
                  <a:pt x="100814" y="137956"/>
                  <a:pt x="103887" y="137956"/>
                </a:cubicBezTo>
                <a:close/>
                <a:moveTo>
                  <a:pt x="23603" y="0"/>
                </a:moveTo>
                <a:lnTo>
                  <a:pt x="327248" y="0"/>
                </a:lnTo>
                <a:cubicBezTo>
                  <a:pt x="340279" y="0"/>
                  <a:pt x="350851" y="10555"/>
                  <a:pt x="350851" y="23564"/>
                </a:cubicBezTo>
                <a:lnTo>
                  <a:pt x="350851" y="281915"/>
                </a:lnTo>
                <a:lnTo>
                  <a:pt x="322945" y="264610"/>
                </a:lnTo>
                <a:lnTo>
                  <a:pt x="322945" y="105672"/>
                </a:lnTo>
                <a:lnTo>
                  <a:pt x="27906" y="105672"/>
                </a:lnTo>
                <a:lnTo>
                  <a:pt x="27906" y="497310"/>
                </a:lnTo>
                <a:lnTo>
                  <a:pt x="322945" y="497310"/>
                </a:lnTo>
                <a:lnTo>
                  <a:pt x="322945" y="345613"/>
                </a:lnTo>
                <a:lnTo>
                  <a:pt x="350851" y="363164"/>
                </a:lnTo>
                <a:lnTo>
                  <a:pt x="350851" y="579540"/>
                </a:lnTo>
                <a:cubicBezTo>
                  <a:pt x="350851" y="592427"/>
                  <a:pt x="340279" y="602982"/>
                  <a:pt x="327248" y="602982"/>
                </a:cubicBezTo>
                <a:lnTo>
                  <a:pt x="23603" y="602982"/>
                </a:lnTo>
                <a:cubicBezTo>
                  <a:pt x="10572" y="602982"/>
                  <a:pt x="0" y="592427"/>
                  <a:pt x="0" y="579540"/>
                </a:cubicBezTo>
                <a:lnTo>
                  <a:pt x="0" y="23564"/>
                </a:lnTo>
                <a:cubicBezTo>
                  <a:pt x="0" y="10555"/>
                  <a:pt x="10572" y="0"/>
                  <a:pt x="2360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任意多边形: 形状 97"/>
          <p:cNvSpPr/>
          <p:nvPr/>
        </p:nvSpPr>
        <p:spPr>
          <a:xfrm>
            <a:off x="-50164" y="4556689"/>
            <a:ext cx="13435329" cy="1847230"/>
          </a:xfrm>
          <a:custGeom>
            <a:avLst/>
            <a:gdLst>
              <a:gd name="connsiteX0" fmla="*/ 0 w 12192000"/>
              <a:gd name="connsiteY0" fmla="*/ 0 h 1847230"/>
              <a:gd name="connsiteX1" fmla="*/ 119419 w 12192000"/>
              <a:gd name="connsiteY1" fmla="*/ 86054 h 1847230"/>
              <a:gd name="connsiteX2" fmla="*/ 6096000 w 12192000"/>
              <a:gd name="connsiteY2" fmla="*/ 900761 h 1847230"/>
              <a:gd name="connsiteX3" fmla="*/ 12072581 w 12192000"/>
              <a:gd name="connsiteY3" fmla="*/ 86054 h 1847230"/>
              <a:gd name="connsiteX4" fmla="*/ 12192000 w 12192000"/>
              <a:gd name="connsiteY4" fmla="*/ 0 h 1847230"/>
              <a:gd name="connsiteX5" fmla="*/ 12192000 w 12192000"/>
              <a:gd name="connsiteY5" fmla="*/ 1847230 h 1847230"/>
              <a:gd name="connsiteX6" fmla="*/ 0 w 12192000"/>
              <a:gd name="connsiteY6" fmla="*/ 1847230 h 184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47230">
                <a:moveTo>
                  <a:pt x="0" y="0"/>
                </a:moveTo>
                <a:lnTo>
                  <a:pt x="119419" y="86054"/>
                </a:lnTo>
                <a:cubicBezTo>
                  <a:pt x="911744" y="558054"/>
                  <a:pt x="3287873" y="900761"/>
                  <a:pt x="6096000" y="900761"/>
                </a:cubicBezTo>
                <a:cubicBezTo>
                  <a:pt x="8904128" y="900761"/>
                  <a:pt x="11280256" y="558054"/>
                  <a:pt x="12072581" y="86054"/>
                </a:cubicBezTo>
                <a:lnTo>
                  <a:pt x="12192000" y="0"/>
                </a:lnTo>
                <a:lnTo>
                  <a:pt x="12192000" y="1847230"/>
                </a:lnTo>
                <a:lnTo>
                  <a:pt x="0" y="1847230"/>
                </a:lnTo>
                <a:close/>
              </a:path>
            </a:pathLst>
          </a:cu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黑体 CN Heavy" panose="020B0A00000000000000" pitchFamily="34" charset="-122"/>
            </a:endParaRPr>
          </a:p>
        </p:txBody>
      </p:sp>
      <p:sp>
        <p:nvSpPr>
          <p:cNvPr id="44" name="矩形: 圆角 43"/>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46" name="组合 45"/>
          <p:cNvGrpSpPr/>
          <p:nvPr/>
        </p:nvGrpSpPr>
        <p:grpSpPr>
          <a:xfrm>
            <a:off x="192504" y="64389"/>
            <a:ext cx="4449046" cy="933997"/>
            <a:chOff x="192504" y="64389"/>
            <a:chExt cx="4449046" cy="933997"/>
          </a:xfrm>
        </p:grpSpPr>
        <p:sp>
          <p:nvSpPr>
            <p:cNvPr id="47" name="任意多边形: 形状 46"/>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52" name="组合 51"/>
            <p:cNvGrpSpPr/>
            <p:nvPr/>
          </p:nvGrpSpPr>
          <p:grpSpPr>
            <a:xfrm>
              <a:off x="1699548" y="214779"/>
              <a:ext cx="2600960" cy="737248"/>
              <a:chOff x="8722114" y="2275098"/>
              <a:chExt cx="2600960" cy="737248"/>
            </a:xfrm>
          </p:grpSpPr>
          <p:sp>
            <p:nvSpPr>
              <p:cNvPr id="84" name="文本框 83"/>
              <p:cNvSpPr txBox="1"/>
              <p:nvPr/>
            </p:nvSpPr>
            <p:spPr>
              <a:xfrm>
                <a:off x="8991347"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85" name="文本框 84"/>
              <p:cNvSpPr txBox="1"/>
              <p:nvPr/>
            </p:nvSpPr>
            <p:spPr>
              <a:xfrm>
                <a:off x="8722114" y="2705641"/>
                <a:ext cx="2600960"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60" name="任意多边形: 形状 59"/>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68" name="文本框 67"/>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83" name="图片 82"/>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
        <p:nvSpPr>
          <p:cNvPr id="2" name="椭圆 1"/>
          <p:cNvSpPr/>
          <p:nvPr/>
        </p:nvSpPr>
        <p:spPr>
          <a:xfrm>
            <a:off x="4405050" y="1719000"/>
            <a:ext cx="3420000" cy="3420000"/>
          </a:xfrm>
          <a:prstGeom prst="ellipse">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 name="组合 2"/>
          <p:cNvGrpSpPr/>
          <p:nvPr/>
        </p:nvGrpSpPr>
        <p:grpSpPr>
          <a:xfrm>
            <a:off x="1303923" y="1719000"/>
            <a:ext cx="3420000" cy="3420000"/>
            <a:chOff x="54497" y="2667118"/>
            <a:chExt cx="3420000" cy="3420000"/>
          </a:xfrm>
        </p:grpSpPr>
        <p:sp>
          <p:nvSpPr>
            <p:cNvPr id="86" name="椭圆 85"/>
            <p:cNvSpPr/>
            <p:nvPr/>
          </p:nvSpPr>
          <p:spPr>
            <a:xfrm>
              <a:off x="54497" y="2667118"/>
              <a:ext cx="3420000" cy="3420000"/>
            </a:xfrm>
            <a:prstGeom prst="ellipse">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7" name="椭圆 86"/>
            <p:cNvSpPr/>
            <p:nvPr/>
          </p:nvSpPr>
          <p:spPr>
            <a:xfrm>
              <a:off x="144497" y="2757118"/>
              <a:ext cx="3240000" cy="3240000"/>
            </a:xfrm>
            <a:prstGeom prst="ellipse">
              <a:avLst/>
            </a:prstGeom>
            <a:noFill/>
            <a:ln w="25400">
              <a:solidFill>
                <a:srgbClr val="F9C32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nvGrpSpPr>
          <p:cNvPr id="88" name="组合 87"/>
          <p:cNvGrpSpPr/>
          <p:nvPr/>
        </p:nvGrpSpPr>
        <p:grpSpPr>
          <a:xfrm>
            <a:off x="7557825" y="1719000"/>
            <a:ext cx="3420000" cy="3420000"/>
            <a:chOff x="54497" y="2667118"/>
            <a:chExt cx="3420000" cy="3420000"/>
          </a:xfrm>
        </p:grpSpPr>
        <p:sp>
          <p:nvSpPr>
            <p:cNvPr id="89" name="椭圆 88"/>
            <p:cNvSpPr/>
            <p:nvPr/>
          </p:nvSpPr>
          <p:spPr>
            <a:xfrm>
              <a:off x="54497" y="2667118"/>
              <a:ext cx="3420000" cy="3420000"/>
            </a:xfrm>
            <a:prstGeom prst="ellipse">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0" name="椭圆 89"/>
            <p:cNvSpPr/>
            <p:nvPr/>
          </p:nvSpPr>
          <p:spPr>
            <a:xfrm>
              <a:off x="144497" y="2757118"/>
              <a:ext cx="3240000" cy="3240000"/>
            </a:xfrm>
            <a:prstGeom prst="ellipse">
              <a:avLst/>
            </a:prstGeom>
            <a:noFill/>
            <a:ln w="25400">
              <a:solidFill>
                <a:srgbClr val="F9C32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7458" y="1596654"/>
            <a:ext cx="4207318" cy="3664692"/>
          </a:xfrm>
          <a:prstGeom prst="rect">
            <a:avLst/>
          </a:prstGeom>
        </p:spPr>
      </p:pic>
      <p:sp>
        <p:nvSpPr>
          <p:cNvPr id="91" name="文本框 90"/>
          <p:cNvSpPr txBox="1"/>
          <p:nvPr/>
        </p:nvSpPr>
        <p:spPr>
          <a:xfrm>
            <a:off x="1464292" y="3391103"/>
            <a:ext cx="3099262" cy="1060450"/>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債務融資就是通過向外部債權人借錢，包括銀行貸款、發行債券等，要還本付息的</a:t>
            </a:r>
          </a:p>
        </p:txBody>
      </p:sp>
      <p:sp>
        <p:nvSpPr>
          <p:cNvPr id="92" name="文本框 91"/>
          <p:cNvSpPr txBox="1"/>
          <p:nvPr/>
        </p:nvSpPr>
        <p:spPr>
          <a:xfrm>
            <a:off x="2120089" y="2894811"/>
            <a:ext cx="17703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tx1">
                    <a:lumMod val="50000"/>
                    <a:lumOff val="50000"/>
                  </a:schemeClr>
                </a:solidFill>
              </a:rPr>
              <a:t>財務與融資</a:t>
            </a:r>
          </a:p>
        </p:txBody>
      </p:sp>
      <p:sp>
        <p:nvSpPr>
          <p:cNvPr id="94" name="文本框 93"/>
          <p:cNvSpPr txBox="1"/>
          <p:nvPr/>
        </p:nvSpPr>
        <p:spPr>
          <a:xfrm>
            <a:off x="7718194" y="3391103"/>
            <a:ext cx="3099262" cy="1060450"/>
          </a:xfrm>
          <a:prstGeom prst="rect">
            <a:avLst/>
          </a:prstGeom>
          <a:noFill/>
        </p:spPr>
        <p:txBody>
          <a:bodyPr wrap="square" rtlCol="0">
            <a:spAutoFit/>
          </a:bodyPr>
          <a:lstStyle/>
          <a:p>
            <a:pPr algn="ct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權益融資就是指上市公司通過向股東籌錢，如公司上市向公眾投資者融資以及增發股份等</a:t>
            </a:r>
          </a:p>
        </p:txBody>
      </p:sp>
      <p:sp>
        <p:nvSpPr>
          <p:cNvPr id="95" name="文本框 94"/>
          <p:cNvSpPr txBox="1"/>
          <p:nvPr/>
        </p:nvSpPr>
        <p:spPr>
          <a:xfrm>
            <a:off x="8373991" y="2894811"/>
            <a:ext cx="17703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tx1">
                    <a:lumMod val="50000"/>
                    <a:lumOff val="50000"/>
                  </a:schemeClr>
                </a:solidFill>
              </a:rPr>
              <a:t>財務與融資</a:t>
            </a: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6661" y="2038910"/>
            <a:ext cx="1234524" cy="952471"/>
          </a:xfrm>
          <a:prstGeom prst="rect">
            <a:avLst/>
          </a:prstGeom>
        </p:spPr>
      </p:pic>
      <p:pic>
        <p:nvPicPr>
          <p:cNvPr id="96" name="图片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650563" y="2038910"/>
            <a:ext cx="1234524" cy="952471"/>
          </a:xfrm>
          <a:prstGeom prst="rect">
            <a:avLst/>
          </a:prstGeom>
        </p:spPr>
      </p:pic>
      <p:sp>
        <p:nvSpPr>
          <p:cNvPr id="97" name="任意多边形: 形状 96"/>
          <p:cNvSpPr/>
          <p:nvPr/>
        </p:nvSpPr>
        <p:spPr>
          <a:xfrm>
            <a:off x="0" y="5010770"/>
            <a:ext cx="12192000" cy="1847230"/>
          </a:xfrm>
          <a:custGeom>
            <a:avLst/>
            <a:gdLst>
              <a:gd name="connsiteX0" fmla="*/ 0 w 12192000"/>
              <a:gd name="connsiteY0" fmla="*/ 0 h 1847230"/>
              <a:gd name="connsiteX1" fmla="*/ 119419 w 12192000"/>
              <a:gd name="connsiteY1" fmla="*/ 86054 h 1847230"/>
              <a:gd name="connsiteX2" fmla="*/ 6096000 w 12192000"/>
              <a:gd name="connsiteY2" fmla="*/ 900761 h 1847230"/>
              <a:gd name="connsiteX3" fmla="*/ 12072581 w 12192000"/>
              <a:gd name="connsiteY3" fmla="*/ 86054 h 1847230"/>
              <a:gd name="connsiteX4" fmla="*/ 12192000 w 12192000"/>
              <a:gd name="connsiteY4" fmla="*/ 0 h 1847230"/>
              <a:gd name="connsiteX5" fmla="*/ 12192000 w 12192000"/>
              <a:gd name="connsiteY5" fmla="*/ 1847230 h 1847230"/>
              <a:gd name="connsiteX6" fmla="*/ 0 w 12192000"/>
              <a:gd name="connsiteY6" fmla="*/ 1847230 h 184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47230">
                <a:moveTo>
                  <a:pt x="0" y="0"/>
                </a:moveTo>
                <a:lnTo>
                  <a:pt x="119419" y="86054"/>
                </a:lnTo>
                <a:cubicBezTo>
                  <a:pt x="911744" y="558054"/>
                  <a:pt x="3287873" y="900761"/>
                  <a:pt x="6096000" y="900761"/>
                </a:cubicBezTo>
                <a:cubicBezTo>
                  <a:pt x="8904128" y="900761"/>
                  <a:pt x="11280256" y="558054"/>
                  <a:pt x="12072581" y="86054"/>
                </a:cubicBezTo>
                <a:lnTo>
                  <a:pt x="12192000" y="0"/>
                </a:lnTo>
                <a:lnTo>
                  <a:pt x="12192000" y="1847230"/>
                </a:lnTo>
                <a:lnTo>
                  <a:pt x="0" y="184723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黑体 CN Heavy" panose="020B0A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p:cNvSpPr/>
          <p:nvPr/>
        </p:nvSpPr>
        <p:spPr>
          <a:xfrm rot="16200000" flipV="1">
            <a:off x="207795" y="-207795"/>
            <a:ext cx="6858000" cy="7273589"/>
          </a:xfrm>
          <a:custGeom>
            <a:avLst/>
            <a:gdLst>
              <a:gd name="connsiteX0" fmla="*/ 6858000 w 6858000"/>
              <a:gd name="connsiteY0" fmla="*/ 7273589 h 7273589"/>
              <a:gd name="connsiteX1" fmla="*/ 6858000 w 6858000"/>
              <a:gd name="connsiteY1" fmla="*/ 2947307 h 7273589"/>
              <a:gd name="connsiteX2" fmla="*/ 0 w 6858000"/>
              <a:gd name="connsiteY2" fmla="*/ 0 h 7273589"/>
              <a:gd name="connsiteX3" fmla="*/ 0 w 6858000"/>
              <a:gd name="connsiteY3" fmla="*/ 7273589 h 7273589"/>
            </a:gdLst>
            <a:ahLst/>
            <a:cxnLst>
              <a:cxn ang="0">
                <a:pos x="connsiteX0" y="connsiteY0"/>
              </a:cxn>
              <a:cxn ang="0">
                <a:pos x="connsiteX1" y="connsiteY1"/>
              </a:cxn>
              <a:cxn ang="0">
                <a:pos x="connsiteX2" y="connsiteY2"/>
              </a:cxn>
              <a:cxn ang="0">
                <a:pos x="connsiteX3" y="connsiteY3"/>
              </a:cxn>
            </a:cxnLst>
            <a:rect l="l" t="t" r="r" b="b"/>
            <a:pathLst>
              <a:path w="6858000" h="7273589">
                <a:moveTo>
                  <a:pt x="6858000" y="7273589"/>
                </a:moveTo>
                <a:lnTo>
                  <a:pt x="6858000" y="2947307"/>
                </a:lnTo>
                <a:lnTo>
                  <a:pt x="0" y="0"/>
                </a:lnTo>
                <a:lnTo>
                  <a:pt x="0" y="7273589"/>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 name="任意多边形: 形状 4"/>
          <p:cNvSpPr/>
          <p:nvPr/>
        </p:nvSpPr>
        <p:spPr>
          <a:xfrm rot="16200000" flipH="1">
            <a:off x="496252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2" name="任意多边形: 形状 71"/>
          <p:cNvSpPr/>
          <p:nvPr/>
        </p:nvSpPr>
        <p:spPr>
          <a:xfrm>
            <a:off x="8141836" y="559233"/>
            <a:ext cx="3543587" cy="1080000"/>
          </a:xfrm>
          <a:custGeom>
            <a:avLst/>
            <a:gdLst>
              <a:gd name="connsiteX0" fmla="*/ 0 w 3543587"/>
              <a:gd name="connsiteY0" fmla="*/ 0 h 1080000"/>
              <a:gd name="connsiteX1" fmla="*/ 3543587 w 3543587"/>
              <a:gd name="connsiteY1" fmla="*/ 0 h 1080000"/>
              <a:gd name="connsiteX2" fmla="*/ 3543587 w 3543587"/>
              <a:gd name="connsiteY2" fmla="*/ 1080000 h 1080000"/>
              <a:gd name="connsiteX3" fmla="*/ 445338 w 3543587"/>
              <a:gd name="connsiteY3" fmla="*/ 1080000 h 1080000"/>
            </a:gdLst>
            <a:ahLst/>
            <a:cxnLst>
              <a:cxn ang="0">
                <a:pos x="connsiteX0" y="connsiteY0"/>
              </a:cxn>
              <a:cxn ang="0">
                <a:pos x="connsiteX1" y="connsiteY1"/>
              </a:cxn>
              <a:cxn ang="0">
                <a:pos x="connsiteX2" y="connsiteY2"/>
              </a:cxn>
              <a:cxn ang="0">
                <a:pos x="connsiteX3" y="connsiteY3"/>
              </a:cxn>
            </a:cxnLst>
            <a:rect l="l" t="t" r="r" b="b"/>
            <a:pathLst>
              <a:path w="3543587" h="1080000">
                <a:moveTo>
                  <a:pt x="0" y="0"/>
                </a:moveTo>
                <a:lnTo>
                  <a:pt x="3543587" y="0"/>
                </a:lnTo>
                <a:lnTo>
                  <a:pt x="3543587" y="1080000"/>
                </a:lnTo>
                <a:lnTo>
                  <a:pt x="445338" y="108000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58" name="组合 57"/>
          <p:cNvGrpSpPr/>
          <p:nvPr/>
        </p:nvGrpSpPr>
        <p:grpSpPr>
          <a:xfrm>
            <a:off x="9082976" y="604496"/>
            <a:ext cx="2077720" cy="1051787"/>
            <a:chOff x="7206048" y="550896"/>
            <a:chExt cx="2077720" cy="1051787"/>
          </a:xfrm>
        </p:grpSpPr>
        <p:sp>
          <p:nvSpPr>
            <p:cNvPr id="13" name="文本框 12"/>
            <p:cNvSpPr txBox="1"/>
            <p:nvPr/>
          </p:nvSpPr>
          <p:spPr>
            <a:xfrm>
              <a:off x="7206048" y="1203903"/>
              <a:ext cx="2077720" cy="398780"/>
            </a:xfrm>
            <a:prstGeom prst="rect">
              <a:avLst/>
            </a:prstGeom>
            <a:noFill/>
          </p:spPr>
          <p:txBody>
            <a:bodyPr wrap="none" rtlCol="0">
              <a:spAutoFit/>
            </a:bodyPr>
            <a:lstStyle/>
            <a:p>
              <a:pPr algn="ctr"/>
              <a:r>
                <a:rPr lang="en-US" altLang="zh-CN" sz="2000" spc="500" dirty="0">
                  <a:gradFill>
                    <a:gsLst>
                      <a:gs pos="0">
                        <a:schemeClr val="bg1">
                          <a:alpha val="0"/>
                        </a:schemeClr>
                      </a:gs>
                      <a:gs pos="51000">
                        <a:schemeClr val="bg1"/>
                      </a:gs>
                    </a:gsLst>
                    <a:lin ang="5400000" scaled="1"/>
                  </a:gradFill>
                  <a:latin typeface="思源黑体 CN Heavy" panose="020B0A00000000000000" pitchFamily="34" charset="-122"/>
                  <a:ea typeface="思源黑体 CN Heavy" panose="020B0A00000000000000" pitchFamily="34" charset="-122"/>
                </a:rPr>
                <a:t>CONTENTS</a:t>
              </a:r>
              <a:endParaRPr lang="zh-CN" altLang="en-US" sz="2000" spc="500" dirty="0">
                <a:gradFill>
                  <a:gsLst>
                    <a:gs pos="0">
                      <a:schemeClr val="bg1">
                        <a:alpha val="0"/>
                      </a:schemeClr>
                    </a:gs>
                    <a:gs pos="51000">
                      <a:schemeClr val="bg1"/>
                    </a:gs>
                  </a:gsLst>
                  <a:lin ang="5400000" scaled="1"/>
                </a:gra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7404170" y="550896"/>
              <a:ext cx="1681480" cy="922020"/>
            </a:xfrm>
            <a:prstGeom prst="rect">
              <a:avLst/>
            </a:prstGeom>
            <a:noFill/>
          </p:spPr>
          <p:txBody>
            <a:bodyPr wrap="none" rtlCol="0">
              <a:spAutoFit/>
            </a:bodyPr>
            <a:lstStyle/>
            <a:p>
              <a:pPr algn="ctr"/>
              <a:r>
                <a:rPr lang="zh-CN" altLang="en-US" sz="54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73" name="任意多边形: 形状 72"/>
          <p:cNvSpPr/>
          <p:nvPr/>
        </p:nvSpPr>
        <p:spPr>
          <a:xfrm>
            <a:off x="8631108" y="2064244"/>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11" name="组合 10"/>
          <p:cNvGrpSpPr/>
          <p:nvPr/>
        </p:nvGrpSpPr>
        <p:grpSpPr>
          <a:xfrm>
            <a:off x="9101292" y="2091084"/>
            <a:ext cx="2468245" cy="737248"/>
            <a:chOff x="8788473" y="2275098"/>
            <a:chExt cx="2468245" cy="737248"/>
          </a:xfrm>
        </p:grpSpPr>
        <p:sp>
          <p:nvSpPr>
            <p:cNvPr id="15" name="文本框 14"/>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產品簡介</a:t>
              </a:r>
            </a:p>
          </p:txBody>
        </p:sp>
        <p:sp>
          <p:nvSpPr>
            <p:cNvPr id="17" name="文本框 16"/>
            <p:cNvSpPr txBox="1"/>
            <p:nvPr/>
          </p:nvSpPr>
          <p:spPr>
            <a:xfrm>
              <a:off x="8788473" y="2705641"/>
              <a:ext cx="246824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63" name="任意多边形: 形状 62"/>
          <p:cNvSpPr/>
          <p:nvPr/>
        </p:nvSpPr>
        <p:spPr>
          <a:xfrm flipH="1" flipV="1">
            <a:off x="7527889" y="2064244"/>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16" name="文本框 15"/>
          <p:cNvSpPr txBox="1"/>
          <p:nvPr/>
        </p:nvSpPr>
        <p:spPr>
          <a:xfrm>
            <a:off x="7610341" y="2044746"/>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01</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4" name="任意多边形: 形状 73"/>
          <p:cNvSpPr/>
          <p:nvPr/>
        </p:nvSpPr>
        <p:spPr>
          <a:xfrm>
            <a:off x="8631108" y="321436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9" name="组合 38"/>
          <p:cNvGrpSpPr/>
          <p:nvPr/>
        </p:nvGrpSpPr>
        <p:grpSpPr>
          <a:xfrm>
            <a:off x="9304169" y="3241209"/>
            <a:ext cx="2062480" cy="737248"/>
            <a:chOff x="8991350" y="2275098"/>
            <a:chExt cx="2062480" cy="737248"/>
          </a:xfrm>
        </p:grpSpPr>
        <p:sp>
          <p:nvSpPr>
            <p:cNvPr id="42" name="文本框 41"/>
            <p:cNvSpPr txBox="1"/>
            <p:nvPr/>
          </p:nvSpPr>
          <p:spPr>
            <a:xfrm>
              <a:off x="8991350"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43" name="文本框 42"/>
            <p:cNvSpPr txBox="1"/>
            <p:nvPr/>
          </p:nvSpPr>
          <p:spPr>
            <a:xfrm>
              <a:off x="9076120" y="2705641"/>
              <a:ext cx="189293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64" name="任意多边形: 形状 63"/>
          <p:cNvSpPr/>
          <p:nvPr/>
        </p:nvSpPr>
        <p:spPr>
          <a:xfrm flipH="1" flipV="1">
            <a:off x="7527889" y="321436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1" name="文本框 40"/>
          <p:cNvSpPr txBox="1"/>
          <p:nvPr/>
        </p:nvSpPr>
        <p:spPr>
          <a:xfrm>
            <a:off x="7610341" y="319487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02</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5" name="任意多边形: 形状 74"/>
          <p:cNvSpPr/>
          <p:nvPr/>
        </p:nvSpPr>
        <p:spPr>
          <a:xfrm>
            <a:off x="8631108" y="4364494"/>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46" name="组合 45"/>
          <p:cNvGrpSpPr/>
          <p:nvPr/>
        </p:nvGrpSpPr>
        <p:grpSpPr>
          <a:xfrm>
            <a:off x="9234004" y="4391334"/>
            <a:ext cx="2202815" cy="737248"/>
            <a:chOff x="8921185" y="2275098"/>
            <a:chExt cx="2202815" cy="737248"/>
          </a:xfrm>
        </p:grpSpPr>
        <p:sp>
          <p:nvSpPr>
            <p:cNvPr id="49" name="文本框 48"/>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投資回報</a:t>
              </a:r>
            </a:p>
          </p:txBody>
        </p:sp>
        <p:sp>
          <p:nvSpPr>
            <p:cNvPr id="50" name="文本框 49"/>
            <p:cNvSpPr txBox="1"/>
            <p:nvPr/>
          </p:nvSpPr>
          <p:spPr>
            <a:xfrm>
              <a:off x="8921185" y="2705641"/>
              <a:ext cx="220281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Return Investment</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65" name="任意多边形: 形状 64"/>
          <p:cNvSpPr/>
          <p:nvPr/>
        </p:nvSpPr>
        <p:spPr>
          <a:xfrm flipH="1" flipV="1">
            <a:off x="7527889" y="4364494"/>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8" name="文本框 47"/>
          <p:cNvSpPr txBox="1"/>
          <p:nvPr/>
        </p:nvSpPr>
        <p:spPr>
          <a:xfrm>
            <a:off x="7610341" y="4344996"/>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03</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76" name="任意多边形: 形状 75"/>
          <p:cNvSpPr/>
          <p:nvPr/>
        </p:nvSpPr>
        <p:spPr>
          <a:xfrm>
            <a:off x="8631108" y="551461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53" name="组合 52"/>
          <p:cNvGrpSpPr/>
          <p:nvPr/>
        </p:nvGrpSpPr>
        <p:grpSpPr>
          <a:xfrm>
            <a:off x="9034934" y="5541459"/>
            <a:ext cx="2600960" cy="737248"/>
            <a:chOff x="8722115" y="2275098"/>
            <a:chExt cx="2600960" cy="737248"/>
          </a:xfrm>
        </p:grpSpPr>
        <p:sp>
          <p:nvSpPr>
            <p:cNvPr id="56" name="文本框 55"/>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財務融資</a:t>
              </a:r>
            </a:p>
          </p:txBody>
        </p:sp>
        <p:sp>
          <p:nvSpPr>
            <p:cNvPr id="57" name="文本框 56"/>
            <p:cNvSpPr txBox="1"/>
            <p:nvPr/>
          </p:nvSpPr>
          <p:spPr>
            <a:xfrm>
              <a:off x="8722115" y="2705641"/>
              <a:ext cx="2600960"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Finance And Financing</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66" name="任意多边形: 形状 65"/>
          <p:cNvSpPr/>
          <p:nvPr/>
        </p:nvSpPr>
        <p:spPr>
          <a:xfrm flipH="1" flipV="1">
            <a:off x="7527889" y="551461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C2AE82">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55" name="文本框 54"/>
          <p:cNvSpPr txBox="1"/>
          <p:nvPr/>
        </p:nvSpPr>
        <p:spPr>
          <a:xfrm>
            <a:off x="7610341" y="549512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04</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26" name="图片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4538" y="-325556"/>
            <a:ext cx="11515311" cy="75091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EBBB"/>
        </a:solidFill>
        <a:effectLst/>
      </p:bgPr>
    </p:bg>
    <p:spTree>
      <p:nvGrpSpPr>
        <p:cNvPr id="1" name=""/>
        <p:cNvGrpSpPr/>
        <p:nvPr/>
      </p:nvGrpSpPr>
      <p:grpSpPr>
        <a:xfrm>
          <a:off x="0" y="0"/>
          <a:ext cx="0" cy="0"/>
          <a:chOff x="0" y="0"/>
          <a:chExt cx="0" cy="0"/>
        </a:xfrm>
      </p:grpSpPr>
      <p:sp>
        <p:nvSpPr>
          <p:cNvPr id="9" name="任意多边形: 形状 8"/>
          <p:cNvSpPr/>
          <p:nvPr/>
        </p:nvSpPr>
        <p:spPr>
          <a:xfrm rot="5400000">
            <a:off x="37147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7" name="组合 6"/>
          <p:cNvGrpSpPr/>
          <p:nvPr/>
        </p:nvGrpSpPr>
        <p:grpSpPr>
          <a:xfrm>
            <a:off x="649894" y="1828202"/>
            <a:ext cx="5297532" cy="3656002"/>
            <a:chOff x="649894" y="1756974"/>
            <a:chExt cx="5297532" cy="3656002"/>
          </a:xfrm>
        </p:grpSpPr>
        <p:sp>
          <p:nvSpPr>
            <p:cNvPr id="10" name="文本框 9"/>
            <p:cNvSpPr txBox="1"/>
            <p:nvPr/>
          </p:nvSpPr>
          <p:spPr>
            <a:xfrm>
              <a:off x="649894" y="2476576"/>
              <a:ext cx="3208020" cy="398780"/>
            </a:xfrm>
            <a:prstGeom prst="rect">
              <a:avLst/>
            </a:prstGeom>
            <a:noFill/>
          </p:spPr>
          <p:txBody>
            <a:bodyPr wrap="none" rtlCol="0">
              <a:spAutoFit/>
            </a:bodyPr>
            <a:lstStyle/>
            <a:p>
              <a:r>
                <a:rPr lang="en-US" altLang="zh-CN" sz="2000" b="1" dirty="0">
                  <a:solidFill>
                    <a:srgbClr val="F9C326"/>
                  </a:solidFill>
                  <a:latin typeface="思源黑体 CN Light" panose="020B0300000000000000" pitchFamily="34" charset="-122"/>
                  <a:ea typeface="思源黑体 CN Light" panose="020B0300000000000000" pitchFamily="34" charset="-122"/>
                </a:rPr>
                <a:t>Thanks For Your Watching </a:t>
              </a:r>
              <a:endParaRPr lang="zh-CN" altLang="en-US" sz="2000" b="1" dirty="0">
                <a:solidFill>
                  <a:srgbClr val="F9C326"/>
                </a:solidFill>
                <a:latin typeface="思源黑体 CN Light" panose="020B0300000000000000" pitchFamily="34" charset="-122"/>
                <a:ea typeface="思源黑体 CN Light" panose="020B0300000000000000" pitchFamily="34" charset="-122"/>
              </a:endParaRPr>
            </a:p>
          </p:txBody>
        </p:sp>
        <p:sp>
          <p:nvSpPr>
            <p:cNvPr id="11" name="文本框 10"/>
            <p:cNvSpPr txBox="1"/>
            <p:nvPr/>
          </p:nvSpPr>
          <p:spPr>
            <a:xfrm>
              <a:off x="649894" y="1756974"/>
              <a:ext cx="3954780" cy="829945"/>
            </a:xfrm>
            <a:prstGeom prst="rect">
              <a:avLst/>
            </a:prstGeom>
            <a:noFill/>
          </p:spPr>
          <p:txBody>
            <a:bodyPr wrap="none" rtlCol="0">
              <a:spAutoFit/>
            </a:bodyPr>
            <a:lstStyle>
              <a:defPPr>
                <a:defRPr lang="zh-CN"/>
              </a:defPPr>
              <a:lvl1pPr>
                <a:defRPr sz="4800" spc="150">
                  <a:solidFill>
                    <a:srgbClr val="F9C326"/>
                  </a:solidFill>
                  <a:latin typeface="思源黑体 CN Heavy" panose="020B0A00000000000000" pitchFamily="34" charset="-122"/>
                  <a:ea typeface="思源黑体 CN Heavy" panose="020B0A00000000000000" pitchFamily="34" charset="-122"/>
                </a:defRPr>
              </a:lvl1pPr>
            </a:lstStyle>
            <a:p>
              <a:r>
                <a:rPr lang="zh-CN" altLang="en-US" dirty="0"/>
                <a:t>感謝您的觀看</a:t>
              </a:r>
            </a:p>
          </p:txBody>
        </p:sp>
        <p:cxnSp>
          <p:nvCxnSpPr>
            <p:cNvPr id="12" name="直接连接符 11"/>
            <p:cNvCxnSpPr/>
            <p:nvPr/>
          </p:nvCxnSpPr>
          <p:spPr>
            <a:xfrm>
              <a:off x="786010" y="3808193"/>
              <a:ext cx="720000" cy="0"/>
            </a:xfrm>
            <a:prstGeom prst="line">
              <a:avLst/>
            </a:prstGeom>
            <a:ln w="31750">
              <a:solidFill>
                <a:srgbClr val="F9C326"/>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649894" y="3009211"/>
              <a:ext cx="5297532" cy="650240"/>
            </a:xfrm>
            <a:prstGeom prst="rect">
              <a:avLst/>
            </a:prstGeom>
            <a:noFill/>
          </p:spPr>
          <p:txBody>
            <a:bodyPr wrap="square" rtlCol="0">
              <a:spAutoFit/>
            </a:bodyPr>
            <a:lstStyle/>
            <a:p>
              <a:pPr>
                <a:lnSpc>
                  <a:spcPct val="130000"/>
                </a:lnSpc>
              </a:pPr>
              <a:r>
                <a:rPr lang="zh-CN" altLang="en-US" sz="1400" dirty="0">
                  <a:solidFill>
                    <a:srgbClr val="F9C326"/>
                  </a:solidFill>
                  <a:latin typeface="思源黑体 CN Heavy" panose="020B0A00000000000000" pitchFamily="34" charset="-122"/>
                </a:rPr>
                <a:t>投資理財產品指債券、銀行定期存款、信用卡、股票投資、保險理財等，哪些產品和貨幣、債券或股票基金搭配最為合適</a:t>
              </a:r>
              <a:endParaRPr lang="zh-CN" altLang="en-US" sz="1100" dirty="0">
                <a:solidFill>
                  <a:srgbClr val="F9C326"/>
                </a:solidFill>
                <a:latin typeface="思源黑体 CN Light" panose="020B0300000000000000" pitchFamily="34" charset="-122"/>
                <a:ea typeface="思源黑体 CN Light" panose="020B0300000000000000" pitchFamily="34" charset="-122"/>
              </a:endParaRPr>
            </a:p>
          </p:txBody>
        </p:sp>
        <p:sp>
          <p:nvSpPr>
            <p:cNvPr id="14" name="矩形: 圆角 13"/>
            <p:cNvSpPr/>
            <p:nvPr/>
          </p:nvSpPr>
          <p:spPr>
            <a:xfrm>
              <a:off x="746148" y="4462426"/>
              <a:ext cx="1620000" cy="36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5" name="文本框 14"/>
            <p:cNvSpPr txBox="1"/>
            <p:nvPr/>
          </p:nvSpPr>
          <p:spPr>
            <a:xfrm>
              <a:off x="893525" y="4473149"/>
              <a:ext cx="1325245" cy="337185"/>
            </a:xfrm>
            <a:prstGeom prst="rect">
              <a:avLst/>
            </a:prstGeom>
            <a:noFill/>
          </p:spPr>
          <p:txBody>
            <a:bodyPr wrap="none" rtlCol="0">
              <a:spAutoFit/>
            </a:bodyPr>
            <a:lstStyle/>
            <a:p>
              <a:pPr algn="ctr"/>
              <a:r>
                <a:rPr lang="zh-CN" altLang="en-US" sz="1600" dirty="0">
                  <a:solidFill>
                    <a:schemeClr val="bg1"/>
                  </a:solidFill>
                  <a:latin typeface="思源黑体 CN Light" panose="020B0300000000000000" pitchFamily="34" charset="-122"/>
                  <a:ea typeface="思源黑体 CN Light" panose="020B0300000000000000" pitchFamily="34" charset="-122"/>
                </a:rPr>
                <a:t>彙報人：</a:t>
              </a:r>
              <a:r>
                <a:rPr lang="en-US" altLang="zh-CN" sz="1600" dirty="0">
                  <a:solidFill>
                    <a:schemeClr val="bg1"/>
                  </a:solidFill>
                  <a:latin typeface="思源黑体 CN Light" panose="020B0300000000000000" pitchFamily="34" charset="-122"/>
                  <a:ea typeface="思源黑体 CN Light" panose="020B0300000000000000" pitchFamily="34" charset="-122"/>
                </a:rPr>
                <a:t>XXX</a:t>
              </a:r>
              <a:endParaRPr lang="zh-CN" altLang="en-US" sz="1600" dirty="0">
                <a:solidFill>
                  <a:schemeClr val="bg1"/>
                </a:solidFill>
                <a:latin typeface="思源黑体 CN Light" panose="020B0300000000000000" pitchFamily="34" charset="-122"/>
                <a:ea typeface="思源黑体 CN Light" panose="020B0300000000000000" pitchFamily="34" charset="-122"/>
              </a:endParaRPr>
            </a:p>
          </p:txBody>
        </p:sp>
        <p:sp>
          <p:nvSpPr>
            <p:cNvPr id="16" name="矩形: 圆角 15"/>
            <p:cNvSpPr/>
            <p:nvPr/>
          </p:nvSpPr>
          <p:spPr>
            <a:xfrm>
              <a:off x="746148" y="5052976"/>
              <a:ext cx="2376000" cy="36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7" name="文本框 16"/>
            <p:cNvSpPr txBox="1"/>
            <p:nvPr/>
          </p:nvSpPr>
          <p:spPr>
            <a:xfrm>
              <a:off x="855368" y="5063699"/>
              <a:ext cx="2176780" cy="337185"/>
            </a:xfrm>
            <a:prstGeom prst="rect">
              <a:avLst/>
            </a:prstGeom>
            <a:noFill/>
          </p:spPr>
          <p:txBody>
            <a:bodyPr wrap="none" rtlCol="0">
              <a:spAutoFit/>
            </a:bodyPr>
            <a:lstStyle/>
            <a:p>
              <a:pPr algn="r"/>
              <a:r>
                <a:rPr lang="zh-CN" altLang="en-US" sz="1600" dirty="0">
                  <a:solidFill>
                    <a:schemeClr val="bg1"/>
                  </a:solidFill>
                  <a:latin typeface="思源黑体 CN Light" panose="020B0300000000000000" pitchFamily="34" charset="-122"/>
                  <a:ea typeface="思源黑体 CN Light" panose="020B0300000000000000" pitchFamily="34" charset="-122"/>
                </a:rPr>
                <a:t>彙報時間：</a:t>
              </a:r>
              <a:r>
                <a:rPr lang="en-US" altLang="zh-CN" sz="1600" dirty="0">
                  <a:solidFill>
                    <a:schemeClr val="bg1"/>
                  </a:solidFill>
                  <a:latin typeface="思源黑体 CN Light" panose="020B0300000000000000" pitchFamily="34" charset="-122"/>
                  <a:ea typeface="思源黑体 CN Light" panose="020B0300000000000000" pitchFamily="34" charset="-122"/>
                </a:rPr>
                <a:t>20XX.XX.XX</a:t>
              </a:r>
              <a:endParaRPr lang="zh-CN" altLang="en-US" sz="1600" dirty="0">
                <a:solidFill>
                  <a:schemeClr val="bg1"/>
                </a:solidFill>
                <a:latin typeface="思源黑体 CN Light" panose="020B0300000000000000" pitchFamily="34" charset="-122"/>
                <a:ea typeface="思源黑体 CN Light" panose="020B0300000000000000" pitchFamily="34" charset="-122"/>
              </a:endParaRPr>
            </a:p>
          </p:txBody>
        </p:sp>
      </p:grpSp>
      <p:sp>
        <p:nvSpPr>
          <p:cNvPr id="18" name="平行四边形 17"/>
          <p:cNvSpPr/>
          <p:nvPr/>
        </p:nvSpPr>
        <p:spPr>
          <a:xfrm>
            <a:off x="10794675" y="0"/>
            <a:ext cx="1404000" cy="2214341"/>
          </a:xfrm>
          <a:prstGeom prst="parallelogram">
            <a:avLst>
              <a:gd name="adj" fmla="val 82494"/>
            </a:avLst>
          </a:prstGeom>
          <a:solidFill>
            <a:srgbClr val="F9C32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9" name="平行四边形 18"/>
          <p:cNvSpPr/>
          <p:nvPr/>
        </p:nvSpPr>
        <p:spPr>
          <a:xfrm rot="1107440">
            <a:off x="5630288" y="-556162"/>
            <a:ext cx="987575" cy="7848000"/>
          </a:xfrm>
          <a:prstGeom prst="parallelogram">
            <a:avLst>
              <a:gd name="adj" fmla="val 61216"/>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 name="椭圆 1"/>
          <p:cNvSpPr/>
          <p:nvPr/>
        </p:nvSpPr>
        <p:spPr>
          <a:xfrm>
            <a:off x="3657600" y="-781050"/>
            <a:ext cx="381000" cy="392733"/>
          </a:xfrm>
          <a:prstGeom prst="ellipse">
            <a:avLst/>
          </a:prstGeom>
          <a:solidFill>
            <a:srgbClr val="F9C3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 name="椭圆 2"/>
          <p:cNvSpPr/>
          <p:nvPr/>
        </p:nvSpPr>
        <p:spPr>
          <a:xfrm>
            <a:off x="4413356" y="-781050"/>
            <a:ext cx="272002" cy="272002"/>
          </a:xfrm>
          <a:prstGeom prst="ellipse">
            <a:avLst/>
          </a:prstGeom>
          <a:solidFill>
            <a:srgbClr val="FDEB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1085" y="723900"/>
            <a:ext cx="8342015" cy="586460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3"/>
          <a:stretch>
            <a:fillRect/>
          </a:stretch>
        </p:blipFill>
        <p:spPr>
          <a:xfrm>
            <a:off x="0" y="0"/>
            <a:ext cx="12192000" cy="6858320"/>
          </a:xfrm>
          <a:prstGeom prst="rect">
            <a:avLst/>
          </a:prstGeom>
        </p:spPr>
      </p:pic>
      <p:pic>
        <p:nvPicPr>
          <p:cNvPr id="5" name="图片 4" descr="www.uugai.com-833136"/>
          <p:cNvPicPr>
            <a:picLocks noChangeAspect="1"/>
          </p:cNvPicPr>
          <p:nvPr/>
        </p:nvPicPr>
        <p:blipFill>
          <a:blip r:embed="rId4"/>
          <a:stretch>
            <a:fillRect/>
          </a:stretch>
        </p:blipFill>
        <p:spPr>
          <a:xfrm>
            <a:off x="838200" y="4057650"/>
            <a:ext cx="1608455" cy="1608455"/>
          </a:xfrm>
          <a:prstGeom prst="rect">
            <a:avLst/>
          </a:prstGeom>
        </p:spPr>
      </p:pic>
      <p:pic>
        <p:nvPicPr>
          <p:cNvPr id="6" name="內容版面配置區 7">
            <a:extLst>
              <a:ext uri="{FF2B5EF4-FFF2-40B4-BE49-F238E27FC236}">
                <a16:creationId xmlns:a16="http://schemas.microsoft.com/office/drawing/2014/main" id="{1BC47ED0-66B5-A09E-79D0-401B4F4809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3193" y="5126873"/>
            <a:ext cx="1285653" cy="1285653"/>
          </a:xfrm>
          <a:prstGeom prst="rect">
            <a:avLst/>
          </a:prstGeom>
        </p:spPr>
      </p:pic>
      <p:sp>
        <p:nvSpPr>
          <p:cNvPr id="7" name="文字方塊 6">
            <a:extLst>
              <a:ext uri="{FF2B5EF4-FFF2-40B4-BE49-F238E27FC236}">
                <a16:creationId xmlns:a16="http://schemas.microsoft.com/office/drawing/2014/main" id="{79103E04-85D6-209A-8905-C51312ECD854}"/>
              </a:ext>
            </a:extLst>
          </p:cNvPr>
          <p:cNvSpPr txBox="1"/>
          <p:nvPr/>
        </p:nvSpPr>
        <p:spPr>
          <a:xfrm>
            <a:off x="4134293" y="6043194"/>
            <a:ext cx="2541208" cy="369332"/>
          </a:xfrm>
          <a:prstGeom prst="rect">
            <a:avLst/>
          </a:prstGeom>
          <a:noFill/>
        </p:spPr>
        <p:txBody>
          <a:bodyPr wrap="none" rtlCol="0">
            <a:spAutoFit/>
          </a:bodyPr>
          <a:lstStyle/>
          <a:p>
            <a:r>
              <a:rPr lang="en-US" altLang="zh-TW" dirty="0">
                <a:hlinkClick r:id="rId6"/>
              </a:rPr>
              <a:t>https://lin.ee/7sUARXb</a:t>
            </a:r>
            <a:endParaRPr lang="zh-TW" altLang="en-US" dirty="0"/>
          </a:p>
        </p:txBody>
      </p:sp>
      <p:sp>
        <p:nvSpPr>
          <p:cNvPr id="8" name="文字方塊 7">
            <a:extLst>
              <a:ext uri="{FF2B5EF4-FFF2-40B4-BE49-F238E27FC236}">
                <a16:creationId xmlns:a16="http://schemas.microsoft.com/office/drawing/2014/main" id="{ABA9B7D2-C2DC-E9B7-FB0C-673548B92E81}"/>
              </a:ext>
            </a:extLst>
          </p:cNvPr>
          <p:cNvSpPr txBox="1"/>
          <p:nvPr/>
        </p:nvSpPr>
        <p:spPr>
          <a:xfrm>
            <a:off x="838200" y="6043194"/>
            <a:ext cx="2911374" cy="369332"/>
          </a:xfrm>
          <a:prstGeom prst="rect">
            <a:avLst/>
          </a:prstGeom>
          <a:noFill/>
        </p:spPr>
        <p:txBody>
          <a:bodyPr wrap="none" rtlCol="0">
            <a:spAutoFit/>
          </a:bodyPr>
          <a:lstStyle/>
          <a:p>
            <a:r>
              <a:rPr lang="zh-TW" altLang="en-US" dirty="0"/>
              <a:t>掃碼或點擊加入官方</a:t>
            </a:r>
            <a:r>
              <a:rPr lang="en-US" altLang="zh-TW" dirty="0"/>
              <a:t>Line@</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rot="16200000" flipH="1">
            <a:off x="496252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 name="任意多边形: 形状 7"/>
          <p:cNvSpPr/>
          <p:nvPr/>
        </p:nvSpPr>
        <p:spPr>
          <a:xfrm rot="16200000" flipV="1">
            <a:off x="207795" y="-207793"/>
            <a:ext cx="6858000" cy="7273589"/>
          </a:xfrm>
          <a:custGeom>
            <a:avLst/>
            <a:gdLst>
              <a:gd name="connsiteX0" fmla="*/ 6858000 w 6858000"/>
              <a:gd name="connsiteY0" fmla="*/ 7273589 h 7273589"/>
              <a:gd name="connsiteX1" fmla="*/ 6858000 w 6858000"/>
              <a:gd name="connsiteY1" fmla="*/ 2947307 h 7273589"/>
              <a:gd name="connsiteX2" fmla="*/ 0 w 6858000"/>
              <a:gd name="connsiteY2" fmla="*/ 0 h 7273589"/>
              <a:gd name="connsiteX3" fmla="*/ 0 w 6858000"/>
              <a:gd name="connsiteY3" fmla="*/ 7273589 h 7273589"/>
            </a:gdLst>
            <a:ahLst/>
            <a:cxnLst>
              <a:cxn ang="0">
                <a:pos x="connsiteX0" y="connsiteY0"/>
              </a:cxn>
              <a:cxn ang="0">
                <a:pos x="connsiteX1" y="connsiteY1"/>
              </a:cxn>
              <a:cxn ang="0">
                <a:pos x="connsiteX2" y="connsiteY2"/>
              </a:cxn>
              <a:cxn ang="0">
                <a:pos x="connsiteX3" y="connsiteY3"/>
              </a:cxn>
            </a:cxnLst>
            <a:rect l="l" t="t" r="r" b="b"/>
            <a:pathLst>
              <a:path w="6858000" h="7273589">
                <a:moveTo>
                  <a:pt x="6858000" y="7273589"/>
                </a:moveTo>
                <a:lnTo>
                  <a:pt x="6858000" y="2947307"/>
                </a:lnTo>
                <a:lnTo>
                  <a:pt x="0" y="0"/>
                </a:lnTo>
                <a:lnTo>
                  <a:pt x="0" y="7273589"/>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任意多边形: 形状 12"/>
          <p:cNvSpPr/>
          <p:nvPr/>
        </p:nvSpPr>
        <p:spPr>
          <a:xfrm>
            <a:off x="5398384" y="1899000"/>
            <a:ext cx="6793617" cy="3060000"/>
          </a:xfrm>
          <a:custGeom>
            <a:avLst/>
            <a:gdLst>
              <a:gd name="connsiteX0" fmla="*/ 0 w 6793617"/>
              <a:gd name="connsiteY0" fmla="*/ 0 h 3060000"/>
              <a:gd name="connsiteX1" fmla="*/ 6793617 w 6793617"/>
              <a:gd name="connsiteY1" fmla="*/ 0 h 3060000"/>
              <a:gd name="connsiteX2" fmla="*/ 6793617 w 6793617"/>
              <a:gd name="connsiteY2" fmla="*/ 3060000 h 3060000"/>
              <a:gd name="connsiteX3" fmla="*/ 1325036 w 6793617"/>
              <a:gd name="connsiteY3" fmla="*/ 3060000 h 3060000"/>
            </a:gdLst>
            <a:ahLst/>
            <a:cxnLst>
              <a:cxn ang="0">
                <a:pos x="connsiteX0" y="connsiteY0"/>
              </a:cxn>
              <a:cxn ang="0">
                <a:pos x="connsiteX1" y="connsiteY1"/>
              </a:cxn>
              <a:cxn ang="0">
                <a:pos x="connsiteX2" y="connsiteY2"/>
              </a:cxn>
              <a:cxn ang="0">
                <a:pos x="connsiteX3" y="connsiteY3"/>
              </a:cxn>
            </a:cxnLst>
            <a:rect l="l" t="t" r="r" b="b"/>
            <a:pathLst>
              <a:path w="6793617" h="3060000">
                <a:moveTo>
                  <a:pt x="0" y="0"/>
                </a:moveTo>
                <a:lnTo>
                  <a:pt x="6793617" y="0"/>
                </a:lnTo>
                <a:lnTo>
                  <a:pt x="6793617" y="3060000"/>
                </a:lnTo>
                <a:lnTo>
                  <a:pt x="1325036" y="3060000"/>
                </a:lnTo>
                <a:close/>
              </a:path>
            </a:pathLst>
          </a:cu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文本框 15"/>
          <p:cNvSpPr txBox="1"/>
          <p:nvPr/>
        </p:nvSpPr>
        <p:spPr>
          <a:xfrm>
            <a:off x="6201841" y="2497976"/>
            <a:ext cx="2000250" cy="1861185"/>
          </a:xfrm>
          <a:prstGeom prst="rect">
            <a:avLst/>
          </a:prstGeom>
          <a:noFill/>
        </p:spPr>
        <p:txBody>
          <a:bodyPr wrap="none" rtlCol="0">
            <a:spAutoFit/>
          </a:bodyPr>
          <a:lstStyle/>
          <a:p>
            <a:pPr algn="ctr"/>
            <a:r>
              <a:rPr lang="en-US" altLang="zh-CN" sz="11500" spc="150" dirty="0">
                <a:solidFill>
                  <a:schemeClr val="bg1"/>
                </a:solidFill>
                <a:latin typeface="思源黑体 CN Heavy" panose="020B0A00000000000000" pitchFamily="34" charset="-122"/>
                <a:ea typeface="思源黑体 CN Heavy" panose="020B0A00000000000000" pitchFamily="34" charset="-122"/>
              </a:rPr>
              <a:t>01</a:t>
            </a:r>
            <a:endParaRPr lang="zh-CN" altLang="en-US" sz="11500" spc="150" dirty="0">
              <a:solidFill>
                <a:schemeClr val="bg1"/>
              </a:solidFill>
              <a:latin typeface="思源黑体 CN Heavy" panose="020B0A00000000000000" pitchFamily="34" charset="-122"/>
              <a:ea typeface="思源黑体 CN Heavy" panose="020B0A00000000000000" pitchFamily="34" charset="-122"/>
            </a:endParaRPr>
          </a:p>
        </p:txBody>
      </p:sp>
      <p:sp>
        <p:nvSpPr>
          <p:cNvPr id="19" name="文本框 18"/>
          <p:cNvSpPr txBox="1"/>
          <p:nvPr/>
        </p:nvSpPr>
        <p:spPr>
          <a:xfrm>
            <a:off x="8184455" y="3815971"/>
            <a:ext cx="3312220" cy="6502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主要介紹了常見投資理財產品的定義</a:t>
            </a:r>
            <a:r>
              <a:rPr lang="en-US" altLang="zh-CN" sz="1400" dirty="0">
                <a:solidFill>
                  <a:schemeClr val="bg1">
                    <a:lumMod val="95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特點和相關風險收益情況</a:t>
            </a:r>
          </a:p>
        </p:txBody>
      </p:sp>
      <p:sp>
        <p:nvSpPr>
          <p:cNvPr id="20" name="文本框 19"/>
          <p:cNvSpPr txBox="1"/>
          <p:nvPr/>
        </p:nvSpPr>
        <p:spPr>
          <a:xfrm>
            <a:off x="8184455" y="2484494"/>
            <a:ext cx="3994472" cy="1014730"/>
          </a:xfrm>
          <a:prstGeom prst="rect">
            <a:avLst/>
          </a:prstGeom>
          <a:noFill/>
        </p:spPr>
        <p:txBody>
          <a:bodyPr wrap="square" rtlCol="0">
            <a:spAutoFit/>
          </a:bodyPr>
          <a:lstStyle/>
          <a:p>
            <a:r>
              <a:rPr lang="zh-CN" altLang="en-US" sz="60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21" name="文本框 20"/>
          <p:cNvSpPr txBox="1"/>
          <p:nvPr/>
        </p:nvSpPr>
        <p:spPr>
          <a:xfrm>
            <a:off x="8184455" y="3354344"/>
            <a:ext cx="3366770" cy="398780"/>
          </a:xfrm>
          <a:prstGeom prst="rect">
            <a:avLst/>
          </a:prstGeom>
          <a:noFill/>
        </p:spPr>
        <p:txBody>
          <a:bodyPr wrap="none" rtlCol="0">
            <a:spAutoFit/>
          </a:bodyPr>
          <a:lstStyle/>
          <a:p>
            <a:r>
              <a:rPr lang="en-US" altLang="zh-CN" sz="20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425" y="-186498"/>
            <a:ext cx="9520440" cy="7345295"/>
          </a:xfrm>
          <a:prstGeom prst="rect">
            <a:avLst/>
          </a:prstGeom>
        </p:spPr>
      </p:pic>
      <p:sp>
        <p:nvSpPr>
          <p:cNvPr id="17" name="矩形: 圆角 16"/>
          <p:cNvSpPr/>
          <p:nvPr/>
        </p:nvSpPr>
        <p:spPr>
          <a:xfrm rot="18985656">
            <a:off x="9585595" y="-208347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4"/>
          <p:cNvSpPr/>
          <p:nvPr/>
        </p:nvSpPr>
        <p:spPr>
          <a:xfrm>
            <a:off x="695326" y="1528021"/>
            <a:ext cx="5400674" cy="4860758"/>
          </a:xfrm>
          <a:prstGeom prst="roundRect">
            <a:avLst>
              <a:gd name="adj" fmla="val 4786"/>
            </a:avLst>
          </a:prstGeom>
          <a:noFill/>
          <a:ln w="38100">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9" name="组合 28"/>
          <p:cNvGrpSpPr/>
          <p:nvPr/>
        </p:nvGrpSpPr>
        <p:grpSpPr>
          <a:xfrm>
            <a:off x="795589" y="1641769"/>
            <a:ext cx="5200148" cy="4633263"/>
            <a:chOff x="795589" y="1641769"/>
            <a:chExt cx="5200148" cy="4633263"/>
          </a:xfrm>
          <a:blipFill>
            <a:blip r:embed="rId2"/>
            <a:tile tx="6350" ty="0" sx="100000" sy="100000" flip="none" algn="ctr"/>
          </a:blipFill>
        </p:grpSpPr>
        <p:sp>
          <p:nvSpPr>
            <p:cNvPr id="17" name="矩形: 圆角 16"/>
            <p:cNvSpPr/>
            <p:nvPr/>
          </p:nvSpPr>
          <p:spPr>
            <a:xfrm>
              <a:off x="795589" y="1641769"/>
              <a:ext cx="2520481" cy="2254787"/>
            </a:xfrm>
            <a:prstGeom prst="roundRect">
              <a:avLst>
                <a:gd name="adj" fmla="val 737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8" name="矩形: 圆角 17"/>
            <p:cNvSpPr/>
            <p:nvPr/>
          </p:nvSpPr>
          <p:spPr>
            <a:xfrm>
              <a:off x="3475256" y="1641769"/>
              <a:ext cx="2520481" cy="2254787"/>
            </a:xfrm>
            <a:prstGeom prst="roundRect">
              <a:avLst>
                <a:gd name="adj" fmla="val 906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9" name="矩形: 圆角 18"/>
            <p:cNvSpPr/>
            <p:nvPr/>
          </p:nvSpPr>
          <p:spPr>
            <a:xfrm>
              <a:off x="795589" y="4020245"/>
              <a:ext cx="2520481" cy="2254787"/>
            </a:xfrm>
            <a:prstGeom prst="roundRect">
              <a:avLst>
                <a:gd name="adj" fmla="val 99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0" name="矩形: 圆角 19"/>
            <p:cNvSpPr/>
            <p:nvPr/>
          </p:nvSpPr>
          <p:spPr>
            <a:xfrm>
              <a:off x="3475256" y="4020245"/>
              <a:ext cx="2520481" cy="2254787"/>
            </a:xfrm>
            <a:prstGeom prst="roundRect">
              <a:avLst>
                <a:gd name="adj" fmla="val 990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sp>
        <p:nvSpPr>
          <p:cNvPr id="25" name="文本框 24"/>
          <p:cNvSpPr txBox="1"/>
          <p:nvPr/>
        </p:nvSpPr>
        <p:spPr>
          <a:xfrm>
            <a:off x="6472989" y="1641769"/>
            <a:ext cx="2165685" cy="398780"/>
          </a:xfrm>
          <a:prstGeom prst="rect">
            <a:avLst/>
          </a:prstGeom>
          <a:noFill/>
        </p:spPr>
        <p:txBody>
          <a:bodyPr wrap="square" rtlCol="0">
            <a:spAutoFit/>
          </a:bodyPr>
          <a:lstStyle/>
          <a:p>
            <a:r>
              <a:rPr lang="zh-CN" altLang="en-US" sz="2000" spc="300" dirty="0">
                <a:solidFill>
                  <a:schemeClr val="tx1">
                    <a:lumMod val="50000"/>
                    <a:lumOff val="50000"/>
                  </a:schemeClr>
                </a:solidFill>
                <a:latin typeface="思源黑体 CN Heavy" panose="020B0A00000000000000" pitchFamily="34" charset="-122"/>
                <a:ea typeface="思源黑体 CN Heavy" panose="020B0A00000000000000" pitchFamily="34" charset="-122"/>
              </a:rPr>
              <a:t>債券簡介</a:t>
            </a:r>
          </a:p>
        </p:txBody>
      </p:sp>
      <p:sp>
        <p:nvSpPr>
          <p:cNvPr id="26" name="菱形 25"/>
          <p:cNvSpPr/>
          <p:nvPr/>
        </p:nvSpPr>
        <p:spPr>
          <a:xfrm>
            <a:off x="8438619" y="1733824"/>
            <a:ext cx="216000" cy="216000"/>
          </a:xfrm>
          <a:prstGeom prst="diamond">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28" name="直接连接符 27"/>
          <p:cNvCxnSpPr/>
          <p:nvPr/>
        </p:nvCxnSpPr>
        <p:spPr>
          <a:xfrm>
            <a:off x="8590553" y="1841824"/>
            <a:ext cx="2334121" cy="0"/>
          </a:xfrm>
          <a:prstGeom prst="line">
            <a:avLst/>
          </a:prstGeom>
          <a:ln>
            <a:solidFill>
              <a:srgbClr val="F9C326"/>
            </a:solidFill>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6472989" y="1981954"/>
            <a:ext cx="4716379"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債券型理財產品是指銀行將資金主要投資於貨幣市場，一般投資於央行票據和企業短期融資券</a:t>
            </a:r>
          </a:p>
        </p:txBody>
      </p:sp>
      <p:sp>
        <p:nvSpPr>
          <p:cNvPr id="34" name="文本框 33"/>
          <p:cNvSpPr txBox="1"/>
          <p:nvPr/>
        </p:nvSpPr>
        <p:spPr>
          <a:xfrm>
            <a:off x="6472989" y="2997327"/>
            <a:ext cx="2165685" cy="398780"/>
          </a:xfrm>
          <a:prstGeom prst="rect">
            <a:avLst/>
          </a:prstGeom>
          <a:noFill/>
        </p:spPr>
        <p:txBody>
          <a:bodyPr wrap="square" rtlCol="0">
            <a:spAutoFit/>
          </a:bodyPr>
          <a:lstStyle/>
          <a:p>
            <a:r>
              <a:rPr lang="zh-CN" altLang="en-US" sz="2000" spc="300" dirty="0">
                <a:solidFill>
                  <a:schemeClr val="tx1">
                    <a:lumMod val="50000"/>
                    <a:lumOff val="50000"/>
                  </a:schemeClr>
                </a:solidFill>
                <a:latin typeface="思源黑体 CN Heavy" panose="020B0A00000000000000" pitchFamily="34" charset="-122"/>
                <a:ea typeface="思源黑体 CN Heavy" panose="020B0A00000000000000" pitchFamily="34" charset="-122"/>
              </a:rPr>
              <a:t>債券類型</a:t>
            </a:r>
          </a:p>
        </p:txBody>
      </p:sp>
      <p:sp>
        <p:nvSpPr>
          <p:cNvPr id="37" name="菱形 36"/>
          <p:cNvSpPr/>
          <p:nvPr/>
        </p:nvSpPr>
        <p:spPr>
          <a:xfrm>
            <a:off x="8438619" y="3089382"/>
            <a:ext cx="216000" cy="216000"/>
          </a:xfrm>
          <a:prstGeom prst="diamond">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38" name="直接连接符 37"/>
          <p:cNvCxnSpPr/>
          <p:nvPr/>
        </p:nvCxnSpPr>
        <p:spPr>
          <a:xfrm>
            <a:off x="8590553" y="3197382"/>
            <a:ext cx="2334121" cy="0"/>
          </a:xfrm>
          <a:prstGeom prst="line">
            <a:avLst/>
          </a:prstGeom>
          <a:ln>
            <a:solidFill>
              <a:srgbClr val="F9C326"/>
            </a:solidFill>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6472989" y="3337512"/>
            <a:ext cx="4716379" cy="737235"/>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按發行主體劃分</a:t>
            </a:r>
            <a:r>
              <a:rPr lang="en-US" altLang="zh-CN" dirty="0"/>
              <a:t>,</a:t>
            </a:r>
            <a:r>
              <a:rPr lang="zh-CN" altLang="en-US" dirty="0"/>
              <a:t>債券可以分為政府債券、金融債券、公司</a:t>
            </a:r>
            <a:r>
              <a:rPr lang="en-US" altLang="zh-CN" dirty="0"/>
              <a:t>(</a:t>
            </a:r>
            <a:r>
              <a:rPr lang="zh-CN" altLang="en-US" dirty="0"/>
              <a:t>企業</a:t>
            </a:r>
            <a:r>
              <a:rPr lang="en-US" altLang="zh-CN" dirty="0"/>
              <a:t>)</a:t>
            </a:r>
            <a:r>
              <a:rPr lang="zh-CN" altLang="en-US" dirty="0"/>
              <a:t>債券</a:t>
            </a:r>
            <a:r>
              <a:rPr lang="en-US" altLang="zh-CN" dirty="0"/>
              <a:t>,</a:t>
            </a:r>
            <a:r>
              <a:rPr lang="zh-CN" altLang="en-US" dirty="0"/>
              <a:t>主要包括國債、地方政府債券等</a:t>
            </a:r>
          </a:p>
        </p:txBody>
      </p:sp>
      <p:sp>
        <p:nvSpPr>
          <p:cNvPr id="39" name="矩形: 圆角 38"/>
          <p:cNvSpPr/>
          <p:nvPr/>
        </p:nvSpPr>
        <p:spPr>
          <a:xfrm>
            <a:off x="6372725" y="4214130"/>
            <a:ext cx="5023686" cy="2081470"/>
          </a:xfrm>
          <a:prstGeom prst="roundRect">
            <a:avLst>
              <a:gd name="adj" fmla="val 8575"/>
            </a:avLst>
          </a:pr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1" name="文本框 40"/>
          <p:cNvSpPr txBox="1"/>
          <p:nvPr/>
        </p:nvSpPr>
        <p:spPr>
          <a:xfrm>
            <a:off x="6472989" y="4732208"/>
            <a:ext cx="2165685" cy="398780"/>
          </a:xfrm>
          <a:prstGeom prst="rect">
            <a:avLst/>
          </a:prstGeom>
          <a:noFill/>
        </p:spPr>
        <p:txBody>
          <a:bodyPr wrap="square" rtlCol="0">
            <a:spAutoFit/>
          </a:bodyPr>
          <a:lstStyle/>
          <a:p>
            <a:r>
              <a:rPr lang="zh-CN" altLang="en-US" sz="2000" spc="300" dirty="0">
                <a:solidFill>
                  <a:schemeClr val="tx1">
                    <a:lumMod val="50000"/>
                    <a:lumOff val="50000"/>
                  </a:schemeClr>
                </a:solidFill>
                <a:latin typeface="思源黑体 CN Heavy" panose="020B0A00000000000000" pitchFamily="34" charset="-122"/>
                <a:ea typeface="思源黑体 CN Heavy" panose="020B0A00000000000000" pitchFamily="34" charset="-122"/>
              </a:rPr>
              <a:t>債券風險</a:t>
            </a:r>
          </a:p>
        </p:txBody>
      </p:sp>
      <p:sp>
        <p:nvSpPr>
          <p:cNvPr id="44" name="菱形 43"/>
          <p:cNvSpPr/>
          <p:nvPr/>
        </p:nvSpPr>
        <p:spPr>
          <a:xfrm>
            <a:off x="8438619" y="4824263"/>
            <a:ext cx="216000" cy="216000"/>
          </a:xfrm>
          <a:prstGeom prst="diamond">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45" name="直接连接符 44"/>
          <p:cNvCxnSpPr/>
          <p:nvPr/>
        </p:nvCxnSpPr>
        <p:spPr>
          <a:xfrm>
            <a:off x="8590553" y="4932263"/>
            <a:ext cx="2334121" cy="0"/>
          </a:xfrm>
          <a:prstGeom prst="line">
            <a:avLst/>
          </a:prstGeom>
          <a:ln>
            <a:solidFill>
              <a:srgbClr val="F9C326"/>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6472989" y="5072393"/>
            <a:ext cx="4716379"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債券類型的理財產品</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其風險主要來自兩種，一個是利率風險的變化</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另一個是匯率風險的變化</a:t>
            </a:r>
          </a:p>
        </p:txBody>
      </p:sp>
      <p:sp>
        <p:nvSpPr>
          <p:cNvPr id="48" name="矩形: 圆角 47"/>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0" name="椭圆 39"/>
          <p:cNvSpPr/>
          <p:nvPr/>
        </p:nvSpPr>
        <p:spPr>
          <a:xfrm>
            <a:off x="3657600" y="-781050"/>
            <a:ext cx="381000" cy="392733"/>
          </a:xfrm>
          <a:prstGeom prst="ellipse">
            <a:avLst/>
          </a:prstGeom>
          <a:solidFill>
            <a:srgbClr val="F9C3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2" name="椭圆 41"/>
          <p:cNvSpPr/>
          <p:nvPr/>
        </p:nvSpPr>
        <p:spPr>
          <a:xfrm>
            <a:off x="4413356" y="-781050"/>
            <a:ext cx="272002" cy="272002"/>
          </a:xfrm>
          <a:prstGeom prst="ellipse">
            <a:avLst/>
          </a:prstGeom>
          <a:solidFill>
            <a:srgbClr val="FDEB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47" name="图片 46"/>
          <p:cNvPicPr>
            <a:picLocks noChangeAspect="1"/>
          </p:cNvPicPr>
          <p:nvPr/>
        </p:nvPicPr>
        <p:blipFill>
          <a:blip r:embed="rId3">
            <a:extLst>
              <a:ext uri="{28A0092B-C50C-407E-A947-70E740481C1C}">
                <a14:useLocalDpi xmlns:a14="http://schemas.microsoft.com/office/drawing/2010/main" val="0"/>
              </a:ext>
            </a:extLst>
          </a:blip>
          <a:srcRect l="37954" r="45622" b="80750"/>
          <a:stretch>
            <a:fillRect/>
          </a:stretch>
        </p:blipFill>
        <p:spPr>
          <a:xfrm>
            <a:off x="5015293" y="-1026247"/>
            <a:ext cx="1066803" cy="879032"/>
          </a:xfrm>
          <a:custGeom>
            <a:avLst/>
            <a:gdLst>
              <a:gd name="connsiteX0" fmla="*/ 0 w 1466850"/>
              <a:gd name="connsiteY0" fmla="*/ 0 h 1208666"/>
              <a:gd name="connsiteX1" fmla="*/ 1466850 w 1466850"/>
              <a:gd name="connsiteY1" fmla="*/ 0 h 1208666"/>
              <a:gd name="connsiteX2" fmla="*/ 1466850 w 1466850"/>
              <a:gd name="connsiteY2" fmla="*/ 1208666 h 1208666"/>
              <a:gd name="connsiteX3" fmla="*/ 0 w 1466850"/>
              <a:gd name="connsiteY3" fmla="*/ 1208666 h 1208666"/>
            </a:gdLst>
            <a:ahLst/>
            <a:cxnLst>
              <a:cxn ang="0">
                <a:pos x="connsiteX0" y="connsiteY0"/>
              </a:cxn>
              <a:cxn ang="0">
                <a:pos x="connsiteX1" y="connsiteY1"/>
              </a:cxn>
              <a:cxn ang="0">
                <a:pos x="connsiteX2" y="connsiteY2"/>
              </a:cxn>
              <a:cxn ang="0">
                <a:pos x="connsiteX3" y="connsiteY3"/>
              </a:cxn>
            </a:cxnLst>
            <a:rect l="l" t="t" r="r" b="b"/>
            <a:pathLst>
              <a:path w="1466850" h="1208666">
                <a:moveTo>
                  <a:pt x="0" y="0"/>
                </a:moveTo>
                <a:lnTo>
                  <a:pt x="1466850" y="0"/>
                </a:lnTo>
                <a:lnTo>
                  <a:pt x="1466850" y="1208666"/>
                </a:lnTo>
                <a:lnTo>
                  <a:pt x="0" y="1208666"/>
                </a:lnTo>
                <a:close/>
              </a:path>
            </a:pathLst>
          </a:custGeom>
        </p:spPr>
      </p:pic>
      <p:grpSp>
        <p:nvGrpSpPr>
          <p:cNvPr id="27" name="组合 26"/>
          <p:cNvGrpSpPr/>
          <p:nvPr/>
        </p:nvGrpSpPr>
        <p:grpSpPr>
          <a:xfrm>
            <a:off x="192504" y="64389"/>
            <a:ext cx="4449046" cy="933997"/>
            <a:chOff x="192504" y="64389"/>
            <a:chExt cx="4449046" cy="933997"/>
          </a:xfrm>
        </p:grpSpPr>
        <p:sp>
          <p:nvSpPr>
            <p:cNvPr id="8" name="任意多边形: 形状 7"/>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9" name="组合 8"/>
            <p:cNvGrpSpPr/>
            <p:nvPr/>
          </p:nvGrpSpPr>
          <p:grpSpPr>
            <a:xfrm>
              <a:off x="1765904" y="214779"/>
              <a:ext cx="2468245" cy="737248"/>
              <a:chOff x="8788470" y="2275098"/>
              <a:chExt cx="2468245" cy="737248"/>
            </a:xfrm>
          </p:grpSpPr>
          <p:sp>
            <p:nvSpPr>
              <p:cNvPr id="10" name="文本框 9"/>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產品簡介</a:t>
                </a:r>
              </a:p>
            </p:txBody>
          </p:sp>
          <p:sp>
            <p:nvSpPr>
              <p:cNvPr id="11" name="文本框 10"/>
              <p:cNvSpPr txBox="1"/>
              <p:nvPr/>
            </p:nvSpPr>
            <p:spPr>
              <a:xfrm>
                <a:off x="8788470" y="2705641"/>
                <a:ext cx="246824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12" name="任意多边形: 形状 11"/>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13" name="文本框 12"/>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01</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51" name="图片 50"/>
            <p:cNvPicPr>
              <a:picLocks noChangeAspect="1"/>
            </p:cNvPicPr>
            <p:nvPr/>
          </p:nvPicPr>
          <p:blipFill>
            <a:blip r:embed="rId4">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4"/>
          <p:cNvSpPr/>
          <p:nvPr/>
        </p:nvSpPr>
        <p:spPr>
          <a:xfrm>
            <a:off x="6127594" y="1407692"/>
            <a:ext cx="5400674" cy="4860758"/>
          </a:xfrm>
          <a:prstGeom prst="roundRect">
            <a:avLst>
              <a:gd name="adj" fmla="val 4786"/>
            </a:avLst>
          </a:prstGeom>
          <a:solidFill>
            <a:srgbClr val="F9C32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693819" y="2294773"/>
            <a:ext cx="5184674" cy="1060450"/>
          </a:xfrm>
          <a:prstGeom prst="rect">
            <a:avLst/>
          </a:prstGeom>
          <a:noFill/>
        </p:spPr>
        <p:txBody>
          <a:bodyPr wrap="square" rtlCol="0">
            <a:spAutoFit/>
          </a:bodyPr>
          <a:lstStyle>
            <a:defPPr>
              <a:defRPr lang="zh-CN"/>
            </a:defPPr>
            <a:lvl1pPr>
              <a:lnSpc>
                <a:spcPct val="15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基金是證券公司把眾多投資人的資金彙集起來，由基金託管人（例如銀行）託管，由專業的基金管理公司管理和運用，通過投資於股票和債券等證券，實現收益的目的</a:t>
            </a:r>
          </a:p>
        </p:txBody>
      </p:sp>
      <p:sp>
        <p:nvSpPr>
          <p:cNvPr id="39" name="矩形: 圆角 38"/>
          <p:cNvSpPr/>
          <p:nvPr/>
        </p:nvSpPr>
        <p:spPr>
          <a:xfrm>
            <a:off x="693819" y="1639375"/>
            <a:ext cx="5023686" cy="54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1" name="文本框 40"/>
          <p:cNvSpPr txBox="1"/>
          <p:nvPr/>
        </p:nvSpPr>
        <p:spPr>
          <a:xfrm>
            <a:off x="794083" y="1709320"/>
            <a:ext cx="2165685" cy="398780"/>
          </a:xfrm>
          <a:prstGeom prst="rect">
            <a:avLst/>
          </a:prstGeom>
          <a:noFill/>
        </p:spPr>
        <p:txBody>
          <a:bodyPr wrap="square" rtlCol="0">
            <a:spAutoFit/>
          </a:bodyPr>
          <a:lstStyle/>
          <a:p>
            <a:r>
              <a:rPr lang="zh-CN" altLang="en-US" sz="2000" spc="300" dirty="0">
                <a:solidFill>
                  <a:schemeClr val="bg1"/>
                </a:solidFill>
                <a:latin typeface="思源黑体 CN Heavy" panose="020B0A00000000000000" pitchFamily="34" charset="-122"/>
                <a:ea typeface="思源黑体 CN Heavy" panose="020B0A00000000000000" pitchFamily="34" charset="-122"/>
              </a:rPr>
              <a:t>基金簡介</a:t>
            </a:r>
          </a:p>
        </p:txBody>
      </p:sp>
      <p:grpSp>
        <p:nvGrpSpPr>
          <p:cNvPr id="46" name="组合 45"/>
          <p:cNvGrpSpPr/>
          <p:nvPr/>
        </p:nvGrpSpPr>
        <p:grpSpPr>
          <a:xfrm>
            <a:off x="2398768" y="1801375"/>
            <a:ext cx="2486055" cy="216000"/>
            <a:chOff x="8566956" y="4781823"/>
            <a:chExt cx="2486055" cy="216000"/>
          </a:xfrm>
        </p:grpSpPr>
        <p:sp>
          <p:nvSpPr>
            <p:cNvPr id="44" name="菱形 43"/>
            <p:cNvSpPr/>
            <p:nvPr/>
          </p:nvSpPr>
          <p:spPr>
            <a:xfrm>
              <a:off x="8566956" y="4781823"/>
              <a:ext cx="216000" cy="2160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45" name="直接连接符 44"/>
            <p:cNvCxnSpPr/>
            <p:nvPr/>
          </p:nvCxnSpPr>
          <p:spPr>
            <a:xfrm>
              <a:off x="8718890" y="4889823"/>
              <a:ext cx="233412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9" name="文本框 48"/>
          <p:cNvSpPr txBox="1"/>
          <p:nvPr/>
        </p:nvSpPr>
        <p:spPr>
          <a:xfrm>
            <a:off x="693819" y="4901610"/>
            <a:ext cx="5184674"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基金的特點有集合理財專業管理</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就是說將老百姓的錢彙集起來由專業的基金管理團隊進行投資</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基金通常會購買一籃子股票進行組合投資，能夠有效分散風險</a:t>
            </a:r>
          </a:p>
        </p:txBody>
      </p:sp>
      <p:sp>
        <p:nvSpPr>
          <p:cNvPr id="51" name="矩形: 圆角 50"/>
          <p:cNvSpPr/>
          <p:nvPr/>
        </p:nvSpPr>
        <p:spPr>
          <a:xfrm>
            <a:off x="693819" y="4246212"/>
            <a:ext cx="5023686" cy="540000"/>
          </a:xfrm>
          <a:prstGeom prst="roundRect">
            <a:avLst>
              <a:gd name="adj" fmla="val 50000"/>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2" name="文本框 51"/>
          <p:cNvSpPr txBox="1"/>
          <p:nvPr/>
        </p:nvSpPr>
        <p:spPr>
          <a:xfrm>
            <a:off x="794083" y="4316157"/>
            <a:ext cx="2165685" cy="398780"/>
          </a:xfrm>
          <a:prstGeom prst="rect">
            <a:avLst/>
          </a:prstGeom>
          <a:noFill/>
        </p:spPr>
        <p:txBody>
          <a:bodyPr wrap="square" rtlCol="0">
            <a:spAutoFit/>
          </a:bodyPr>
          <a:lstStyle/>
          <a:p>
            <a:r>
              <a:rPr lang="zh-CN" altLang="en-US" sz="2000" spc="300" dirty="0">
                <a:solidFill>
                  <a:schemeClr val="bg1"/>
                </a:solidFill>
                <a:latin typeface="思源黑体 CN Heavy" panose="020B0A00000000000000" pitchFamily="34" charset="-122"/>
                <a:ea typeface="思源黑体 CN Heavy" panose="020B0A00000000000000" pitchFamily="34" charset="-122"/>
              </a:rPr>
              <a:t>基金特點</a:t>
            </a:r>
          </a:p>
        </p:txBody>
      </p:sp>
      <p:grpSp>
        <p:nvGrpSpPr>
          <p:cNvPr id="53" name="组合 52"/>
          <p:cNvGrpSpPr/>
          <p:nvPr/>
        </p:nvGrpSpPr>
        <p:grpSpPr>
          <a:xfrm>
            <a:off x="2398768" y="4408212"/>
            <a:ext cx="2486055" cy="216000"/>
            <a:chOff x="8566956" y="4781823"/>
            <a:chExt cx="2486055" cy="216000"/>
          </a:xfrm>
        </p:grpSpPr>
        <p:sp>
          <p:nvSpPr>
            <p:cNvPr id="54" name="菱形 53"/>
            <p:cNvSpPr/>
            <p:nvPr/>
          </p:nvSpPr>
          <p:spPr>
            <a:xfrm>
              <a:off x="8566956" y="4781823"/>
              <a:ext cx="216000" cy="2160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55" name="直接连接符 54"/>
            <p:cNvCxnSpPr/>
            <p:nvPr/>
          </p:nvCxnSpPr>
          <p:spPr>
            <a:xfrm>
              <a:off x="8718890" y="4889823"/>
              <a:ext cx="233412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7" name="文本框 56"/>
          <p:cNvSpPr txBox="1"/>
          <p:nvPr/>
        </p:nvSpPr>
        <p:spPr>
          <a:xfrm>
            <a:off x="7745089" y="4250948"/>
            <a:ext cx="2165685" cy="398780"/>
          </a:xfrm>
          <a:prstGeom prst="rect">
            <a:avLst/>
          </a:prstGeom>
          <a:noFill/>
        </p:spPr>
        <p:txBody>
          <a:bodyPr wrap="square" rtlCol="0">
            <a:spAutoFit/>
          </a:bodyPr>
          <a:lstStyle/>
          <a:p>
            <a:pPr algn="ctr"/>
            <a:r>
              <a:rPr lang="zh-CN" altLang="en-US" sz="2000" spc="300" dirty="0">
                <a:solidFill>
                  <a:schemeClr val="bg1"/>
                </a:solidFill>
                <a:latin typeface="思源黑体 CN Heavy" panose="020B0A00000000000000" pitchFamily="34" charset="-122"/>
                <a:ea typeface="思源黑体 CN Heavy" panose="020B0A00000000000000" pitchFamily="34" charset="-122"/>
              </a:rPr>
              <a:t>基金特點</a:t>
            </a:r>
          </a:p>
        </p:txBody>
      </p:sp>
      <p:sp>
        <p:nvSpPr>
          <p:cNvPr id="59" name="文本框 58"/>
          <p:cNvSpPr txBox="1"/>
          <p:nvPr/>
        </p:nvSpPr>
        <p:spPr>
          <a:xfrm>
            <a:off x="6379162" y="4783637"/>
            <a:ext cx="4897539" cy="1060450"/>
          </a:xfrm>
          <a:prstGeom prst="rect">
            <a:avLst/>
          </a:prstGeom>
          <a:noFill/>
        </p:spPr>
        <p:txBody>
          <a:bodyPr wrap="square" rtlCol="0">
            <a:spAutoFit/>
          </a:bodyPr>
          <a:lstStyle/>
          <a:p>
            <a:pPr algn="ct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基金的另一些特點是，基金的收益除掉基金管理費等費用之後，剩餘的收益由我們投資基金的老百姓共用，相應的風險也是由投資的老百姓共同承擔</a:t>
            </a:r>
          </a:p>
        </p:txBody>
      </p:sp>
      <p:sp>
        <p:nvSpPr>
          <p:cNvPr id="28" name="矩形: 圆角 27"/>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9" name="组合 28"/>
          <p:cNvGrpSpPr/>
          <p:nvPr/>
        </p:nvGrpSpPr>
        <p:grpSpPr>
          <a:xfrm>
            <a:off x="192504" y="64389"/>
            <a:ext cx="4449046" cy="933997"/>
            <a:chOff x="192504" y="64389"/>
            <a:chExt cx="4449046" cy="933997"/>
          </a:xfrm>
        </p:grpSpPr>
        <p:sp>
          <p:nvSpPr>
            <p:cNvPr id="30" name="任意多边形: 形状 29"/>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2" name="组合 31"/>
            <p:cNvGrpSpPr/>
            <p:nvPr/>
          </p:nvGrpSpPr>
          <p:grpSpPr>
            <a:xfrm>
              <a:off x="1765904" y="214779"/>
              <a:ext cx="2468245" cy="737248"/>
              <a:chOff x="8788470" y="2275098"/>
              <a:chExt cx="2468245" cy="737248"/>
            </a:xfrm>
          </p:grpSpPr>
          <p:sp>
            <p:nvSpPr>
              <p:cNvPr id="36" name="文本框 35"/>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產品簡介</a:t>
                </a:r>
              </a:p>
            </p:txBody>
          </p:sp>
          <p:sp>
            <p:nvSpPr>
              <p:cNvPr id="37" name="文本框 36"/>
              <p:cNvSpPr txBox="1"/>
              <p:nvPr/>
            </p:nvSpPr>
            <p:spPr>
              <a:xfrm>
                <a:off x="8788470" y="2705641"/>
                <a:ext cx="246824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3" name="任意多边形: 形状 32"/>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4" name="文本框 33"/>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01</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35" name="图片 34"/>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5311" y="1200105"/>
            <a:ext cx="5521521" cy="345095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0" y="4259179"/>
            <a:ext cx="12192000" cy="25988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8" name="矩形 37"/>
          <p:cNvSpPr/>
          <p:nvPr/>
        </p:nvSpPr>
        <p:spPr>
          <a:xfrm>
            <a:off x="672848" y="2550692"/>
            <a:ext cx="5386640" cy="329639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0" name="矩形 39"/>
          <p:cNvSpPr/>
          <p:nvPr/>
        </p:nvSpPr>
        <p:spPr>
          <a:xfrm>
            <a:off x="6059488" y="2550692"/>
            <a:ext cx="5473700" cy="329639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6" name="文本框 55"/>
          <p:cNvSpPr txBox="1"/>
          <p:nvPr/>
        </p:nvSpPr>
        <p:spPr>
          <a:xfrm>
            <a:off x="658811" y="3666374"/>
            <a:ext cx="3578849" cy="2030095"/>
          </a:xfrm>
          <a:prstGeom prst="rect">
            <a:avLst/>
          </a:prstGeom>
          <a:noFill/>
        </p:spPr>
        <p:txBody>
          <a:bodyPr wrap="square" rtlCol="0">
            <a:spAutoFit/>
          </a:bodyPr>
          <a:lstStyle/>
          <a:p>
            <a:pPr algn="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股票是股份公司發行的所有權憑證</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是股份公司向每一位股東發行的一種有價值的證券。作為籌集資金</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獲得股息、紅利的持股憑證。每股代表股東對企業基本單位的所有權。而且每只股票的背後都是一家上市公司</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同時每家上市公司都會發行股票</a:t>
            </a:r>
          </a:p>
        </p:txBody>
      </p:sp>
      <p:sp>
        <p:nvSpPr>
          <p:cNvPr id="62" name="文本框 61"/>
          <p:cNvSpPr txBox="1"/>
          <p:nvPr/>
        </p:nvSpPr>
        <p:spPr>
          <a:xfrm>
            <a:off x="2784781" y="329907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r"/>
            <a:r>
              <a:rPr lang="zh-CN" altLang="en-US" sz="2000" dirty="0">
                <a:solidFill>
                  <a:schemeClr val="bg1"/>
                </a:solidFill>
              </a:rPr>
              <a:t>股票簡介</a:t>
            </a:r>
          </a:p>
        </p:txBody>
      </p:sp>
      <p:sp>
        <p:nvSpPr>
          <p:cNvPr id="65" name="文本框 64"/>
          <p:cNvSpPr txBox="1"/>
          <p:nvPr/>
        </p:nvSpPr>
        <p:spPr>
          <a:xfrm>
            <a:off x="7987425" y="3666374"/>
            <a:ext cx="3665077" cy="2030095"/>
          </a:xfrm>
          <a:prstGeom prst="rect">
            <a:avLst/>
          </a:prstGeom>
          <a:noFill/>
        </p:spPr>
        <p:txBody>
          <a:bodyPr wrap="square" rtlCol="0">
            <a:spAutoFit/>
          </a:bodyPr>
          <a:lstStyle/>
          <a:p>
            <a:pP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股東有權出席股東會，選舉公司董事會，參與公司重大決策</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股東參與公司決策的權利取決於他們持有的股份數量</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股東有權憑藉其持有的股票從公司領取股息或紅利。並獲得投資收益，分紅或獎金的大小主要取決於公司的利潤水準和公司的利潤分配政策</a:t>
            </a:r>
          </a:p>
        </p:txBody>
      </p:sp>
      <p:sp>
        <p:nvSpPr>
          <p:cNvPr id="66" name="文本框 65"/>
          <p:cNvSpPr txBox="1"/>
          <p:nvPr/>
        </p:nvSpPr>
        <p:spPr>
          <a:xfrm>
            <a:off x="7987425" y="329907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bg1"/>
                </a:solidFill>
              </a:rPr>
              <a:t>股票特點</a:t>
            </a:r>
          </a:p>
        </p:txBody>
      </p:sp>
      <p:sp>
        <p:nvSpPr>
          <p:cNvPr id="23" name="矩形: 圆角 22"/>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4" name="组合 23"/>
          <p:cNvGrpSpPr/>
          <p:nvPr/>
        </p:nvGrpSpPr>
        <p:grpSpPr>
          <a:xfrm>
            <a:off x="192504" y="64389"/>
            <a:ext cx="4449046" cy="933997"/>
            <a:chOff x="192504" y="64389"/>
            <a:chExt cx="4449046" cy="933997"/>
          </a:xfrm>
        </p:grpSpPr>
        <p:sp>
          <p:nvSpPr>
            <p:cNvPr id="25" name="任意多边形: 形状 24"/>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26" name="组合 25"/>
            <p:cNvGrpSpPr/>
            <p:nvPr/>
          </p:nvGrpSpPr>
          <p:grpSpPr>
            <a:xfrm>
              <a:off x="1765904" y="214779"/>
              <a:ext cx="2468245" cy="737248"/>
              <a:chOff x="8788470" y="2275098"/>
              <a:chExt cx="2468245" cy="737248"/>
            </a:xfrm>
          </p:grpSpPr>
          <p:sp>
            <p:nvSpPr>
              <p:cNvPr id="30" name="文本框 29"/>
              <p:cNvSpPr txBox="1"/>
              <p:nvPr/>
            </p:nvSpPr>
            <p:spPr>
              <a:xfrm>
                <a:off x="8991351"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產品簡介</a:t>
                </a:r>
              </a:p>
            </p:txBody>
          </p:sp>
          <p:sp>
            <p:nvSpPr>
              <p:cNvPr id="31" name="文本框 30"/>
              <p:cNvSpPr txBox="1"/>
              <p:nvPr/>
            </p:nvSpPr>
            <p:spPr>
              <a:xfrm>
                <a:off x="8788470" y="2705641"/>
                <a:ext cx="2468245"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Product Introduction</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27" name="任意多边形: 形状 26"/>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28" name="文本框 27"/>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01</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29" name="图片 28"/>
            <p:cNvPicPr>
              <a:picLocks noChangeAspect="1"/>
            </p:cNvPicPr>
            <p:nvPr/>
          </p:nvPicPr>
          <p:blipFill>
            <a:blip r:embed="rId3">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
        <p:nvSpPr>
          <p:cNvPr id="34" name="iconfont-1018-792328"/>
          <p:cNvSpPr/>
          <p:nvPr/>
        </p:nvSpPr>
        <p:spPr>
          <a:xfrm>
            <a:off x="3556444" y="2734815"/>
            <a:ext cx="520298" cy="520298"/>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6637 w 12800"/>
              <a:gd name="T37" fmla="*/ 6163 h 12800"/>
              <a:gd name="T38" fmla="*/ 6637 w 12800"/>
              <a:gd name="T39" fmla="*/ 3348 h 12800"/>
              <a:gd name="T40" fmla="*/ 7644 w 12800"/>
              <a:gd name="T41" fmla="*/ 3808 h 12800"/>
              <a:gd name="T42" fmla="*/ 8059 w 12800"/>
              <a:gd name="T43" fmla="*/ 4741 h 12800"/>
              <a:gd name="T44" fmla="*/ 8296 w 12800"/>
              <a:gd name="T45" fmla="*/ 4978 h 12800"/>
              <a:gd name="T46" fmla="*/ 8532 w 12800"/>
              <a:gd name="T47" fmla="*/ 4741 h 12800"/>
              <a:gd name="T48" fmla="*/ 7985 w 12800"/>
              <a:gd name="T49" fmla="*/ 3468 h 12800"/>
              <a:gd name="T50" fmla="*/ 6637 w 12800"/>
              <a:gd name="T51" fmla="*/ 2845 h 12800"/>
              <a:gd name="T52" fmla="*/ 6637 w 12800"/>
              <a:gd name="T53" fmla="*/ 2134 h 12800"/>
              <a:gd name="T54" fmla="*/ 6400 w 12800"/>
              <a:gd name="T55" fmla="*/ 1897 h 12800"/>
              <a:gd name="T56" fmla="*/ 6163 w 12800"/>
              <a:gd name="T57" fmla="*/ 2134 h 12800"/>
              <a:gd name="T58" fmla="*/ 6163 w 12800"/>
              <a:gd name="T59" fmla="*/ 2845 h 12800"/>
              <a:gd name="T60" fmla="*/ 4815 w 12800"/>
              <a:gd name="T61" fmla="*/ 3466 h 12800"/>
              <a:gd name="T62" fmla="*/ 4268 w 12800"/>
              <a:gd name="T63" fmla="*/ 4740 h 12800"/>
              <a:gd name="T64" fmla="*/ 4815 w 12800"/>
              <a:gd name="T65" fmla="*/ 6013 h 12800"/>
              <a:gd name="T66" fmla="*/ 6163 w 12800"/>
              <a:gd name="T67" fmla="*/ 6636 h 12800"/>
              <a:gd name="T68" fmla="*/ 6163 w 12800"/>
              <a:gd name="T69" fmla="*/ 9450 h 12800"/>
              <a:gd name="T70" fmla="*/ 5156 w 12800"/>
              <a:gd name="T71" fmla="*/ 8991 h 12800"/>
              <a:gd name="T72" fmla="*/ 4741 w 12800"/>
              <a:gd name="T73" fmla="*/ 8059 h 12800"/>
              <a:gd name="T74" fmla="*/ 4504 w 12800"/>
              <a:gd name="T75" fmla="*/ 7822 h 12800"/>
              <a:gd name="T76" fmla="*/ 4266 w 12800"/>
              <a:gd name="T77" fmla="*/ 8059 h 12800"/>
              <a:gd name="T78" fmla="*/ 4814 w 12800"/>
              <a:gd name="T79" fmla="*/ 9332 h 12800"/>
              <a:gd name="T80" fmla="*/ 6162 w 12800"/>
              <a:gd name="T81" fmla="*/ 9955 h 12800"/>
              <a:gd name="T82" fmla="*/ 6162 w 12800"/>
              <a:gd name="T83" fmla="*/ 10666 h 12800"/>
              <a:gd name="T84" fmla="*/ 6399 w 12800"/>
              <a:gd name="T85" fmla="*/ 10903 h 12800"/>
              <a:gd name="T86" fmla="*/ 6636 w 12800"/>
              <a:gd name="T87" fmla="*/ 10666 h 12800"/>
              <a:gd name="T88" fmla="*/ 6636 w 12800"/>
              <a:gd name="T89" fmla="*/ 9956 h 12800"/>
              <a:gd name="T90" fmla="*/ 7983 w 12800"/>
              <a:gd name="T91" fmla="*/ 9334 h 12800"/>
              <a:gd name="T92" fmla="*/ 8531 w 12800"/>
              <a:gd name="T93" fmla="*/ 8060 h 12800"/>
              <a:gd name="T94" fmla="*/ 7983 w 12800"/>
              <a:gd name="T95" fmla="*/ 6787 h 12800"/>
              <a:gd name="T96" fmla="*/ 6637 w 12800"/>
              <a:gd name="T97" fmla="*/ 6163 h 12800"/>
              <a:gd name="T98" fmla="*/ 6163 w 12800"/>
              <a:gd name="T99" fmla="*/ 3348 h 12800"/>
              <a:gd name="T100" fmla="*/ 6163 w 12800"/>
              <a:gd name="T101" fmla="*/ 6134 h 12800"/>
              <a:gd name="T102" fmla="*/ 5156 w 12800"/>
              <a:gd name="T103" fmla="*/ 5674 h 12800"/>
              <a:gd name="T104" fmla="*/ 4741 w 12800"/>
              <a:gd name="T105" fmla="*/ 4741 h 12800"/>
              <a:gd name="T106" fmla="*/ 5156 w 12800"/>
              <a:gd name="T107" fmla="*/ 3808 h 12800"/>
              <a:gd name="T108" fmla="*/ 6163 w 12800"/>
              <a:gd name="T109" fmla="*/ 3348 h 12800"/>
              <a:gd name="T110" fmla="*/ 6637 w 12800"/>
              <a:gd name="T111" fmla="*/ 9452 h 12800"/>
              <a:gd name="T112" fmla="*/ 6637 w 12800"/>
              <a:gd name="T113" fmla="*/ 6666 h 12800"/>
              <a:gd name="T114" fmla="*/ 7644 w 12800"/>
              <a:gd name="T115" fmla="*/ 7126 h 12800"/>
              <a:gd name="T116" fmla="*/ 8059 w 12800"/>
              <a:gd name="T117" fmla="*/ 8059 h 12800"/>
              <a:gd name="T118" fmla="*/ 7644 w 12800"/>
              <a:gd name="T119" fmla="*/ 8992 h 12800"/>
              <a:gd name="T120" fmla="*/ 6637 w 12800"/>
              <a:gd name="T121" fmla="*/ 9452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00" h="12800">
                <a:moveTo>
                  <a:pt x="10904" y="10934"/>
                </a:moveTo>
                <a:cubicBezTo>
                  <a:pt x="9659" y="12178"/>
                  <a:pt x="8159" y="12800"/>
                  <a:pt x="6400" y="12800"/>
                </a:cubicBezTo>
                <a:cubicBezTo>
                  <a:pt x="4643" y="12800"/>
                  <a:pt x="3136" y="12174"/>
                  <a:pt x="1882" y="10918"/>
                </a:cubicBezTo>
                <a:cubicBezTo>
                  <a:pt x="627" y="9664"/>
                  <a:pt x="0" y="8159"/>
                  <a:pt x="0" y="6400"/>
                </a:cubicBezTo>
                <a:cubicBezTo>
                  <a:pt x="0" y="4643"/>
                  <a:pt x="627" y="3136"/>
                  <a:pt x="1882" y="1882"/>
                </a:cubicBezTo>
                <a:cubicBezTo>
                  <a:pt x="3136" y="627"/>
                  <a:pt x="4643" y="0"/>
                  <a:pt x="6400" y="0"/>
                </a:cubicBezTo>
                <a:cubicBezTo>
                  <a:pt x="8159"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6637" y="6163"/>
                </a:moveTo>
                <a:lnTo>
                  <a:pt x="6637" y="3348"/>
                </a:lnTo>
                <a:cubicBezTo>
                  <a:pt x="7032" y="3388"/>
                  <a:pt x="7368" y="3542"/>
                  <a:pt x="7644" y="3808"/>
                </a:cubicBezTo>
                <a:cubicBezTo>
                  <a:pt x="7921" y="4074"/>
                  <a:pt x="8059" y="4385"/>
                  <a:pt x="8059" y="4741"/>
                </a:cubicBezTo>
                <a:cubicBezTo>
                  <a:pt x="8059" y="4900"/>
                  <a:pt x="8138" y="4978"/>
                  <a:pt x="8296" y="4978"/>
                </a:cubicBezTo>
                <a:cubicBezTo>
                  <a:pt x="8453" y="4978"/>
                  <a:pt x="8532" y="4900"/>
                  <a:pt x="8532" y="4741"/>
                </a:cubicBezTo>
                <a:cubicBezTo>
                  <a:pt x="8532" y="4248"/>
                  <a:pt x="8349" y="3822"/>
                  <a:pt x="7985" y="3468"/>
                </a:cubicBezTo>
                <a:cubicBezTo>
                  <a:pt x="7619" y="3112"/>
                  <a:pt x="7169" y="2904"/>
                  <a:pt x="6637" y="2845"/>
                </a:cubicBezTo>
                <a:lnTo>
                  <a:pt x="6637" y="2134"/>
                </a:lnTo>
                <a:cubicBezTo>
                  <a:pt x="6637" y="1976"/>
                  <a:pt x="6557" y="1897"/>
                  <a:pt x="6400" y="1897"/>
                </a:cubicBezTo>
                <a:cubicBezTo>
                  <a:pt x="6243" y="1897"/>
                  <a:pt x="6163" y="1976"/>
                  <a:pt x="6163" y="2134"/>
                </a:cubicBezTo>
                <a:lnTo>
                  <a:pt x="6163" y="2845"/>
                </a:lnTo>
                <a:cubicBezTo>
                  <a:pt x="5629" y="2904"/>
                  <a:pt x="5180" y="3112"/>
                  <a:pt x="4815" y="3466"/>
                </a:cubicBezTo>
                <a:cubicBezTo>
                  <a:pt x="4451" y="3822"/>
                  <a:pt x="4268" y="4247"/>
                  <a:pt x="4268" y="4740"/>
                </a:cubicBezTo>
                <a:cubicBezTo>
                  <a:pt x="4268" y="5234"/>
                  <a:pt x="4451" y="5659"/>
                  <a:pt x="4815" y="6013"/>
                </a:cubicBezTo>
                <a:cubicBezTo>
                  <a:pt x="5181" y="6369"/>
                  <a:pt x="5631" y="6577"/>
                  <a:pt x="6163" y="6636"/>
                </a:cubicBezTo>
                <a:lnTo>
                  <a:pt x="6163" y="9450"/>
                </a:lnTo>
                <a:cubicBezTo>
                  <a:pt x="5768" y="9411"/>
                  <a:pt x="5432" y="9258"/>
                  <a:pt x="5156" y="8991"/>
                </a:cubicBezTo>
                <a:cubicBezTo>
                  <a:pt x="4879" y="8726"/>
                  <a:pt x="4741" y="8415"/>
                  <a:pt x="4741" y="8059"/>
                </a:cubicBezTo>
                <a:cubicBezTo>
                  <a:pt x="4741" y="7901"/>
                  <a:pt x="4662" y="7822"/>
                  <a:pt x="4504" y="7822"/>
                </a:cubicBezTo>
                <a:cubicBezTo>
                  <a:pt x="4347" y="7822"/>
                  <a:pt x="4266" y="7901"/>
                  <a:pt x="4266" y="8059"/>
                </a:cubicBezTo>
                <a:cubicBezTo>
                  <a:pt x="4266" y="8553"/>
                  <a:pt x="4449" y="8978"/>
                  <a:pt x="4814" y="9332"/>
                </a:cubicBezTo>
                <a:cubicBezTo>
                  <a:pt x="5180" y="9688"/>
                  <a:pt x="5629" y="9896"/>
                  <a:pt x="6162" y="9955"/>
                </a:cubicBezTo>
                <a:lnTo>
                  <a:pt x="6162" y="10666"/>
                </a:lnTo>
                <a:cubicBezTo>
                  <a:pt x="6162" y="10825"/>
                  <a:pt x="6241" y="10903"/>
                  <a:pt x="6399" y="10903"/>
                </a:cubicBezTo>
                <a:cubicBezTo>
                  <a:pt x="6556" y="10903"/>
                  <a:pt x="6636" y="10825"/>
                  <a:pt x="6636" y="10666"/>
                </a:cubicBezTo>
                <a:lnTo>
                  <a:pt x="6636" y="9956"/>
                </a:lnTo>
                <a:cubicBezTo>
                  <a:pt x="7169" y="9897"/>
                  <a:pt x="7619" y="9690"/>
                  <a:pt x="7983" y="9334"/>
                </a:cubicBezTo>
                <a:cubicBezTo>
                  <a:pt x="8348" y="8978"/>
                  <a:pt x="8531" y="8553"/>
                  <a:pt x="8531" y="8060"/>
                </a:cubicBezTo>
                <a:cubicBezTo>
                  <a:pt x="8531" y="7567"/>
                  <a:pt x="8348" y="7141"/>
                  <a:pt x="7983" y="6787"/>
                </a:cubicBezTo>
                <a:cubicBezTo>
                  <a:pt x="7620" y="6429"/>
                  <a:pt x="7171" y="6222"/>
                  <a:pt x="6637" y="6163"/>
                </a:cubicBezTo>
                <a:close/>
                <a:moveTo>
                  <a:pt x="6163" y="3348"/>
                </a:moveTo>
                <a:lnTo>
                  <a:pt x="6163" y="6134"/>
                </a:lnTo>
                <a:cubicBezTo>
                  <a:pt x="5768" y="6094"/>
                  <a:pt x="5432" y="5942"/>
                  <a:pt x="5156" y="5674"/>
                </a:cubicBezTo>
                <a:cubicBezTo>
                  <a:pt x="4879" y="5407"/>
                  <a:pt x="4741" y="5096"/>
                  <a:pt x="4741" y="4741"/>
                </a:cubicBezTo>
                <a:cubicBezTo>
                  <a:pt x="4741" y="4385"/>
                  <a:pt x="4879" y="4074"/>
                  <a:pt x="5156" y="3808"/>
                </a:cubicBezTo>
                <a:cubicBezTo>
                  <a:pt x="5432" y="3540"/>
                  <a:pt x="5768" y="3388"/>
                  <a:pt x="6163" y="3348"/>
                </a:cubicBezTo>
                <a:close/>
                <a:moveTo>
                  <a:pt x="6637" y="9452"/>
                </a:moveTo>
                <a:lnTo>
                  <a:pt x="6637" y="6666"/>
                </a:lnTo>
                <a:cubicBezTo>
                  <a:pt x="7032" y="6707"/>
                  <a:pt x="7368" y="6860"/>
                  <a:pt x="7644" y="7126"/>
                </a:cubicBezTo>
                <a:cubicBezTo>
                  <a:pt x="7921" y="7392"/>
                  <a:pt x="8059" y="7703"/>
                  <a:pt x="8059" y="8059"/>
                </a:cubicBezTo>
                <a:cubicBezTo>
                  <a:pt x="8059" y="8415"/>
                  <a:pt x="7921" y="8726"/>
                  <a:pt x="7644" y="8992"/>
                </a:cubicBezTo>
                <a:cubicBezTo>
                  <a:pt x="7368" y="9260"/>
                  <a:pt x="7032" y="9412"/>
                  <a:pt x="6637" y="9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35" name="iconfont-1014-790393"/>
          <p:cNvSpPr/>
          <p:nvPr/>
        </p:nvSpPr>
        <p:spPr>
          <a:xfrm>
            <a:off x="8086096" y="2800393"/>
            <a:ext cx="524546" cy="454720"/>
          </a:xfrm>
          <a:custGeom>
            <a:avLst/>
            <a:gdLst>
              <a:gd name="T0" fmla="*/ 6413 w 12800"/>
              <a:gd name="T1" fmla="*/ 0 h 11096"/>
              <a:gd name="T2" fmla="*/ 2555 w 12800"/>
              <a:gd name="T3" fmla="*/ 3858 h 11096"/>
              <a:gd name="T4" fmla="*/ 6413 w 12800"/>
              <a:gd name="T5" fmla="*/ 7716 h 11096"/>
              <a:gd name="T6" fmla="*/ 10272 w 12800"/>
              <a:gd name="T7" fmla="*/ 3858 h 11096"/>
              <a:gd name="T8" fmla="*/ 6413 w 12800"/>
              <a:gd name="T9" fmla="*/ 0 h 11096"/>
              <a:gd name="T10" fmla="*/ 6413 w 12800"/>
              <a:gd name="T11" fmla="*/ 7073 h 11096"/>
              <a:gd name="T12" fmla="*/ 3198 w 12800"/>
              <a:gd name="T13" fmla="*/ 3858 h 11096"/>
              <a:gd name="T14" fmla="*/ 6413 w 12800"/>
              <a:gd name="T15" fmla="*/ 643 h 11096"/>
              <a:gd name="T16" fmla="*/ 9629 w 12800"/>
              <a:gd name="T17" fmla="*/ 3858 h 11096"/>
              <a:gd name="T18" fmla="*/ 6413 w 12800"/>
              <a:gd name="T19" fmla="*/ 7073 h 11096"/>
              <a:gd name="T20" fmla="*/ 4807 w 12800"/>
              <a:gd name="T21" fmla="*/ 1958 h 11096"/>
              <a:gd name="T22" fmla="*/ 5538 w 12800"/>
              <a:gd name="T23" fmla="*/ 1958 h 11096"/>
              <a:gd name="T24" fmla="*/ 6407 w 12800"/>
              <a:gd name="T25" fmla="*/ 3658 h 11096"/>
              <a:gd name="T26" fmla="*/ 7276 w 12800"/>
              <a:gd name="T27" fmla="*/ 1958 h 11096"/>
              <a:gd name="T28" fmla="*/ 8007 w 12800"/>
              <a:gd name="T29" fmla="*/ 1958 h 11096"/>
              <a:gd name="T30" fmla="*/ 6928 w 12800"/>
              <a:gd name="T31" fmla="*/ 3901 h 11096"/>
              <a:gd name="T32" fmla="*/ 7664 w 12800"/>
              <a:gd name="T33" fmla="*/ 3901 h 11096"/>
              <a:gd name="T34" fmla="*/ 7664 w 12800"/>
              <a:gd name="T35" fmla="*/ 4245 h 11096"/>
              <a:gd name="T36" fmla="*/ 6734 w 12800"/>
              <a:gd name="T37" fmla="*/ 4245 h 11096"/>
              <a:gd name="T38" fmla="*/ 6728 w 12800"/>
              <a:gd name="T39" fmla="*/ 4250 h 11096"/>
              <a:gd name="T40" fmla="*/ 6728 w 12800"/>
              <a:gd name="T41" fmla="*/ 4726 h 11096"/>
              <a:gd name="T42" fmla="*/ 7664 w 12800"/>
              <a:gd name="T43" fmla="*/ 4726 h 11096"/>
              <a:gd name="T44" fmla="*/ 7664 w 12800"/>
              <a:gd name="T45" fmla="*/ 5070 h 11096"/>
              <a:gd name="T46" fmla="*/ 6728 w 12800"/>
              <a:gd name="T47" fmla="*/ 5070 h 11096"/>
              <a:gd name="T48" fmla="*/ 6728 w 12800"/>
              <a:gd name="T49" fmla="*/ 5911 h 11096"/>
              <a:gd name="T50" fmla="*/ 6086 w 12800"/>
              <a:gd name="T51" fmla="*/ 5911 h 11096"/>
              <a:gd name="T52" fmla="*/ 6086 w 12800"/>
              <a:gd name="T53" fmla="*/ 5070 h 11096"/>
              <a:gd name="T54" fmla="*/ 5156 w 12800"/>
              <a:gd name="T55" fmla="*/ 5070 h 11096"/>
              <a:gd name="T56" fmla="*/ 5156 w 12800"/>
              <a:gd name="T57" fmla="*/ 4726 h 11096"/>
              <a:gd name="T58" fmla="*/ 6086 w 12800"/>
              <a:gd name="T59" fmla="*/ 4726 h 11096"/>
              <a:gd name="T60" fmla="*/ 6086 w 12800"/>
              <a:gd name="T61" fmla="*/ 4250 h 11096"/>
              <a:gd name="T62" fmla="*/ 6081 w 12800"/>
              <a:gd name="T63" fmla="*/ 4244 h 11096"/>
              <a:gd name="T64" fmla="*/ 5156 w 12800"/>
              <a:gd name="T65" fmla="*/ 4244 h 11096"/>
              <a:gd name="T66" fmla="*/ 5156 w 12800"/>
              <a:gd name="T67" fmla="*/ 3901 h 11096"/>
              <a:gd name="T68" fmla="*/ 5887 w 12800"/>
              <a:gd name="T69" fmla="*/ 3901 h 11096"/>
              <a:gd name="T70" fmla="*/ 4807 w 12800"/>
              <a:gd name="T71" fmla="*/ 1958 h 11096"/>
              <a:gd name="T72" fmla="*/ 2382 w 12800"/>
              <a:gd name="T73" fmla="*/ 5809 h 11096"/>
              <a:gd name="T74" fmla="*/ 0 w 12800"/>
              <a:gd name="T75" fmla="*/ 8682 h 11096"/>
              <a:gd name="T76" fmla="*/ 2382 w 12800"/>
              <a:gd name="T77" fmla="*/ 8809 h 11096"/>
              <a:gd name="T78" fmla="*/ 2839 w 12800"/>
              <a:gd name="T79" fmla="*/ 11087 h 11096"/>
              <a:gd name="T80" fmla="*/ 5306 w 12800"/>
              <a:gd name="T81" fmla="*/ 8097 h 11096"/>
              <a:gd name="T82" fmla="*/ 2382 w 12800"/>
              <a:gd name="T83" fmla="*/ 5809 h 11096"/>
              <a:gd name="T84" fmla="*/ 2653 w 12800"/>
              <a:gd name="T85" fmla="*/ 8365 h 11096"/>
              <a:gd name="T86" fmla="*/ 907 w 12800"/>
              <a:gd name="T87" fmla="*/ 8301 h 11096"/>
              <a:gd name="T88" fmla="*/ 2331 w 12800"/>
              <a:gd name="T89" fmla="*/ 6547 h 11096"/>
              <a:gd name="T90" fmla="*/ 4543 w 12800"/>
              <a:gd name="T91" fmla="*/ 8339 h 11096"/>
              <a:gd name="T92" fmla="*/ 3107 w 12800"/>
              <a:gd name="T93" fmla="*/ 10055 h 11096"/>
              <a:gd name="T94" fmla="*/ 2653 w 12800"/>
              <a:gd name="T95" fmla="*/ 8365 h 11096"/>
              <a:gd name="T96" fmla="*/ 7533 w 12800"/>
              <a:gd name="T97" fmla="*/ 8202 h 11096"/>
              <a:gd name="T98" fmla="*/ 9889 w 12800"/>
              <a:gd name="T99" fmla="*/ 11096 h 11096"/>
              <a:gd name="T100" fmla="*/ 10476 w 12800"/>
              <a:gd name="T101" fmla="*/ 8785 h 11096"/>
              <a:gd name="T102" fmla="*/ 12800 w 12800"/>
              <a:gd name="T103" fmla="*/ 8778 h 11096"/>
              <a:gd name="T104" fmla="*/ 10346 w 12800"/>
              <a:gd name="T105" fmla="*/ 5778 h 11096"/>
              <a:gd name="T106" fmla="*/ 7533 w 12800"/>
              <a:gd name="T107" fmla="*/ 8202 h 11096"/>
              <a:gd name="T108" fmla="*/ 10093 w 12800"/>
              <a:gd name="T109" fmla="*/ 8432 h 11096"/>
              <a:gd name="T110" fmla="*/ 9691 w 12800"/>
              <a:gd name="T111" fmla="*/ 10132 h 11096"/>
              <a:gd name="T112" fmla="*/ 8247 w 12800"/>
              <a:gd name="T113" fmla="*/ 8394 h 11096"/>
              <a:gd name="T114" fmla="*/ 10435 w 12800"/>
              <a:gd name="T115" fmla="*/ 6573 h 11096"/>
              <a:gd name="T116" fmla="*/ 11839 w 12800"/>
              <a:gd name="T117" fmla="*/ 8315 h 11096"/>
              <a:gd name="T118" fmla="*/ 10093 w 12800"/>
              <a:gd name="T119" fmla="*/ 8432 h 1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00" h="11096">
                <a:moveTo>
                  <a:pt x="6413" y="0"/>
                </a:moveTo>
                <a:cubicBezTo>
                  <a:pt x="4283" y="0"/>
                  <a:pt x="2555" y="1727"/>
                  <a:pt x="2555" y="3858"/>
                </a:cubicBezTo>
                <a:cubicBezTo>
                  <a:pt x="2555" y="5989"/>
                  <a:pt x="4283" y="7716"/>
                  <a:pt x="6413" y="7716"/>
                </a:cubicBezTo>
                <a:cubicBezTo>
                  <a:pt x="8544" y="7716"/>
                  <a:pt x="10272" y="5989"/>
                  <a:pt x="10272" y="3858"/>
                </a:cubicBezTo>
                <a:cubicBezTo>
                  <a:pt x="10272" y="1727"/>
                  <a:pt x="8544" y="0"/>
                  <a:pt x="6413" y="0"/>
                </a:cubicBezTo>
                <a:close/>
                <a:moveTo>
                  <a:pt x="6413" y="7073"/>
                </a:moveTo>
                <a:cubicBezTo>
                  <a:pt x="4638" y="7073"/>
                  <a:pt x="3198" y="5634"/>
                  <a:pt x="3198" y="3858"/>
                </a:cubicBezTo>
                <a:cubicBezTo>
                  <a:pt x="3198" y="2082"/>
                  <a:pt x="4638" y="643"/>
                  <a:pt x="6413" y="643"/>
                </a:cubicBezTo>
                <a:cubicBezTo>
                  <a:pt x="8189" y="643"/>
                  <a:pt x="9629" y="2082"/>
                  <a:pt x="9629" y="3858"/>
                </a:cubicBezTo>
                <a:cubicBezTo>
                  <a:pt x="9629" y="5634"/>
                  <a:pt x="8189" y="7073"/>
                  <a:pt x="6413" y="7073"/>
                </a:cubicBezTo>
                <a:close/>
                <a:moveTo>
                  <a:pt x="4807" y="1958"/>
                </a:moveTo>
                <a:lnTo>
                  <a:pt x="5538" y="1958"/>
                </a:lnTo>
                <a:lnTo>
                  <a:pt x="6407" y="3658"/>
                </a:lnTo>
                <a:lnTo>
                  <a:pt x="7276" y="1958"/>
                </a:lnTo>
                <a:lnTo>
                  <a:pt x="8007" y="1958"/>
                </a:lnTo>
                <a:lnTo>
                  <a:pt x="6928" y="3901"/>
                </a:lnTo>
                <a:lnTo>
                  <a:pt x="7664" y="3901"/>
                </a:lnTo>
                <a:lnTo>
                  <a:pt x="7664" y="4245"/>
                </a:lnTo>
                <a:lnTo>
                  <a:pt x="6734" y="4245"/>
                </a:lnTo>
                <a:lnTo>
                  <a:pt x="6728" y="4250"/>
                </a:lnTo>
                <a:lnTo>
                  <a:pt x="6728" y="4726"/>
                </a:lnTo>
                <a:lnTo>
                  <a:pt x="7664" y="4726"/>
                </a:lnTo>
                <a:lnTo>
                  <a:pt x="7664" y="5070"/>
                </a:lnTo>
                <a:lnTo>
                  <a:pt x="6728" y="5070"/>
                </a:lnTo>
                <a:lnTo>
                  <a:pt x="6728" y="5911"/>
                </a:lnTo>
                <a:lnTo>
                  <a:pt x="6086" y="5911"/>
                </a:lnTo>
                <a:lnTo>
                  <a:pt x="6086" y="5070"/>
                </a:lnTo>
                <a:lnTo>
                  <a:pt x="5156" y="5070"/>
                </a:lnTo>
                <a:lnTo>
                  <a:pt x="5156" y="4726"/>
                </a:lnTo>
                <a:lnTo>
                  <a:pt x="6086" y="4726"/>
                </a:lnTo>
                <a:lnTo>
                  <a:pt x="6086" y="4250"/>
                </a:lnTo>
                <a:lnTo>
                  <a:pt x="6081" y="4244"/>
                </a:lnTo>
                <a:lnTo>
                  <a:pt x="5156" y="4244"/>
                </a:lnTo>
                <a:lnTo>
                  <a:pt x="5156" y="3901"/>
                </a:lnTo>
                <a:lnTo>
                  <a:pt x="5887" y="3901"/>
                </a:lnTo>
                <a:lnTo>
                  <a:pt x="4807" y="1958"/>
                </a:lnTo>
                <a:close/>
                <a:moveTo>
                  <a:pt x="2382" y="5809"/>
                </a:moveTo>
                <a:lnTo>
                  <a:pt x="0" y="8682"/>
                </a:lnTo>
                <a:lnTo>
                  <a:pt x="2382" y="8809"/>
                </a:lnTo>
                <a:lnTo>
                  <a:pt x="2839" y="11087"/>
                </a:lnTo>
                <a:lnTo>
                  <a:pt x="5306" y="8097"/>
                </a:lnTo>
                <a:cubicBezTo>
                  <a:pt x="3297" y="7691"/>
                  <a:pt x="2382" y="5809"/>
                  <a:pt x="2382" y="5809"/>
                </a:cubicBezTo>
                <a:close/>
                <a:moveTo>
                  <a:pt x="2653" y="8365"/>
                </a:moveTo>
                <a:lnTo>
                  <a:pt x="907" y="8301"/>
                </a:lnTo>
                <a:lnTo>
                  <a:pt x="2331" y="6547"/>
                </a:lnTo>
                <a:cubicBezTo>
                  <a:pt x="2331" y="6547"/>
                  <a:pt x="3195" y="7818"/>
                  <a:pt x="4543" y="8339"/>
                </a:cubicBezTo>
                <a:lnTo>
                  <a:pt x="3107" y="10055"/>
                </a:lnTo>
                <a:lnTo>
                  <a:pt x="2653" y="8365"/>
                </a:lnTo>
                <a:close/>
                <a:moveTo>
                  <a:pt x="7533" y="8202"/>
                </a:moveTo>
                <a:lnTo>
                  <a:pt x="9889" y="11096"/>
                </a:lnTo>
                <a:lnTo>
                  <a:pt x="10476" y="8785"/>
                </a:lnTo>
                <a:lnTo>
                  <a:pt x="12800" y="8778"/>
                </a:lnTo>
                <a:lnTo>
                  <a:pt x="10346" y="5778"/>
                </a:lnTo>
                <a:cubicBezTo>
                  <a:pt x="9557" y="7669"/>
                  <a:pt x="7533" y="8202"/>
                  <a:pt x="7533" y="8202"/>
                </a:cubicBezTo>
                <a:close/>
                <a:moveTo>
                  <a:pt x="10093" y="8432"/>
                </a:moveTo>
                <a:lnTo>
                  <a:pt x="9691" y="10132"/>
                </a:lnTo>
                <a:lnTo>
                  <a:pt x="8247" y="8394"/>
                </a:lnTo>
                <a:cubicBezTo>
                  <a:pt x="8247" y="8394"/>
                  <a:pt x="9662" y="7793"/>
                  <a:pt x="10435" y="6573"/>
                </a:cubicBezTo>
                <a:lnTo>
                  <a:pt x="11839" y="8315"/>
                </a:lnTo>
                <a:lnTo>
                  <a:pt x="10093" y="843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43" name="任意多边形: 形状 42"/>
          <p:cNvSpPr/>
          <p:nvPr/>
        </p:nvSpPr>
        <p:spPr>
          <a:xfrm>
            <a:off x="4490325" y="973277"/>
            <a:ext cx="3211350" cy="4873805"/>
          </a:xfrm>
          <a:custGeom>
            <a:avLst/>
            <a:gdLst>
              <a:gd name="connsiteX0" fmla="*/ 1605675 w 3211350"/>
              <a:gd name="connsiteY0" fmla="*/ 0 h 4873805"/>
              <a:gd name="connsiteX1" fmla="*/ 3211350 w 3211350"/>
              <a:gd name="connsiteY1" fmla="*/ 1605675 h 4873805"/>
              <a:gd name="connsiteX2" fmla="*/ 3211349 w 3211350"/>
              <a:gd name="connsiteY2" fmla="*/ 4873805 h 4873805"/>
              <a:gd name="connsiteX3" fmla="*/ 0 w 3211350"/>
              <a:gd name="connsiteY3" fmla="*/ 4873805 h 4873805"/>
              <a:gd name="connsiteX4" fmla="*/ 0 w 3211350"/>
              <a:gd name="connsiteY4" fmla="*/ 1605675 h 4873805"/>
              <a:gd name="connsiteX5" fmla="*/ 1605675 w 3211350"/>
              <a:gd name="connsiteY5" fmla="*/ 0 h 487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1350" h="4873805">
                <a:moveTo>
                  <a:pt x="1605675" y="0"/>
                </a:moveTo>
                <a:cubicBezTo>
                  <a:pt x="2492465" y="0"/>
                  <a:pt x="3211350" y="718885"/>
                  <a:pt x="3211350" y="1605675"/>
                </a:cubicBezTo>
                <a:lnTo>
                  <a:pt x="3211349" y="4873805"/>
                </a:lnTo>
                <a:lnTo>
                  <a:pt x="0" y="4873805"/>
                </a:lnTo>
                <a:lnTo>
                  <a:pt x="0" y="1605675"/>
                </a:lnTo>
                <a:cubicBezTo>
                  <a:pt x="0" y="718885"/>
                  <a:pt x="718885" y="0"/>
                  <a:pt x="1605675" y="0"/>
                </a:cubicBezTo>
                <a:close/>
              </a:path>
            </a:pathLst>
          </a:custGeom>
          <a:solidFill>
            <a:srgbClr val="FDEBBB"/>
          </a:solidFill>
          <a:ln>
            <a:noFill/>
          </a:ln>
          <a:effectLst>
            <a:outerShdw blurRad="50800" dist="50800" dir="5400000" algn="ctr" rotWithShape="0">
              <a:srgbClr val="FDEBB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2751" y="1297993"/>
            <a:ext cx="6079037" cy="4783328"/>
          </a:xfrm>
          <a:prstGeom prst="rect">
            <a:avLst/>
          </a:prstGeom>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形状 7"/>
          <p:cNvSpPr/>
          <p:nvPr/>
        </p:nvSpPr>
        <p:spPr>
          <a:xfrm rot="16200000" flipV="1">
            <a:off x="207795" y="-207793"/>
            <a:ext cx="6858000" cy="7273589"/>
          </a:xfrm>
          <a:custGeom>
            <a:avLst/>
            <a:gdLst>
              <a:gd name="connsiteX0" fmla="*/ 6858000 w 6858000"/>
              <a:gd name="connsiteY0" fmla="*/ 7273589 h 7273589"/>
              <a:gd name="connsiteX1" fmla="*/ 6858000 w 6858000"/>
              <a:gd name="connsiteY1" fmla="*/ 2947307 h 7273589"/>
              <a:gd name="connsiteX2" fmla="*/ 0 w 6858000"/>
              <a:gd name="connsiteY2" fmla="*/ 0 h 7273589"/>
              <a:gd name="connsiteX3" fmla="*/ 0 w 6858000"/>
              <a:gd name="connsiteY3" fmla="*/ 7273589 h 7273589"/>
            </a:gdLst>
            <a:ahLst/>
            <a:cxnLst>
              <a:cxn ang="0">
                <a:pos x="connsiteX0" y="connsiteY0"/>
              </a:cxn>
              <a:cxn ang="0">
                <a:pos x="connsiteX1" y="connsiteY1"/>
              </a:cxn>
              <a:cxn ang="0">
                <a:pos x="connsiteX2" y="connsiteY2"/>
              </a:cxn>
              <a:cxn ang="0">
                <a:pos x="connsiteX3" y="connsiteY3"/>
              </a:cxn>
            </a:cxnLst>
            <a:rect l="l" t="t" r="r" b="b"/>
            <a:pathLst>
              <a:path w="6858000" h="7273589">
                <a:moveTo>
                  <a:pt x="6858000" y="7273589"/>
                </a:moveTo>
                <a:lnTo>
                  <a:pt x="6858000" y="2947307"/>
                </a:lnTo>
                <a:lnTo>
                  <a:pt x="0" y="0"/>
                </a:lnTo>
                <a:lnTo>
                  <a:pt x="0" y="7273589"/>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 name="任意多边形: 形状 4"/>
          <p:cNvSpPr/>
          <p:nvPr/>
        </p:nvSpPr>
        <p:spPr>
          <a:xfrm rot="16200000" flipH="1">
            <a:off x="4962525" y="-371474"/>
            <a:ext cx="6858000" cy="7600950"/>
          </a:xfrm>
          <a:custGeom>
            <a:avLst/>
            <a:gdLst>
              <a:gd name="connsiteX0" fmla="*/ 0 w 6858000"/>
              <a:gd name="connsiteY0" fmla="*/ 7600950 h 7600950"/>
              <a:gd name="connsiteX1" fmla="*/ 0 w 6858000"/>
              <a:gd name="connsiteY1" fmla="*/ 0 h 7600950"/>
              <a:gd name="connsiteX2" fmla="*/ 6858000 w 6858000"/>
              <a:gd name="connsiteY2" fmla="*/ 2947307 h 7600950"/>
              <a:gd name="connsiteX3" fmla="*/ 6858000 w 6858000"/>
              <a:gd name="connsiteY3" fmla="*/ 7600950 h 7600950"/>
            </a:gdLst>
            <a:ahLst/>
            <a:cxnLst>
              <a:cxn ang="0">
                <a:pos x="connsiteX0" y="connsiteY0"/>
              </a:cxn>
              <a:cxn ang="0">
                <a:pos x="connsiteX1" y="connsiteY1"/>
              </a:cxn>
              <a:cxn ang="0">
                <a:pos x="connsiteX2" y="connsiteY2"/>
              </a:cxn>
              <a:cxn ang="0">
                <a:pos x="connsiteX3" y="connsiteY3"/>
              </a:cxn>
            </a:cxnLst>
            <a:rect l="l" t="t" r="r" b="b"/>
            <a:pathLst>
              <a:path w="6858000" h="7600950">
                <a:moveTo>
                  <a:pt x="0" y="7600950"/>
                </a:moveTo>
                <a:lnTo>
                  <a:pt x="0" y="0"/>
                </a:lnTo>
                <a:lnTo>
                  <a:pt x="6858000" y="2947307"/>
                </a:lnTo>
                <a:lnTo>
                  <a:pt x="6858000" y="760095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任意多边形: 形状 12"/>
          <p:cNvSpPr/>
          <p:nvPr/>
        </p:nvSpPr>
        <p:spPr>
          <a:xfrm>
            <a:off x="5398384" y="1899000"/>
            <a:ext cx="6793617" cy="3060000"/>
          </a:xfrm>
          <a:custGeom>
            <a:avLst/>
            <a:gdLst>
              <a:gd name="connsiteX0" fmla="*/ 0 w 6793617"/>
              <a:gd name="connsiteY0" fmla="*/ 0 h 3060000"/>
              <a:gd name="connsiteX1" fmla="*/ 6793617 w 6793617"/>
              <a:gd name="connsiteY1" fmla="*/ 0 h 3060000"/>
              <a:gd name="connsiteX2" fmla="*/ 6793617 w 6793617"/>
              <a:gd name="connsiteY2" fmla="*/ 3060000 h 3060000"/>
              <a:gd name="connsiteX3" fmla="*/ 1325036 w 6793617"/>
              <a:gd name="connsiteY3" fmla="*/ 3060000 h 3060000"/>
            </a:gdLst>
            <a:ahLst/>
            <a:cxnLst>
              <a:cxn ang="0">
                <a:pos x="connsiteX0" y="connsiteY0"/>
              </a:cxn>
              <a:cxn ang="0">
                <a:pos x="connsiteX1" y="connsiteY1"/>
              </a:cxn>
              <a:cxn ang="0">
                <a:pos x="connsiteX2" y="connsiteY2"/>
              </a:cxn>
              <a:cxn ang="0">
                <a:pos x="connsiteX3" y="connsiteY3"/>
              </a:cxn>
            </a:cxnLst>
            <a:rect l="l" t="t" r="r" b="b"/>
            <a:pathLst>
              <a:path w="6793617" h="3060000">
                <a:moveTo>
                  <a:pt x="0" y="0"/>
                </a:moveTo>
                <a:lnTo>
                  <a:pt x="6793617" y="0"/>
                </a:lnTo>
                <a:lnTo>
                  <a:pt x="6793617" y="3060000"/>
                </a:lnTo>
                <a:lnTo>
                  <a:pt x="1325036" y="3060000"/>
                </a:lnTo>
                <a:close/>
              </a:path>
            </a:pathLst>
          </a:cu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文本框 15"/>
          <p:cNvSpPr txBox="1"/>
          <p:nvPr/>
        </p:nvSpPr>
        <p:spPr>
          <a:xfrm>
            <a:off x="6201841" y="2497976"/>
            <a:ext cx="2000250" cy="1861185"/>
          </a:xfrm>
          <a:prstGeom prst="rect">
            <a:avLst/>
          </a:prstGeom>
          <a:noFill/>
        </p:spPr>
        <p:txBody>
          <a:bodyPr wrap="none" rtlCol="0">
            <a:spAutoFit/>
          </a:bodyPr>
          <a:lstStyle/>
          <a:p>
            <a:pPr algn="ctr"/>
            <a:r>
              <a:rPr lang="en-US" altLang="zh-CN" sz="11500" spc="150" dirty="0">
                <a:solidFill>
                  <a:schemeClr val="bg1"/>
                </a:solidFill>
                <a:latin typeface="思源黑体 CN Heavy" panose="020B0A00000000000000" pitchFamily="34" charset="-122"/>
                <a:ea typeface="思源黑体 CN Heavy" panose="020B0A00000000000000" pitchFamily="34" charset="-122"/>
              </a:rPr>
              <a:t>02</a:t>
            </a:r>
            <a:endParaRPr lang="zh-CN" altLang="en-US" sz="11500" spc="150" dirty="0">
              <a:solidFill>
                <a:schemeClr val="bg1"/>
              </a:solidFill>
              <a:latin typeface="思源黑体 CN Heavy" panose="020B0A00000000000000" pitchFamily="34" charset="-122"/>
              <a:ea typeface="思源黑体 CN Heavy" panose="020B0A00000000000000" pitchFamily="34" charset="-122"/>
            </a:endParaRPr>
          </a:p>
        </p:txBody>
      </p:sp>
      <p:grpSp>
        <p:nvGrpSpPr>
          <p:cNvPr id="3" name="组合 2"/>
          <p:cNvGrpSpPr/>
          <p:nvPr/>
        </p:nvGrpSpPr>
        <p:grpSpPr>
          <a:xfrm>
            <a:off x="8184455" y="2484494"/>
            <a:ext cx="3994472" cy="2261117"/>
            <a:chOff x="8208523" y="2396914"/>
            <a:chExt cx="3994472" cy="2261117"/>
          </a:xfrm>
        </p:grpSpPr>
        <p:sp>
          <p:nvSpPr>
            <p:cNvPr id="19" name="文本框 18"/>
            <p:cNvSpPr txBox="1"/>
            <p:nvPr/>
          </p:nvSpPr>
          <p:spPr>
            <a:xfrm>
              <a:off x="8208523" y="3728391"/>
              <a:ext cx="3994472" cy="929640"/>
            </a:xfrm>
            <a:prstGeom prst="rect">
              <a:avLst/>
            </a:prstGeom>
            <a:noFill/>
          </p:spPr>
          <p:txBody>
            <a:bodyPr wrap="square" rtlCol="0">
              <a:spAutoFit/>
            </a:bodyPr>
            <a:lstStyle/>
            <a:p>
              <a:pPr>
                <a:lnSpc>
                  <a:spcPct val="130000"/>
                </a:lnSpc>
              </a:pPr>
              <a:r>
                <a:rPr lang="zh-CN" altLang="en-US" sz="1400" dirty="0">
                  <a:solidFill>
                    <a:schemeClr val="bg1">
                      <a:lumMod val="95000"/>
                    </a:schemeClr>
                  </a:solidFill>
                  <a:latin typeface="思源黑体 CN Light" panose="020B0300000000000000" pitchFamily="34" charset="-122"/>
                  <a:ea typeface="思源黑体 CN Light" panose="020B0300000000000000" pitchFamily="34" charset="-122"/>
                </a:rPr>
                <a:t>廣闊市場，此消彼長。在理財公司數量逐步增加的同時，部分中小銀行卻選擇退出理財產品發行隊伍</a:t>
              </a:r>
            </a:p>
          </p:txBody>
        </p:sp>
        <p:sp>
          <p:nvSpPr>
            <p:cNvPr id="20" name="文本框 19"/>
            <p:cNvSpPr txBox="1"/>
            <p:nvPr/>
          </p:nvSpPr>
          <p:spPr>
            <a:xfrm>
              <a:off x="8208523" y="2396914"/>
              <a:ext cx="3994472" cy="1014730"/>
            </a:xfrm>
            <a:prstGeom prst="rect">
              <a:avLst/>
            </a:prstGeom>
            <a:noFill/>
          </p:spPr>
          <p:txBody>
            <a:bodyPr wrap="square" rtlCol="0">
              <a:spAutoFit/>
            </a:bodyPr>
            <a:lstStyle/>
            <a:p>
              <a:r>
                <a:rPr lang="zh-CN" altLang="en-US" sz="60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21" name="文本框 20"/>
            <p:cNvSpPr txBox="1"/>
            <p:nvPr/>
          </p:nvSpPr>
          <p:spPr>
            <a:xfrm>
              <a:off x="8208523" y="3266764"/>
              <a:ext cx="2501900" cy="398780"/>
            </a:xfrm>
            <a:prstGeom prst="rect">
              <a:avLst/>
            </a:prstGeom>
            <a:noFill/>
          </p:spPr>
          <p:txBody>
            <a:bodyPr wrap="none" rtlCol="0">
              <a:spAutoFit/>
            </a:bodyPr>
            <a:lstStyle/>
            <a:p>
              <a:r>
                <a:rPr lang="en-US" altLang="zh-CN" sz="20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2000" spc="150" dirty="0">
                <a:solidFill>
                  <a:schemeClr val="bg1"/>
                </a:solidFill>
                <a:latin typeface="思源黑体 CN Heavy" panose="020B0A00000000000000" pitchFamily="34" charset="-122"/>
                <a:ea typeface="思源黑体 CN Heavy" panose="020B0A00000000000000" pitchFamily="34" charset="-122"/>
              </a:endParaRPr>
            </a:p>
          </p:txBody>
        </p:sp>
      </p:gr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425" y="-186498"/>
            <a:ext cx="9520440" cy="7345295"/>
          </a:xfrm>
          <a:prstGeom prst="rect">
            <a:avLst/>
          </a:prstGeom>
        </p:spPr>
      </p:pic>
      <p:sp>
        <p:nvSpPr>
          <p:cNvPr id="14" name="矩形: 圆角 13"/>
          <p:cNvSpPr/>
          <p:nvPr/>
        </p:nvSpPr>
        <p:spPr>
          <a:xfrm rot="18985656">
            <a:off x="9585595" y="-208347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矩形 36"/>
          <p:cNvSpPr/>
          <p:nvPr/>
        </p:nvSpPr>
        <p:spPr>
          <a:xfrm>
            <a:off x="0" y="4259179"/>
            <a:ext cx="12192000" cy="25988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矩形 29"/>
          <p:cNvSpPr/>
          <p:nvPr/>
        </p:nvSpPr>
        <p:spPr>
          <a:xfrm>
            <a:off x="0" y="4259179"/>
            <a:ext cx="12192000" cy="2598821"/>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2" name="文本框 31"/>
          <p:cNvSpPr txBox="1"/>
          <p:nvPr/>
        </p:nvSpPr>
        <p:spPr>
          <a:xfrm>
            <a:off x="658812" y="5323724"/>
            <a:ext cx="3578849" cy="1060450"/>
          </a:xfrm>
          <a:prstGeom prst="rect">
            <a:avLst/>
          </a:prstGeom>
          <a:noFill/>
        </p:spPr>
        <p:txBody>
          <a:bodyPr wrap="square" rtlCol="0">
            <a:spAutoFit/>
          </a:bodyPr>
          <a:lstStyle/>
          <a:p>
            <a:pPr algn="ctr">
              <a:lnSpc>
                <a:spcPct val="150000"/>
              </a:lnSpc>
            </a:pPr>
            <a:r>
              <a:rPr lang="en-US" altLang="zh-CN" sz="1400" dirty="0">
                <a:solidFill>
                  <a:schemeClr val="bg1"/>
                </a:solidFill>
                <a:latin typeface="思源黑体 CN Light" panose="020B0300000000000000" pitchFamily="34" charset="-122"/>
                <a:ea typeface="思源黑体 CN Light" panose="020B0300000000000000" pitchFamily="34" charset="-122"/>
              </a:rPr>
              <a:t>2022</a:t>
            </a:r>
            <a:r>
              <a:rPr lang="zh-CN" altLang="en-US" sz="1400" dirty="0">
                <a:solidFill>
                  <a:schemeClr val="bg1"/>
                </a:solidFill>
                <a:latin typeface="思源黑体 CN Light" panose="020B0300000000000000" pitchFamily="34" charset="-122"/>
                <a:ea typeface="思源黑体 CN Light" panose="020B0300000000000000" pitchFamily="34" charset="-122"/>
              </a:rPr>
              <a:t>年</a:t>
            </a:r>
            <a:r>
              <a:rPr lang="en-US" altLang="zh-CN" sz="1400" dirty="0">
                <a:solidFill>
                  <a:schemeClr val="bg1"/>
                </a:solidFill>
                <a:latin typeface="思源黑体 CN Light" panose="020B0300000000000000" pitchFamily="34" charset="-122"/>
                <a:ea typeface="思源黑体 CN Light" panose="020B0300000000000000" pitchFamily="34" charset="-122"/>
              </a:rPr>
              <a:t>4</a:t>
            </a:r>
            <a:r>
              <a:rPr lang="zh-CN" altLang="en-US" sz="1400" dirty="0">
                <a:solidFill>
                  <a:schemeClr val="bg1"/>
                </a:solidFill>
                <a:latin typeface="思源黑体 CN Light" panose="020B0300000000000000" pitchFamily="34" charset="-122"/>
                <a:ea typeface="思源黑体 CN Light" panose="020B0300000000000000" pitchFamily="34" charset="-122"/>
              </a:rPr>
              <a:t>月銀行及理財公司發行的公募淨值型理財產品數量為</a:t>
            </a:r>
            <a:r>
              <a:rPr lang="en-US" altLang="zh-CN" sz="1400" dirty="0">
                <a:solidFill>
                  <a:schemeClr val="bg1"/>
                </a:solidFill>
                <a:latin typeface="思源黑体 CN Light" panose="020B0300000000000000" pitchFamily="34" charset="-122"/>
                <a:ea typeface="思源黑体 CN Light" panose="020B0300000000000000" pitchFamily="34" charset="-122"/>
              </a:rPr>
              <a:t>1985</a:t>
            </a:r>
            <a:r>
              <a:rPr lang="zh-CN" altLang="en-US" sz="1400" dirty="0">
                <a:solidFill>
                  <a:schemeClr val="bg1"/>
                </a:solidFill>
                <a:latin typeface="思源黑体 CN Light" panose="020B0300000000000000" pitchFamily="34" charset="-122"/>
                <a:ea typeface="思源黑体 CN Light" panose="020B0300000000000000" pitchFamily="34" charset="-122"/>
              </a:rPr>
              <a:t>只（不含私募產品），環比下降</a:t>
            </a:r>
            <a:r>
              <a:rPr lang="en-US" altLang="zh-CN" sz="1400" dirty="0">
                <a:solidFill>
                  <a:schemeClr val="bg1"/>
                </a:solidFill>
                <a:latin typeface="思源黑体 CN Light" panose="020B0300000000000000" pitchFamily="34" charset="-122"/>
                <a:ea typeface="思源黑体 CN Light" panose="020B0300000000000000" pitchFamily="34" charset="-122"/>
              </a:rPr>
              <a:t>15.89%</a:t>
            </a:r>
            <a:r>
              <a:rPr lang="zh-CN" altLang="en-US" sz="1400" dirty="0">
                <a:solidFill>
                  <a:schemeClr val="bg1"/>
                </a:solidFill>
                <a:latin typeface="思源黑体 CN Light" panose="020B0300000000000000" pitchFamily="34" charset="-122"/>
                <a:ea typeface="思源黑体 CN Light" panose="020B0300000000000000" pitchFamily="34" charset="-122"/>
              </a:rPr>
              <a:t>，同比下降</a:t>
            </a:r>
            <a:r>
              <a:rPr lang="en-US" altLang="zh-CN" sz="1400" dirty="0">
                <a:solidFill>
                  <a:schemeClr val="bg1"/>
                </a:solidFill>
                <a:latin typeface="思源黑体 CN Light" panose="020B0300000000000000" pitchFamily="34" charset="-122"/>
                <a:ea typeface="思源黑体 CN Light" panose="020B0300000000000000" pitchFamily="34" charset="-122"/>
              </a:rPr>
              <a:t>16.74%</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1831483" y="495642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r"/>
            <a:r>
              <a:rPr lang="zh-CN" altLang="en-US" sz="2000" dirty="0">
                <a:solidFill>
                  <a:schemeClr val="bg1"/>
                </a:solidFill>
              </a:rPr>
              <a:t>市場分析</a:t>
            </a:r>
          </a:p>
        </p:txBody>
      </p:sp>
      <p:sp>
        <p:nvSpPr>
          <p:cNvPr id="35" name="矩形 34"/>
          <p:cNvSpPr/>
          <p:nvPr/>
        </p:nvSpPr>
        <p:spPr>
          <a:xfrm>
            <a:off x="731267" y="1450245"/>
            <a:ext cx="3433938" cy="3365143"/>
          </a:xfrm>
          <a:prstGeom prst="rect">
            <a:avLst/>
          </a:prstGeom>
          <a:solidFill>
            <a:srgbClr val="FDEBBB"/>
          </a:solidFill>
          <a:ln>
            <a:solidFill>
              <a:srgbClr val="C2AE8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6" name="矩形 35"/>
          <p:cNvSpPr/>
          <p:nvPr/>
        </p:nvSpPr>
        <p:spPr>
          <a:xfrm>
            <a:off x="4408149" y="1449388"/>
            <a:ext cx="3433938" cy="3366000"/>
          </a:xfrm>
          <a:prstGeom prst="rect">
            <a:avLst/>
          </a:prstGeom>
          <a:solidFill>
            <a:srgbClr val="FDEBBB"/>
          </a:solidFill>
          <a:ln>
            <a:solidFill>
              <a:srgbClr val="C2AE8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9" name="文本框 38"/>
          <p:cNvSpPr txBox="1"/>
          <p:nvPr/>
        </p:nvSpPr>
        <p:spPr>
          <a:xfrm>
            <a:off x="4335694" y="5323724"/>
            <a:ext cx="3578849" cy="1060450"/>
          </a:xfrm>
          <a:prstGeom prst="rect">
            <a:avLst/>
          </a:prstGeom>
          <a:noFill/>
        </p:spPr>
        <p:txBody>
          <a:bodyPr wrap="square" rtlCol="0">
            <a:spAutoFit/>
          </a:bodyPr>
          <a:lstStyle/>
          <a:p>
            <a:pPr algn="ct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從人民幣淨值型理財產品的購買門檻來看，傳統銀行發行的理財產品中，起購金額為</a:t>
            </a:r>
            <a:r>
              <a:rPr lang="en-US" altLang="zh-CN" sz="1400" dirty="0">
                <a:solidFill>
                  <a:schemeClr val="bg1"/>
                </a:solidFill>
                <a:latin typeface="思源黑体 CN Light" panose="020B0300000000000000" pitchFamily="34" charset="-122"/>
                <a:ea typeface="思源黑体 CN Light" panose="020B0300000000000000" pitchFamily="34" charset="-122"/>
              </a:rPr>
              <a:t>1</a:t>
            </a:r>
            <a:r>
              <a:rPr lang="zh-CN" altLang="en-US" sz="1400" dirty="0">
                <a:solidFill>
                  <a:schemeClr val="bg1"/>
                </a:solidFill>
                <a:latin typeface="思源黑体 CN Light" panose="020B0300000000000000" pitchFamily="34" charset="-122"/>
                <a:ea typeface="思源黑体 CN Light" panose="020B0300000000000000" pitchFamily="34" charset="-122"/>
              </a:rPr>
              <a:t>萬元的產品占比為</a:t>
            </a:r>
            <a:r>
              <a:rPr lang="en-US" altLang="zh-CN" sz="1400" dirty="0">
                <a:solidFill>
                  <a:schemeClr val="bg1"/>
                </a:solidFill>
                <a:latin typeface="思源黑体 CN Light" panose="020B0300000000000000" pitchFamily="34" charset="-122"/>
                <a:ea typeface="思源黑体 CN Light" panose="020B0300000000000000" pitchFamily="34" charset="-122"/>
              </a:rPr>
              <a:t>91%</a:t>
            </a:r>
            <a:r>
              <a:rPr lang="zh-CN" altLang="en-US" sz="1400" dirty="0">
                <a:solidFill>
                  <a:schemeClr val="bg1"/>
                </a:solidFill>
                <a:latin typeface="思源黑体 CN Light" panose="020B0300000000000000" pitchFamily="34" charset="-122"/>
                <a:ea typeface="思源黑体 CN Light" panose="020B0300000000000000" pitchFamily="34" charset="-122"/>
              </a:rPr>
              <a:t>；</a:t>
            </a:r>
          </a:p>
        </p:txBody>
      </p:sp>
      <p:sp>
        <p:nvSpPr>
          <p:cNvPr id="41" name="文本框 40"/>
          <p:cNvSpPr txBox="1"/>
          <p:nvPr/>
        </p:nvSpPr>
        <p:spPr>
          <a:xfrm>
            <a:off x="5508365" y="495642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r"/>
            <a:r>
              <a:rPr lang="zh-CN" altLang="en-US" sz="2000" dirty="0">
                <a:solidFill>
                  <a:schemeClr val="bg1"/>
                </a:solidFill>
              </a:rPr>
              <a:t>市場分析</a:t>
            </a:r>
          </a:p>
        </p:txBody>
      </p:sp>
      <p:sp>
        <p:nvSpPr>
          <p:cNvPr id="42" name="矩形 41"/>
          <p:cNvSpPr/>
          <p:nvPr/>
        </p:nvSpPr>
        <p:spPr>
          <a:xfrm>
            <a:off x="8085031" y="1519906"/>
            <a:ext cx="3433938" cy="3366000"/>
          </a:xfrm>
          <a:prstGeom prst="rect">
            <a:avLst/>
          </a:prstGeom>
          <a:solidFill>
            <a:srgbClr val="FDEBBB"/>
          </a:solidFill>
          <a:ln>
            <a:solidFill>
              <a:srgbClr val="C2AE8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44" name="文本框 43"/>
          <p:cNvSpPr txBox="1"/>
          <p:nvPr/>
        </p:nvSpPr>
        <p:spPr>
          <a:xfrm>
            <a:off x="8012576" y="5323724"/>
            <a:ext cx="3578849" cy="1060450"/>
          </a:xfrm>
          <a:prstGeom prst="rect">
            <a:avLst/>
          </a:prstGeom>
          <a:noFill/>
        </p:spPr>
        <p:txBody>
          <a:bodyPr wrap="square" rtlCol="0">
            <a:spAutoFit/>
          </a:bodyPr>
          <a:lstStyle/>
          <a:p>
            <a:pPr algn="ctr">
              <a:lnSpc>
                <a:spcPct val="150000"/>
              </a:lnSpc>
            </a:pPr>
            <a:r>
              <a:rPr lang="zh-CN" altLang="en-US" sz="1400" dirty="0">
                <a:solidFill>
                  <a:schemeClr val="bg1"/>
                </a:solidFill>
                <a:latin typeface="思源黑体 CN Light" panose="020B0300000000000000" pitchFamily="34" charset="-122"/>
                <a:ea typeface="思源黑体 CN Light" panose="020B0300000000000000" pitchFamily="34" charset="-122"/>
              </a:rPr>
              <a:t>理財公司發行的理財產品中，起購金額在</a:t>
            </a:r>
            <a:r>
              <a:rPr lang="en-US" altLang="zh-CN" sz="1400" dirty="0">
                <a:solidFill>
                  <a:schemeClr val="bg1"/>
                </a:solidFill>
                <a:latin typeface="思源黑体 CN Light" panose="020B0300000000000000" pitchFamily="34" charset="-122"/>
                <a:ea typeface="思源黑体 CN Light" panose="020B0300000000000000" pitchFamily="34" charset="-122"/>
              </a:rPr>
              <a:t>1000</a:t>
            </a:r>
            <a:r>
              <a:rPr lang="zh-CN" altLang="en-US" sz="1400" dirty="0">
                <a:solidFill>
                  <a:schemeClr val="bg1"/>
                </a:solidFill>
                <a:latin typeface="思源黑体 CN Light" panose="020B0300000000000000" pitchFamily="34" charset="-122"/>
                <a:ea typeface="思源黑体 CN Light" panose="020B0300000000000000" pitchFamily="34" charset="-122"/>
              </a:rPr>
              <a:t>元及以下的產品占比為</a:t>
            </a:r>
            <a:r>
              <a:rPr lang="en-US" altLang="zh-CN" sz="1400" dirty="0">
                <a:solidFill>
                  <a:schemeClr val="bg1"/>
                </a:solidFill>
                <a:latin typeface="思源黑体 CN Light" panose="020B0300000000000000" pitchFamily="34" charset="-122"/>
                <a:ea typeface="思源黑体 CN Light" panose="020B0300000000000000" pitchFamily="34" charset="-122"/>
              </a:rPr>
              <a:t>90.54%</a:t>
            </a:r>
            <a:r>
              <a:rPr lang="zh-CN" altLang="en-US" sz="1400" dirty="0">
                <a:solidFill>
                  <a:schemeClr val="bg1"/>
                </a:solidFill>
                <a:latin typeface="思源黑体 CN Light" panose="020B0300000000000000" pitchFamily="34" charset="-122"/>
                <a:ea typeface="思源黑体 CN Light" panose="020B0300000000000000" pitchFamily="34" charset="-122"/>
              </a:rPr>
              <a:t>，理財行業呈現出低門檻特徵</a:t>
            </a:r>
          </a:p>
        </p:txBody>
      </p:sp>
      <p:sp>
        <p:nvSpPr>
          <p:cNvPr id="45" name="文本框 44"/>
          <p:cNvSpPr txBox="1"/>
          <p:nvPr/>
        </p:nvSpPr>
        <p:spPr>
          <a:xfrm>
            <a:off x="9185247" y="495642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pPr algn="r"/>
            <a:r>
              <a:rPr lang="zh-CN" altLang="en-US" sz="2000" dirty="0">
                <a:solidFill>
                  <a:schemeClr val="bg1"/>
                </a:solidFill>
              </a:rPr>
              <a:t>市場分析</a:t>
            </a:r>
          </a:p>
        </p:txBody>
      </p:sp>
      <p:sp>
        <p:nvSpPr>
          <p:cNvPr id="51" name="文本框 50"/>
          <p:cNvSpPr txBox="1"/>
          <p:nvPr/>
        </p:nvSpPr>
        <p:spPr>
          <a:xfrm>
            <a:off x="3334666" y="4340307"/>
            <a:ext cx="866140" cy="645160"/>
          </a:xfrm>
          <a:prstGeom prst="rect">
            <a:avLst/>
          </a:prstGeom>
          <a:noFill/>
        </p:spPr>
        <p:txBody>
          <a:bodyPr wrap="none" rtlCol="0">
            <a:spAutoFit/>
          </a:bodyPr>
          <a:lstStyle>
            <a:defPPr>
              <a:defRPr lang="zh-CN"/>
            </a:defPPr>
            <a:lvl1pPr algn="r">
              <a:defRPr sz="24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sz="3600" i="1" dirty="0">
                <a:solidFill>
                  <a:schemeClr val="bg1"/>
                </a:solidFill>
              </a:rPr>
              <a:t>01</a:t>
            </a:r>
            <a:endParaRPr lang="zh-CN" altLang="en-US" sz="3600" i="1" dirty="0">
              <a:solidFill>
                <a:schemeClr val="bg1"/>
              </a:solidFill>
            </a:endParaRPr>
          </a:p>
        </p:txBody>
      </p:sp>
      <p:sp>
        <p:nvSpPr>
          <p:cNvPr id="52" name="文本框 51"/>
          <p:cNvSpPr txBox="1"/>
          <p:nvPr/>
        </p:nvSpPr>
        <p:spPr>
          <a:xfrm>
            <a:off x="7068467" y="4340307"/>
            <a:ext cx="866140" cy="645160"/>
          </a:xfrm>
          <a:prstGeom prst="rect">
            <a:avLst/>
          </a:prstGeom>
          <a:noFill/>
        </p:spPr>
        <p:txBody>
          <a:bodyPr wrap="none" rtlCol="0">
            <a:spAutoFit/>
          </a:bodyPr>
          <a:lstStyle>
            <a:defPPr>
              <a:defRPr lang="zh-CN"/>
            </a:defPPr>
            <a:lvl1pPr algn="r">
              <a:defRPr sz="24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sz="3600" i="1" dirty="0">
                <a:solidFill>
                  <a:schemeClr val="bg1"/>
                </a:solidFill>
              </a:rPr>
              <a:t>02</a:t>
            </a:r>
            <a:endParaRPr lang="zh-CN" altLang="en-US" sz="3600" i="1" dirty="0">
              <a:solidFill>
                <a:schemeClr val="bg1"/>
              </a:solidFill>
            </a:endParaRPr>
          </a:p>
        </p:txBody>
      </p:sp>
      <p:sp>
        <p:nvSpPr>
          <p:cNvPr id="53" name="文本框 52"/>
          <p:cNvSpPr txBox="1"/>
          <p:nvPr/>
        </p:nvSpPr>
        <p:spPr>
          <a:xfrm>
            <a:off x="10726067" y="4397457"/>
            <a:ext cx="866140" cy="645160"/>
          </a:xfrm>
          <a:prstGeom prst="rect">
            <a:avLst/>
          </a:prstGeom>
          <a:noFill/>
        </p:spPr>
        <p:txBody>
          <a:bodyPr wrap="none" rtlCol="0">
            <a:spAutoFit/>
          </a:bodyPr>
          <a:lstStyle>
            <a:defPPr>
              <a:defRPr lang="zh-CN"/>
            </a:defPPr>
            <a:lvl1pPr algn="r">
              <a:defRPr sz="24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sz="3600" i="1" dirty="0">
                <a:solidFill>
                  <a:schemeClr val="bg1"/>
                </a:solidFill>
              </a:rPr>
              <a:t>03</a:t>
            </a:r>
            <a:endParaRPr lang="zh-CN" altLang="en-US" sz="3600" i="1" dirty="0">
              <a:solidFill>
                <a:schemeClr val="bg1"/>
              </a:solidFill>
            </a:endParaRPr>
          </a:p>
        </p:txBody>
      </p:sp>
      <p:grpSp>
        <p:nvGrpSpPr>
          <p:cNvPr id="27" name="组合 26"/>
          <p:cNvGrpSpPr/>
          <p:nvPr/>
        </p:nvGrpSpPr>
        <p:grpSpPr>
          <a:xfrm>
            <a:off x="192504" y="64389"/>
            <a:ext cx="4449046" cy="933997"/>
            <a:chOff x="192504" y="64389"/>
            <a:chExt cx="4449046" cy="933997"/>
          </a:xfrm>
        </p:grpSpPr>
        <p:sp>
          <p:nvSpPr>
            <p:cNvPr id="29" name="任意多边形: 形状 28"/>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31" name="组合 30"/>
            <p:cNvGrpSpPr/>
            <p:nvPr/>
          </p:nvGrpSpPr>
          <p:grpSpPr>
            <a:xfrm>
              <a:off x="1968783" y="214779"/>
              <a:ext cx="2062480" cy="737248"/>
              <a:chOff x="8991349" y="2275098"/>
              <a:chExt cx="2062480" cy="737248"/>
            </a:xfrm>
          </p:grpSpPr>
          <p:sp>
            <p:nvSpPr>
              <p:cNvPr id="47" name="文本框 46"/>
              <p:cNvSpPr txBox="1"/>
              <p:nvPr/>
            </p:nvSpPr>
            <p:spPr>
              <a:xfrm>
                <a:off x="8991349"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49" name="文本框 48"/>
              <p:cNvSpPr txBox="1"/>
              <p:nvPr/>
            </p:nvSpPr>
            <p:spPr>
              <a:xfrm>
                <a:off x="9085276" y="2705641"/>
                <a:ext cx="1874628"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34" name="任意多边形: 形状 33"/>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38" name="文本框 37"/>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02</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46" name="图片 45"/>
            <p:cNvPicPr>
              <a:picLocks noChangeAspect="1"/>
            </p:cNvPicPr>
            <p:nvPr/>
          </p:nvPicPr>
          <p:blipFill>
            <a:blip r:embed="rId2">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
        <p:nvSpPr>
          <p:cNvPr id="50" name="矩形: 圆角 49"/>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93349" y="1319130"/>
            <a:ext cx="4050958" cy="3614466"/>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2453" y="1515352"/>
            <a:ext cx="4793394" cy="2954419"/>
          </a:xfrm>
          <a:prstGeom prst="rect">
            <a:avLst/>
          </a:prstGeom>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4300" y="1278138"/>
            <a:ext cx="4717907" cy="338824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任意多边形: 形状 44"/>
          <p:cNvSpPr/>
          <p:nvPr/>
        </p:nvSpPr>
        <p:spPr>
          <a:xfrm>
            <a:off x="0" y="5010770"/>
            <a:ext cx="12192000" cy="1847230"/>
          </a:xfrm>
          <a:custGeom>
            <a:avLst/>
            <a:gdLst>
              <a:gd name="connsiteX0" fmla="*/ 0 w 12192000"/>
              <a:gd name="connsiteY0" fmla="*/ 0 h 1847230"/>
              <a:gd name="connsiteX1" fmla="*/ 119419 w 12192000"/>
              <a:gd name="connsiteY1" fmla="*/ 86054 h 1847230"/>
              <a:gd name="connsiteX2" fmla="*/ 6096000 w 12192000"/>
              <a:gd name="connsiteY2" fmla="*/ 900761 h 1847230"/>
              <a:gd name="connsiteX3" fmla="*/ 12072581 w 12192000"/>
              <a:gd name="connsiteY3" fmla="*/ 86054 h 1847230"/>
              <a:gd name="connsiteX4" fmla="*/ 12192000 w 12192000"/>
              <a:gd name="connsiteY4" fmla="*/ 0 h 1847230"/>
              <a:gd name="connsiteX5" fmla="*/ 12192000 w 12192000"/>
              <a:gd name="connsiteY5" fmla="*/ 1847230 h 1847230"/>
              <a:gd name="connsiteX6" fmla="*/ 0 w 12192000"/>
              <a:gd name="connsiteY6" fmla="*/ 1847230 h 184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47230">
                <a:moveTo>
                  <a:pt x="0" y="0"/>
                </a:moveTo>
                <a:lnTo>
                  <a:pt x="119419" y="86054"/>
                </a:lnTo>
                <a:cubicBezTo>
                  <a:pt x="911744" y="558054"/>
                  <a:pt x="3287873" y="900761"/>
                  <a:pt x="6096000" y="900761"/>
                </a:cubicBezTo>
                <a:cubicBezTo>
                  <a:pt x="8904128" y="900761"/>
                  <a:pt x="11280256" y="558054"/>
                  <a:pt x="12072581" y="86054"/>
                </a:cubicBezTo>
                <a:lnTo>
                  <a:pt x="12192000" y="0"/>
                </a:lnTo>
                <a:lnTo>
                  <a:pt x="12192000" y="1847230"/>
                </a:lnTo>
                <a:lnTo>
                  <a:pt x="0" y="1847230"/>
                </a:lnTo>
                <a:close/>
              </a:path>
            </a:pathLst>
          </a:custGeom>
          <a:solidFill>
            <a:srgbClr val="FDEBB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黑体 CN Heavy" panose="020B0A00000000000000" pitchFamily="34" charset="-122"/>
            </a:endParaRPr>
          </a:p>
        </p:txBody>
      </p:sp>
      <p:grpSp>
        <p:nvGrpSpPr>
          <p:cNvPr id="58" name="组合 57"/>
          <p:cNvGrpSpPr/>
          <p:nvPr/>
        </p:nvGrpSpPr>
        <p:grpSpPr>
          <a:xfrm>
            <a:off x="1706562" y="2994275"/>
            <a:ext cx="2524147" cy="1750964"/>
            <a:chOff x="1173162" y="4270625"/>
            <a:chExt cx="2524147" cy="1750964"/>
          </a:xfrm>
        </p:grpSpPr>
        <p:sp>
          <p:nvSpPr>
            <p:cNvPr id="63" name="文本框 62"/>
            <p:cNvSpPr txBox="1"/>
            <p:nvPr/>
          </p:nvSpPr>
          <p:spPr>
            <a:xfrm>
              <a:off x="1173162" y="4637924"/>
              <a:ext cx="2524147" cy="1383665"/>
            </a:xfrm>
            <a:prstGeom prst="rect">
              <a:avLst/>
            </a:prstGeom>
            <a:noFill/>
          </p:spPr>
          <p:txBody>
            <a:bodyPr wrap="square" rtlCol="0">
              <a:spAutoFit/>
            </a:bodyPr>
            <a:lstStyle/>
            <a:p>
              <a:pPr>
                <a:lnSpc>
                  <a:spcPct val="150000"/>
                </a:lnSpc>
              </a:pP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月新發淨值型產品中，封閉式產品數量占比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87.15%</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封閉式產品平均期限</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317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天，產品期限最長</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p>
          </p:txBody>
        </p:sp>
        <p:sp>
          <p:nvSpPr>
            <p:cNvPr id="64" name="文本框 63"/>
            <p:cNvSpPr txBox="1"/>
            <p:nvPr/>
          </p:nvSpPr>
          <p:spPr>
            <a:xfrm>
              <a:off x="1173162" y="4270625"/>
              <a:ext cx="1452880" cy="398780"/>
            </a:xfrm>
            <a:prstGeom prst="rect">
              <a:avLst/>
            </a:prstGeom>
            <a:noFill/>
          </p:spPr>
          <p:txBody>
            <a:bodyPr wrap="none" rtlCol="0">
              <a:spAutoFit/>
            </a:bodyPr>
            <a:lstStyle>
              <a:defPPr>
                <a:defRPr lang="zh-CN"/>
              </a:defPPr>
              <a:lvl1pP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市場分析</a:t>
              </a:r>
            </a:p>
          </p:txBody>
        </p:sp>
      </p:grpSp>
      <p:grpSp>
        <p:nvGrpSpPr>
          <p:cNvPr id="47" name="组合 46"/>
          <p:cNvGrpSpPr/>
          <p:nvPr/>
        </p:nvGrpSpPr>
        <p:grpSpPr>
          <a:xfrm>
            <a:off x="3376531" y="1108325"/>
            <a:ext cx="2524147" cy="1427749"/>
            <a:chOff x="1173162" y="4270625"/>
            <a:chExt cx="2524147" cy="1427749"/>
          </a:xfrm>
        </p:grpSpPr>
        <p:sp>
          <p:nvSpPr>
            <p:cNvPr id="56" name="文本框 55"/>
            <p:cNvSpPr txBox="1"/>
            <p:nvPr/>
          </p:nvSpPr>
          <p:spPr>
            <a:xfrm>
              <a:off x="1173162" y="4637924"/>
              <a:ext cx="2524147"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理財公司新發產品數量占比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成，存續規模占比超</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成</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從淨值型理財產品的發行機構來看</a:t>
              </a:r>
            </a:p>
          </p:txBody>
        </p:sp>
        <p:sp>
          <p:nvSpPr>
            <p:cNvPr id="57" name="文本框 56"/>
            <p:cNvSpPr txBox="1"/>
            <p:nvPr/>
          </p:nvSpPr>
          <p:spPr>
            <a:xfrm>
              <a:off x="1173162" y="4270625"/>
              <a:ext cx="1452880" cy="398780"/>
            </a:xfrm>
            <a:prstGeom prst="rect">
              <a:avLst/>
            </a:prstGeom>
            <a:noFill/>
          </p:spPr>
          <p:txBody>
            <a:bodyPr wrap="none" rtlCol="0">
              <a:spAutoFit/>
            </a:bodyPr>
            <a:lstStyle>
              <a:defPPr>
                <a:defRPr lang="zh-CN"/>
              </a:defPPr>
              <a:lvl1pPr>
                <a:defRPr sz="2800" spc="500">
                  <a:solidFill>
                    <a:srgbClr val="6DCFC0"/>
                  </a:solidFill>
                  <a:latin typeface="思源黑体 CN Heavy" panose="020B0A00000000000000" pitchFamily="34" charset="-122"/>
                  <a:ea typeface="思源黑体 CN Heavy" panose="020B0A00000000000000" pitchFamily="34" charset="-122"/>
                </a:defRPr>
              </a:lvl1pPr>
            </a:lstStyle>
            <a:p>
              <a:r>
                <a:rPr lang="zh-CN" altLang="en-US" sz="2000" dirty="0">
                  <a:solidFill>
                    <a:schemeClr val="tx1">
                      <a:lumMod val="50000"/>
                      <a:lumOff val="50000"/>
                    </a:schemeClr>
                  </a:solidFill>
                </a:rPr>
                <a:t>市場分析</a:t>
              </a:r>
            </a:p>
          </p:txBody>
        </p:sp>
      </p:grpSp>
      <p:sp>
        <p:nvSpPr>
          <p:cNvPr id="50" name="矩形 49"/>
          <p:cNvSpPr/>
          <p:nvPr/>
        </p:nvSpPr>
        <p:spPr>
          <a:xfrm>
            <a:off x="2525861" y="1607704"/>
            <a:ext cx="720000" cy="720000"/>
          </a:xfrm>
          <a:prstGeom prst="rect">
            <a:avLst/>
          </a:prstGeom>
          <a:noFill/>
          <a:ln>
            <a:solidFill>
              <a:srgbClr val="FDE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4" name="矩形 53"/>
          <p:cNvSpPr/>
          <p:nvPr/>
        </p:nvSpPr>
        <p:spPr>
          <a:xfrm>
            <a:off x="2615861" y="1697704"/>
            <a:ext cx="540000" cy="54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5" name="文本框 54"/>
          <p:cNvSpPr txBox="1"/>
          <p:nvPr/>
        </p:nvSpPr>
        <p:spPr>
          <a:xfrm>
            <a:off x="2539786" y="170609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02</a:t>
            </a:r>
            <a:endParaRPr lang="zh-CN" altLang="en-US" dirty="0">
              <a:solidFill>
                <a:schemeClr val="bg1"/>
              </a:solidFill>
            </a:endParaRPr>
          </a:p>
        </p:txBody>
      </p:sp>
      <p:grpSp>
        <p:nvGrpSpPr>
          <p:cNvPr id="66" name="组合 65"/>
          <p:cNvGrpSpPr/>
          <p:nvPr/>
        </p:nvGrpSpPr>
        <p:grpSpPr>
          <a:xfrm>
            <a:off x="7421562" y="1108325"/>
            <a:ext cx="2524147" cy="1427749"/>
            <a:chOff x="1173162" y="4270625"/>
            <a:chExt cx="2524147" cy="1427749"/>
          </a:xfrm>
        </p:grpSpPr>
        <p:sp>
          <p:nvSpPr>
            <p:cNvPr id="71" name="文本框 70"/>
            <p:cNvSpPr txBox="1"/>
            <p:nvPr/>
          </p:nvSpPr>
          <p:spPr>
            <a:xfrm>
              <a:off x="1173162" y="4637924"/>
              <a:ext cx="2524147" cy="1060450"/>
            </a:xfrm>
            <a:prstGeom prst="rect">
              <a:avLst/>
            </a:prstGeom>
            <a:noFill/>
          </p:spPr>
          <p:txBody>
            <a:bodyPr wrap="square" rtlCol="0">
              <a:spAutoFit/>
            </a:bodyPr>
            <a:lstStyle/>
            <a:p>
              <a:pPr>
                <a:lnSpc>
                  <a:spcPct val="150000"/>
                </a:lnSpc>
              </a:pP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2022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月，農商行發行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869</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只，占比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43.78%</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；城商行發行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637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只，占比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32.09%</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p>
          </p:txBody>
        </p:sp>
        <p:sp>
          <p:nvSpPr>
            <p:cNvPr id="72" name="文本框 71"/>
            <p:cNvSpPr txBox="1"/>
            <p:nvPr/>
          </p:nvSpPr>
          <p:spPr>
            <a:xfrm>
              <a:off x="1173162" y="4270625"/>
              <a:ext cx="1452880" cy="398780"/>
            </a:xfrm>
            <a:prstGeom prst="rect">
              <a:avLst/>
            </a:prstGeom>
            <a:noFill/>
          </p:spPr>
          <p:txBody>
            <a:bodyPr wrap="none" rtlCol="0">
              <a:spAutoFit/>
            </a:bodyPr>
            <a:lstStyle>
              <a:defPPr>
                <a:defRPr lang="zh-CN"/>
              </a:defPPr>
              <a:lvl1pP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市場分析</a:t>
              </a:r>
            </a:p>
          </p:txBody>
        </p:sp>
      </p:grpSp>
      <p:grpSp>
        <p:nvGrpSpPr>
          <p:cNvPr id="74" name="组合 73"/>
          <p:cNvGrpSpPr/>
          <p:nvPr/>
        </p:nvGrpSpPr>
        <p:grpSpPr>
          <a:xfrm>
            <a:off x="9091531" y="2994275"/>
            <a:ext cx="2524147" cy="1427749"/>
            <a:chOff x="1173162" y="4270625"/>
            <a:chExt cx="2524147" cy="1427749"/>
          </a:xfrm>
        </p:grpSpPr>
        <p:sp>
          <p:nvSpPr>
            <p:cNvPr id="79" name="文本框 78"/>
            <p:cNvSpPr txBox="1"/>
            <p:nvPr/>
          </p:nvSpPr>
          <p:spPr>
            <a:xfrm>
              <a:off x="1173162" y="4637924"/>
              <a:ext cx="2524147" cy="1060450"/>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理財公司發行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427</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只，占比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21.51%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；股份制銀行發行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只，占比</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2.67%</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80" name="文本框 79"/>
            <p:cNvSpPr txBox="1"/>
            <p:nvPr/>
          </p:nvSpPr>
          <p:spPr>
            <a:xfrm>
              <a:off x="1173162" y="4270625"/>
              <a:ext cx="1452880" cy="398780"/>
            </a:xfrm>
            <a:prstGeom prst="rect">
              <a:avLst/>
            </a:prstGeom>
            <a:noFill/>
          </p:spPr>
          <p:txBody>
            <a:bodyPr wrap="none" rtlCol="0">
              <a:spAutoFit/>
            </a:bodyPr>
            <a:lstStyle>
              <a:defPPr>
                <a:defRPr lang="zh-CN"/>
              </a:defPPr>
              <a:lvl1pPr>
                <a:defRPr sz="2000" spc="5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r>
                <a:rPr lang="zh-CN" altLang="en-US" dirty="0"/>
                <a:t>市場分析</a:t>
              </a:r>
            </a:p>
          </p:txBody>
        </p:sp>
      </p:grpSp>
      <p:sp>
        <p:nvSpPr>
          <p:cNvPr id="76" name="矩形 75"/>
          <p:cNvSpPr/>
          <p:nvPr/>
        </p:nvSpPr>
        <p:spPr>
          <a:xfrm rot="21551184">
            <a:off x="8235527" y="3493654"/>
            <a:ext cx="720000" cy="720000"/>
          </a:xfrm>
          <a:prstGeom prst="rect">
            <a:avLst/>
          </a:prstGeom>
          <a:noFill/>
          <a:ln>
            <a:solidFill>
              <a:srgbClr val="FDE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7" name="矩形 76"/>
          <p:cNvSpPr/>
          <p:nvPr/>
        </p:nvSpPr>
        <p:spPr>
          <a:xfrm rot="21551184">
            <a:off x="8325527" y="3583654"/>
            <a:ext cx="540000" cy="54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2" name="矩形 81"/>
          <p:cNvSpPr/>
          <p:nvPr/>
        </p:nvSpPr>
        <p:spPr>
          <a:xfrm>
            <a:off x="897591" y="3493654"/>
            <a:ext cx="720000" cy="720000"/>
          </a:xfrm>
          <a:prstGeom prst="rect">
            <a:avLst/>
          </a:prstGeom>
          <a:noFill/>
          <a:ln>
            <a:solidFill>
              <a:srgbClr val="FDE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3" name="矩形 82"/>
          <p:cNvSpPr/>
          <p:nvPr/>
        </p:nvSpPr>
        <p:spPr>
          <a:xfrm>
            <a:off x="987591" y="3583654"/>
            <a:ext cx="540000" cy="54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4" name="文本框 83"/>
          <p:cNvSpPr txBox="1"/>
          <p:nvPr/>
        </p:nvSpPr>
        <p:spPr>
          <a:xfrm>
            <a:off x="911516" y="359204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01</a:t>
            </a:r>
            <a:endParaRPr lang="zh-CN" altLang="en-US" dirty="0">
              <a:solidFill>
                <a:schemeClr val="bg1"/>
              </a:solidFill>
            </a:endParaRPr>
          </a:p>
        </p:txBody>
      </p:sp>
      <p:sp>
        <p:nvSpPr>
          <p:cNvPr id="86" name="矩形 85"/>
          <p:cNvSpPr/>
          <p:nvPr/>
        </p:nvSpPr>
        <p:spPr>
          <a:xfrm>
            <a:off x="6536389" y="1607704"/>
            <a:ext cx="720000" cy="720000"/>
          </a:xfrm>
          <a:prstGeom prst="rect">
            <a:avLst/>
          </a:prstGeom>
          <a:noFill/>
          <a:ln>
            <a:solidFill>
              <a:srgbClr val="FDEB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7" name="矩形 86"/>
          <p:cNvSpPr/>
          <p:nvPr/>
        </p:nvSpPr>
        <p:spPr>
          <a:xfrm>
            <a:off x="6626389" y="1697704"/>
            <a:ext cx="540000" cy="540000"/>
          </a:xfrm>
          <a:prstGeom prst="rect">
            <a:avLst/>
          </a:prstGeom>
          <a:solidFill>
            <a:srgbClr val="F9C3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8" name="文本框 87"/>
          <p:cNvSpPr txBox="1"/>
          <p:nvPr/>
        </p:nvSpPr>
        <p:spPr>
          <a:xfrm>
            <a:off x="6550314" y="170609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03</a:t>
            </a:r>
            <a:endParaRPr lang="zh-CN" altLang="en-US" dirty="0">
              <a:solidFill>
                <a:schemeClr val="bg1"/>
              </a:solidFill>
            </a:endParaRPr>
          </a:p>
        </p:txBody>
      </p:sp>
      <p:sp>
        <p:nvSpPr>
          <p:cNvPr id="89" name="文本框 88"/>
          <p:cNvSpPr txBox="1"/>
          <p:nvPr/>
        </p:nvSpPr>
        <p:spPr>
          <a:xfrm>
            <a:off x="8249452" y="3592044"/>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bg1"/>
                </a:solidFill>
              </a:rPr>
              <a:t>04</a:t>
            </a:r>
            <a:endParaRPr lang="zh-CN" altLang="en-US" dirty="0">
              <a:solidFill>
                <a:schemeClr val="bg1"/>
              </a:solidFill>
            </a:endParaRPr>
          </a:p>
        </p:txBody>
      </p:sp>
      <p:sp>
        <p:nvSpPr>
          <p:cNvPr id="39" name="矩形: 圆角 38"/>
          <p:cNvSpPr/>
          <p:nvPr/>
        </p:nvSpPr>
        <p:spPr>
          <a:xfrm rot="18985656">
            <a:off x="9585595" y="-2445420"/>
            <a:ext cx="3054314" cy="2842457"/>
          </a:xfrm>
          <a:prstGeom prst="roundRect">
            <a:avLst>
              <a:gd name="adj" fmla="val 26834"/>
            </a:avLst>
          </a:prstGeom>
          <a:noFill/>
          <a:ln w="127000">
            <a:solidFill>
              <a:srgbClr val="F9C3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7" name="组合 6"/>
          <p:cNvGrpSpPr/>
          <p:nvPr/>
        </p:nvGrpSpPr>
        <p:grpSpPr>
          <a:xfrm>
            <a:off x="3604477" y="2794333"/>
            <a:ext cx="4983047" cy="3851263"/>
            <a:chOff x="3644999" y="3194383"/>
            <a:chExt cx="4983047" cy="3851263"/>
          </a:xfrm>
        </p:grpSpPr>
        <p:sp>
          <p:nvSpPr>
            <p:cNvPr id="2" name="椭圆 1"/>
            <p:cNvSpPr/>
            <p:nvPr/>
          </p:nvSpPr>
          <p:spPr>
            <a:xfrm>
              <a:off x="4170369" y="3194383"/>
              <a:ext cx="3851263" cy="3851263"/>
            </a:xfrm>
            <a:prstGeom prst="ellipse">
              <a:avLst/>
            </a:prstGeom>
            <a:noFill/>
            <a:ln>
              <a:solidFill>
                <a:srgbClr val="F9C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4999" y="3382278"/>
              <a:ext cx="4983047" cy="3578656"/>
            </a:xfrm>
            <a:prstGeom prst="rect">
              <a:avLst/>
            </a:prstGeom>
          </p:spPr>
        </p:pic>
      </p:grpSp>
      <p:grpSp>
        <p:nvGrpSpPr>
          <p:cNvPr id="46" name="组合 45"/>
          <p:cNvGrpSpPr/>
          <p:nvPr/>
        </p:nvGrpSpPr>
        <p:grpSpPr>
          <a:xfrm>
            <a:off x="192504" y="64389"/>
            <a:ext cx="4449046" cy="933997"/>
            <a:chOff x="192504" y="64389"/>
            <a:chExt cx="4449046" cy="933997"/>
          </a:xfrm>
        </p:grpSpPr>
        <p:sp>
          <p:nvSpPr>
            <p:cNvPr id="49" name="任意多边形: 形状 48"/>
            <p:cNvSpPr/>
            <p:nvPr/>
          </p:nvSpPr>
          <p:spPr>
            <a:xfrm>
              <a:off x="1295723" y="187939"/>
              <a:ext cx="3054314" cy="792000"/>
            </a:xfrm>
            <a:custGeom>
              <a:avLst/>
              <a:gdLst>
                <a:gd name="connsiteX0" fmla="*/ 0 w 3054314"/>
                <a:gd name="connsiteY0" fmla="*/ 0 h 792000"/>
                <a:gd name="connsiteX1" fmla="*/ 3054314 w 3054314"/>
                <a:gd name="connsiteY1" fmla="*/ 0 h 792000"/>
                <a:gd name="connsiteX2" fmla="*/ 3054314 w 3054314"/>
                <a:gd name="connsiteY2" fmla="*/ 792000 h 792000"/>
                <a:gd name="connsiteX3" fmla="*/ 437165 w 3054314"/>
                <a:gd name="connsiteY3" fmla="*/ 792000 h 792000"/>
              </a:gdLst>
              <a:ahLst/>
              <a:cxnLst>
                <a:cxn ang="0">
                  <a:pos x="connsiteX0" y="connsiteY0"/>
                </a:cxn>
                <a:cxn ang="0">
                  <a:pos x="connsiteX1" y="connsiteY1"/>
                </a:cxn>
                <a:cxn ang="0">
                  <a:pos x="connsiteX2" y="connsiteY2"/>
                </a:cxn>
                <a:cxn ang="0">
                  <a:pos x="connsiteX3" y="connsiteY3"/>
                </a:cxn>
              </a:cxnLst>
              <a:rect l="l" t="t" r="r" b="b"/>
              <a:pathLst>
                <a:path w="3054314" h="792000">
                  <a:moveTo>
                    <a:pt x="0" y="0"/>
                  </a:moveTo>
                  <a:lnTo>
                    <a:pt x="3054314" y="0"/>
                  </a:lnTo>
                  <a:lnTo>
                    <a:pt x="3054314" y="792000"/>
                  </a:lnTo>
                  <a:lnTo>
                    <a:pt x="437165" y="79200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grpSp>
          <p:nvGrpSpPr>
            <p:cNvPr id="51" name="组合 50"/>
            <p:cNvGrpSpPr/>
            <p:nvPr/>
          </p:nvGrpSpPr>
          <p:grpSpPr>
            <a:xfrm>
              <a:off x="1968783" y="214779"/>
              <a:ext cx="2062480" cy="737248"/>
              <a:chOff x="8991349" y="2275098"/>
              <a:chExt cx="2062480" cy="737248"/>
            </a:xfrm>
          </p:grpSpPr>
          <p:sp>
            <p:nvSpPr>
              <p:cNvPr id="60" name="文本框 59"/>
              <p:cNvSpPr txBox="1"/>
              <p:nvPr/>
            </p:nvSpPr>
            <p:spPr>
              <a:xfrm>
                <a:off x="8991349" y="2275098"/>
                <a:ext cx="2062480" cy="583565"/>
              </a:xfrm>
              <a:prstGeom prst="rect">
                <a:avLst/>
              </a:prstGeom>
              <a:noFill/>
            </p:spPr>
            <p:txBody>
              <a:bodyPr wrap="none" rtlCol="0">
                <a:spAutoFit/>
              </a:bodyPr>
              <a:lstStyle/>
              <a:p>
                <a:pPr algn="ctr"/>
                <a:r>
                  <a:rPr lang="zh-CN" altLang="en-US" sz="3200" spc="500" dirty="0">
                    <a:solidFill>
                      <a:schemeClr val="bg1"/>
                    </a:solidFill>
                    <a:latin typeface="思源黑体 CN Heavy" panose="020B0A00000000000000" pitchFamily="34" charset="-122"/>
                    <a:ea typeface="思源黑体 CN Heavy" panose="020B0A00000000000000" pitchFamily="34" charset="-122"/>
                  </a:rPr>
                  <a:t>市場分析</a:t>
                </a:r>
              </a:p>
            </p:txBody>
          </p:sp>
          <p:sp>
            <p:nvSpPr>
              <p:cNvPr id="61" name="文本框 60"/>
              <p:cNvSpPr txBox="1"/>
              <p:nvPr/>
            </p:nvSpPr>
            <p:spPr>
              <a:xfrm>
                <a:off x="9085276" y="2705641"/>
                <a:ext cx="1874628" cy="306705"/>
              </a:xfrm>
              <a:prstGeom prst="rect">
                <a:avLst/>
              </a:prstGeom>
              <a:noFill/>
            </p:spPr>
            <p:txBody>
              <a:bodyPr wrap="none" rtlCol="0">
                <a:spAutoFit/>
              </a:bodyPr>
              <a:lstStyle/>
              <a:p>
                <a:pPr algn="ctr"/>
                <a:r>
                  <a:rPr lang="en-US" altLang="zh-CN" sz="1400" spc="150" dirty="0">
                    <a:solidFill>
                      <a:schemeClr val="bg1"/>
                    </a:solidFill>
                    <a:latin typeface="思源黑体 CN Heavy" panose="020B0A00000000000000" pitchFamily="34" charset="-122"/>
                    <a:ea typeface="思源黑体 CN Heavy" panose="020B0A00000000000000" pitchFamily="34" charset="-122"/>
                  </a:rPr>
                  <a:t>Market Analysis</a:t>
                </a:r>
                <a:endParaRPr lang="zh-CN" altLang="en-US" sz="1400" spc="150" dirty="0">
                  <a:solidFill>
                    <a:schemeClr val="bg1"/>
                  </a:solidFill>
                  <a:latin typeface="思源黑体 CN Heavy" panose="020B0A00000000000000" pitchFamily="34" charset="-122"/>
                  <a:ea typeface="思源黑体 CN Heavy" panose="020B0A00000000000000" pitchFamily="34" charset="-122"/>
                </a:endParaRPr>
              </a:p>
            </p:txBody>
          </p:sp>
        </p:grpSp>
        <p:sp>
          <p:nvSpPr>
            <p:cNvPr id="52" name="任意多边形: 形状 51"/>
            <p:cNvSpPr/>
            <p:nvPr/>
          </p:nvSpPr>
          <p:spPr>
            <a:xfrm flipH="1" flipV="1">
              <a:off x="192504" y="187939"/>
              <a:ext cx="1458071" cy="792000"/>
            </a:xfrm>
            <a:custGeom>
              <a:avLst/>
              <a:gdLst>
                <a:gd name="connsiteX0" fmla="*/ 1458071 w 1458071"/>
                <a:gd name="connsiteY0" fmla="*/ 792000 h 792000"/>
                <a:gd name="connsiteX1" fmla="*/ 437165 w 1458071"/>
                <a:gd name="connsiteY1" fmla="*/ 792000 h 792000"/>
                <a:gd name="connsiteX2" fmla="*/ 0 w 1458071"/>
                <a:gd name="connsiteY2" fmla="*/ 0 h 792000"/>
                <a:gd name="connsiteX3" fmla="*/ 1458071 w 1458071"/>
                <a:gd name="connsiteY3" fmla="*/ 0 h 792000"/>
              </a:gdLst>
              <a:ahLst/>
              <a:cxnLst>
                <a:cxn ang="0">
                  <a:pos x="connsiteX0" y="connsiteY0"/>
                </a:cxn>
                <a:cxn ang="0">
                  <a:pos x="connsiteX1" y="connsiteY1"/>
                </a:cxn>
                <a:cxn ang="0">
                  <a:pos x="connsiteX2" y="connsiteY2"/>
                </a:cxn>
                <a:cxn ang="0">
                  <a:pos x="connsiteX3" y="connsiteY3"/>
                </a:cxn>
              </a:cxnLst>
              <a:rect l="l" t="t" r="r" b="b"/>
              <a:pathLst>
                <a:path w="1458071" h="792000">
                  <a:moveTo>
                    <a:pt x="1458071" y="792000"/>
                  </a:moveTo>
                  <a:lnTo>
                    <a:pt x="437165" y="792000"/>
                  </a:lnTo>
                  <a:lnTo>
                    <a:pt x="0" y="0"/>
                  </a:lnTo>
                  <a:lnTo>
                    <a:pt x="1458071" y="0"/>
                  </a:lnTo>
                  <a:close/>
                </a:path>
              </a:pathLst>
            </a:custGeom>
            <a:solidFill>
              <a:srgbClr val="F9C326"/>
            </a:solidFill>
            <a:ln>
              <a:noFill/>
            </a:ln>
            <a:effectLst>
              <a:outerShdw blurRad="558800" dist="292100" dir="2700000" algn="tl" rotWithShape="0">
                <a:srgbClr val="F9C32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53" name="文本框 52"/>
            <p:cNvSpPr txBox="1"/>
            <p:nvPr/>
          </p:nvSpPr>
          <p:spPr>
            <a:xfrm>
              <a:off x="274956" y="168441"/>
              <a:ext cx="963930" cy="829945"/>
            </a:xfrm>
            <a:prstGeom prst="rect">
              <a:avLst/>
            </a:prstGeom>
            <a:noFill/>
          </p:spPr>
          <p:txBody>
            <a:bodyPr wrap="none" rtlCol="0">
              <a:spAutoFit/>
            </a:bodyPr>
            <a:lstStyle/>
            <a:p>
              <a:pPr algn="ctr"/>
              <a:r>
                <a:rPr lang="en-US" altLang="zh-CN" sz="4800" spc="150" dirty="0">
                  <a:solidFill>
                    <a:schemeClr val="bg1"/>
                  </a:solidFill>
                  <a:latin typeface="思源黑体 CN Heavy" panose="020B0A00000000000000" pitchFamily="34" charset="-122"/>
                  <a:ea typeface="思源黑体 CN Heavy" panose="020B0A00000000000000" pitchFamily="34" charset="-122"/>
                </a:rPr>
                <a:t>02</a:t>
              </a:r>
              <a:endParaRPr lang="zh-CN" altLang="en-US" sz="4800" spc="150" dirty="0">
                <a:solidFill>
                  <a:schemeClr val="bg1"/>
                </a:solidFill>
                <a:latin typeface="思源黑体 CN Heavy" panose="020B0A00000000000000" pitchFamily="34" charset="-122"/>
                <a:ea typeface="思源黑体 CN Heavy" panose="020B0A00000000000000" pitchFamily="34" charset="-122"/>
              </a:endParaRPr>
            </a:p>
          </p:txBody>
        </p:sp>
        <p:pic>
          <p:nvPicPr>
            <p:cNvPr id="59" name="图片 58"/>
            <p:cNvPicPr>
              <a:picLocks noChangeAspect="1"/>
            </p:cNvPicPr>
            <p:nvPr/>
          </p:nvPicPr>
          <p:blipFill>
            <a:blip r:embed="rId3">
              <a:extLst>
                <a:ext uri="{28A0092B-C50C-407E-A947-70E740481C1C}">
                  <a14:useLocalDpi xmlns:a14="http://schemas.microsoft.com/office/drawing/2010/main" val="0"/>
                </a:ext>
              </a:extLst>
            </a:blip>
            <a:srcRect l="66602" t="14228" r="15129" b="67740"/>
            <a:stretch>
              <a:fillRect/>
            </a:stretch>
          </p:blipFill>
          <p:spPr>
            <a:xfrm>
              <a:off x="3924300" y="64389"/>
              <a:ext cx="717250" cy="706493"/>
            </a:xfrm>
            <a:custGeom>
              <a:avLst/>
              <a:gdLst>
                <a:gd name="connsiteX0" fmla="*/ 0 w 1094802"/>
                <a:gd name="connsiteY0" fmla="*/ 0 h 1078383"/>
                <a:gd name="connsiteX1" fmla="*/ 1094802 w 1094802"/>
                <a:gd name="connsiteY1" fmla="*/ 0 h 1078383"/>
                <a:gd name="connsiteX2" fmla="*/ 1094802 w 1094802"/>
                <a:gd name="connsiteY2" fmla="*/ 1078383 h 1078383"/>
                <a:gd name="connsiteX3" fmla="*/ 0 w 1094802"/>
                <a:gd name="connsiteY3" fmla="*/ 1078383 h 1078383"/>
              </a:gdLst>
              <a:ahLst/>
              <a:cxnLst>
                <a:cxn ang="0">
                  <a:pos x="connsiteX0" y="connsiteY0"/>
                </a:cxn>
                <a:cxn ang="0">
                  <a:pos x="connsiteX1" y="connsiteY1"/>
                </a:cxn>
                <a:cxn ang="0">
                  <a:pos x="connsiteX2" y="connsiteY2"/>
                </a:cxn>
                <a:cxn ang="0">
                  <a:pos x="connsiteX3" y="connsiteY3"/>
                </a:cxn>
              </a:cxnLst>
              <a:rect l="l" t="t" r="r" b="b"/>
              <a:pathLst>
                <a:path w="1094802" h="1078383">
                  <a:moveTo>
                    <a:pt x="0" y="0"/>
                  </a:moveTo>
                  <a:lnTo>
                    <a:pt x="1094802" y="0"/>
                  </a:lnTo>
                  <a:lnTo>
                    <a:pt x="1094802" y="1078383"/>
                  </a:lnTo>
                  <a:lnTo>
                    <a:pt x="0" y="1078383"/>
                  </a:lnTo>
                  <a:close/>
                </a:path>
              </a:pathLst>
            </a:custGeom>
          </p:spPr>
        </p:pic>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4MDk4M2FhMDRmMmQyMDdjYzQ2N2EwNGM3YmI3NWYifQ=="/>
</p:tagLst>
</file>

<file path=ppt/tags/tag2.xml><?xml version="1.0" encoding="utf-8"?>
<p:tagLst xmlns:a="http://schemas.openxmlformats.org/drawingml/2006/main" xmlns:r="http://schemas.openxmlformats.org/officeDocument/2006/relationships" xmlns:p="http://schemas.openxmlformats.org/presentationml/2006/main">
  <p:tag name="ISLIDE.ICON" val="#369390;#368953;#369391;"/>
</p:tagLst>
</file>

<file path=ppt/tags/tag3.xml><?xml version="1.0" encoding="utf-8"?>
<p:tagLst xmlns:a="http://schemas.openxmlformats.org/drawingml/2006/main" xmlns:r="http://schemas.openxmlformats.org/officeDocument/2006/relationships" xmlns:p="http://schemas.openxmlformats.org/presentationml/2006/main">
  <p:tag name="ISLIDE.ICON" val="#31476;"/>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592,&quot;width&quot;:46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_common">
      <a:majorFont>
        <a:latin typeface="等线 Light"/>
        <a:ea typeface="思源黑体 CN Heavy"/>
        <a:cs typeface=""/>
      </a:majorFont>
      <a:minorFont>
        <a:latin typeface="等线"/>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2831</Words>
  <Application>Microsoft Office PowerPoint</Application>
  <PresentationFormat>寬螢幕</PresentationFormat>
  <Paragraphs>171</Paragraphs>
  <Slides>21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21</vt:i4>
      </vt:variant>
    </vt:vector>
  </HeadingPairs>
  <TitlesOfParts>
    <vt:vector size="26" baseType="lpstr">
      <vt:lpstr>等线</vt:lpstr>
      <vt:lpstr>Arial</vt:lpstr>
      <vt:lpstr>思源黑体 CN Heavy</vt:lpstr>
      <vt:lpstr>思源黑体 CN Light</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堃豪 吳</cp:lastModifiedBy>
  <cp:revision>166</cp:revision>
  <dcterms:created xsi:type="dcterms:W3CDTF">2022-08-05T02:58:00Z</dcterms:created>
  <dcterms:modified xsi:type="dcterms:W3CDTF">2022-10-01T09:45:20Z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BFD89D08AED54148A4095FB64555ED38</vt:lpwstr>
  </property>
  <property fmtid="{D5CDD505-2E9C-101B-9397-08002B2CF9AE}" pid="3" name="KSOProductBuildVer">
    <vt:lpwstr>2052-11.1.0.12358</vt:lpwstr>
  </property>
</Properties>
</file>