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3"/>
    <p:sldId id="258" r:id="rId4"/>
    <p:sldId id="260" r:id="rId5"/>
    <p:sldId id="259" r:id="rId6"/>
    <p:sldId id="261" r:id="rId7"/>
    <p:sldId id="276" r:id="rId8"/>
    <p:sldId id="267" r:id="rId10"/>
    <p:sldId id="263" r:id="rId11"/>
    <p:sldId id="262" r:id="rId12"/>
    <p:sldId id="268" r:id="rId13"/>
    <p:sldId id="278" r:id="rId14"/>
    <p:sldId id="264" r:id="rId15"/>
    <p:sldId id="275" r:id="rId16"/>
    <p:sldId id="266" r:id="rId17"/>
    <p:sldId id="271" r:id="rId18"/>
    <p:sldId id="269" r:id="rId19"/>
    <p:sldId id="273" r:id="rId20"/>
    <p:sldId id="277" r:id="rId21"/>
    <p:sldId id="274" r:id="rId22"/>
    <p:sldId id="272" r:id="rId23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B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66" autoAdjust="0"/>
    <p:restoredTop sz="94660"/>
  </p:normalViewPr>
  <p:slideViewPr>
    <p:cSldViewPr snapToGrid="0">
      <p:cViewPr>
        <p:scale>
          <a:sx n="75" d="100"/>
          <a:sy n="75" d="100"/>
        </p:scale>
        <p:origin x="115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4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5400000" scaled="1"/>
            </a:gradFill>
            <a:ln w="73025" cap="rnd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柳林</c:v>
                </c:pt>
                <c:pt idx="1">
                  <c:v>王云</c:v>
                </c:pt>
                <c:pt idx="2">
                  <c:v>曾一月</c:v>
                </c:pt>
                <c:pt idx="3">
                  <c:v>文琳</c:v>
                </c:pt>
                <c:pt idx="4">
                  <c:v>王欢</c:v>
                </c:pt>
                <c:pt idx="5">
                  <c:v>刘莹莹</c:v>
                </c:pt>
                <c:pt idx="6">
                  <c:v>王鹏</c:v>
                </c:pt>
                <c:pt idx="7">
                  <c:v>欧阳纭</c:v>
                </c:pt>
                <c:pt idx="8">
                  <c:v>虹月</c:v>
                </c:pt>
                <c:pt idx="9">
                  <c:v>李泰年</c:v>
                </c:pt>
                <c:pt idx="10">
                  <c:v>安南</c:v>
                </c:pt>
                <c:pt idx="11">
                  <c:v>曾书</c:v>
                </c:pt>
                <c:pt idx="12">
                  <c:v>凌月</c:v>
                </c:pt>
              </c:strCache>
            </c:str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0.158</c:v>
                </c:pt>
                <c:pt idx="1">
                  <c:v>0.154</c:v>
                </c:pt>
                <c:pt idx="2">
                  <c:v>0.151</c:v>
                </c:pt>
                <c:pt idx="3">
                  <c:v>0.122</c:v>
                </c:pt>
                <c:pt idx="4">
                  <c:v>0.108</c:v>
                </c:pt>
                <c:pt idx="5">
                  <c:v>0.095</c:v>
                </c:pt>
                <c:pt idx="6">
                  <c:v>0.086</c:v>
                </c:pt>
                <c:pt idx="7">
                  <c:v>0.069</c:v>
                </c:pt>
                <c:pt idx="8">
                  <c:v>0.061</c:v>
                </c:pt>
                <c:pt idx="9">
                  <c:v>0.052</c:v>
                </c:pt>
                <c:pt idx="10" c:formatCode="0%">
                  <c:v>0.05</c:v>
                </c:pt>
                <c:pt idx="11">
                  <c:v>0.045</c:v>
                </c:pt>
                <c:pt idx="12">
                  <c:v>0.041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overlap val="-27"/>
        <c:axId val="1815798448"/>
        <c:axId val="1815800944"/>
      </c:barChart>
      <c:catAx>
        <c:axId val="181579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815800944"/>
        <c:crosses val="autoZero"/>
        <c:auto val="1"/>
        <c:lblAlgn val="ctr"/>
        <c:lblOffset val="100"/>
        <c:noMultiLvlLbl val="0"/>
      </c:catAx>
      <c:valAx>
        <c:axId val="1815800944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815798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dirty="0"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全年业绩概览图</a:t>
            </a:r>
            <a:endParaRPr lang="zh-CN" altLang="en-US" dirty="0"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我的业绩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0276352964359736"/>
                  <c:y val="0.037109206157259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d8b8a114-72fc-4913-a368-92d7a4ab7f04}" type="VALUE">
                      <a:t>[VALUE]</a:t>
                    </a:fld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libaba PuHuiTi Light" panose="00020600040101010101" pitchFamily="18" charset="-122"/>
                    <a:ea typeface="Alibaba PuHuiTi Light" panose="00020600040101010101" pitchFamily="18" charset="-122"/>
                    <a:cs typeface="Alibaba PuHuiTi Light" panose="00020600040101010101" pitchFamily="18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</c:v>
                </c:pt>
                <c:pt idx="1">
                  <c:v>19</c:v>
                </c:pt>
                <c:pt idx="2">
                  <c:v>19</c:v>
                </c:pt>
                <c:pt idx="3">
                  <c:v>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业绩目标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libaba PuHuiTi Light" panose="00020600040101010101" pitchFamily="18" charset="-122"/>
                    <a:ea typeface="Alibaba PuHuiTi Light" panose="00020600040101010101" pitchFamily="18" charset="-122"/>
                    <a:cs typeface="Alibaba PuHuiTi Light" panose="00020600040101010101" pitchFamily="18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15</c:v>
                </c:pt>
                <c:pt idx="1">
                  <c:v>17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平均完成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0.0307072800179005"/>
                  <c:y val="0.04666144046245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fld id="{b2b402e2-27bd-478f-8dbb-11f5d157b5be}" type="VALUE">
                      <a:t>[VALUE]</a:t>
                    </a:fld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libaba PuHuiTi Light" panose="00020600040101010101" pitchFamily="18" charset="-122"/>
                    <a:ea typeface="Alibaba PuHuiTi Light" panose="00020600040101010101" pitchFamily="18" charset="-122"/>
                    <a:cs typeface="Alibaba PuHuiTi Light" panose="00020600040101010101" pitchFamily="18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</c:v>
                </c:pt>
                <c:pt idx="1">
                  <c:v>14</c:v>
                </c:pt>
                <c:pt idx="2">
                  <c:v>13.5</c:v>
                </c:pt>
                <c:pt idx="3">
                  <c:v>17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37523328"/>
        <c:axId val="1437534128"/>
      </c:lineChart>
      <c:catAx>
        <c:axId val="143752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pPr>
          </a:p>
        </c:txPr>
        <c:crossAx val="1437534128"/>
        <c:crosses val="autoZero"/>
        <c:auto val="1"/>
        <c:lblAlgn val="ctr"/>
        <c:lblOffset val="100"/>
        <c:noMultiLvlLbl val="0"/>
      </c:catAx>
      <c:valAx>
        <c:axId val="1437534128"/>
        <c:scaling>
          <c:orientation val="minMax"/>
          <c:max val="22"/>
          <c:min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  <a:cs typeface="Alibaba PuHuiTi Light" panose="00020600040101010101" pitchFamily="18" charset="-122"/>
              </a:defRPr>
            </a:pPr>
          </a:p>
        </c:txPr>
        <c:crossAx val="143752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defRPr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成本构成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c:rich>
      </c:tx>
      <c:layout>
        <c:manualLayout>
          <c:xMode val="edge"/>
          <c:yMode val="edge"/>
          <c:x val="0.106636019906661"/>
          <c:y val="0.045828821682806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6901224041057"/>
          <c:y val="0.202501595100105"/>
          <c:w val="0.466686984905213"/>
          <c:h val="0.7000307404940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6350">
              <a:solidFill>
                <a:srgbClr val="01BC8F">
                  <a:lumMod val="50000"/>
                  <a:alpha val="50000"/>
                </a:srgbClr>
              </a:solidFill>
            </a:ln>
            <a:effectLst>
              <a:glow rad="12700">
                <a:srgbClr val="088EC9">
                  <a:alpha val="49000"/>
                </a:srgbClr>
              </a:glow>
              <a:outerShdw blurRad="355600" dist="495300" dir="5400000" sx="90000" sy="90000" algn="t" rotWithShape="0">
                <a:srgbClr val="01BC8F">
                  <a:lumMod val="50000"/>
                  <a:alpha val="20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contourClr>
                <a:srgbClr val="000000"/>
              </a:contourClr>
            </a:sp3d>
          </c:spPr>
          <c:explosion val="0"/>
          <c:dPt>
            <c:idx val="0"/>
            <c:bubble3D val="0"/>
            <c:spPr>
              <a:solidFill>
                <a:srgbClr val="01BC8F">
                  <a:lumMod val="20000"/>
                  <a:lumOff val="80000"/>
                </a:srgbClr>
              </a:solidFill>
              <a:ln w="6350">
                <a:solidFill>
                  <a:srgbClr val="01BC8F">
                    <a:lumMod val="50000"/>
                    <a:alpha val="50000"/>
                  </a:srgbClr>
                </a:solidFill>
              </a:ln>
              <a:effectLst>
                <a:glow rad="12700">
                  <a:srgbClr val="088EC9">
                    <a:alpha val="49000"/>
                  </a:srgbClr>
                </a:glow>
                <a:outerShdw blurRad="355600" dist="495300" dir="5400000" sx="90000" sy="90000" algn="t" rotWithShape="0">
                  <a:srgbClr val="01BC8F">
                    <a:lumMod val="50000"/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01BC8F">
                  <a:lumMod val="40000"/>
                  <a:lumOff val="60000"/>
                </a:srgbClr>
              </a:solidFill>
              <a:ln w="6350">
                <a:solidFill>
                  <a:srgbClr val="01BC8F">
                    <a:lumMod val="50000"/>
                    <a:alpha val="50000"/>
                  </a:srgbClr>
                </a:solidFill>
              </a:ln>
              <a:effectLst>
                <a:glow rad="12700">
                  <a:srgbClr val="088EC9">
                    <a:alpha val="49000"/>
                  </a:srgbClr>
                </a:glow>
                <a:outerShdw blurRad="355600" dist="495300" dir="5400000" sx="90000" sy="90000" algn="t" rotWithShape="0">
                  <a:srgbClr val="01BC8F">
                    <a:lumMod val="50000"/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01BC8F">
                  <a:lumMod val="60000"/>
                  <a:lumOff val="40000"/>
                </a:srgbClr>
              </a:solidFill>
              <a:ln w="6350">
                <a:solidFill>
                  <a:srgbClr val="01BC8F">
                    <a:lumMod val="50000"/>
                    <a:alpha val="50000"/>
                  </a:srgbClr>
                </a:solidFill>
              </a:ln>
              <a:effectLst>
                <a:glow rad="12700">
                  <a:srgbClr val="088EC9">
                    <a:alpha val="49000"/>
                  </a:srgbClr>
                </a:glow>
                <a:outerShdw blurRad="355600" dist="495300" dir="5400000" sx="90000" sy="90000" algn="t" rotWithShape="0">
                  <a:srgbClr val="01BC8F">
                    <a:lumMod val="50000"/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阿里巴巴普惠体 L" panose="00020600040101010101" pitchFamily="18" charset="-122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人员成本</c:v>
                </c:pt>
                <c:pt idx="1">
                  <c:v>宣传成本</c:v>
                </c:pt>
                <c:pt idx="2">
                  <c:v>物资成本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0.55</c:v>
                </c:pt>
                <c:pt idx="1">
                  <c:v>0.27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8623740553635"/>
          <c:y val="0.0562388655923206"/>
          <c:w val="0.129662137363421"/>
          <c:h val="0.1912841339581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>
      <a:glow rad="139700">
        <a:srgbClr val="088EC9">
          <a:alpha val="40000"/>
        </a:srgbClr>
      </a:glow>
      <a:softEdge rad="0"/>
    </a:effectLst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 L" panose="00020600040101010101" pitchFamily="18" charset="-122"/>
              </a:defRPr>
            </a:lvl1pPr>
          </a:lstStyle>
          <a:p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 L" panose="00020600040101010101" pitchFamily="18" charset="-122"/>
              </a:defRPr>
            </a:lvl1pPr>
          </a:lstStyle>
          <a:p>
            <a:fld id="{A76DB4B2-2F22-42B3-9544-A874938B47A7}" type="datetimeFigureOut">
              <a:rPr lang="en-US" smtClean="0"/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 L" panose="00020600040101010101" pitchFamily="18" charset="-122"/>
              </a:defRPr>
            </a:lvl1pPr>
          </a:lstStyle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阿里巴巴普惠体 L" panose="00020600040101010101" pitchFamily="18" charset="-122"/>
              </a:defRPr>
            </a:lvl1pPr>
          </a:lstStyle>
          <a:p>
            <a:fld id="{2DAB71E7-09E5-4D98-883B-3FE5B6DC52F6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阿里巴巴普惠体 L" panose="00020600040101010101" pitchFamily="18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阿里巴巴普惠体 L" panose="00020600040101010101" pitchFamily="18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阿里巴巴普惠体 L" panose="00020600040101010101" pitchFamily="18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阿里巴巴普惠体 L" panose="00020600040101010101" pitchFamily="18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阿里巴巴普惠体 L" panose="00020600040101010101" pitchFamily="18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B71E7-09E5-4D98-883B-3FE5B6DC52F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B71E7-09E5-4D98-883B-3FE5B6DC52F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B71E7-09E5-4D98-883B-3FE5B6DC52F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AB71E7-09E5-4D98-883B-3FE5B6DC52F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 userDrawn="1"/>
        </p:nvSpPr>
        <p:spPr>
          <a:xfrm>
            <a:off x="542611" y="498379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19" name="矩形: 圆角 18"/>
          <p:cNvSpPr/>
          <p:nvPr userDrawn="1"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22" name="椭圆 21"/>
          <p:cNvSpPr/>
          <p:nvPr userDrawn="1"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9E4C-A899-4DA7-93A2-4FA4576F46BF}" type="datetimeFigureOut">
              <a:rPr lang="en-US" smtClean="0"/>
            </a:fld>
            <a:endParaRPr 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2E6B-FA8A-45D1-A930-A28A61C82BD4}" type="slidenum">
              <a:rPr lang="en-US" smtClean="0"/>
            </a:fld>
            <a:endParaRPr lang="en-US" dirty="0"/>
          </a:p>
        </p:txBody>
      </p:sp>
      <p:pic>
        <p:nvPicPr>
          <p:cNvPr id="10" name="图片 9" descr="现代建筑的低角度视图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0" t="4222" r="8596" b="1056"/>
          <a:stretch>
            <a:fillRect/>
          </a:stretch>
        </p:blipFill>
        <p:spPr>
          <a:xfrm>
            <a:off x="825114" y="1180618"/>
            <a:ext cx="4533203" cy="5410128"/>
          </a:xfrm>
          <a:custGeom>
            <a:avLst/>
            <a:gdLst>
              <a:gd name="connsiteX0" fmla="*/ 0 w 5443084"/>
              <a:gd name="connsiteY0" fmla="*/ 0 h 6496019"/>
              <a:gd name="connsiteX1" fmla="*/ 5443084 w 5443084"/>
              <a:gd name="connsiteY1" fmla="*/ 0 h 6496019"/>
              <a:gd name="connsiteX2" fmla="*/ 5443084 w 5443084"/>
              <a:gd name="connsiteY2" fmla="*/ 6496019 h 6496019"/>
              <a:gd name="connsiteX3" fmla="*/ 0 w 5443084"/>
              <a:gd name="connsiteY3" fmla="*/ 6496019 h 649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3084" h="6496019">
                <a:moveTo>
                  <a:pt x="0" y="0"/>
                </a:moveTo>
                <a:lnTo>
                  <a:pt x="5443084" y="0"/>
                </a:lnTo>
                <a:lnTo>
                  <a:pt x="5443084" y="6496019"/>
                </a:lnTo>
                <a:lnTo>
                  <a:pt x="0" y="6496019"/>
                </a:lnTo>
                <a:close/>
              </a:path>
            </a:pathLst>
          </a:custGeom>
        </p:spPr>
      </p:pic>
      <p:sp>
        <p:nvSpPr>
          <p:cNvPr id="11" name="文本框 10"/>
          <p:cNvSpPr txBox="1"/>
          <p:nvPr userDrawn="1"/>
        </p:nvSpPr>
        <p:spPr>
          <a:xfrm>
            <a:off x="5674708" y="5241946"/>
            <a:ext cx="5756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  <a:p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645152" y="2611626"/>
            <a:ext cx="6708648" cy="204114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16" name="缺角矩形 15"/>
          <p:cNvSpPr/>
          <p:nvPr userDrawn="1"/>
        </p:nvSpPr>
        <p:spPr>
          <a:xfrm>
            <a:off x="4808438" y="2736661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3" name="文本占位符 29"/>
          <p:cNvSpPr>
            <a:spLocks noGrp="1"/>
          </p:cNvSpPr>
          <p:nvPr>
            <p:ph type="body" sz="quarter" idx="15" hasCustomPrompt="1"/>
          </p:nvPr>
        </p:nvSpPr>
        <p:spPr>
          <a:xfrm>
            <a:off x="5663852" y="3051804"/>
            <a:ext cx="1086473" cy="745309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kumimoji="0" lang="en-US" sz="5400" b="0" i="0" u="none" strike="noStrike" kern="1200" cap="none" spc="0" normalizeH="0" baseline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lumMod val="5000"/>
                        <a:lumOff val="95000"/>
                        <a:alpha val="60000"/>
                      </a:srgbClr>
                    </a:gs>
                    <a:gs pos="62000">
                      <a:srgbClr val="01BC8F">
                        <a:lumMod val="20000"/>
                        <a:lumOff val="80000"/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01</a:t>
            </a:r>
            <a:endParaRPr lang="en-US" dirty="0"/>
          </a:p>
        </p:txBody>
      </p:sp>
      <p:sp>
        <p:nvSpPr>
          <p:cNvPr id="35" name="文本占位符 29"/>
          <p:cNvSpPr>
            <a:spLocks noGrp="1"/>
          </p:cNvSpPr>
          <p:nvPr>
            <p:ph type="body" sz="quarter" idx="16" hasCustomPrompt="1"/>
          </p:nvPr>
        </p:nvSpPr>
        <p:spPr>
          <a:xfrm>
            <a:off x="7633549" y="3632200"/>
            <a:ext cx="1823780" cy="75692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pPr lvl="0"/>
            <a:r>
              <a:rPr lang="zh-CN" altLang="en-US" dirty="0"/>
              <a:t>细分小要点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细分小要点</a:t>
            </a:r>
            <a:endParaRPr lang="en-US" dirty="0"/>
          </a:p>
        </p:txBody>
      </p:sp>
      <p:sp>
        <p:nvSpPr>
          <p:cNvPr id="36" name="文本占位符 29"/>
          <p:cNvSpPr>
            <a:spLocks noGrp="1"/>
          </p:cNvSpPr>
          <p:nvPr>
            <p:ph type="body" sz="quarter" idx="17" hasCustomPrompt="1"/>
          </p:nvPr>
        </p:nvSpPr>
        <p:spPr>
          <a:xfrm>
            <a:off x="9468185" y="3632200"/>
            <a:ext cx="1823780" cy="75692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pPr lvl="0"/>
            <a:r>
              <a:rPr lang="zh-CN" altLang="en-US" dirty="0"/>
              <a:t>细分小要点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细分小要点</a:t>
            </a:r>
            <a:endParaRPr 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4" hasCustomPrompt="1"/>
          </p:nvPr>
        </p:nvSpPr>
        <p:spPr>
          <a:xfrm>
            <a:off x="5674708" y="3632200"/>
            <a:ext cx="1823781" cy="58917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US" sz="3600" kern="1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pPr lvl="0"/>
            <a:r>
              <a:rPr lang="zh-CN" altLang="en-US" dirty="0"/>
              <a:t>标题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圆角 25"/>
          <p:cNvSpPr/>
          <p:nvPr userDrawn="1"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8" name="矩形: 圆角 27"/>
          <p:cNvSpPr/>
          <p:nvPr userDrawn="1"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0" name="椭圆 29"/>
          <p:cNvSpPr/>
          <p:nvPr userDrawn="1"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1" name="椭圆 30"/>
          <p:cNvSpPr/>
          <p:nvPr userDrawn="1"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2" name="椭圆 31"/>
          <p:cNvSpPr/>
          <p:nvPr userDrawn="1"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34" name="直接连接符 33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F409E4C-A899-4DA7-93A2-4FA4576F46BF}" type="datetimeFigureOut">
              <a:rPr lang="en-US" smtClean="0"/>
            </a:fld>
            <a:endParaRPr lang="en-US" dirty="0"/>
          </a:p>
        </p:txBody>
      </p:sp>
      <p:sp>
        <p:nvSpPr>
          <p:cNvPr id="3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DA92E6B-FA8A-45D1-A930-A28A61C82BD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浅色底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8" name="矩形: 圆角 7"/>
          <p:cNvSpPr/>
          <p:nvPr userDrawn="1"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9E4C-A899-4DA7-93A2-4FA4576F46BF}" type="datetimeFigureOut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2E6B-FA8A-45D1-A930-A28A61C82BD4}" type="slidenum">
              <a:rPr lang="en-US" smtClean="0"/>
            </a:fld>
            <a:endParaRPr lang="en-US" dirty="0"/>
          </a:p>
        </p:txBody>
      </p:sp>
      <p:sp>
        <p:nvSpPr>
          <p:cNvPr id="16" name="内容占位符 2"/>
          <p:cNvSpPr>
            <a:spLocks noGrp="1"/>
          </p:cNvSpPr>
          <p:nvPr>
            <p:ph sz="quarter" idx="13" hasCustomPrompt="1"/>
          </p:nvPr>
        </p:nvSpPr>
        <p:spPr>
          <a:xfrm>
            <a:off x="740664" y="1302312"/>
            <a:ext cx="2051275" cy="554228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pPr lvl="0"/>
            <a:r>
              <a:rPr lang="zh-CN" altLang="en-US" dirty="0"/>
              <a:t>你的标题</a:t>
            </a:r>
            <a:endParaRPr lang="en-US" dirty="0"/>
          </a:p>
        </p:txBody>
      </p:sp>
      <p:sp>
        <p:nvSpPr>
          <p:cNvPr id="19" name="内容占位符 2"/>
          <p:cNvSpPr>
            <a:spLocks noGrp="1"/>
          </p:cNvSpPr>
          <p:nvPr>
            <p:ph sz="quarter" idx="15" hasCustomPrompt="1"/>
          </p:nvPr>
        </p:nvSpPr>
        <p:spPr>
          <a:xfrm>
            <a:off x="2298191" y="1422399"/>
            <a:ext cx="2261616" cy="393700"/>
          </a:xfrm>
        </p:spPr>
        <p:txBody>
          <a:bodyPr>
            <a:normAutofit/>
          </a:bodyPr>
          <a:lstStyle>
            <a:lvl1pPr marL="0" indent="0">
              <a:buNone/>
              <a:defRPr lang="en-US" sz="1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defRPr>
            </a:lvl1pPr>
          </a:lstStyle>
          <a:p>
            <a:pPr lvl="0"/>
            <a:r>
              <a:rPr lang="en-US" altLang="zh-CN" dirty="0"/>
              <a:t>/YOUR TITTLE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深色底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/>
          <p:cNvSpPr/>
          <p:nvPr userDrawn="1"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800100" dir="5400000" sx="90000" sy="90000" algn="t" rotWithShape="0">
              <a:schemeClr val="accent3">
                <a:lumMod val="75000"/>
                <a:alpha val="1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9" name="矩形: 圆角 8"/>
          <p:cNvSpPr/>
          <p:nvPr userDrawn="1"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alpha val="1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11431543" y="594633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11137933" y="594633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10844323" y="594633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9E4C-A899-4DA7-93A2-4FA4576F46BF}" type="datetimeFigureOut">
              <a:rPr lang="en-US" smtClean="0"/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2E6B-FA8A-45D1-A930-A28A61C82BD4}" type="slidenum">
              <a:rPr lang="en-US" smtClean="0"/>
            </a:fld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 hasCustomPrompt="1"/>
          </p:nvPr>
        </p:nvSpPr>
        <p:spPr>
          <a:xfrm>
            <a:off x="740664" y="1302312"/>
            <a:ext cx="2051275" cy="554228"/>
          </a:xfrm>
        </p:spPr>
        <p:txBody>
          <a:bodyPr>
            <a:normAutofit/>
          </a:bodyPr>
          <a:lstStyle>
            <a:lvl1pPr marL="0" indent="0">
              <a:buNone/>
              <a:defRPr lang="en-US" sz="2800" kern="1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pPr lvl="0"/>
            <a:r>
              <a:rPr lang="zh-CN" altLang="en-US" dirty="0"/>
              <a:t>你的标题</a:t>
            </a:r>
            <a:endParaRPr lang="en-US" dirty="0"/>
          </a:p>
        </p:txBody>
      </p:sp>
      <p:sp>
        <p:nvSpPr>
          <p:cNvPr id="20" name="内容占位符 19"/>
          <p:cNvSpPr>
            <a:spLocks noGrp="1"/>
          </p:cNvSpPr>
          <p:nvPr>
            <p:ph sz="quarter" idx="14" hasCustomPrompt="1"/>
          </p:nvPr>
        </p:nvSpPr>
        <p:spPr>
          <a:xfrm>
            <a:off x="2298192" y="1422400"/>
            <a:ext cx="2261616" cy="3937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ibaba PuHuiTi Light" panose="00020600040101010101" pitchFamily="18" charset="-122"/>
                <a:ea typeface="Alibaba PuHuiTi Light" panose="00020600040101010101" pitchFamily="18" charset="-122"/>
                <a:cs typeface="Alibaba PuHuiTi Light" panose="00020600040101010101" pitchFamily="18" charset="-122"/>
              </a:rPr>
              <a:t>/YOUR TITTLE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ibaba PuHuiTi Light" panose="00020600040101010101" pitchFamily="18" charset="-122"/>
              <a:ea typeface="Alibaba PuHuiTi Light" panose="00020600040101010101" pitchFamily="18" charset="-122"/>
              <a:cs typeface="Alibaba PuHuiTi Light" panose="00020600040101010101" pitchFamily="18" charset="-122"/>
            </a:endParaRPr>
          </a:p>
        </p:txBody>
      </p:sp>
      <p:grpSp>
        <p:nvGrpSpPr>
          <p:cNvPr id="21" name="组合 20"/>
          <p:cNvGrpSpPr/>
          <p:nvPr userDrawn="1"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阿里巴巴普惠体 L" panose="00020600040101010101" pitchFamily="18" charset="-122"/>
              </a:defRPr>
            </a:lvl1pPr>
          </a:lstStyle>
          <a:p>
            <a:fld id="{FF409E4C-A899-4DA7-93A2-4FA4576F46BF}" type="datetimeFigureOut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阿里巴巴普惠体 L" panose="00020600040101010101" pitchFamily="18" charset="-122"/>
              </a:defRPr>
            </a:lvl1pPr>
          </a:lstStyle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阿里巴巴普惠体 L" panose="00020600040101010101" pitchFamily="18" charset="-122"/>
              </a:defRPr>
            </a:lvl1pPr>
          </a:lstStyle>
          <a:p>
            <a:fld id="{6DA92E6B-FA8A-45D1-A930-A28A61C82BD4}" type="slidenum">
              <a:rPr lang="en-US" smtClean="0"/>
            </a:fld>
            <a:endParaRPr lang="en-US" dirty="0"/>
          </a:p>
        </p:txBody>
      </p:sp>
      <p:sp>
        <p:nvSpPr>
          <p:cNvPr id="7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8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阿里巴巴普惠体 L" panose="00020600040101010101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阿里巴巴普惠体 L" panose="00020600040101010101" pitchFamily="18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阿里巴巴普惠体 L" panose="00020600040101010101" pitchFamily="18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阿里巴巴普惠体 L" panose="00020600040101010101" pitchFamily="18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阿里巴巴普惠体 L" panose="00020600040101010101" pitchFamily="18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阿里巴巴普惠体 L" panose="00020600040101010101" pitchFamily="18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8.xml"/><Relationship Id="rId2" Type="http://schemas.openxmlformats.org/officeDocument/2006/relationships/image" Target="../media/image2.jpe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microsoft.com/office/2007/relationships/hdphoto" Target="../media/image11.wdp"/><Relationship Id="rId7" Type="http://schemas.openxmlformats.org/officeDocument/2006/relationships/image" Target="../media/image10.png"/><Relationship Id="rId6" Type="http://schemas.microsoft.com/office/2007/relationships/hdphoto" Target="../media/image9.wdp"/><Relationship Id="rId5" Type="http://schemas.openxmlformats.org/officeDocument/2006/relationships/image" Target="../media/image8.png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" Type="http://schemas.microsoft.com/office/2007/relationships/hdphoto" Target="../media/image5.wdp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0.xml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.xml"/><Relationship Id="rId1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圆角 31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>
            <a:spLocks noChangeAspect="1"/>
          </p:cNvSpPr>
          <p:nvPr/>
        </p:nvSpPr>
        <p:spPr>
          <a:xfrm>
            <a:off x="7713980" y="1530367"/>
            <a:ext cx="3405372" cy="4468653"/>
          </a:xfrm>
          <a:prstGeom prst="rect">
            <a:avLst/>
          </a:prstGeom>
          <a:blipFill dpi="0" rotWithShape="1">
            <a:blip r:embed="rId1"/>
            <a:srcRect/>
            <a:stretch>
              <a:fillRect l="-56569" t="-321" r="-59293" b="-1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85800" y="5119643"/>
            <a:ext cx="10820400" cy="745672"/>
            <a:chOff x="701040" y="4566920"/>
            <a:chExt cx="10820400" cy="1376680"/>
          </a:xfrm>
        </p:grpSpPr>
        <p:sp>
          <p:nvSpPr>
            <p:cNvPr id="2" name="矩形 1"/>
            <p:cNvSpPr/>
            <p:nvPr/>
          </p:nvSpPr>
          <p:spPr>
            <a:xfrm>
              <a:off x="701040" y="4566920"/>
              <a:ext cx="10820400" cy="1376680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3500000" scaled="1"/>
            </a:gra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10229" y="4806612"/>
              <a:ext cx="10481735" cy="1105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alpha val="50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阿里巴巴普惠体 L" panose="00020600040101010101" pitchFamily="18" charset="-122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  <a:endParaRPr lang="en-US" sz="1100" dirty="0">
                <a:solidFill>
                  <a:schemeClr val="bg1"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endParaRPr>
            </a:p>
            <a:p>
              <a:endParaRPr lang="en-US" sz="1100" dirty="0">
                <a:solidFill>
                  <a:schemeClr val="bg1"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endParaRPr>
            </a:p>
          </p:txBody>
        </p:sp>
      </p:grpSp>
      <p:sp>
        <p:nvSpPr>
          <p:cNvPr id="26" name="直角三角形 25"/>
          <p:cNvSpPr/>
          <p:nvPr/>
        </p:nvSpPr>
        <p:spPr>
          <a:xfrm>
            <a:off x="11119352" y="4904379"/>
            <a:ext cx="388753" cy="21484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3699" y="1544462"/>
            <a:ext cx="466344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solidFill>
                  <a:schemeClr val="bg1"/>
                </a:solidFill>
                <a:effectLst>
                  <a:outerShdw blurRad="266700" dist="114300" dir="5400000" algn="t" rotWithShape="0">
                    <a:schemeClr val="accent3">
                      <a:alpha val="15000"/>
                    </a:schemeClr>
                  </a:outerShdw>
                </a:effectLst>
                <a:latin typeface="Alibaba PuHuiTi Heavy" panose="00020600040101010101" pitchFamily="18" charset="-122"/>
                <a:ea typeface="Alibaba PuHuiTi Heavy" panose="00020600040101010101" pitchFamily="18" charset="-122"/>
                <a:cs typeface="阿里巴巴普惠体 B" panose="00020600040101010101" pitchFamily="18" charset="-122"/>
              </a:rPr>
              <a:t>20XX</a:t>
            </a:r>
            <a:endParaRPr lang="en-US" sz="11500" dirty="0">
              <a:solidFill>
                <a:schemeClr val="bg1"/>
              </a:solidFill>
              <a:effectLst>
                <a:outerShdw blurRad="266700" dist="114300" dir="5400000" algn="t" rotWithShape="0">
                  <a:schemeClr val="accent3">
                    <a:alpha val="15000"/>
                  </a:schemeClr>
                </a:outerShdw>
              </a:effectLst>
              <a:latin typeface="Alibaba PuHuiTi Heavy" panose="00020600040101010101" pitchFamily="18" charset="-122"/>
              <a:ea typeface="Alibaba PuHuiTi Heavy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8939" y="2916751"/>
            <a:ext cx="57302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年度工作彙報</a:t>
            </a:r>
            <a:endParaRPr lang="zh-CN" altLang="en-US" sz="66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98939" y="2453936"/>
            <a:ext cx="46634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accent3">
                    <a:lumMod val="7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小清新主題</a:t>
            </a:r>
            <a:endParaRPr lang="en-US" sz="3600" dirty="0">
              <a:solidFill>
                <a:schemeClr val="accent3">
                  <a:lumMod val="7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208128" y="4060519"/>
            <a:ext cx="1504708" cy="37623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190500" dir="5400000" sx="85000" sy="85000" algn="t" rotWithShape="0">
              <a:schemeClr val="accent3">
                <a:lumMod val="75000"/>
                <a:alpha val="2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彙報人：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XXX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2873370" y="4060519"/>
            <a:ext cx="2807729" cy="37623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190500" dir="5400000" sx="85000" sy="85000" algn="t" rotWithShape="0">
              <a:schemeClr val="accent3">
                <a:lumMod val="75000"/>
                <a:alpha val="2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</a:t>
            </a: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時間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日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800100" dir="5400000" sx="90000" sy="90000" algn="t" rotWithShape="0">
              <a:schemeClr val="accent3">
                <a:lumMod val="75000"/>
                <a:alpha val="1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alpha val="1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1431543" y="594633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1137933" y="594633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844323" y="594633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814822" y="626745"/>
            <a:ext cx="378823" cy="121920"/>
            <a:chOff x="1293223" y="1214846"/>
            <a:chExt cx="378823" cy="121920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1370164" y="2285820"/>
            <a:ext cx="3284357" cy="2899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這次公司組織的中國旅遊地產論壇，規模是很大的，來了很多全國重量級地產人物，參與到組織活動的其中，以前對大型活動，大型公司、大人物的崇拜感一下子就沒了。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再大的活動，重要的不外乎幾點：製造出可以供不斷炒作的噱頭，請到大量的重量級人物，聯繫好重要媒體，安排好他們的行程和食住。</a:t>
            </a:r>
            <a:endParaRPr lang="zh-CN" altLang="en-US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" name="任意多边形: 形状 3"/>
          <p:cNvSpPr/>
          <p:nvPr/>
        </p:nvSpPr>
        <p:spPr>
          <a:xfrm>
            <a:off x="1410984" y="5419687"/>
            <a:ext cx="3161017" cy="218557"/>
          </a:xfrm>
          <a:custGeom>
            <a:avLst/>
            <a:gdLst>
              <a:gd name="connsiteX0" fmla="*/ 0 w 5550946"/>
              <a:gd name="connsiteY0" fmla="*/ 21515 h 462579"/>
              <a:gd name="connsiteX1" fmla="*/ 4561243 w 5550946"/>
              <a:gd name="connsiteY1" fmla="*/ 0 h 462579"/>
              <a:gd name="connsiteX2" fmla="*/ 4561243 w 5550946"/>
              <a:gd name="connsiteY2" fmla="*/ 462579 h 462579"/>
              <a:gd name="connsiteX3" fmla="*/ 5023821 w 5550946"/>
              <a:gd name="connsiteY3" fmla="*/ 10757 h 462579"/>
              <a:gd name="connsiteX4" fmla="*/ 5550946 w 5550946"/>
              <a:gd name="connsiteY4" fmla="*/ 10757 h 462579"/>
              <a:gd name="connsiteX0-1" fmla="*/ 0 w 5550946"/>
              <a:gd name="connsiteY0-2" fmla="*/ 35142 h 476206"/>
              <a:gd name="connsiteX1-3" fmla="*/ 4561243 w 5550946"/>
              <a:gd name="connsiteY1-4" fmla="*/ 13627 h 476206"/>
              <a:gd name="connsiteX2-5" fmla="*/ 4561243 w 5550946"/>
              <a:gd name="connsiteY2-6" fmla="*/ 476206 h 476206"/>
              <a:gd name="connsiteX3-7" fmla="*/ 5040619 w 5550946"/>
              <a:gd name="connsiteY3-8" fmla="*/ 0 h 476206"/>
              <a:gd name="connsiteX4-9" fmla="*/ 5550946 w 5550946"/>
              <a:gd name="connsiteY4-10" fmla="*/ 24384 h 476206"/>
              <a:gd name="connsiteX0-11" fmla="*/ 0 w 5550946"/>
              <a:gd name="connsiteY0-12" fmla="*/ 41238 h 482302"/>
              <a:gd name="connsiteX1-13" fmla="*/ 4561243 w 5550946"/>
              <a:gd name="connsiteY1-14" fmla="*/ 19723 h 482302"/>
              <a:gd name="connsiteX2-15" fmla="*/ 4561243 w 5550946"/>
              <a:gd name="connsiteY2-16" fmla="*/ 482302 h 482302"/>
              <a:gd name="connsiteX3-17" fmla="*/ 5040619 w 5550946"/>
              <a:gd name="connsiteY3-18" fmla="*/ 6096 h 482302"/>
              <a:gd name="connsiteX4-19" fmla="*/ 5550946 w 5550946"/>
              <a:gd name="connsiteY4-20" fmla="*/ 0 h 482302"/>
              <a:gd name="connsiteX0-21" fmla="*/ 0 w 5550946"/>
              <a:gd name="connsiteY0-22" fmla="*/ 41238 h 482302"/>
              <a:gd name="connsiteX1-23" fmla="*/ 4561243 w 5550946"/>
              <a:gd name="connsiteY1-24" fmla="*/ 19723 h 482302"/>
              <a:gd name="connsiteX2-25" fmla="*/ 4561243 w 5550946"/>
              <a:gd name="connsiteY2-26" fmla="*/ 482302 h 482302"/>
              <a:gd name="connsiteX3-27" fmla="*/ 5040619 w 5550946"/>
              <a:gd name="connsiteY3-28" fmla="*/ 6096 h 482302"/>
              <a:gd name="connsiteX4-29" fmla="*/ 5550946 w 5550946"/>
              <a:gd name="connsiteY4-30" fmla="*/ 0 h 4823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550946" h="482302">
                <a:moveTo>
                  <a:pt x="0" y="41238"/>
                </a:moveTo>
                <a:lnTo>
                  <a:pt x="4561243" y="19723"/>
                </a:lnTo>
                <a:lnTo>
                  <a:pt x="4561243" y="482302"/>
                </a:lnTo>
                <a:lnTo>
                  <a:pt x="5040619" y="6096"/>
                </a:lnTo>
                <a:cubicBezTo>
                  <a:pt x="5216327" y="6096"/>
                  <a:pt x="5375238" y="0"/>
                  <a:pt x="5550946" y="0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95300" y="1862418"/>
            <a:ext cx="1178788" cy="12179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6600" b="1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“</a:t>
            </a:r>
            <a:endParaRPr lang="en-US" altLang="zh-CN" sz="6600" b="1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" name="矩形 5"/>
          <p:cNvSpPr>
            <a:spLocks noChangeAspect="1"/>
          </p:cNvSpPr>
          <p:nvPr/>
        </p:nvSpPr>
        <p:spPr>
          <a:xfrm>
            <a:off x="8655558" y="1982758"/>
            <a:ext cx="2513940" cy="3298884"/>
          </a:xfrm>
          <a:prstGeom prst="rect">
            <a:avLst/>
          </a:prstGeom>
          <a:blipFill dpi="0" rotWithShape="1">
            <a:blip r:embed="rId1"/>
            <a:srcRect/>
            <a:stretch>
              <a:fillRect l="-74185" t="-16014" r="-54171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66700" dist="609600" dir="5400000" sx="90000" sy="90000" algn="t" rotWithShape="0">
              <a:schemeClr val="accent3">
                <a:lumMod val="50000"/>
                <a:alpha val="21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9" name="矩形 28"/>
          <p:cNvSpPr>
            <a:spLocks noChangeAspect="1"/>
          </p:cNvSpPr>
          <p:nvPr/>
        </p:nvSpPr>
        <p:spPr>
          <a:xfrm>
            <a:off x="5530914" y="2466891"/>
            <a:ext cx="2513940" cy="3298884"/>
          </a:xfrm>
          <a:prstGeom prst="rect">
            <a:avLst/>
          </a:prstGeom>
          <a:blipFill dpi="0" rotWithShape="1">
            <a:blip r:embed="rId2"/>
            <a:srcRect/>
            <a:stretch>
              <a:fillRect l="-56569" t="-321" r="-59293" b="-1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92100" dist="571500" dir="5400000" sx="90000" sy="90000" algn="t" rotWithShape="0">
              <a:schemeClr val="accent3">
                <a:lumMod val="50000"/>
                <a:alpha val="26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530914" y="2054939"/>
            <a:ext cx="1307850" cy="294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圖片展示一</a:t>
            </a:r>
            <a:endParaRPr lang="zh-CN" altLang="en-US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5530914" y="1995334"/>
            <a:ext cx="2513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8655558" y="5403688"/>
            <a:ext cx="1307850" cy="294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圖片展示二</a:t>
            </a:r>
            <a:endParaRPr lang="zh-CN" altLang="en-US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 flipH="1">
            <a:off x="8655558" y="5735521"/>
            <a:ext cx="25139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工作感悟</a:t>
            </a:r>
            <a:endParaRPr 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2214826" y="1443342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/WORK FEELING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椭圆 31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458972" y="2549497"/>
            <a:ext cx="9274056" cy="3100652"/>
            <a:chOff x="1458972" y="2045312"/>
            <a:chExt cx="9274056" cy="3100652"/>
          </a:xfrm>
        </p:grpSpPr>
        <p:grpSp>
          <p:nvGrpSpPr>
            <p:cNvPr id="28" name="组合 27"/>
            <p:cNvGrpSpPr/>
            <p:nvPr/>
          </p:nvGrpSpPr>
          <p:grpSpPr>
            <a:xfrm>
              <a:off x="3970339" y="2045312"/>
              <a:ext cx="1739956" cy="3100651"/>
              <a:chOff x="3960726" y="2045312"/>
              <a:chExt cx="1739956" cy="3100651"/>
            </a:xfrm>
          </p:grpSpPr>
          <p:pic>
            <p:nvPicPr>
              <p:cNvPr id="11" name="图片 10" descr="穿黑色衣服的人&#10;&#10;描述已自动生成"/>
              <p:cNvPicPr>
                <a:picLocks noChangeAspect="1"/>
              </p:cNvPicPr>
              <p:nvPr/>
            </p:nvPicPr>
            <p:blipFill rotWithShape="1">
              <a:blip r:embed="rId1"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226" t="7096" r="30769" b="52596"/>
              <a:stretch>
                <a:fillRect/>
              </a:stretch>
            </p:blipFill>
            <p:spPr>
              <a:xfrm>
                <a:off x="3960726" y="2045312"/>
                <a:ext cx="1739956" cy="1739956"/>
              </a:xfrm>
              <a:custGeom>
                <a:avLst/>
                <a:gdLst>
                  <a:gd name="connsiteX0" fmla="*/ 869978 w 1739956"/>
                  <a:gd name="connsiteY0" fmla="*/ 0 h 1739956"/>
                  <a:gd name="connsiteX1" fmla="*/ 1739956 w 1739956"/>
                  <a:gd name="connsiteY1" fmla="*/ 869978 h 1739956"/>
                  <a:gd name="connsiteX2" fmla="*/ 869978 w 1739956"/>
                  <a:gd name="connsiteY2" fmla="*/ 1739956 h 1739956"/>
                  <a:gd name="connsiteX3" fmla="*/ 0 w 1739956"/>
                  <a:gd name="connsiteY3" fmla="*/ 869978 h 1739956"/>
                  <a:gd name="connsiteX4" fmla="*/ 869978 w 1739956"/>
                  <a:gd name="connsiteY4" fmla="*/ 0 h 1739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9956" h="1739956">
                    <a:moveTo>
                      <a:pt x="869978" y="0"/>
                    </a:moveTo>
                    <a:cubicBezTo>
                      <a:pt x="1350454" y="0"/>
                      <a:pt x="1739956" y="389502"/>
                      <a:pt x="1739956" y="869978"/>
                    </a:cubicBezTo>
                    <a:cubicBezTo>
                      <a:pt x="1739956" y="1350454"/>
                      <a:pt x="1350454" y="1739956"/>
                      <a:pt x="869978" y="1739956"/>
                    </a:cubicBezTo>
                    <a:cubicBezTo>
                      <a:pt x="389502" y="1739956"/>
                      <a:pt x="0" y="1350454"/>
                      <a:pt x="0" y="869978"/>
                    </a:cubicBezTo>
                    <a:cubicBezTo>
                      <a:pt x="0" y="389502"/>
                      <a:pt x="389502" y="0"/>
                      <a:pt x="869978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558800" dist="4699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</p:pic>
          <p:sp>
            <p:nvSpPr>
              <p:cNvPr id="19" name="文本框 18"/>
              <p:cNvSpPr txBox="1"/>
              <p:nvPr/>
            </p:nvSpPr>
            <p:spPr>
              <a:xfrm>
                <a:off x="4260185" y="4759883"/>
                <a:ext cx="1141038" cy="386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600" dirty="0">
                    <a:solidFill>
                      <a:schemeClr val="accent3">
                        <a:lumMod val="7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活動策劃</a:t>
                </a:r>
                <a:endParaRPr lang="zh-CN" altLang="en-US" sz="1600" dirty="0">
                  <a:solidFill>
                    <a:schemeClr val="accent3">
                      <a:lumMod val="7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4105379" y="4273748"/>
                <a:ext cx="145065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M" panose="00020600040101010101" pitchFamily="18" charset="-122"/>
                    <a:cs typeface="阿里巴巴普惠体 L" panose="00020600040101010101" pitchFamily="18" charset="-122"/>
                    <a:sym typeface="阿里巴巴普惠体 M" panose="00020600040101010101" pitchFamily="18" charset="-122"/>
                  </a:rPr>
                  <a:t>Charlotte</a:t>
                </a:r>
                <a:endPara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M" panose="00020600040101010101" pitchFamily="18" charset="-122"/>
                  <a:cs typeface="阿里巴巴普惠体 L" panose="00020600040101010101" pitchFamily="18" charset="-122"/>
                  <a:sym typeface="阿里巴巴普惠体 M" panose="00020600040101010101" pitchFamily="18" charset="-122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6481706" y="2045312"/>
              <a:ext cx="1739956" cy="3100651"/>
              <a:chOff x="6491319" y="2045312"/>
              <a:chExt cx="1739956" cy="3100651"/>
            </a:xfrm>
          </p:grpSpPr>
          <p:pic>
            <p:nvPicPr>
              <p:cNvPr id="12" name="图片 11" descr="男人戴着眼镜&#10;&#10;描述已自动生成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6" t="15398" r="9513" b="27701"/>
              <a:stretch>
                <a:fillRect/>
              </a:stretch>
            </p:blipFill>
            <p:spPr>
              <a:xfrm>
                <a:off x="6491319" y="2045312"/>
                <a:ext cx="1739956" cy="1739956"/>
              </a:xfrm>
              <a:custGeom>
                <a:avLst/>
                <a:gdLst>
                  <a:gd name="connsiteX0" fmla="*/ 869978 w 1739956"/>
                  <a:gd name="connsiteY0" fmla="*/ 0 h 1739956"/>
                  <a:gd name="connsiteX1" fmla="*/ 1739956 w 1739956"/>
                  <a:gd name="connsiteY1" fmla="*/ 869978 h 1739956"/>
                  <a:gd name="connsiteX2" fmla="*/ 869978 w 1739956"/>
                  <a:gd name="connsiteY2" fmla="*/ 1739956 h 1739956"/>
                  <a:gd name="connsiteX3" fmla="*/ 0 w 1739956"/>
                  <a:gd name="connsiteY3" fmla="*/ 869978 h 1739956"/>
                  <a:gd name="connsiteX4" fmla="*/ 869978 w 1739956"/>
                  <a:gd name="connsiteY4" fmla="*/ 0 h 1739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9956" h="1739956">
                    <a:moveTo>
                      <a:pt x="869978" y="0"/>
                    </a:moveTo>
                    <a:cubicBezTo>
                      <a:pt x="1350454" y="0"/>
                      <a:pt x="1739956" y="389502"/>
                      <a:pt x="1739956" y="869978"/>
                    </a:cubicBezTo>
                    <a:cubicBezTo>
                      <a:pt x="1739956" y="1350454"/>
                      <a:pt x="1350454" y="1739956"/>
                      <a:pt x="869978" y="1739956"/>
                    </a:cubicBezTo>
                    <a:cubicBezTo>
                      <a:pt x="389502" y="1739956"/>
                      <a:pt x="0" y="1350454"/>
                      <a:pt x="0" y="869978"/>
                    </a:cubicBezTo>
                    <a:cubicBezTo>
                      <a:pt x="0" y="389502"/>
                      <a:pt x="389502" y="0"/>
                      <a:pt x="869978" y="0"/>
                    </a:cubicBezTo>
                    <a:close/>
                  </a:path>
                </a:pathLst>
              </a:custGeom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558800" dist="4699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6790778" y="4759883"/>
                <a:ext cx="1141038" cy="386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1600" dirty="0">
                    <a:solidFill>
                      <a:schemeClr val="accent3">
                        <a:lumMod val="7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HRBP</a:t>
                </a:r>
                <a:endParaRPr lang="zh-CN" altLang="en-US" sz="1600" dirty="0">
                  <a:solidFill>
                    <a:schemeClr val="accent3">
                      <a:lumMod val="7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6635972" y="4273748"/>
                <a:ext cx="1450650" cy="462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M" panose="00020600040101010101" pitchFamily="18" charset="-122"/>
                    <a:cs typeface="阿里巴巴普惠体 L" panose="00020600040101010101" pitchFamily="18" charset="-122"/>
                    <a:sym typeface="阿里巴巴普惠体 M" panose="00020600040101010101" pitchFamily="18" charset="-122"/>
                  </a:rPr>
                  <a:t>Cary</a:t>
                </a:r>
                <a:endPara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M" panose="00020600040101010101" pitchFamily="18" charset="-122"/>
                  <a:cs typeface="阿里巴巴普惠体 L" panose="00020600040101010101" pitchFamily="18" charset="-122"/>
                  <a:sym typeface="阿里巴巴普惠体 M" panose="00020600040101010101" pitchFamily="18" charset="-122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8993072" y="2045312"/>
              <a:ext cx="1739956" cy="3100651"/>
              <a:chOff x="8993072" y="2045312"/>
              <a:chExt cx="1739956" cy="3100651"/>
            </a:xfrm>
          </p:grpSpPr>
          <p:pic>
            <p:nvPicPr>
              <p:cNvPr id="13" name="图片 12" descr="人穿着黑色的衣服&#10;&#10;中度可信度描述已自动生成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215" t="11985" r="17751" b="50000"/>
              <a:stretch>
                <a:fillRect/>
              </a:stretch>
            </p:blipFill>
            <p:spPr>
              <a:xfrm>
                <a:off x="8993072" y="2045312"/>
                <a:ext cx="1739956" cy="1739956"/>
              </a:xfrm>
              <a:custGeom>
                <a:avLst/>
                <a:gdLst>
                  <a:gd name="connsiteX0" fmla="*/ 869978 w 1739956"/>
                  <a:gd name="connsiteY0" fmla="*/ 0 h 1739956"/>
                  <a:gd name="connsiteX1" fmla="*/ 1739956 w 1739956"/>
                  <a:gd name="connsiteY1" fmla="*/ 869978 h 1739956"/>
                  <a:gd name="connsiteX2" fmla="*/ 869978 w 1739956"/>
                  <a:gd name="connsiteY2" fmla="*/ 1739956 h 1739956"/>
                  <a:gd name="connsiteX3" fmla="*/ 0 w 1739956"/>
                  <a:gd name="connsiteY3" fmla="*/ 869978 h 1739956"/>
                  <a:gd name="connsiteX4" fmla="*/ 869978 w 1739956"/>
                  <a:gd name="connsiteY4" fmla="*/ 0 h 1739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9956" h="1739956">
                    <a:moveTo>
                      <a:pt x="869978" y="0"/>
                    </a:moveTo>
                    <a:cubicBezTo>
                      <a:pt x="1350454" y="0"/>
                      <a:pt x="1739956" y="389502"/>
                      <a:pt x="1739956" y="869978"/>
                    </a:cubicBezTo>
                    <a:cubicBezTo>
                      <a:pt x="1739956" y="1350454"/>
                      <a:pt x="1350454" y="1739956"/>
                      <a:pt x="869978" y="1739956"/>
                    </a:cubicBezTo>
                    <a:cubicBezTo>
                      <a:pt x="389502" y="1739956"/>
                      <a:pt x="0" y="1350454"/>
                      <a:pt x="0" y="869978"/>
                    </a:cubicBezTo>
                    <a:cubicBezTo>
                      <a:pt x="0" y="389502"/>
                      <a:pt x="389502" y="0"/>
                      <a:pt x="869978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558800" dist="4699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</p:pic>
          <p:sp>
            <p:nvSpPr>
              <p:cNvPr id="21" name="文本框 20"/>
              <p:cNvSpPr txBox="1"/>
              <p:nvPr/>
            </p:nvSpPr>
            <p:spPr>
              <a:xfrm>
                <a:off x="9292531" y="4759883"/>
                <a:ext cx="1141038" cy="386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600" dirty="0">
                    <a:solidFill>
                      <a:schemeClr val="accent3">
                        <a:lumMod val="7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內部風控</a:t>
                </a:r>
                <a:endParaRPr lang="zh-CN" altLang="en-US" sz="1600" dirty="0">
                  <a:solidFill>
                    <a:schemeClr val="accent3">
                      <a:lumMod val="7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9137725" y="4273748"/>
                <a:ext cx="1450650" cy="462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M" panose="00020600040101010101" pitchFamily="18" charset="-122"/>
                    <a:cs typeface="阿里巴巴普惠体 L" panose="00020600040101010101" pitchFamily="18" charset="-122"/>
                    <a:sym typeface="阿里巴巴普惠体 M" panose="00020600040101010101" pitchFamily="18" charset="-122"/>
                  </a:rPr>
                  <a:t>Jones</a:t>
                </a:r>
                <a:endPara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M" panose="00020600040101010101" pitchFamily="18" charset="-122"/>
                  <a:cs typeface="阿里巴巴普惠体 L" panose="00020600040101010101" pitchFamily="18" charset="-122"/>
                  <a:sym typeface="阿里巴巴普惠体 M" panose="00020600040101010101" pitchFamily="18" charset="-122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458972" y="2045312"/>
              <a:ext cx="1739956" cy="3100652"/>
              <a:chOff x="1458972" y="2045312"/>
              <a:chExt cx="1739956" cy="3100652"/>
            </a:xfrm>
          </p:grpSpPr>
          <p:pic>
            <p:nvPicPr>
              <p:cNvPr id="10" name="图片 9" descr="男人在水里&#10;&#10;描述已自动生成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86" t="13427" r="23778" b="50815"/>
              <a:stretch>
                <a:fillRect/>
              </a:stretch>
            </p:blipFill>
            <p:spPr>
              <a:xfrm>
                <a:off x="1458972" y="2045312"/>
                <a:ext cx="1739956" cy="1739956"/>
              </a:xfrm>
              <a:custGeom>
                <a:avLst/>
                <a:gdLst>
                  <a:gd name="connsiteX0" fmla="*/ 869978 w 1739956"/>
                  <a:gd name="connsiteY0" fmla="*/ 0 h 1739956"/>
                  <a:gd name="connsiteX1" fmla="*/ 1739956 w 1739956"/>
                  <a:gd name="connsiteY1" fmla="*/ 869978 h 1739956"/>
                  <a:gd name="connsiteX2" fmla="*/ 869978 w 1739956"/>
                  <a:gd name="connsiteY2" fmla="*/ 1739956 h 1739956"/>
                  <a:gd name="connsiteX3" fmla="*/ 0 w 1739956"/>
                  <a:gd name="connsiteY3" fmla="*/ 869978 h 1739956"/>
                  <a:gd name="connsiteX4" fmla="*/ 869978 w 1739956"/>
                  <a:gd name="connsiteY4" fmla="*/ 0 h 1739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9956" h="1739956">
                    <a:moveTo>
                      <a:pt x="869978" y="0"/>
                    </a:moveTo>
                    <a:cubicBezTo>
                      <a:pt x="1350454" y="0"/>
                      <a:pt x="1739956" y="389502"/>
                      <a:pt x="1739956" y="869978"/>
                    </a:cubicBezTo>
                    <a:cubicBezTo>
                      <a:pt x="1739956" y="1350454"/>
                      <a:pt x="1350454" y="1739956"/>
                      <a:pt x="869978" y="1739956"/>
                    </a:cubicBezTo>
                    <a:cubicBezTo>
                      <a:pt x="389502" y="1739956"/>
                      <a:pt x="0" y="1350454"/>
                      <a:pt x="0" y="869978"/>
                    </a:cubicBezTo>
                    <a:cubicBezTo>
                      <a:pt x="0" y="389502"/>
                      <a:pt x="389502" y="0"/>
                      <a:pt x="869978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558800" dist="4699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1758431" y="4759884"/>
                <a:ext cx="1141038" cy="386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600" dirty="0">
                    <a:solidFill>
                      <a:schemeClr val="accent3">
                        <a:lumMod val="7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部門經理</a:t>
                </a:r>
                <a:endParaRPr lang="zh-CN" altLang="en-US" sz="1600" dirty="0">
                  <a:solidFill>
                    <a:schemeClr val="accent3">
                      <a:lumMod val="7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603625" y="4273748"/>
                <a:ext cx="145065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M" panose="00020600040101010101" pitchFamily="18" charset="-122"/>
                    <a:cs typeface="阿里巴巴普惠体 L" panose="00020600040101010101" pitchFamily="18" charset="-122"/>
                    <a:sym typeface="阿里巴巴普惠体 M" panose="00020600040101010101" pitchFamily="18" charset="-122"/>
                  </a:rPr>
                  <a:t>Jessel</a:t>
                </a:r>
                <a:endPara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M" panose="00020600040101010101" pitchFamily="18" charset="-122"/>
                  <a:cs typeface="阿里巴巴普惠体 L" panose="00020600040101010101" pitchFamily="18" charset="-122"/>
                  <a:sym typeface="阿里巴巴普惠体 M" panose="00020600040101010101" pitchFamily="18" charset="-122"/>
                </a:endParaRPr>
              </a:p>
            </p:txBody>
          </p:sp>
        </p:grpSp>
      </p:grpSp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人員介紹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/THE STAFF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现代建筑的低角度视图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0" t="4222" r="8596" b="1056"/>
          <a:stretch>
            <a:fillRect/>
          </a:stretch>
        </p:blipFill>
        <p:spPr>
          <a:xfrm>
            <a:off x="825114" y="1180618"/>
            <a:ext cx="4533203" cy="5410128"/>
          </a:xfrm>
          <a:custGeom>
            <a:avLst/>
            <a:gdLst>
              <a:gd name="connsiteX0" fmla="*/ 0 w 5443084"/>
              <a:gd name="connsiteY0" fmla="*/ 0 h 6496019"/>
              <a:gd name="connsiteX1" fmla="*/ 5443084 w 5443084"/>
              <a:gd name="connsiteY1" fmla="*/ 0 h 6496019"/>
              <a:gd name="connsiteX2" fmla="*/ 5443084 w 5443084"/>
              <a:gd name="connsiteY2" fmla="*/ 6496019 h 6496019"/>
              <a:gd name="connsiteX3" fmla="*/ 0 w 5443084"/>
              <a:gd name="connsiteY3" fmla="*/ 6496019 h 649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3084" h="6496019">
                <a:moveTo>
                  <a:pt x="0" y="0"/>
                </a:moveTo>
                <a:lnTo>
                  <a:pt x="5443084" y="0"/>
                </a:lnTo>
                <a:lnTo>
                  <a:pt x="5443084" y="6496019"/>
                </a:lnTo>
                <a:lnTo>
                  <a:pt x="0" y="6496019"/>
                </a:lnTo>
                <a:close/>
              </a:path>
            </a:pathLst>
          </a:custGeom>
        </p:spPr>
      </p:pic>
      <p:sp>
        <p:nvSpPr>
          <p:cNvPr id="20" name="文本框 19"/>
          <p:cNvSpPr txBox="1"/>
          <p:nvPr/>
        </p:nvSpPr>
        <p:spPr>
          <a:xfrm>
            <a:off x="5674708" y="5249471"/>
            <a:ext cx="57568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  <a:p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228934" y="2698492"/>
            <a:ext cx="7467766" cy="204114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588794" y="3641589"/>
            <a:ext cx="220660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問題分析</a:t>
            </a:r>
            <a:endParaRPr lang="en-US" sz="3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63354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623474" y="3126174"/>
            <a:ext cx="1386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03</a:t>
            </a:r>
            <a:endParaRPr lang="en-US" sz="5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5" name="缺角矩形 54"/>
          <p:cNvSpPr/>
          <p:nvPr/>
        </p:nvSpPr>
        <p:spPr>
          <a:xfrm>
            <a:off x="4442314" y="2968602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45732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任意多边形: 形状 79"/>
          <p:cNvSpPr>
            <a:spLocks noChangeAspect="1"/>
          </p:cNvSpPr>
          <p:nvPr/>
        </p:nvSpPr>
        <p:spPr>
          <a:xfrm>
            <a:off x="3116124" y="2108228"/>
            <a:ext cx="5770862" cy="3689416"/>
          </a:xfrm>
          <a:custGeom>
            <a:avLst/>
            <a:gdLst>
              <a:gd name="connsiteX0" fmla="*/ 0 w 2666358"/>
              <a:gd name="connsiteY0" fmla="*/ 0 h 3498892"/>
              <a:gd name="connsiteX1" fmla="*/ 2666358 w 2666358"/>
              <a:gd name="connsiteY1" fmla="*/ 0 h 3498892"/>
              <a:gd name="connsiteX2" fmla="*/ 2666358 w 2666358"/>
              <a:gd name="connsiteY2" fmla="*/ 3498892 h 3498892"/>
              <a:gd name="connsiteX3" fmla="*/ 0 w 2666358"/>
              <a:gd name="connsiteY3" fmla="*/ 3498892 h 349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6358" h="3498892">
                <a:moveTo>
                  <a:pt x="0" y="0"/>
                </a:moveTo>
                <a:lnTo>
                  <a:pt x="2666358" y="0"/>
                </a:lnTo>
                <a:lnTo>
                  <a:pt x="2666358" y="3498892"/>
                </a:lnTo>
                <a:lnTo>
                  <a:pt x="0" y="3498892"/>
                </a:lnTo>
                <a:close/>
              </a:path>
            </a:pathLst>
          </a:custGeom>
          <a:blipFill dpi="0" rotWithShape="1">
            <a:blip r:embed="rId1"/>
            <a:srcRect/>
            <a:stretch>
              <a:fillRect t="-67544" b="-67081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307444" y="1873215"/>
            <a:ext cx="2909878" cy="1256340"/>
            <a:chOff x="900293" y="3819765"/>
            <a:chExt cx="2909878" cy="1256340"/>
          </a:xfrm>
        </p:grpSpPr>
        <p:sp>
          <p:nvSpPr>
            <p:cNvPr id="51" name="矩形 50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01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3" name="缺角矩形 52"/>
            <p:cNvSpPr/>
            <p:nvPr/>
          </p:nvSpPr>
          <p:spPr>
            <a:xfrm>
              <a:off x="3370527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015936" y="4456991"/>
              <a:ext cx="261110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1307444" y="3351521"/>
            <a:ext cx="2909878" cy="1256340"/>
            <a:chOff x="900293" y="3819765"/>
            <a:chExt cx="2909878" cy="1256340"/>
          </a:xfrm>
        </p:grpSpPr>
        <p:sp>
          <p:nvSpPr>
            <p:cNvPr id="56" name="矩形 55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02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8" name="缺角矩形 57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1307444" y="4829826"/>
            <a:ext cx="2909878" cy="1256340"/>
            <a:chOff x="900293" y="3819765"/>
            <a:chExt cx="2909878" cy="1256340"/>
          </a:xfrm>
        </p:grpSpPr>
        <p:sp>
          <p:nvSpPr>
            <p:cNvPr id="61" name="矩形 60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63" name="缺角矩形 62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974678" y="1873215"/>
            <a:ext cx="2909878" cy="1256340"/>
            <a:chOff x="900293" y="3819765"/>
            <a:chExt cx="2909878" cy="1256340"/>
          </a:xfrm>
        </p:grpSpPr>
        <p:sp>
          <p:nvSpPr>
            <p:cNvPr id="33" name="矩形 32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04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35" name="缺角矩形 34"/>
            <p:cNvSpPr/>
            <p:nvPr/>
          </p:nvSpPr>
          <p:spPr>
            <a:xfrm>
              <a:off x="3370527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015936" y="4456991"/>
              <a:ext cx="261110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974678" y="3351521"/>
            <a:ext cx="2909878" cy="1256340"/>
            <a:chOff x="900293" y="3819765"/>
            <a:chExt cx="2909878" cy="1256340"/>
          </a:xfrm>
        </p:grpSpPr>
        <p:sp>
          <p:nvSpPr>
            <p:cNvPr id="44" name="矩形 43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05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49" name="缺角矩形 48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7974678" y="4829826"/>
            <a:ext cx="2909878" cy="1256340"/>
            <a:chOff x="900293" y="3819765"/>
            <a:chExt cx="2909878" cy="1256340"/>
          </a:xfrm>
        </p:grpSpPr>
        <p:sp>
          <p:nvSpPr>
            <p:cNvPr id="70" name="矩形 69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06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75" name="缺角矩形 74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sp>
        <p:nvSpPr>
          <p:cNvPr id="40" name="内容占位符 1"/>
          <p:cNvSpPr>
            <a:spLocks noGrp="1"/>
          </p:cNvSpPr>
          <p:nvPr>
            <p:ph sz="quarter" idx="13"/>
          </p:nvPr>
        </p:nvSpPr>
        <p:spPr>
          <a:xfrm>
            <a:off x="740664" y="1302312"/>
            <a:ext cx="2051275" cy="554228"/>
          </a:xfrm>
        </p:spPr>
        <p:txBody>
          <a:bodyPr/>
          <a:lstStyle/>
          <a:p>
            <a:r>
              <a:rPr lang="zh-CN" altLang="en-US" dirty="0"/>
              <a:t>工作分析</a:t>
            </a:r>
            <a:endParaRPr lang="en-US" dirty="0"/>
          </a:p>
        </p:txBody>
      </p:sp>
      <p:sp>
        <p:nvSpPr>
          <p:cNvPr id="41" name="文本框 40"/>
          <p:cNvSpPr txBox="1"/>
          <p:nvPr/>
        </p:nvSpPr>
        <p:spPr>
          <a:xfrm>
            <a:off x="2214826" y="1443342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/WORK FEELING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37731" y="2076697"/>
            <a:ext cx="10247512" cy="3834106"/>
            <a:chOff x="1184031" y="2076697"/>
            <a:chExt cx="10247512" cy="3834106"/>
          </a:xfrm>
        </p:grpSpPr>
        <p:grpSp>
          <p:nvGrpSpPr>
            <p:cNvPr id="4" name="组合 3"/>
            <p:cNvGrpSpPr/>
            <p:nvPr/>
          </p:nvGrpSpPr>
          <p:grpSpPr>
            <a:xfrm>
              <a:off x="1184031" y="2076697"/>
              <a:ext cx="3095193" cy="3834106"/>
              <a:chOff x="1184031" y="2076697"/>
              <a:chExt cx="3095193" cy="3834106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1184031" y="2076697"/>
                <a:ext cx="2742834" cy="371341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accent3">
                    <a:lumMod val="75000"/>
                    <a:alpha val="20000"/>
                  </a:schemeClr>
                </a:solidFill>
              </a:ln>
              <a:effectLst>
                <a:outerShdw blurRad="546100" dist="152400" dir="5400000" sx="95000" sy="95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81" name="矩形 80"/>
              <p:cNvSpPr/>
              <p:nvPr/>
            </p:nvSpPr>
            <p:spPr>
              <a:xfrm>
                <a:off x="2072865" y="4933292"/>
                <a:ext cx="2206275" cy="70345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lumMod val="95000"/>
                      <a:lumOff val="5000"/>
                    </a:schemeClr>
                  </a:gs>
                </a:gsLst>
                <a:lin ang="13500000" scaled="1"/>
              </a:gradFill>
              <a:ln>
                <a:noFill/>
              </a:ln>
              <a:effectLst>
                <a:outerShdw blurRad="292100" dist="3175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2077272" y="5204048"/>
                <a:ext cx="2194824" cy="7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做好</a:t>
                </a:r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銷售服務</a:t>
                </a:r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工作</a:t>
                </a:r>
                <a:endParaRPr 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endParaRPr>
              </a:p>
            </p:txBody>
          </p:sp>
          <p:sp>
            <p:nvSpPr>
              <p:cNvPr id="38" name="直角三角形 37"/>
              <p:cNvSpPr/>
              <p:nvPr/>
            </p:nvSpPr>
            <p:spPr>
              <a:xfrm>
                <a:off x="3923055" y="4772218"/>
                <a:ext cx="356169" cy="161074"/>
              </a:xfrm>
              <a:prstGeom prst="rtTriangle">
                <a:avLst/>
              </a:prstGeom>
              <a:gradFill flip="none" rotWithShape="1">
                <a:gsLst>
                  <a:gs pos="24000">
                    <a:schemeClr val="accent3">
                      <a:lumMod val="94000"/>
                      <a:lumOff val="6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4800000" scaled="0"/>
                <a:tileRect/>
              </a:gra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35" name="缺角矩形 34"/>
              <p:cNvSpPr/>
              <p:nvPr/>
            </p:nvSpPr>
            <p:spPr>
              <a:xfrm>
                <a:off x="2170738" y="5004269"/>
                <a:ext cx="180000" cy="180000"/>
              </a:xfrm>
              <a:prstGeom prst="plaque">
                <a:avLst>
                  <a:gd name="adj" fmla="val 50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1861951" y="2144907"/>
                <a:ext cx="1386995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gradFill flip="none" rotWithShape="1">
                      <a:gsLst>
                        <a:gs pos="63000">
                          <a:schemeClr val="accent3">
                            <a:alpha val="50000"/>
                          </a:schemeClr>
                        </a:gs>
                        <a:gs pos="63000">
                          <a:schemeClr val="accent3">
                            <a:alpha val="0"/>
                          </a:schemeClr>
                        </a:gs>
                      </a:gsLst>
                      <a:lin ang="5400000" scaled="1"/>
                      <a:tileRect/>
                    </a:gradFill>
                    <a:latin typeface="Alibaba PuHuiTi Heavy" panose="00020600040101010101" pitchFamily="18" charset="-122"/>
                    <a:ea typeface="Alibaba PuHuiTi Heavy" panose="00020600040101010101" pitchFamily="18" charset="-122"/>
                    <a:cs typeface="Alibaba PuHuiTi Heavy" panose="00020600040101010101" pitchFamily="18" charset="-122"/>
                  </a:rPr>
                  <a:t>01</a:t>
                </a:r>
                <a:endParaRPr lang="en-US" sz="2800" dirty="0">
                  <a:gradFill flip="none" rotWithShape="1">
                    <a:gsLst>
                      <a:gs pos="63000">
                        <a:schemeClr val="accent3">
                          <a:alpha val="50000"/>
                        </a:schemeClr>
                      </a:gs>
                      <a:gs pos="63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463894" y="2541895"/>
                <a:ext cx="2183109" cy="2208105"/>
              </a:xfrm>
              <a:prstGeom prst="rect">
                <a:avLst/>
              </a:prstGeom>
              <a:noFill/>
            </p:spPr>
            <p:txBody>
              <a:bodyPr wrap="square" lIns="0" tIns="0" rIns="0" bIns="0" anchor="t" anchorCtr="0">
                <a:normAutofit lnSpcReduction="10000"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通過良好品質的展現和坦誠、禮貌、周到、用心的服務，贏得市場和客戶的信任。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在潛在客戶和老客戶的心中樹立良好的個人形象和公司形象，從而提高企業知名度和企業房產產品以及自己的信譽。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760191" y="2076697"/>
              <a:ext cx="3095193" cy="3834106"/>
              <a:chOff x="1184031" y="2076697"/>
              <a:chExt cx="3095193" cy="383410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84031" y="2076697"/>
                <a:ext cx="2742834" cy="371341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accent3">
                    <a:lumMod val="75000"/>
                    <a:alpha val="20000"/>
                  </a:schemeClr>
                </a:solidFill>
              </a:ln>
              <a:effectLst>
                <a:outerShdw blurRad="546100" dist="152400" dir="5400000" sx="95000" sy="95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2072865" y="4933292"/>
                <a:ext cx="2206275" cy="70345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lumMod val="95000"/>
                      <a:lumOff val="5000"/>
                    </a:schemeClr>
                  </a:gs>
                </a:gsLst>
                <a:lin ang="13500000" scaled="1"/>
              </a:gradFill>
              <a:ln>
                <a:noFill/>
              </a:ln>
              <a:effectLst>
                <a:outerShdw blurRad="292100" dist="3175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2077272" y="5204048"/>
                <a:ext cx="2194824" cy="7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做好</a:t>
                </a:r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行銷策劃</a:t>
                </a:r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工作</a:t>
                </a:r>
                <a:endParaRPr 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endParaRPr>
              </a:p>
            </p:txBody>
          </p:sp>
          <p:sp>
            <p:nvSpPr>
              <p:cNvPr id="50" name="直角三角形 49"/>
              <p:cNvSpPr/>
              <p:nvPr/>
            </p:nvSpPr>
            <p:spPr>
              <a:xfrm>
                <a:off x="3923055" y="4772218"/>
                <a:ext cx="356169" cy="161074"/>
              </a:xfrm>
              <a:prstGeom prst="rtTriangle">
                <a:avLst/>
              </a:prstGeom>
              <a:gradFill flip="none" rotWithShape="1">
                <a:gsLst>
                  <a:gs pos="24000">
                    <a:schemeClr val="accent3">
                      <a:lumMod val="94000"/>
                      <a:lumOff val="6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4800000" scaled="0"/>
                <a:tileRect/>
              </a:gra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51" name="缺角矩形 50"/>
              <p:cNvSpPr/>
              <p:nvPr/>
            </p:nvSpPr>
            <p:spPr>
              <a:xfrm>
                <a:off x="2170738" y="5004269"/>
                <a:ext cx="180000" cy="180000"/>
              </a:xfrm>
              <a:prstGeom prst="plaque">
                <a:avLst>
                  <a:gd name="adj" fmla="val 50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1861951" y="2144907"/>
                <a:ext cx="1386995" cy="538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gradFill flip="none" rotWithShape="1">
                      <a:gsLst>
                        <a:gs pos="63000">
                          <a:schemeClr val="accent3">
                            <a:alpha val="50000"/>
                          </a:schemeClr>
                        </a:gs>
                        <a:gs pos="63000">
                          <a:schemeClr val="accent3">
                            <a:alpha val="0"/>
                          </a:schemeClr>
                        </a:gs>
                      </a:gsLst>
                      <a:lin ang="5400000" scaled="1"/>
                      <a:tileRect/>
                    </a:gradFill>
                    <a:latin typeface="Alibaba PuHuiTi Heavy" panose="00020600040101010101" pitchFamily="18" charset="-122"/>
                    <a:ea typeface="Alibaba PuHuiTi Heavy" panose="00020600040101010101" pitchFamily="18" charset="-122"/>
                    <a:cs typeface="Alibaba PuHuiTi Heavy" panose="00020600040101010101" pitchFamily="18" charset="-122"/>
                  </a:rPr>
                  <a:t>02</a:t>
                </a:r>
                <a:endParaRPr lang="en-US" sz="2800" dirty="0">
                  <a:gradFill flip="none" rotWithShape="1">
                    <a:gsLst>
                      <a:gs pos="63000">
                        <a:schemeClr val="accent3">
                          <a:alpha val="50000"/>
                        </a:schemeClr>
                      </a:gs>
                      <a:gs pos="63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463894" y="2541895"/>
                <a:ext cx="2183109" cy="2292765"/>
              </a:xfrm>
              <a:prstGeom prst="rect">
                <a:avLst/>
              </a:prstGeom>
              <a:noFill/>
            </p:spPr>
            <p:txBody>
              <a:bodyPr wrap="square" lIns="0" tIns="0" rIns="0" bIns="0" anchor="t" anchorCtr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積極培養市場意識，及時瞭解到有關房產銷售的各種資訊，以及競爭對手及同類項目的發展動向。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認真聽取客戶的合理化改進意見或者建議，為制定正確的房產開發計畫和市場行銷策略服務。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8336350" y="2076697"/>
              <a:ext cx="3095193" cy="3834106"/>
              <a:chOff x="1184031" y="2076697"/>
              <a:chExt cx="3095193" cy="3834106"/>
            </a:xfrm>
          </p:grpSpPr>
          <p:sp>
            <p:nvSpPr>
              <p:cNvPr id="55" name="矩形 54"/>
              <p:cNvSpPr/>
              <p:nvPr/>
            </p:nvSpPr>
            <p:spPr>
              <a:xfrm>
                <a:off x="1184031" y="2076697"/>
                <a:ext cx="2742834" cy="371341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accent3">
                    <a:lumMod val="75000"/>
                    <a:alpha val="20000"/>
                  </a:schemeClr>
                </a:solidFill>
              </a:ln>
              <a:effectLst>
                <a:outerShdw blurRad="546100" dist="152400" dir="5400000" sx="95000" sy="95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2072865" y="4933292"/>
                <a:ext cx="2206275" cy="703452"/>
              </a:xfrm>
              <a:prstGeom prst="rect">
                <a:avLst/>
              </a:prstGeom>
              <a:gradFill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lumMod val="95000"/>
                      <a:lumOff val="5000"/>
                    </a:schemeClr>
                  </a:gs>
                </a:gsLst>
                <a:lin ang="13500000" scaled="1"/>
              </a:gradFill>
              <a:ln>
                <a:noFill/>
              </a:ln>
              <a:effectLst>
                <a:outerShdw blurRad="292100" dist="317500" dir="5400000" sx="90000" sy="90000" algn="t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57" name="文本框 56"/>
              <p:cNvSpPr txBox="1"/>
              <p:nvPr/>
            </p:nvSpPr>
            <p:spPr>
              <a:xfrm>
                <a:off x="2077272" y="5204048"/>
                <a:ext cx="2194824" cy="7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L" panose="00020600040101010101" pitchFamily="18" charset="-122"/>
                    <a:ea typeface="阿里巴巴普惠体 L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認真學習</a:t>
                </a:r>
                <a:r>
                  <a:rPr lang="zh-CN" altLang="en-US" sz="2000" dirty="0">
                    <a:solidFill>
                      <a:schemeClr val="bg1">
                        <a:lumMod val="100000"/>
                      </a:schemeClr>
                    </a:solidFill>
                    <a:effectLst/>
                    <a:latin typeface="阿里巴巴普惠体 B" panose="00020600040101010101" pitchFamily="18" charset="-122"/>
                    <a:ea typeface="阿里巴巴普惠体 B" panose="00020600040101010101" pitchFamily="18" charset="-122"/>
                    <a:cs typeface="Alibaba PuHuiTi Heavy" panose="00020600040101010101" pitchFamily="18" charset="-122"/>
                    <a:sym typeface="阿里巴巴普惠体 R" panose="00020600040101010101" pitchFamily="18" charset="-122"/>
                  </a:rPr>
                  <a:t>企業文化</a:t>
                </a:r>
                <a:endParaRPr 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endParaRPr>
              </a:p>
            </p:txBody>
          </p:sp>
          <p:sp>
            <p:nvSpPr>
              <p:cNvPr id="58" name="直角三角形 57"/>
              <p:cNvSpPr/>
              <p:nvPr/>
            </p:nvSpPr>
            <p:spPr>
              <a:xfrm>
                <a:off x="3923055" y="4772218"/>
                <a:ext cx="356169" cy="161074"/>
              </a:xfrm>
              <a:prstGeom prst="rtTriangle">
                <a:avLst/>
              </a:prstGeom>
              <a:gradFill flip="none" rotWithShape="1">
                <a:gsLst>
                  <a:gs pos="24000">
                    <a:schemeClr val="accent3">
                      <a:lumMod val="94000"/>
                      <a:lumOff val="6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4800000" scaled="0"/>
                <a:tileRect/>
              </a:gra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59" name="缺角矩形 58"/>
              <p:cNvSpPr/>
              <p:nvPr/>
            </p:nvSpPr>
            <p:spPr>
              <a:xfrm>
                <a:off x="2170738" y="5004269"/>
                <a:ext cx="180000" cy="180000"/>
              </a:xfrm>
              <a:prstGeom prst="plaque">
                <a:avLst>
                  <a:gd name="adj" fmla="val 50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1861951" y="2144907"/>
                <a:ext cx="1386995" cy="538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>
                    <a:gradFill flip="none" rotWithShape="1">
                      <a:gsLst>
                        <a:gs pos="63000">
                          <a:schemeClr val="accent3">
                            <a:alpha val="50000"/>
                          </a:schemeClr>
                        </a:gs>
                        <a:gs pos="63000">
                          <a:schemeClr val="accent3">
                            <a:alpha val="0"/>
                          </a:schemeClr>
                        </a:gs>
                      </a:gsLst>
                      <a:lin ang="5400000" scaled="1"/>
                      <a:tileRect/>
                    </a:gradFill>
                    <a:latin typeface="Alibaba PuHuiTi Heavy" panose="00020600040101010101" pitchFamily="18" charset="-122"/>
                    <a:ea typeface="Alibaba PuHuiTi Heavy" panose="00020600040101010101" pitchFamily="18" charset="-122"/>
                    <a:cs typeface="Alibaba PuHuiTi Heavy" panose="00020600040101010101" pitchFamily="18" charset="-122"/>
                  </a:rPr>
                  <a:t>03</a:t>
                </a:r>
                <a:endParaRPr lang="en-US" sz="2800" dirty="0">
                  <a:gradFill flip="none" rotWithShape="1">
                    <a:gsLst>
                      <a:gs pos="63000">
                        <a:schemeClr val="accent3">
                          <a:alpha val="50000"/>
                        </a:schemeClr>
                      </a:gs>
                      <a:gs pos="63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endParaRPr>
              </a:p>
            </p:txBody>
          </p:sp>
          <p:sp>
            <p:nvSpPr>
              <p:cNvPr id="61" name="文本框 60"/>
              <p:cNvSpPr txBox="1"/>
              <p:nvPr/>
            </p:nvSpPr>
            <p:spPr>
              <a:xfrm>
                <a:off x="1463894" y="2541895"/>
                <a:ext cx="2183109" cy="2025920"/>
              </a:xfrm>
              <a:prstGeom prst="rect">
                <a:avLst/>
              </a:prstGeom>
              <a:noFill/>
            </p:spPr>
            <p:txBody>
              <a:bodyPr wrap="square" lIns="0" tIns="0" rIns="0" bIns="0" anchor="t" anchorCtr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積極參加企業文化的學習和培訓工作，深刻瞭解企業文化的內容，理解企業文化建設的重要性。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L" panose="00020600040101010101" pitchFamily="18" charset="-122"/>
                    <a:ea typeface="阿里巴巴普惠体 L" panose="00020600040101010101" pitchFamily="18" charset="-122"/>
                    <a:sym typeface="Alibaba PuHuiTi Light" panose="00020600040101010101" pitchFamily="18" charset="-122"/>
                  </a:rPr>
                  <a:t>進一步提高自己的敬業奉獻精神，更好地服務客戶推動各項業務的發展。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sym typeface="Alibaba PuHuiTi Light" panose="00020600040101010101" pitchFamily="18" charset="-122"/>
                </a:endParaRPr>
              </a:p>
            </p:txBody>
          </p:sp>
        </p:grp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工作分析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/WORK ANALYSIS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39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8" name="任意多边形: 形状 37"/>
          <p:cNvSpPr/>
          <p:nvPr/>
        </p:nvSpPr>
        <p:spPr>
          <a:xfrm>
            <a:off x="1340285" y="2693010"/>
            <a:ext cx="9795353" cy="1941627"/>
          </a:xfrm>
          <a:custGeom>
            <a:avLst/>
            <a:gdLst>
              <a:gd name="connsiteX0" fmla="*/ 0 w 9795353"/>
              <a:gd name="connsiteY0" fmla="*/ 1565839 h 1941627"/>
              <a:gd name="connsiteX1" fmla="*/ 2016690 w 9795353"/>
              <a:gd name="connsiteY1" fmla="*/ 25138 h 1941627"/>
              <a:gd name="connsiteX2" fmla="*/ 3757808 w 9795353"/>
              <a:gd name="connsiteY2" fmla="*/ 1941620 h 1941627"/>
              <a:gd name="connsiteX3" fmla="*/ 5574082 w 9795353"/>
              <a:gd name="connsiteY3" fmla="*/ 86 h 1941627"/>
              <a:gd name="connsiteX4" fmla="*/ 7277622 w 9795353"/>
              <a:gd name="connsiteY4" fmla="*/ 1853938 h 1941627"/>
              <a:gd name="connsiteX5" fmla="*/ 9118948 w 9795353"/>
              <a:gd name="connsiteY5" fmla="*/ 125346 h 1941627"/>
              <a:gd name="connsiteX6" fmla="*/ 9795353 w 9795353"/>
              <a:gd name="connsiteY6" fmla="*/ 300711 h 194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95353" h="1941627">
                <a:moveTo>
                  <a:pt x="0" y="1565839"/>
                </a:moveTo>
                <a:cubicBezTo>
                  <a:pt x="695194" y="764173"/>
                  <a:pt x="1390389" y="-37492"/>
                  <a:pt x="2016690" y="25138"/>
                </a:cubicBezTo>
                <a:cubicBezTo>
                  <a:pt x="2642991" y="87768"/>
                  <a:pt x="3164909" y="1945795"/>
                  <a:pt x="3757808" y="1941620"/>
                </a:cubicBezTo>
                <a:cubicBezTo>
                  <a:pt x="4350707" y="1937445"/>
                  <a:pt x="4987446" y="14700"/>
                  <a:pt x="5574082" y="86"/>
                </a:cubicBezTo>
                <a:cubicBezTo>
                  <a:pt x="6160718" y="-14528"/>
                  <a:pt x="6686811" y="1833061"/>
                  <a:pt x="7277622" y="1853938"/>
                </a:cubicBezTo>
                <a:cubicBezTo>
                  <a:pt x="7868433" y="1874815"/>
                  <a:pt x="8699326" y="384217"/>
                  <a:pt x="9118948" y="125346"/>
                </a:cubicBezTo>
                <a:cubicBezTo>
                  <a:pt x="9538570" y="-133525"/>
                  <a:pt x="9666961" y="83593"/>
                  <a:pt x="9795353" y="300711"/>
                </a:cubicBezTo>
              </a:path>
            </a:pathLst>
          </a:custGeom>
          <a:noFill/>
          <a:ln>
            <a:solidFill>
              <a:schemeClr val="accent3">
                <a:alpha val="50000"/>
              </a:schemeClr>
            </a:solidFill>
            <a:prstDash val="sysDash"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69829" y="1948745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786697" y="3817574"/>
            <a:ext cx="1893011" cy="1256340"/>
            <a:chOff x="786697" y="3817574"/>
            <a:chExt cx="1893011" cy="1256340"/>
          </a:xfrm>
        </p:grpSpPr>
        <p:sp>
          <p:nvSpPr>
            <p:cNvPr id="7" name="矩形 6"/>
            <p:cNvSpPr/>
            <p:nvPr/>
          </p:nvSpPr>
          <p:spPr>
            <a:xfrm>
              <a:off x="786697" y="3817574"/>
              <a:ext cx="1893011" cy="12563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393700" dist="444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966462" y="3858391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lumMod val="5000"/>
                          <a:lumOff val="95000"/>
                          <a:alpha val="60000"/>
                        </a:schemeClr>
                      </a:gs>
                      <a:gs pos="62000">
                        <a:schemeClr val="accent3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01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41" name="缺角矩形 40"/>
            <p:cNvSpPr/>
            <p:nvPr/>
          </p:nvSpPr>
          <p:spPr>
            <a:xfrm>
              <a:off x="2268417" y="3898337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02340" y="4454800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籌備期</a:t>
              </a:r>
              <a:endParaRPr lang="zh-CN" altLang="en-US" sz="28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2531816" y="2257343"/>
            <a:ext cx="1893011" cy="1256340"/>
            <a:chOff x="786697" y="3817574"/>
            <a:chExt cx="1893011" cy="1256340"/>
          </a:xfrm>
        </p:grpSpPr>
        <p:sp>
          <p:nvSpPr>
            <p:cNvPr id="44" name="矩形 43"/>
            <p:cNvSpPr/>
            <p:nvPr/>
          </p:nvSpPr>
          <p:spPr>
            <a:xfrm>
              <a:off x="786697" y="3817574"/>
              <a:ext cx="1893011" cy="12563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393700" dist="444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966462" y="3858391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lumMod val="5000"/>
                          <a:lumOff val="95000"/>
                          <a:alpha val="60000"/>
                        </a:schemeClr>
                      </a:gs>
                      <a:gs pos="62000">
                        <a:schemeClr val="accent3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02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46" name="缺角矩形 45"/>
            <p:cNvSpPr/>
            <p:nvPr/>
          </p:nvSpPr>
          <p:spPr>
            <a:xfrm>
              <a:off x="2268417" y="3898337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902340" y="4454800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蓄水期</a:t>
              </a:r>
              <a:endParaRPr lang="zh-CN" altLang="en-US" sz="28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276935" y="3817574"/>
            <a:ext cx="1893011" cy="1256340"/>
            <a:chOff x="900293" y="3819765"/>
            <a:chExt cx="1893011" cy="1256340"/>
          </a:xfrm>
        </p:grpSpPr>
        <p:sp>
          <p:nvSpPr>
            <p:cNvPr id="18" name="矩形 17"/>
            <p:cNvSpPr/>
            <p:nvPr/>
          </p:nvSpPr>
          <p:spPr>
            <a:xfrm>
              <a:off x="900293" y="3819765"/>
              <a:ext cx="1893011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alpha val="50000"/>
                        </a:schemeClr>
                      </a:gs>
                      <a:gs pos="62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03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>
              <a:off x="2382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015936" y="4456991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預熱期</a:t>
              </a:r>
              <a:endParaRPr lang="zh-CN" altLang="en-US" sz="28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022054" y="2257343"/>
            <a:ext cx="1893011" cy="1256340"/>
            <a:chOff x="900293" y="3819765"/>
            <a:chExt cx="1893011" cy="1256340"/>
          </a:xfrm>
        </p:grpSpPr>
        <p:sp>
          <p:nvSpPr>
            <p:cNvPr id="23" name="矩形 22"/>
            <p:cNvSpPr/>
            <p:nvPr/>
          </p:nvSpPr>
          <p:spPr>
            <a:xfrm>
              <a:off x="900293" y="3819765"/>
              <a:ext cx="1893011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alpha val="50000"/>
                        </a:schemeClr>
                      </a:gs>
                      <a:gs pos="62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04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5" name="缺角矩形 24"/>
            <p:cNvSpPr/>
            <p:nvPr/>
          </p:nvSpPr>
          <p:spPr>
            <a:xfrm>
              <a:off x="2382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15936" y="4456991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強銷期</a:t>
              </a:r>
              <a:endParaRPr lang="zh-CN" altLang="en-US" sz="28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767173" y="3817574"/>
            <a:ext cx="1893011" cy="1256340"/>
            <a:chOff x="786697" y="3817574"/>
            <a:chExt cx="1893011" cy="1256340"/>
          </a:xfrm>
        </p:grpSpPr>
        <p:sp>
          <p:nvSpPr>
            <p:cNvPr id="49" name="矩形 48"/>
            <p:cNvSpPr/>
            <p:nvPr/>
          </p:nvSpPr>
          <p:spPr>
            <a:xfrm>
              <a:off x="786697" y="3817574"/>
              <a:ext cx="1893011" cy="12563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393700" dist="444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966462" y="3858391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lumMod val="5000"/>
                          <a:lumOff val="95000"/>
                          <a:alpha val="60000"/>
                        </a:schemeClr>
                      </a:gs>
                      <a:gs pos="62000">
                        <a:schemeClr val="accent3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05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1" name="缺角矩形 50"/>
            <p:cNvSpPr/>
            <p:nvPr/>
          </p:nvSpPr>
          <p:spPr>
            <a:xfrm>
              <a:off x="2268417" y="3898337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902340" y="4454800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持銷期</a:t>
              </a:r>
              <a:endParaRPr lang="zh-CN" altLang="en-US" sz="28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9512293" y="2257343"/>
            <a:ext cx="1893011" cy="1256340"/>
            <a:chOff x="786697" y="3817574"/>
            <a:chExt cx="1893011" cy="1256340"/>
          </a:xfrm>
        </p:grpSpPr>
        <p:sp>
          <p:nvSpPr>
            <p:cNvPr id="54" name="矩形 53"/>
            <p:cNvSpPr/>
            <p:nvPr/>
          </p:nvSpPr>
          <p:spPr>
            <a:xfrm>
              <a:off x="786697" y="3817574"/>
              <a:ext cx="1893011" cy="12563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393700" dist="444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966462" y="3858391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lumMod val="5000"/>
                          <a:lumOff val="95000"/>
                          <a:alpha val="60000"/>
                        </a:schemeClr>
                      </a:gs>
                      <a:gs pos="62000">
                        <a:schemeClr val="accent3">
                          <a:lumMod val="20000"/>
                          <a:lumOff val="80000"/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06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6" name="缺角矩形 55"/>
            <p:cNvSpPr/>
            <p:nvPr/>
          </p:nvSpPr>
          <p:spPr>
            <a:xfrm>
              <a:off x="2268417" y="3898337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902340" y="4454800"/>
              <a:ext cx="136607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開業期</a:t>
              </a:r>
              <a:endParaRPr lang="zh-CN" altLang="en-US" sz="28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推廣階段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/PROMOTION STAGE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2500"/>
          </a:bodyPr>
          <a:lstStyle/>
          <a:p>
            <a:r>
              <a:rPr lang="en-US" altLang="zh-CN" dirty="0"/>
              <a:t>03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CN" altLang="en-US" dirty="0"/>
              <a:t>細分小要點</a:t>
            </a:r>
            <a:endParaRPr lang="en-US" altLang="zh-CN" dirty="0"/>
          </a:p>
          <a:p>
            <a:r>
              <a:rPr lang="zh-CN" altLang="en-US" dirty="0"/>
              <a:t>細分小要點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CN" altLang="en-US" dirty="0"/>
              <a:t>細分小要點</a:t>
            </a:r>
            <a:endParaRPr lang="en-US" dirty="0"/>
          </a:p>
          <a:p>
            <a:r>
              <a:rPr lang="zh-CN" altLang="en-US" dirty="0"/>
              <a:t>細分小要點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5000" lnSpcReduction="10000"/>
          </a:bodyPr>
          <a:lstStyle/>
          <a:p>
            <a:r>
              <a:rPr lang="zh-CN" altLang="en-US" dirty="0"/>
              <a:t>工作計畫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/>
          <p:cNvGrpSpPr/>
          <p:nvPr/>
        </p:nvGrpSpPr>
        <p:grpSpPr>
          <a:xfrm>
            <a:off x="2017492" y="2493766"/>
            <a:ext cx="2909878" cy="1256340"/>
            <a:chOff x="900293" y="3819765"/>
            <a:chExt cx="2909878" cy="1256340"/>
          </a:xfrm>
        </p:grpSpPr>
        <p:sp>
          <p:nvSpPr>
            <p:cNvPr id="51" name="矩形 50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>
                  <a:gradFill flip="none" rotWithShape="1">
                    <a:gsLst>
                      <a:gs pos="61000">
                        <a:schemeClr val="accent3">
                          <a:alpha val="50000"/>
                        </a:schemeClr>
                      </a:gs>
                      <a:gs pos="62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01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3" name="缺角矩形 52"/>
            <p:cNvSpPr/>
            <p:nvPr/>
          </p:nvSpPr>
          <p:spPr>
            <a:xfrm>
              <a:off x="3370527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015936" y="4456991"/>
              <a:ext cx="261110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2017492" y="4197570"/>
            <a:ext cx="2909878" cy="1256340"/>
            <a:chOff x="900293" y="3819765"/>
            <a:chExt cx="2909878" cy="1256340"/>
          </a:xfrm>
        </p:grpSpPr>
        <p:sp>
          <p:nvSpPr>
            <p:cNvPr id="56" name="矩形 55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gradFill flip="none" rotWithShape="1">
                    <a:gsLst>
                      <a:gs pos="61000">
                        <a:schemeClr val="accent3">
                          <a:alpha val="50000"/>
                        </a:schemeClr>
                      </a:gs>
                      <a:gs pos="62000">
                        <a:schemeClr val="accent3">
                          <a:alpha val="0"/>
                        </a:schemeClr>
                      </a:gs>
                    </a:gsLst>
                    <a:lin ang="5400000" scaled="1"/>
                    <a:tileRect/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02</a:t>
              </a:r>
              <a:endParaRPr lang="en-US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8" name="缺角矩形 57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401532" y="1714500"/>
            <a:ext cx="6650839" cy="4433891"/>
            <a:chOff x="6682453" y="1714500"/>
            <a:chExt cx="6650839" cy="4433891"/>
          </a:xfrm>
        </p:grpSpPr>
        <p:sp>
          <p:nvSpPr>
            <p:cNvPr id="2" name="矩形 1"/>
            <p:cNvSpPr/>
            <p:nvPr/>
          </p:nvSpPr>
          <p:spPr>
            <a:xfrm>
              <a:off x="6917472" y="1763000"/>
              <a:ext cx="4425718" cy="418827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graphicFrame>
          <p:nvGraphicFramePr>
            <p:cNvPr id="79" name="图表 78"/>
            <p:cNvGraphicFramePr/>
            <p:nvPr/>
          </p:nvGraphicFramePr>
          <p:xfrm>
            <a:off x="6682453" y="1714500"/>
            <a:ext cx="6650839" cy="44338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</p:grpSp>
      <p:sp>
        <p:nvSpPr>
          <p:cNvPr id="24" name="内容占位符 10"/>
          <p:cNvSpPr>
            <a:spLocks noGrp="1"/>
          </p:cNvSpPr>
          <p:nvPr>
            <p:ph sz="quarter" idx="13"/>
          </p:nvPr>
        </p:nvSpPr>
        <p:spPr>
          <a:xfrm>
            <a:off x="740664" y="1302312"/>
            <a:ext cx="2051275" cy="554228"/>
          </a:xfrm>
        </p:spPr>
        <p:txBody>
          <a:bodyPr/>
          <a:lstStyle/>
          <a:p>
            <a:r>
              <a:rPr lang="zh-CN" altLang="en-US" dirty="0"/>
              <a:t>工作感悟</a:t>
            </a:r>
            <a:endParaRPr 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2214826" y="1443342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/WORK FEELING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6303616" y="1330216"/>
            <a:ext cx="4682435" cy="4682435"/>
            <a:chOff x="6303617" y="1420740"/>
            <a:chExt cx="4814957" cy="4814957"/>
          </a:xfrm>
        </p:grpSpPr>
        <p:grpSp>
          <p:nvGrpSpPr>
            <p:cNvPr id="20" name="组合 19"/>
            <p:cNvGrpSpPr/>
            <p:nvPr/>
          </p:nvGrpSpPr>
          <p:grpSpPr>
            <a:xfrm>
              <a:off x="6303617" y="1420740"/>
              <a:ext cx="4814957" cy="4814957"/>
              <a:chOff x="711200" y="1132840"/>
              <a:chExt cx="5140960" cy="514096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11200" y="1132840"/>
                <a:ext cx="5140960" cy="5140960"/>
              </a:xfrm>
              <a:prstGeom prst="ellipse">
                <a:avLst/>
              </a:prstGeom>
              <a:gradFill flip="none" rotWithShape="1">
                <a:gsLst>
                  <a:gs pos="85000">
                    <a:schemeClr val="accent3">
                      <a:lumMod val="20000"/>
                      <a:lumOff val="80000"/>
                    </a:schemeClr>
                  </a:gs>
                  <a:gs pos="43000">
                    <a:schemeClr val="accent3">
                      <a:lumMod val="60000"/>
                      <a:lumOff val="4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rnd">
                <a:noFill/>
                <a:prstDash val="sysDot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2600542" y="1258380"/>
                <a:ext cx="1362278" cy="1362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>
              <a:xfrm rot="3600000">
                <a:off x="4128039" y="2140281"/>
                <a:ext cx="1362278" cy="1362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 rot="7200000">
                <a:off x="4128039" y="3904082"/>
                <a:ext cx="1362278" cy="13622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 rot="10800000">
                <a:off x="2600542" y="4785983"/>
                <a:ext cx="1362276" cy="13622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10" name="椭圆 9"/>
              <p:cNvSpPr/>
              <p:nvPr/>
            </p:nvSpPr>
            <p:spPr>
              <a:xfrm rot="14400000">
                <a:off x="1073045" y="3904082"/>
                <a:ext cx="1362276" cy="13622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 rot="18000000">
                <a:off x="1073045" y="2140280"/>
                <a:ext cx="1362276" cy="13622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88900" dir="4200000" sx="98000" sy="98000" algn="tl" rotWithShape="0">
                  <a:schemeClr val="accent3">
                    <a:lumMod val="50000"/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latin typeface="阿里巴巴普惠体 L" panose="00020600040101010101" pitchFamily="18" charset="-122"/>
                  </a:rPr>
                  <a:t>廣泛</a:t>
                </a:r>
                <a:endParaRPr lang="zh-CN" altLang="en-US" dirty="0">
                  <a:latin typeface="阿里巴巴普惠体 L" panose="00020600040101010101" pitchFamily="18" charset="-122"/>
                </a:endParaRPr>
              </a:p>
              <a:p>
                <a:pPr algn="ctr"/>
                <a:r>
                  <a:rPr lang="zh-CN" altLang="en-US" dirty="0">
                    <a:latin typeface="阿里巴巴普惠体 L" panose="00020600040101010101" pitchFamily="18" charset="-122"/>
                  </a:rPr>
                  <a:t>曝光</a:t>
                </a:r>
                <a:endParaRPr lang="zh-CN" altLang="en-US" dirty="0">
                  <a:latin typeface="阿里巴巴普惠体 L" panose="00020600040101010101" pitchFamily="18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2283968" y="2705608"/>
                <a:ext cx="1995424" cy="1995424"/>
              </a:xfrm>
              <a:prstGeom prst="ellipse">
                <a:avLst/>
              </a:prstGeom>
              <a:gradFill>
                <a:gsLst>
                  <a:gs pos="73000">
                    <a:schemeClr val="accent3">
                      <a:lumMod val="75000"/>
                    </a:schemeClr>
                  </a:gs>
                  <a:gs pos="0">
                    <a:schemeClr val="accent3">
                      <a:lumMod val="20000"/>
                      <a:lumOff val="80000"/>
                    </a:schemeClr>
                  </a:gs>
                </a:gsLst>
                <a:path path="circle">
                  <a:fillToRect r="100000" b="100000"/>
                </a:path>
              </a:gradFill>
              <a:ln>
                <a:noFill/>
              </a:ln>
              <a:effectLst>
                <a:outerShdw blurRad="444500" dist="317500" dir="5400000" sx="92000" sy="92000" algn="t" rotWithShape="0">
                  <a:schemeClr val="accent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600" dirty="0">
                    <a:solidFill>
                      <a:schemeClr val="bg1"/>
                    </a:solidFill>
                    <a:latin typeface="阿里巴巴普惠体 M" panose="00020600040101010101" pitchFamily="18" charset="-122"/>
                    <a:ea typeface="阿里巴巴普惠体 M" panose="00020600040101010101" pitchFamily="18" charset="-122"/>
                  </a:rPr>
                  <a:t>核心</a:t>
                </a:r>
                <a:endParaRPr lang="en-US" altLang="zh-CN" sz="36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</a:endParaRPr>
              </a:p>
              <a:p>
                <a:pPr algn="ctr"/>
                <a:r>
                  <a:rPr lang="zh-CN" altLang="en-US" sz="3600" dirty="0">
                    <a:solidFill>
                      <a:schemeClr val="bg1"/>
                    </a:solidFill>
                    <a:latin typeface="阿里巴巴普惠体 M" panose="00020600040101010101" pitchFamily="18" charset="-122"/>
                    <a:ea typeface="阿里巴巴普惠体 M" panose="00020600040101010101" pitchFamily="18" charset="-122"/>
                  </a:rPr>
                  <a:t>內容</a:t>
                </a:r>
                <a:endParaRPr lang="zh-CN" altLang="en-US" sz="3600" dirty="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</a:endParaRPr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8001167" y="1937491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專業度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9547974" y="2771408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忠誠度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9547974" y="4514310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dirty="0">
                  <a:solidFill>
                    <a:srgbClr val="01BC8F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熱愛</a:t>
              </a: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度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001167" y="5364992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dirty="0">
                  <a:solidFill>
                    <a:srgbClr val="01BC8F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目標感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547900" y="4405841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dirty="0">
                  <a:solidFill>
                    <a:srgbClr val="01BC8F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責任心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547900" y="2745359"/>
              <a:ext cx="1419856" cy="473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dirty="0">
                  <a:solidFill>
                    <a:srgbClr val="01BC8F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親和力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697399" y="2055473"/>
            <a:ext cx="2614932" cy="966140"/>
            <a:chOff x="1463511" y="1647721"/>
            <a:chExt cx="2614932" cy="966140"/>
          </a:xfrm>
        </p:grpSpPr>
        <p:sp>
          <p:nvSpPr>
            <p:cNvPr id="42" name="矩形 41"/>
            <p:cNvSpPr/>
            <p:nvPr/>
          </p:nvSpPr>
          <p:spPr>
            <a:xfrm>
              <a:off x="1463511" y="1647721"/>
              <a:ext cx="2614932" cy="9661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292100" dist="317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3" name="缺角矩形 42"/>
            <p:cNvSpPr/>
            <p:nvPr/>
          </p:nvSpPr>
          <p:spPr>
            <a:xfrm>
              <a:off x="3792265" y="1716387"/>
              <a:ext cx="180000" cy="180000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649270" y="1776848"/>
              <a:ext cx="131570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感恩忠誠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649270" y="2081648"/>
              <a:ext cx="223970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是做好工作的根本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697399" y="3436693"/>
            <a:ext cx="2614932" cy="966140"/>
            <a:chOff x="1289353" y="4611182"/>
            <a:chExt cx="2614932" cy="966140"/>
          </a:xfrm>
        </p:grpSpPr>
        <p:sp>
          <p:nvSpPr>
            <p:cNvPr id="47" name="矩形 46"/>
            <p:cNvSpPr/>
            <p:nvPr/>
          </p:nvSpPr>
          <p:spPr>
            <a:xfrm>
              <a:off x="1289353" y="4611182"/>
              <a:ext cx="2614932" cy="9661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8" name="缺角矩形 47"/>
            <p:cNvSpPr/>
            <p:nvPr/>
          </p:nvSpPr>
          <p:spPr>
            <a:xfrm>
              <a:off x="3622120" y="4679848"/>
              <a:ext cx="180000" cy="180000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465909" y="4740309"/>
              <a:ext cx="1423621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3">
                      <a:lumMod val="75000"/>
                    </a:schemeClr>
                  </a:solidFill>
                  <a:effectLst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熱情服務</a:t>
              </a:r>
              <a:endParaRPr 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465909" y="5045109"/>
              <a:ext cx="230884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3">
                      <a:lumMod val="75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是做好工作的關鍵</a:t>
              </a:r>
              <a:endParaRPr 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1697399" y="4817913"/>
            <a:ext cx="2614933" cy="966140"/>
            <a:chOff x="1289352" y="2117463"/>
            <a:chExt cx="2614933" cy="966140"/>
          </a:xfrm>
        </p:grpSpPr>
        <p:sp>
          <p:nvSpPr>
            <p:cNvPr id="52" name="矩形 51"/>
            <p:cNvSpPr/>
            <p:nvPr/>
          </p:nvSpPr>
          <p:spPr>
            <a:xfrm>
              <a:off x="1289352" y="2117463"/>
              <a:ext cx="2614933" cy="9661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292100" dist="317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3" name="缺角矩形 52"/>
            <p:cNvSpPr/>
            <p:nvPr/>
          </p:nvSpPr>
          <p:spPr>
            <a:xfrm>
              <a:off x="3610483" y="2186129"/>
              <a:ext cx="180000" cy="180000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475111" y="2246590"/>
              <a:ext cx="127920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勤奮學習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475111" y="2551390"/>
              <a:ext cx="2239708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是做好工作的基礎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cxnSp>
        <p:nvCxnSpPr>
          <p:cNvPr id="59" name="直接连接符 58"/>
          <p:cNvCxnSpPr>
            <a:stCxn id="42" idx="3"/>
          </p:cNvCxnSpPr>
          <p:nvPr/>
        </p:nvCxnSpPr>
        <p:spPr>
          <a:xfrm>
            <a:off x="4312331" y="2538543"/>
            <a:ext cx="2049675" cy="554126"/>
          </a:xfrm>
          <a:prstGeom prst="line">
            <a:avLst/>
          </a:prstGeom>
          <a:ln>
            <a:solidFill>
              <a:schemeClr val="accent3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>
            <a:stCxn id="52" idx="3"/>
          </p:cNvCxnSpPr>
          <p:nvPr/>
        </p:nvCxnSpPr>
        <p:spPr>
          <a:xfrm flipV="1">
            <a:off x="4312332" y="4289577"/>
            <a:ext cx="1991284" cy="1011406"/>
          </a:xfrm>
          <a:prstGeom prst="line">
            <a:avLst/>
          </a:prstGeom>
          <a:ln>
            <a:solidFill>
              <a:schemeClr val="accent3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椭圆 64"/>
          <p:cNvSpPr/>
          <p:nvPr/>
        </p:nvSpPr>
        <p:spPr>
          <a:xfrm>
            <a:off x="2093365" y="120605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工作計畫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/WORK PLANS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任意多边形: 形状 78"/>
          <p:cNvSpPr>
            <a:spLocks noChangeAspect="1"/>
          </p:cNvSpPr>
          <p:nvPr/>
        </p:nvSpPr>
        <p:spPr>
          <a:xfrm>
            <a:off x="5976107" y="2194762"/>
            <a:ext cx="3587600" cy="3498892"/>
          </a:xfrm>
          <a:custGeom>
            <a:avLst/>
            <a:gdLst>
              <a:gd name="connsiteX0" fmla="*/ 0 w 2666358"/>
              <a:gd name="connsiteY0" fmla="*/ 0 h 3498892"/>
              <a:gd name="connsiteX1" fmla="*/ 2666358 w 2666358"/>
              <a:gd name="connsiteY1" fmla="*/ 0 h 3498892"/>
              <a:gd name="connsiteX2" fmla="*/ 2666358 w 2666358"/>
              <a:gd name="connsiteY2" fmla="*/ 3498892 h 3498892"/>
              <a:gd name="connsiteX3" fmla="*/ 0 w 2666358"/>
              <a:gd name="connsiteY3" fmla="*/ 3498892 h 349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6358" h="3498892">
                <a:moveTo>
                  <a:pt x="0" y="0"/>
                </a:moveTo>
                <a:lnTo>
                  <a:pt x="2666358" y="0"/>
                </a:lnTo>
                <a:lnTo>
                  <a:pt x="2666358" y="3498892"/>
                </a:lnTo>
                <a:lnTo>
                  <a:pt x="0" y="3498892"/>
                </a:lnTo>
                <a:close/>
              </a:path>
            </a:pathLst>
          </a:custGeom>
          <a:blipFill dpi="0" rotWithShape="1">
            <a:blip r:embed="rId1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7996947" y="1761496"/>
            <a:ext cx="2909878" cy="1256340"/>
            <a:chOff x="900293" y="3819765"/>
            <a:chExt cx="2909878" cy="1256340"/>
          </a:xfrm>
        </p:grpSpPr>
        <p:sp>
          <p:nvSpPr>
            <p:cNvPr id="51" name="矩形 50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01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3" name="缺角矩形 52"/>
            <p:cNvSpPr/>
            <p:nvPr/>
          </p:nvSpPr>
          <p:spPr>
            <a:xfrm>
              <a:off x="3370527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015936" y="4456991"/>
              <a:ext cx="261110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996947" y="3239802"/>
            <a:ext cx="2909878" cy="1256340"/>
            <a:chOff x="900293" y="3819765"/>
            <a:chExt cx="2909878" cy="1256340"/>
          </a:xfrm>
        </p:grpSpPr>
        <p:sp>
          <p:nvSpPr>
            <p:cNvPr id="56" name="矩形 55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02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58" name="缺角矩形 57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996947" y="4718107"/>
            <a:ext cx="2909878" cy="1256340"/>
            <a:chOff x="900293" y="3819765"/>
            <a:chExt cx="2909878" cy="1256340"/>
          </a:xfrm>
        </p:grpSpPr>
        <p:sp>
          <p:nvSpPr>
            <p:cNvPr id="61" name="矩形 60"/>
            <p:cNvSpPr/>
            <p:nvPr/>
          </p:nvSpPr>
          <p:spPr>
            <a:xfrm>
              <a:off x="900293" y="3819765"/>
              <a:ext cx="2909878" cy="12563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1080058" y="3860582"/>
              <a:ext cx="1386995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61000">
                        <a:srgbClr val="01BC8F">
                          <a:alpha val="50000"/>
                        </a:srgbClr>
                      </a:gs>
                      <a:gs pos="62000">
                        <a:srgbClr val="01BC8F">
                          <a:alpha val="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rPr>
                <a:t>03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01BC8F">
                        <a:alpha val="50000"/>
                      </a:srgbClr>
                    </a:gs>
                    <a:gs pos="62000">
                      <a:srgbClr val="01BC8F">
                        <a:alpha val="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endParaRPr>
            </a:p>
          </p:txBody>
        </p:sp>
        <p:sp>
          <p:nvSpPr>
            <p:cNvPr id="63" name="缺角矩形 62"/>
            <p:cNvSpPr/>
            <p:nvPr/>
          </p:nvSpPr>
          <p:spPr>
            <a:xfrm>
              <a:off x="3368013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015936" y="4456991"/>
              <a:ext cx="261110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輸入你的細節內容輸入你的細節內容輸入你的細節內容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sp>
        <p:nvSpPr>
          <p:cNvPr id="81" name="文本框 80"/>
          <p:cNvSpPr txBox="1"/>
          <p:nvPr/>
        </p:nvSpPr>
        <p:spPr>
          <a:xfrm>
            <a:off x="1447825" y="3010652"/>
            <a:ext cx="3706233" cy="171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積極參加企業文化的學習和培訓工作，深刻瞭解企業文化的內容，理解企業文化建設的重要性。</a:t>
            </a:r>
            <a:endParaRPr lang="zh-CN" altLang="en-US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進一步提高自己的敬業奉獻精神，更好地服務客戶推動各項業務的發展。</a:t>
            </a:r>
            <a:endParaRPr lang="zh-CN" altLang="en-US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2" name="任意多边形: 形状 81"/>
          <p:cNvSpPr/>
          <p:nvPr/>
        </p:nvSpPr>
        <p:spPr>
          <a:xfrm>
            <a:off x="1474329" y="4894661"/>
            <a:ext cx="3627322" cy="372515"/>
          </a:xfrm>
          <a:custGeom>
            <a:avLst/>
            <a:gdLst>
              <a:gd name="connsiteX0" fmla="*/ 0 w 5550946"/>
              <a:gd name="connsiteY0" fmla="*/ 21515 h 462579"/>
              <a:gd name="connsiteX1" fmla="*/ 4561243 w 5550946"/>
              <a:gd name="connsiteY1" fmla="*/ 0 h 462579"/>
              <a:gd name="connsiteX2" fmla="*/ 4561243 w 5550946"/>
              <a:gd name="connsiteY2" fmla="*/ 462579 h 462579"/>
              <a:gd name="connsiteX3" fmla="*/ 5023821 w 5550946"/>
              <a:gd name="connsiteY3" fmla="*/ 10757 h 462579"/>
              <a:gd name="connsiteX4" fmla="*/ 5550946 w 5550946"/>
              <a:gd name="connsiteY4" fmla="*/ 10757 h 462579"/>
              <a:gd name="connsiteX0-1" fmla="*/ 0 w 5550946"/>
              <a:gd name="connsiteY0-2" fmla="*/ 35142 h 476206"/>
              <a:gd name="connsiteX1-3" fmla="*/ 4561243 w 5550946"/>
              <a:gd name="connsiteY1-4" fmla="*/ 13627 h 476206"/>
              <a:gd name="connsiteX2-5" fmla="*/ 4561243 w 5550946"/>
              <a:gd name="connsiteY2-6" fmla="*/ 476206 h 476206"/>
              <a:gd name="connsiteX3-7" fmla="*/ 5040619 w 5550946"/>
              <a:gd name="connsiteY3-8" fmla="*/ 0 h 476206"/>
              <a:gd name="connsiteX4-9" fmla="*/ 5550946 w 5550946"/>
              <a:gd name="connsiteY4-10" fmla="*/ 24384 h 476206"/>
              <a:gd name="connsiteX0-11" fmla="*/ 0 w 5550946"/>
              <a:gd name="connsiteY0-12" fmla="*/ 41238 h 482302"/>
              <a:gd name="connsiteX1-13" fmla="*/ 4561243 w 5550946"/>
              <a:gd name="connsiteY1-14" fmla="*/ 19723 h 482302"/>
              <a:gd name="connsiteX2-15" fmla="*/ 4561243 w 5550946"/>
              <a:gd name="connsiteY2-16" fmla="*/ 482302 h 482302"/>
              <a:gd name="connsiteX3-17" fmla="*/ 5040619 w 5550946"/>
              <a:gd name="connsiteY3-18" fmla="*/ 6096 h 482302"/>
              <a:gd name="connsiteX4-19" fmla="*/ 5550946 w 5550946"/>
              <a:gd name="connsiteY4-20" fmla="*/ 0 h 482302"/>
              <a:gd name="connsiteX0-21" fmla="*/ 0 w 5550946"/>
              <a:gd name="connsiteY0-22" fmla="*/ 41238 h 482302"/>
              <a:gd name="connsiteX1-23" fmla="*/ 4561243 w 5550946"/>
              <a:gd name="connsiteY1-24" fmla="*/ 19723 h 482302"/>
              <a:gd name="connsiteX2-25" fmla="*/ 4561243 w 5550946"/>
              <a:gd name="connsiteY2-26" fmla="*/ 482302 h 482302"/>
              <a:gd name="connsiteX3-27" fmla="*/ 5040619 w 5550946"/>
              <a:gd name="connsiteY3-28" fmla="*/ 6096 h 482302"/>
              <a:gd name="connsiteX4-29" fmla="*/ 5550946 w 5550946"/>
              <a:gd name="connsiteY4-30" fmla="*/ 0 h 4823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550946" h="482302">
                <a:moveTo>
                  <a:pt x="0" y="41238"/>
                </a:moveTo>
                <a:lnTo>
                  <a:pt x="4561243" y="19723"/>
                </a:lnTo>
                <a:lnTo>
                  <a:pt x="4561243" y="482302"/>
                </a:lnTo>
                <a:lnTo>
                  <a:pt x="5040619" y="6096"/>
                </a:lnTo>
                <a:cubicBezTo>
                  <a:pt x="5216327" y="6096"/>
                  <a:pt x="5375238" y="0"/>
                  <a:pt x="5550946" y="0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08866" y="2616247"/>
            <a:ext cx="1178788" cy="12179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6600" b="1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“</a:t>
            </a:r>
            <a:endParaRPr lang="en-US" altLang="zh-CN" sz="6600" b="1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0" name="内容占位符 10"/>
          <p:cNvSpPr>
            <a:spLocks noGrp="1"/>
          </p:cNvSpPr>
          <p:nvPr>
            <p:ph sz="quarter" idx="13"/>
          </p:nvPr>
        </p:nvSpPr>
        <p:spPr>
          <a:xfrm>
            <a:off x="740664" y="1302312"/>
            <a:ext cx="2051275" cy="554228"/>
          </a:xfrm>
        </p:spPr>
        <p:txBody>
          <a:bodyPr/>
          <a:lstStyle/>
          <a:p>
            <a:r>
              <a:rPr lang="zh-CN" altLang="en-US" dirty="0"/>
              <a:t>工作感悟</a:t>
            </a:r>
            <a:endParaRPr lang="en-US" dirty="0"/>
          </a:p>
        </p:txBody>
      </p:sp>
      <p:sp>
        <p:nvSpPr>
          <p:cNvPr id="31" name="文本框 30"/>
          <p:cNvSpPr txBox="1"/>
          <p:nvPr/>
        </p:nvSpPr>
        <p:spPr>
          <a:xfrm>
            <a:off x="2214826" y="1443342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/WORK FEELING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: 圆角 37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59" name="直接连接符 58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任意多边形: 形状 1"/>
          <p:cNvSpPr/>
          <p:nvPr/>
        </p:nvSpPr>
        <p:spPr>
          <a:xfrm>
            <a:off x="940904" y="1959537"/>
            <a:ext cx="10402957" cy="3208811"/>
          </a:xfrm>
          <a:custGeom>
            <a:avLst/>
            <a:gdLst>
              <a:gd name="connsiteX0" fmla="*/ 0 w 10402957"/>
              <a:gd name="connsiteY0" fmla="*/ 3208811 h 3208811"/>
              <a:gd name="connsiteX1" fmla="*/ 1736035 w 10402957"/>
              <a:gd name="connsiteY1" fmla="*/ 1128220 h 3208811"/>
              <a:gd name="connsiteX2" fmla="*/ 3750366 w 10402957"/>
              <a:gd name="connsiteY2" fmla="*/ 1785 h 3208811"/>
              <a:gd name="connsiteX3" fmla="*/ 5844209 w 10402957"/>
              <a:gd name="connsiteY3" fmla="*/ 1366759 h 3208811"/>
              <a:gd name="connsiteX4" fmla="*/ 7606748 w 10402957"/>
              <a:gd name="connsiteY4" fmla="*/ 2108880 h 3208811"/>
              <a:gd name="connsiteX5" fmla="*/ 9236766 w 10402957"/>
              <a:gd name="connsiteY5" fmla="*/ 677646 h 3208811"/>
              <a:gd name="connsiteX6" fmla="*/ 10402957 w 10402957"/>
              <a:gd name="connsiteY6" fmla="*/ 68046 h 320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2957" h="3208811">
                <a:moveTo>
                  <a:pt x="0" y="3208811"/>
                </a:moveTo>
                <a:cubicBezTo>
                  <a:pt x="555487" y="2435767"/>
                  <a:pt x="1110974" y="1662724"/>
                  <a:pt x="1736035" y="1128220"/>
                </a:cubicBezTo>
                <a:cubicBezTo>
                  <a:pt x="2361096" y="593716"/>
                  <a:pt x="3065670" y="-37971"/>
                  <a:pt x="3750366" y="1785"/>
                </a:cubicBezTo>
                <a:cubicBezTo>
                  <a:pt x="4435062" y="41541"/>
                  <a:pt x="5201479" y="1015577"/>
                  <a:pt x="5844209" y="1366759"/>
                </a:cubicBezTo>
                <a:cubicBezTo>
                  <a:pt x="6486939" y="1717941"/>
                  <a:pt x="7041322" y="2223732"/>
                  <a:pt x="7606748" y="2108880"/>
                </a:cubicBezTo>
                <a:cubicBezTo>
                  <a:pt x="8172174" y="1994028"/>
                  <a:pt x="8770731" y="1017785"/>
                  <a:pt x="9236766" y="677646"/>
                </a:cubicBezTo>
                <a:cubicBezTo>
                  <a:pt x="9702801" y="337507"/>
                  <a:pt x="10052879" y="202776"/>
                  <a:pt x="10402957" y="68046"/>
                </a:cubicBezTo>
              </a:path>
            </a:pathLst>
          </a:custGeom>
          <a:noFill/>
          <a:ln w="12700">
            <a:solidFill>
              <a:schemeClr val="accent3">
                <a:lumMod val="75000"/>
                <a:alpha val="20000"/>
              </a:schemeClr>
            </a:solidFill>
            <a:prstDash val="sysDash"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328057" y="2665641"/>
            <a:ext cx="2146663" cy="300581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774440" y="1590131"/>
            <a:ext cx="2146663" cy="300581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220823" y="2665641"/>
            <a:ext cx="2146663" cy="300581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667206" y="1561102"/>
            <a:ext cx="2146663" cy="300581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508319" y="2734308"/>
            <a:ext cx="1386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01</a:t>
            </a:r>
            <a:endParaRPr lang="en-US" sz="4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504614" y="3173074"/>
            <a:ext cx="1386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標題一</a:t>
            </a:r>
            <a:endParaRPr lang="en-US" sz="24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514183" y="3757849"/>
            <a:ext cx="13869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056340" y="1781082"/>
            <a:ext cx="1386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02</a:t>
            </a:r>
            <a:endParaRPr lang="en-US" sz="4400" dirty="0">
              <a:gradFill flip="none" rotWithShape="1">
                <a:gsLst>
                  <a:gs pos="61000">
                    <a:schemeClr val="accent3">
                      <a:alpha val="50000"/>
                    </a:schemeClr>
                  </a:gs>
                  <a:gs pos="62000">
                    <a:schemeClr val="accent3"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4052635" y="2219848"/>
            <a:ext cx="1386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accent3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標題二</a:t>
            </a:r>
            <a:endParaRPr lang="en-US" sz="2400" dirty="0">
              <a:solidFill>
                <a:schemeClr val="accent3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4060760" y="2804623"/>
            <a:ext cx="13869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880636" y="1765210"/>
            <a:ext cx="1386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gradFill flip="none" rotWithShape="1">
                  <a:gsLst>
                    <a:gs pos="61000">
                      <a:schemeClr val="accent3">
                        <a:alpha val="50000"/>
                      </a:schemeClr>
                    </a:gs>
                    <a:gs pos="62000">
                      <a:schemeClr val="accent3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04</a:t>
            </a:r>
            <a:endParaRPr lang="en-US" sz="4400" dirty="0">
              <a:gradFill flip="none" rotWithShape="1">
                <a:gsLst>
                  <a:gs pos="61000">
                    <a:schemeClr val="accent3">
                      <a:alpha val="50000"/>
                    </a:schemeClr>
                  </a:gs>
                  <a:gs pos="62000">
                    <a:schemeClr val="accent3"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8876931" y="2203976"/>
            <a:ext cx="1386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accent3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標題四</a:t>
            </a:r>
            <a:endParaRPr lang="en-US" sz="2400" dirty="0">
              <a:solidFill>
                <a:schemeClr val="accent3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8876931" y="2788751"/>
            <a:ext cx="13869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accent3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accent3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411731" y="2734308"/>
            <a:ext cx="13869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03</a:t>
            </a:r>
            <a:endParaRPr lang="en-US" sz="4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408026" y="3173074"/>
            <a:ext cx="1386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標題三</a:t>
            </a:r>
            <a:endParaRPr lang="en-US" sz="24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436854" y="3757849"/>
            <a:ext cx="13869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1" name="缺角矩形 10"/>
          <p:cNvSpPr/>
          <p:nvPr/>
        </p:nvSpPr>
        <p:spPr>
          <a:xfrm>
            <a:off x="3060966" y="2734308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5" name="缺角矩形 54"/>
          <p:cNvSpPr/>
          <p:nvPr/>
        </p:nvSpPr>
        <p:spPr>
          <a:xfrm>
            <a:off x="7942132" y="2734308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6" name="缺角矩形 55"/>
          <p:cNvSpPr/>
          <p:nvPr/>
        </p:nvSpPr>
        <p:spPr>
          <a:xfrm>
            <a:off x="5520964" y="1670894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7" name="缺角矩形 56"/>
          <p:cNvSpPr/>
          <p:nvPr/>
        </p:nvSpPr>
        <p:spPr>
          <a:xfrm>
            <a:off x="10406029" y="1669621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目        錄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/CONTENTS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圆角 31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>
            <a:spLocks noChangeAspect="1"/>
          </p:cNvSpPr>
          <p:nvPr/>
        </p:nvSpPr>
        <p:spPr>
          <a:xfrm>
            <a:off x="7713980" y="1530367"/>
            <a:ext cx="3405372" cy="4468653"/>
          </a:xfrm>
          <a:prstGeom prst="rect">
            <a:avLst/>
          </a:prstGeom>
          <a:blipFill dpi="0" rotWithShape="1">
            <a:blip r:embed="rId1"/>
            <a:srcRect/>
            <a:stretch>
              <a:fillRect l="-56569" t="-321" r="-59293" b="-1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85800" y="5119643"/>
            <a:ext cx="10820400" cy="745672"/>
            <a:chOff x="701040" y="4566920"/>
            <a:chExt cx="10820400" cy="1376680"/>
          </a:xfrm>
        </p:grpSpPr>
        <p:sp>
          <p:nvSpPr>
            <p:cNvPr id="2" name="矩形 1"/>
            <p:cNvSpPr/>
            <p:nvPr/>
          </p:nvSpPr>
          <p:spPr>
            <a:xfrm>
              <a:off x="701040" y="4566920"/>
              <a:ext cx="10820400" cy="1376680"/>
            </a:xfrm>
            <a:prstGeom prst="rect">
              <a:avLst/>
            </a:pr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13500000" scaled="1"/>
            </a:gradFill>
            <a:ln>
              <a:noFill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10229" y="4806612"/>
              <a:ext cx="10481735" cy="1105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alpha val="50000"/>
                    </a:schemeClr>
                  </a:solidFill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阿里巴巴普惠体 L" panose="00020600040101010101" pitchFamily="18" charset="-122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  <a:endParaRPr lang="en-US" sz="1100" dirty="0">
                <a:solidFill>
                  <a:schemeClr val="bg1"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endParaRPr>
            </a:p>
            <a:p>
              <a:endParaRPr lang="en-US" sz="1100" dirty="0">
                <a:solidFill>
                  <a:schemeClr val="bg1"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endParaRPr>
            </a:p>
          </p:txBody>
        </p:sp>
      </p:grpSp>
      <p:sp>
        <p:nvSpPr>
          <p:cNvPr id="26" name="直角三角形 25"/>
          <p:cNvSpPr/>
          <p:nvPr/>
        </p:nvSpPr>
        <p:spPr>
          <a:xfrm>
            <a:off x="11119352" y="4904379"/>
            <a:ext cx="388753" cy="21484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83699" y="1593734"/>
            <a:ext cx="466344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solidFill>
                  <a:schemeClr val="bg1"/>
                </a:solidFill>
                <a:effectLst>
                  <a:outerShdw blurRad="266700" dist="114300" dir="5400000" algn="t" rotWithShape="0">
                    <a:schemeClr val="accent3">
                      <a:alpha val="15000"/>
                    </a:schemeClr>
                  </a:outerShdw>
                </a:effectLst>
                <a:latin typeface="Alibaba PuHuiTi Heavy" panose="00020600040101010101" pitchFamily="18" charset="-122"/>
                <a:ea typeface="Alibaba PuHuiTi Heavy" panose="00020600040101010101" pitchFamily="18" charset="-122"/>
                <a:cs typeface="阿里巴巴普惠体 B" panose="00020600040101010101" pitchFamily="18" charset="-122"/>
              </a:rPr>
              <a:t>20XX</a:t>
            </a:r>
            <a:endParaRPr lang="en-US" sz="11500" dirty="0">
              <a:solidFill>
                <a:schemeClr val="bg1"/>
              </a:solidFill>
              <a:effectLst>
                <a:outerShdw blurRad="266700" dist="114300" dir="5400000" algn="t" rotWithShape="0">
                  <a:schemeClr val="accent3">
                    <a:alpha val="15000"/>
                  </a:schemeClr>
                </a:outerShdw>
              </a:effectLst>
              <a:latin typeface="Alibaba PuHuiTi Heavy" panose="00020600040101010101" pitchFamily="18" charset="-122"/>
              <a:ea typeface="Alibaba PuHuiTi Heavy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8939" y="3002853"/>
            <a:ext cx="57302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感謝觀看！</a:t>
            </a:r>
            <a:endParaRPr lang="zh-CN" altLang="en-US" sz="66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98939" y="2503208"/>
            <a:ext cx="46634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accent3">
                    <a:lumMod val="7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工作彙報</a:t>
            </a:r>
            <a:endParaRPr lang="en-US" sz="3600" dirty="0">
              <a:solidFill>
                <a:schemeClr val="accent3">
                  <a:lumMod val="7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208128" y="4109791"/>
            <a:ext cx="1504708" cy="37623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190500" dir="5400000" sx="85000" sy="85000" algn="t" rotWithShape="0">
              <a:schemeClr val="accent3">
                <a:lumMod val="75000"/>
                <a:alpha val="2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彙報人：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XXX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2873370" y="4109791"/>
            <a:ext cx="2807729" cy="37623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190500" dir="5400000" sx="85000" sy="85000" algn="t" rotWithShape="0">
              <a:schemeClr val="accent3">
                <a:lumMod val="75000"/>
                <a:alpha val="29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</a:t>
            </a: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時間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日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矩形 28"/>
          <p:cNvSpPr/>
          <p:nvPr/>
        </p:nvSpPr>
        <p:spPr>
          <a:xfrm>
            <a:off x="353335" y="2386892"/>
            <a:ext cx="10131786" cy="3303629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83698" y="2956218"/>
            <a:ext cx="6268748" cy="201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過去的一年可算是我工作上另一個轉捩點，更是一個新的開始。特別是自今年</a:t>
            </a:r>
            <a:r>
              <a:rPr lang="en-US" altLang="zh-CN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6</a:t>
            </a: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月份接手行銷策劃工作，不知不覺，已有半年。回憶這一年的工作經歷，有艱辛、有成長、有收穫、更有前景。這一年既包含了太多的艱辛與不易，也取得了不錯的工作業績。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成績的取得離不開本人的勤奮努力，更與領導和同事們給與我的支持和幫助密不可分。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" name="任意多边形: 形状 3"/>
          <p:cNvSpPr/>
          <p:nvPr/>
        </p:nvSpPr>
        <p:spPr>
          <a:xfrm>
            <a:off x="1198260" y="5024306"/>
            <a:ext cx="6043551" cy="482302"/>
          </a:xfrm>
          <a:custGeom>
            <a:avLst/>
            <a:gdLst>
              <a:gd name="connsiteX0" fmla="*/ 0 w 5550946"/>
              <a:gd name="connsiteY0" fmla="*/ 21515 h 462579"/>
              <a:gd name="connsiteX1" fmla="*/ 4561243 w 5550946"/>
              <a:gd name="connsiteY1" fmla="*/ 0 h 462579"/>
              <a:gd name="connsiteX2" fmla="*/ 4561243 w 5550946"/>
              <a:gd name="connsiteY2" fmla="*/ 462579 h 462579"/>
              <a:gd name="connsiteX3" fmla="*/ 5023821 w 5550946"/>
              <a:gd name="connsiteY3" fmla="*/ 10757 h 462579"/>
              <a:gd name="connsiteX4" fmla="*/ 5550946 w 5550946"/>
              <a:gd name="connsiteY4" fmla="*/ 10757 h 462579"/>
              <a:gd name="connsiteX0-1" fmla="*/ 0 w 5550946"/>
              <a:gd name="connsiteY0-2" fmla="*/ 35142 h 476206"/>
              <a:gd name="connsiteX1-3" fmla="*/ 4561243 w 5550946"/>
              <a:gd name="connsiteY1-4" fmla="*/ 13627 h 476206"/>
              <a:gd name="connsiteX2-5" fmla="*/ 4561243 w 5550946"/>
              <a:gd name="connsiteY2-6" fmla="*/ 476206 h 476206"/>
              <a:gd name="connsiteX3-7" fmla="*/ 5040619 w 5550946"/>
              <a:gd name="connsiteY3-8" fmla="*/ 0 h 476206"/>
              <a:gd name="connsiteX4-9" fmla="*/ 5550946 w 5550946"/>
              <a:gd name="connsiteY4-10" fmla="*/ 24384 h 476206"/>
              <a:gd name="connsiteX0-11" fmla="*/ 0 w 5550946"/>
              <a:gd name="connsiteY0-12" fmla="*/ 41238 h 482302"/>
              <a:gd name="connsiteX1-13" fmla="*/ 4561243 w 5550946"/>
              <a:gd name="connsiteY1-14" fmla="*/ 19723 h 482302"/>
              <a:gd name="connsiteX2-15" fmla="*/ 4561243 w 5550946"/>
              <a:gd name="connsiteY2-16" fmla="*/ 482302 h 482302"/>
              <a:gd name="connsiteX3-17" fmla="*/ 5040619 w 5550946"/>
              <a:gd name="connsiteY3-18" fmla="*/ 6096 h 482302"/>
              <a:gd name="connsiteX4-19" fmla="*/ 5550946 w 5550946"/>
              <a:gd name="connsiteY4-20" fmla="*/ 0 h 482302"/>
              <a:gd name="connsiteX0-21" fmla="*/ 0 w 5550946"/>
              <a:gd name="connsiteY0-22" fmla="*/ 41238 h 482302"/>
              <a:gd name="connsiteX1-23" fmla="*/ 4561243 w 5550946"/>
              <a:gd name="connsiteY1-24" fmla="*/ 19723 h 482302"/>
              <a:gd name="connsiteX2-25" fmla="*/ 4561243 w 5550946"/>
              <a:gd name="connsiteY2-26" fmla="*/ 482302 h 482302"/>
              <a:gd name="connsiteX3-27" fmla="*/ 5040619 w 5550946"/>
              <a:gd name="connsiteY3-28" fmla="*/ 6096 h 482302"/>
              <a:gd name="connsiteX4-29" fmla="*/ 5550946 w 5550946"/>
              <a:gd name="connsiteY4-30" fmla="*/ 0 h 4823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550946" h="482302">
                <a:moveTo>
                  <a:pt x="0" y="41238"/>
                </a:moveTo>
                <a:lnTo>
                  <a:pt x="4561243" y="19723"/>
                </a:lnTo>
                <a:lnTo>
                  <a:pt x="4561243" y="482302"/>
                </a:lnTo>
                <a:lnTo>
                  <a:pt x="5040619" y="6096"/>
                </a:lnTo>
                <a:cubicBezTo>
                  <a:pt x="5216327" y="6096"/>
                  <a:pt x="5375238" y="0"/>
                  <a:pt x="5550946" y="0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53335" y="2375985"/>
            <a:ext cx="1178788" cy="12179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6600" b="1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“</a:t>
            </a:r>
            <a:endParaRPr lang="en-US" altLang="zh-CN" sz="6600" b="1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" name="矩形 5"/>
          <p:cNvSpPr>
            <a:spLocks noChangeAspect="1"/>
          </p:cNvSpPr>
          <p:nvPr/>
        </p:nvSpPr>
        <p:spPr>
          <a:xfrm>
            <a:off x="7801337" y="1132795"/>
            <a:ext cx="3396833" cy="4339331"/>
          </a:xfrm>
          <a:prstGeom prst="rect">
            <a:avLst/>
          </a:prstGeom>
          <a:blipFill dpi="0" rotWithShape="1">
            <a:blip r:embed="rId1"/>
            <a:srcRect/>
            <a:stretch>
              <a:fillRect l="-72219" t="-16014" r="-50085"/>
            </a:stretch>
          </a:blipFill>
          <a:ln w="12700" cap="flat" cmpd="sng" algn="ctr">
            <a:noFill/>
            <a:prstDash val="solid"/>
            <a:miter lim="800000"/>
          </a:ln>
          <a:effectLst>
            <a:outerShdw blurRad="266700" dist="609600" dir="5400000" sx="90000" sy="90000" algn="t" rotWithShape="0">
              <a:schemeClr val="accent3">
                <a:lumMod val="50000"/>
                <a:alpha val="21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前        言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/PREFACE</a:t>
            </a:r>
            <a:endParaRPr lang="en-US" dirty="0"/>
          </a:p>
        </p:txBody>
      </p:sp>
      <p:sp>
        <p:nvSpPr>
          <p:cNvPr id="23" name="椭圆 22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: 圆角 25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pic>
        <p:nvPicPr>
          <p:cNvPr id="39" name="图片 38" descr="现代建筑的低角度视图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0" t="4222" r="8596" b="1056"/>
          <a:stretch>
            <a:fillRect/>
          </a:stretch>
        </p:blipFill>
        <p:spPr>
          <a:xfrm>
            <a:off x="825114" y="1180618"/>
            <a:ext cx="4533203" cy="5410128"/>
          </a:xfrm>
          <a:custGeom>
            <a:avLst/>
            <a:gdLst>
              <a:gd name="connsiteX0" fmla="*/ 0 w 5443084"/>
              <a:gd name="connsiteY0" fmla="*/ 0 h 6496019"/>
              <a:gd name="connsiteX1" fmla="*/ 5443084 w 5443084"/>
              <a:gd name="connsiteY1" fmla="*/ 0 h 6496019"/>
              <a:gd name="connsiteX2" fmla="*/ 5443084 w 5443084"/>
              <a:gd name="connsiteY2" fmla="*/ 6496019 h 6496019"/>
              <a:gd name="connsiteX3" fmla="*/ 0 w 5443084"/>
              <a:gd name="connsiteY3" fmla="*/ 6496019 h 649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3084" h="6496019">
                <a:moveTo>
                  <a:pt x="0" y="0"/>
                </a:moveTo>
                <a:lnTo>
                  <a:pt x="5443084" y="0"/>
                </a:lnTo>
                <a:lnTo>
                  <a:pt x="5443084" y="6496019"/>
                </a:lnTo>
                <a:lnTo>
                  <a:pt x="0" y="6496019"/>
                </a:lnTo>
                <a:close/>
              </a:path>
            </a:pathLst>
          </a:custGeom>
        </p:spPr>
      </p:pic>
      <p:sp>
        <p:nvSpPr>
          <p:cNvPr id="27" name="矩形: 圆角 26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9"/>
          <p:cNvSpPr txBox="1"/>
          <p:nvPr/>
        </p:nvSpPr>
        <p:spPr>
          <a:xfrm>
            <a:off x="5674708" y="5249471"/>
            <a:ext cx="57568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  <a:p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228934" y="2698492"/>
            <a:ext cx="7467766" cy="204114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588794" y="3641589"/>
            <a:ext cx="220660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工作概述</a:t>
            </a:r>
            <a:endParaRPr lang="en-US" sz="3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63354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623474" y="3126174"/>
            <a:ext cx="1386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01</a:t>
            </a:r>
            <a:endParaRPr lang="en-US" sz="5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5" name="缺角矩形 54"/>
          <p:cNvSpPr/>
          <p:nvPr/>
        </p:nvSpPr>
        <p:spPr>
          <a:xfrm>
            <a:off x="4442314" y="2968602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45732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: 圆角 64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71" name="直接连接符 70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1145203" y="2592928"/>
            <a:ext cx="2146663" cy="966140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292100" dist="3175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21760" y="2722055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80W</a:t>
            </a:r>
            <a:endParaRPr lang="en-US" altLang="zh-CN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銷售業績</a:t>
            </a:r>
            <a:endParaRPr lang="en-US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27" name="缺角矩形 26"/>
          <p:cNvSpPr/>
          <p:nvPr/>
        </p:nvSpPr>
        <p:spPr>
          <a:xfrm>
            <a:off x="3045987" y="2661594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730180" y="2592928"/>
            <a:ext cx="2146663" cy="9661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906737" y="2722055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銷售物料的</a:t>
            </a:r>
            <a:endParaRPr lang="en-US" altLang="zh-CN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設計與製作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35" name="缺角矩形 34"/>
          <p:cNvSpPr/>
          <p:nvPr/>
        </p:nvSpPr>
        <p:spPr>
          <a:xfrm>
            <a:off x="5630964" y="2661594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315157" y="2592928"/>
            <a:ext cx="2146663" cy="966140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292100" dist="3175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491714" y="2722055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媒體推廣的執行</a:t>
            </a:r>
            <a:endParaRPr lang="en-US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42" name="缺角矩形 41"/>
          <p:cNvSpPr/>
          <p:nvPr/>
        </p:nvSpPr>
        <p:spPr>
          <a:xfrm>
            <a:off x="8215941" y="2661594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8900134" y="2592928"/>
            <a:ext cx="2146663" cy="9661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9076691" y="2722055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協助完成</a:t>
            </a:r>
            <a:endParaRPr lang="en-US" altLang="zh-CN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開盤準備工作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46" name="缺角矩形 45"/>
          <p:cNvSpPr/>
          <p:nvPr/>
        </p:nvSpPr>
        <p:spPr>
          <a:xfrm>
            <a:off x="10800918" y="2661594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1145203" y="3990934"/>
            <a:ext cx="2146663" cy="9661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321760" y="4120061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交流會</a:t>
            </a:r>
            <a:endParaRPr lang="en-US" altLang="zh-CN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的組織落實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60" name="缺角矩形 59"/>
          <p:cNvSpPr/>
          <p:nvPr/>
        </p:nvSpPr>
        <p:spPr>
          <a:xfrm>
            <a:off x="3045987" y="4059600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730180" y="3990934"/>
            <a:ext cx="2146663" cy="966140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292100" dist="3175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3906737" y="4120061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協助完成</a:t>
            </a:r>
            <a:endParaRPr lang="en-US" altLang="zh-CN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媒體交流會</a:t>
            </a:r>
            <a:endParaRPr lang="en-US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63" name="缺角矩形 62"/>
          <p:cNvSpPr/>
          <p:nvPr/>
        </p:nvSpPr>
        <p:spPr>
          <a:xfrm>
            <a:off x="5630964" y="4059600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315157" y="3990934"/>
            <a:ext cx="2146663" cy="9661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491714" y="4120061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樣板房通道的佈置展示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54" name="缺角矩形 53"/>
          <p:cNvSpPr/>
          <p:nvPr/>
        </p:nvSpPr>
        <p:spPr>
          <a:xfrm>
            <a:off x="8215941" y="4059600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8900134" y="3990934"/>
            <a:ext cx="2146663" cy="966140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292100" dist="3175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076691" y="4120061"/>
            <a:ext cx="178066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其他</a:t>
            </a:r>
            <a:endParaRPr lang="en-US" altLang="zh-CN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臨時工作</a:t>
            </a:r>
            <a:endParaRPr lang="en-US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57" name="缺角矩形 56"/>
          <p:cNvSpPr/>
          <p:nvPr/>
        </p:nvSpPr>
        <p:spPr>
          <a:xfrm>
            <a:off x="10800918" y="4059600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816815" y="1041113"/>
            <a:ext cx="156994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/PREFACE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工作概述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/PREFACE</a:t>
            </a:r>
            <a:endParaRPr lang="en-US" dirty="0"/>
          </a:p>
        </p:txBody>
      </p:sp>
      <p:sp>
        <p:nvSpPr>
          <p:cNvPr id="47" name="椭圆 46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/>
        </p:nvGraphicFramePr>
        <p:xfrm>
          <a:off x="4651514" y="2048856"/>
          <a:ext cx="6520069" cy="3941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1249718" y="2274510"/>
            <a:ext cx="2909878" cy="3490108"/>
            <a:chOff x="900293" y="3819765"/>
            <a:chExt cx="2909878" cy="3490108"/>
          </a:xfrm>
        </p:grpSpPr>
        <p:sp>
          <p:nvSpPr>
            <p:cNvPr id="7" name="矩形 6"/>
            <p:cNvSpPr/>
            <p:nvPr/>
          </p:nvSpPr>
          <p:spPr>
            <a:xfrm>
              <a:off x="900293" y="3819765"/>
              <a:ext cx="2909878" cy="349010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661735" y="4015616"/>
              <a:ext cx="138699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業績分析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9" name="缺角矩形 8"/>
            <p:cNvSpPr/>
            <p:nvPr/>
          </p:nvSpPr>
          <p:spPr>
            <a:xfrm>
              <a:off x="3370527" y="3900528"/>
              <a:ext cx="322644" cy="315143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142348" y="4507440"/>
              <a:ext cx="2425768" cy="230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全年業績整體呈上升趨勢；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三個季度均高於預定業績目標，且高於平均完成情況；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BC8F"/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Alibaba PuHuiTi Heavy" panose="00020600040101010101" pitchFamily="18" charset="-122"/>
                </a:rPr>
                <a:t>一季度的業績情況，需要及時總結問題，努力提高業績。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BC8F"/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cs typeface="Alibaba PuHuiTi Heavy" panose="00020600040101010101" pitchFamily="18" charset="-122"/>
              </a:endParaRPr>
            </a:p>
          </p:txBody>
        </p:sp>
      </p:grpSp>
      <p:sp>
        <p:nvSpPr>
          <p:cNvPr id="11" name="内容占位符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工作感悟</a:t>
            </a:r>
            <a:endParaRPr 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2214826" y="1443342"/>
            <a:ext cx="30536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/WORK FEELING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: 圆角 66"/>
          <p:cNvSpPr/>
          <p:nvPr/>
        </p:nvSpPr>
        <p:spPr>
          <a:xfrm>
            <a:off x="495300" y="502920"/>
            <a:ext cx="11201400" cy="5852160"/>
          </a:xfrm>
          <a:prstGeom prst="roundRect">
            <a:avLst>
              <a:gd name="adj" fmla="val 0"/>
            </a:avLst>
          </a:prstGeom>
          <a:solidFill>
            <a:schemeClr val="bg1">
              <a:alpha val="95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68300" dist="482600" dir="5400000" sx="95000" sy="95000" algn="t" rotWithShape="0">
              <a:schemeClr val="accent3">
                <a:lumMod val="50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68" name="矩形: 圆角 67"/>
          <p:cNvSpPr/>
          <p:nvPr/>
        </p:nvSpPr>
        <p:spPr>
          <a:xfrm>
            <a:off x="495300" y="502920"/>
            <a:ext cx="11201400" cy="411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20000"/>
            </a:schemeClr>
          </a:solidFill>
          <a:ln w="3175">
            <a:solidFill>
              <a:schemeClr val="accent3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11431543" y="626745"/>
            <a:ext cx="154032" cy="15403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11137933" y="626745"/>
            <a:ext cx="154032" cy="15403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10844323" y="626745"/>
            <a:ext cx="154032" cy="15403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 L" panose="00020600040101010101" pitchFamily="18" charset="-122"/>
              <a:ea typeface="+mn-ea"/>
              <a:cs typeface="+mn-cs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814822" y="650885"/>
            <a:ext cx="378823" cy="121920"/>
            <a:chOff x="1293223" y="1214846"/>
            <a:chExt cx="378823" cy="121920"/>
          </a:xfrm>
        </p:grpSpPr>
        <p:cxnSp>
          <p:nvCxnSpPr>
            <p:cNvPr id="73" name="直接连接符 72"/>
            <p:cNvCxnSpPr/>
            <p:nvPr/>
          </p:nvCxnSpPr>
          <p:spPr>
            <a:xfrm>
              <a:off x="1293223" y="1214846"/>
              <a:ext cx="378823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1293223" y="1275806"/>
              <a:ext cx="26887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1293223" y="1336766"/>
              <a:ext cx="127907" cy="0"/>
            </a:xfrm>
            <a:prstGeom prst="line">
              <a:avLst/>
            </a:prstGeom>
            <a:ln w="12700">
              <a:solidFill>
                <a:schemeClr val="accent3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矩形 42"/>
          <p:cNvSpPr/>
          <p:nvPr/>
        </p:nvSpPr>
        <p:spPr>
          <a:xfrm>
            <a:off x="951654" y="1816101"/>
            <a:ext cx="7516719" cy="400536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71500" dist="152400" dir="5400000" sx="95000" sy="95000" algn="t" rotWithShape="0">
              <a:schemeClr val="accent3">
                <a:lumMod val="75000"/>
                <a:alpha val="32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graphicFrame>
        <p:nvGraphicFramePr>
          <p:cNvPr id="4" name="图表 3"/>
          <p:cNvGraphicFramePr/>
          <p:nvPr/>
        </p:nvGraphicFramePr>
        <p:xfrm>
          <a:off x="1232767" y="2054540"/>
          <a:ext cx="6252361" cy="3472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7" name="矩形 46"/>
          <p:cNvSpPr/>
          <p:nvPr/>
        </p:nvSpPr>
        <p:spPr>
          <a:xfrm>
            <a:off x="7833053" y="2090354"/>
            <a:ext cx="3492820" cy="3472245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214769" y="3008642"/>
            <a:ext cx="2871216" cy="298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全年業績整體呈上升趨勢；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三個季度均高於預定業績目標，且高於平均完成情況；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一季度的業績情況，需要及時總結問題，努力提高業績。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623474" y="3126174"/>
            <a:ext cx="1386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02</a:t>
            </a:r>
            <a:endParaRPr lang="en-US" sz="5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1" name="缺角矩形 50"/>
          <p:cNvSpPr/>
          <p:nvPr/>
        </p:nvSpPr>
        <p:spPr>
          <a:xfrm>
            <a:off x="7975733" y="2269618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9010773" y="2295154"/>
            <a:ext cx="127920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業績分析</a:t>
            </a:r>
            <a:endParaRPr lang="en-US" sz="2000" dirty="0">
              <a:solidFill>
                <a:schemeClr val="bg1">
                  <a:lumMod val="100000"/>
                </a:schemeClr>
              </a:soli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工作業績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/WORK PERFORMANCE</a:t>
            </a:r>
            <a:endParaRPr lang="en-US" dirty="0"/>
          </a:p>
        </p:txBody>
      </p:sp>
      <p:sp>
        <p:nvSpPr>
          <p:cNvPr id="25" name="椭圆 24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5674708" y="5249471"/>
            <a:ext cx="57568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  <a:latin typeface="阿里巴巴普惠体 L" panose="00020600040101010101" pitchFamily="18" charset="-122"/>
                <a:ea typeface="阿里巴巴普惠体 L" panose="00020600040101010101" pitchFamily="18" charset="-122"/>
                <a:cs typeface="阿里巴巴普惠体 L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  <a:p>
            <a:endParaRPr lang="en-US" sz="1100" dirty="0">
              <a:solidFill>
                <a:schemeClr val="tx1">
                  <a:lumMod val="50000"/>
                  <a:lumOff val="50000"/>
                  <a:alpha val="50000"/>
                </a:schemeClr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  <a:cs typeface="阿里巴巴普惠体 L" panose="00020600040101010101" pitchFamily="18" charset="-122"/>
            </a:endParaRPr>
          </a:p>
        </p:txBody>
      </p:sp>
      <p:pic>
        <p:nvPicPr>
          <p:cNvPr id="26" name="图片 25" descr="现代建筑的低角度视图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0" t="4222" r="8596" b="1056"/>
          <a:stretch>
            <a:fillRect/>
          </a:stretch>
        </p:blipFill>
        <p:spPr>
          <a:xfrm>
            <a:off x="825114" y="1180618"/>
            <a:ext cx="4533203" cy="5410128"/>
          </a:xfrm>
          <a:custGeom>
            <a:avLst/>
            <a:gdLst>
              <a:gd name="connsiteX0" fmla="*/ 0 w 5443084"/>
              <a:gd name="connsiteY0" fmla="*/ 0 h 6496019"/>
              <a:gd name="connsiteX1" fmla="*/ 5443084 w 5443084"/>
              <a:gd name="connsiteY1" fmla="*/ 0 h 6496019"/>
              <a:gd name="connsiteX2" fmla="*/ 5443084 w 5443084"/>
              <a:gd name="connsiteY2" fmla="*/ 6496019 h 6496019"/>
              <a:gd name="connsiteX3" fmla="*/ 0 w 5443084"/>
              <a:gd name="connsiteY3" fmla="*/ 6496019 h 649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3084" h="6496019">
                <a:moveTo>
                  <a:pt x="0" y="0"/>
                </a:moveTo>
                <a:lnTo>
                  <a:pt x="5443084" y="0"/>
                </a:lnTo>
                <a:lnTo>
                  <a:pt x="5443084" y="6496019"/>
                </a:lnTo>
                <a:lnTo>
                  <a:pt x="0" y="6496019"/>
                </a:lnTo>
                <a:close/>
              </a:path>
            </a:pathLst>
          </a:custGeom>
        </p:spPr>
      </p:pic>
      <p:sp>
        <p:nvSpPr>
          <p:cNvPr id="29" name="矩形 28"/>
          <p:cNvSpPr/>
          <p:nvPr/>
        </p:nvSpPr>
        <p:spPr>
          <a:xfrm>
            <a:off x="4228934" y="2698492"/>
            <a:ext cx="7467766" cy="2041148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393700" dist="6477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588794" y="3641589"/>
            <a:ext cx="220660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成長感悟</a:t>
            </a:r>
            <a:endParaRPr lang="en-US" sz="3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63354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623474" y="3126174"/>
            <a:ext cx="1386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gradFill flip="none" rotWithShape="1">
                  <a:gsLst>
                    <a:gs pos="61000">
                      <a:schemeClr val="accent3">
                        <a:lumMod val="5000"/>
                        <a:lumOff val="95000"/>
                        <a:alpha val="60000"/>
                      </a:schemeClr>
                    </a:gs>
                    <a:gs pos="62000">
                      <a:schemeClr val="accent3">
                        <a:lumMod val="20000"/>
                        <a:lumOff val="80000"/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02</a:t>
            </a:r>
            <a:endParaRPr lang="en-US" sz="5400" dirty="0">
              <a:gradFill flip="none" rotWithShape="1">
                <a:gsLst>
                  <a:gs pos="61000">
                    <a:schemeClr val="accent3">
                      <a:lumMod val="5000"/>
                      <a:lumOff val="95000"/>
                      <a:alpha val="60000"/>
                    </a:schemeClr>
                  </a:gs>
                  <a:gs pos="62000">
                    <a:schemeClr val="accent3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  <a:tileRect/>
              </a:gra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55" name="缺角矩形 54"/>
          <p:cNvSpPr/>
          <p:nvPr/>
        </p:nvSpPr>
        <p:spPr>
          <a:xfrm>
            <a:off x="4442314" y="2968602"/>
            <a:ext cx="322644" cy="315143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457328" y="3424459"/>
            <a:ext cx="1386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細分小要點</a:t>
            </a:r>
            <a:endParaRPr lang="en-US" altLang="zh-CN" sz="16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/>
          <p:cNvSpPr/>
          <p:nvPr/>
        </p:nvSpPr>
        <p:spPr>
          <a:xfrm>
            <a:off x="2079998" y="1232920"/>
            <a:ext cx="269655" cy="269655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74" name="Oval 64+"/>
          <p:cNvSpPr/>
          <p:nvPr/>
        </p:nvSpPr>
        <p:spPr>
          <a:xfrm>
            <a:off x="4634340" y="2278435"/>
            <a:ext cx="2942370" cy="2942370"/>
          </a:xfrm>
          <a:prstGeom prst="ellipse">
            <a:avLst/>
          </a:prstGeom>
          <a:noFill/>
          <a:ln w="3175">
            <a:gradFill flip="none" rotWithShape="1">
              <a:gsLst>
                <a:gs pos="0">
                  <a:schemeClr val="accent3">
                    <a:lumMod val="20000"/>
                    <a:lumOff val="80000"/>
                    <a:alpha val="21000"/>
                  </a:schemeClr>
                </a:gs>
                <a:gs pos="45000">
                  <a:schemeClr val="accent3">
                    <a:lumMod val="75000"/>
                    <a:alpha val="49000"/>
                  </a:schemeClr>
                </a:gs>
                <a:gs pos="100000">
                  <a:schemeClr val="accent3">
                    <a:lumMod val="60000"/>
                    <a:lumOff val="40000"/>
                    <a:alpha val="24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 dirty="0">
              <a:solidFill>
                <a:schemeClr val="bg1"/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5058638" y="2702733"/>
            <a:ext cx="2093774" cy="2093774"/>
          </a:xfrm>
          <a:prstGeom prst="ellipse">
            <a:avLst/>
          </a:prstGeom>
          <a:gradFill>
            <a:gsLst>
              <a:gs pos="0">
                <a:schemeClr val="accent3">
                  <a:lumMod val="95000"/>
                  <a:lumOff val="5000"/>
                </a:schemeClr>
              </a:gs>
              <a:gs pos="85000">
                <a:schemeClr val="accent3">
                  <a:lumMod val="90000"/>
                </a:schemeClr>
              </a:gs>
            </a:gsLst>
            <a:lin ang="2700000" scaled="1"/>
          </a:gradFill>
          <a:ln>
            <a:noFill/>
          </a:ln>
          <a:effectLst>
            <a:outerShdw blurRad="495300" dist="800100" dir="5400000" sx="80000" sy="80000" algn="t" rotWithShape="0">
              <a:schemeClr val="accent3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</a:rPr>
              <a:t>我的感悟</a:t>
            </a:r>
            <a:endParaRPr lang="zh-CN" altLang="en-US" sz="28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4454258" y="2098353"/>
            <a:ext cx="3302534" cy="3302534"/>
          </a:xfrm>
          <a:prstGeom prst="ellipse">
            <a:avLst/>
          </a:prstGeom>
          <a:noFill/>
          <a:ln w="158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 dirty="0">
              <a:solidFill>
                <a:schemeClr val="bg1"/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4634340" y="2258507"/>
            <a:ext cx="684052" cy="684052"/>
          </a:xfrm>
          <a:prstGeom prst="ellipse">
            <a:avLst/>
          </a:prstGeom>
          <a:gradFill>
            <a:gsLst>
              <a:gs pos="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01</a:t>
            </a:r>
            <a:endParaRPr lang="zh-CN" alt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6892658" y="2258507"/>
            <a:ext cx="684052" cy="684052"/>
          </a:xfrm>
          <a:prstGeom prst="ellipse">
            <a:avLst/>
          </a:prstGeom>
          <a:gradFill>
            <a:gsLst>
              <a:gs pos="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</a:rPr>
              <a:t>03</a:t>
            </a:r>
            <a:endParaRPr lang="zh-CN" alt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4634340" y="4611182"/>
            <a:ext cx="684052" cy="684052"/>
          </a:xfrm>
          <a:prstGeom prst="ellipse">
            <a:avLst/>
          </a:prstGeom>
          <a:gradFill>
            <a:gsLst>
              <a:gs pos="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sym typeface="阿里巴巴普惠体 B" panose="00020600040101010101" pitchFamily="18" charset="-122"/>
              </a:rPr>
              <a:t>02</a:t>
            </a:r>
            <a:endParaRPr lang="zh-CN" alt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sym typeface="阿里巴巴普惠体 B" panose="00020600040101010101" pitchFamily="18" charset="-122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6892658" y="4611182"/>
            <a:ext cx="684052" cy="684052"/>
          </a:xfrm>
          <a:prstGeom prst="ellipse">
            <a:avLst/>
          </a:prstGeom>
          <a:gradFill>
            <a:gsLst>
              <a:gs pos="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800" dirty="0">
                <a:solidFill>
                  <a:schemeClr val="accent3">
                    <a:lumMod val="20000"/>
                    <a:lumOff val="8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</a:rPr>
              <a:t>04</a:t>
            </a:r>
            <a:endParaRPr lang="zh-CN" altLang="en-US" sz="2800" dirty="0">
              <a:solidFill>
                <a:schemeClr val="accent3">
                  <a:lumMod val="20000"/>
                  <a:lumOff val="80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</a:endParaRPr>
          </a:p>
        </p:txBody>
      </p:sp>
      <p:sp>
        <p:nvSpPr>
          <p:cNvPr id="75" name="Oval 64++"/>
          <p:cNvSpPr/>
          <p:nvPr/>
        </p:nvSpPr>
        <p:spPr>
          <a:xfrm>
            <a:off x="3900427" y="1544522"/>
            <a:ext cx="4410196" cy="4410196"/>
          </a:xfrm>
          <a:prstGeom prst="ellipse">
            <a:avLst/>
          </a:prstGeom>
          <a:noFill/>
          <a:ln w="3175">
            <a:gradFill flip="none" rotWithShape="1">
              <a:gsLst>
                <a:gs pos="0">
                  <a:schemeClr val="accent3">
                    <a:lumMod val="20000"/>
                    <a:lumOff val="80000"/>
                    <a:alpha val="49000"/>
                  </a:schemeClr>
                </a:gs>
                <a:gs pos="45000">
                  <a:schemeClr val="accent3">
                    <a:lumMod val="75000"/>
                    <a:alpha val="55000"/>
                  </a:schemeClr>
                </a:gs>
                <a:gs pos="100000">
                  <a:schemeClr val="accent3">
                    <a:lumMod val="60000"/>
                    <a:lumOff val="40000"/>
                    <a:alpha val="4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 dirty="0">
              <a:solidFill>
                <a:schemeClr val="bg1"/>
              </a:solidFill>
              <a:latin typeface="阿里巴巴普惠体 L" panose="00020600040101010101" pitchFamily="18" charset="-122"/>
              <a:ea typeface="阿里巴巴普惠体 L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289353" y="4611182"/>
            <a:ext cx="2614932" cy="966140"/>
            <a:chOff x="1289353" y="4611182"/>
            <a:chExt cx="2614932" cy="966140"/>
          </a:xfrm>
        </p:grpSpPr>
        <p:sp>
          <p:nvSpPr>
            <p:cNvPr id="77" name="矩形 76"/>
            <p:cNvSpPr/>
            <p:nvPr/>
          </p:nvSpPr>
          <p:spPr>
            <a:xfrm>
              <a:off x="1289353" y="4611182"/>
              <a:ext cx="2614932" cy="9661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>
                  <a:lumMod val="75000"/>
                  <a:alpha val="20000"/>
                </a:schemeClr>
              </a:solidFill>
            </a:ln>
            <a:effectLst>
              <a:outerShdw blurRad="546100" dist="152400" dir="5400000" sx="95000" sy="95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79" name="缺角矩形 78"/>
            <p:cNvSpPr/>
            <p:nvPr/>
          </p:nvSpPr>
          <p:spPr>
            <a:xfrm>
              <a:off x="3622120" y="4679848"/>
              <a:ext cx="180000" cy="180000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1465909" y="4740309"/>
              <a:ext cx="1423621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3">
                      <a:lumMod val="75000"/>
                    </a:schemeClr>
                  </a:solidFill>
                  <a:effectLst/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熱情服務</a:t>
              </a:r>
              <a:endParaRPr 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1465909" y="5045109"/>
              <a:ext cx="230884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3">
                      <a:lumMod val="75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是做好工作的關鍵</a:t>
              </a:r>
              <a:endParaRPr 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sp>
        <p:nvSpPr>
          <p:cNvPr id="92" name="矩形 91"/>
          <p:cNvSpPr/>
          <p:nvPr/>
        </p:nvSpPr>
        <p:spPr>
          <a:xfrm>
            <a:off x="8287716" y="4611182"/>
            <a:ext cx="2614932" cy="966140"/>
          </a:xfrm>
          <a:prstGeom prst="rect">
            <a:avLst/>
          </a:prstGeom>
          <a:gradFill>
            <a:gsLst>
              <a:gs pos="0">
                <a:schemeClr val="accent3">
                  <a:lumMod val="9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</a:gsLst>
            <a:lin ang="13500000" scaled="1"/>
          </a:gradFill>
          <a:ln>
            <a:noFill/>
          </a:ln>
          <a:effectLst>
            <a:outerShdw blurRad="292100" dist="317500" dir="5400000" sx="90000" sy="90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93" name="缺角矩形 92"/>
          <p:cNvSpPr/>
          <p:nvPr/>
        </p:nvSpPr>
        <p:spPr>
          <a:xfrm>
            <a:off x="10616470" y="4679848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8473475" y="4740309"/>
            <a:ext cx="131570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感恩忠誠</a:t>
            </a:r>
            <a:endParaRPr lang="en-US" sz="2000" dirty="0">
              <a:solidFill>
                <a:schemeClr val="bg1">
                  <a:lumMod val="100000"/>
                </a:schemeClr>
              </a:solidFill>
              <a:effectLst/>
              <a:latin typeface="阿里巴巴普惠体 B" panose="00020600040101010101" pitchFamily="18" charset="-122"/>
              <a:ea typeface="阿里巴巴普惠体 B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8473475" y="5045109"/>
            <a:ext cx="223970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是做好工作的根本</a:t>
            </a:r>
            <a:endParaRPr lang="en-US" sz="2000" dirty="0">
              <a:solidFill>
                <a:schemeClr val="bg1">
                  <a:lumMod val="100000"/>
                </a:schemeClr>
              </a:solidFill>
              <a:effectLst/>
              <a:latin typeface="阿里巴巴普惠体 L" panose="00020600040101010101" pitchFamily="18" charset="-122"/>
              <a:ea typeface="阿里巴巴普惠体 L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89352" y="2117463"/>
            <a:ext cx="2614933" cy="966140"/>
            <a:chOff x="1289352" y="2117463"/>
            <a:chExt cx="2614933" cy="966140"/>
          </a:xfrm>
        </p:grpSpPr>
        <p:sp>
          <p:nvSpPr>
            <p:cNvPr id="81" name="矩形 80"/>
            <p:cNvSpPr/>
            <p:nvPr/>
          </p:nvSpPr>
          <p:spPr>
            <a:xfrm>
              <a:off x="1289352" y="2117463"/>
              <a:ext cx="2614933" cy="966140"/>
            </a:xfrm>
            <a:prstGeom prst="rect">
              <a:avLst/>
            </a:prstGeom>
            <a:gradFill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3500000" scaled="1"/>
            </a:gradFill>
            <a:ln>
              <a:noFill/>
            </a:ln>
            <a:effectLst>
              <a:outerShdw blurRad="292100" dist="317500" dir="5400000" sx="90000" sy="90000" algn="t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83" name="缺角矩形 82"/>
            <p:cNvSpPr/>
            <p:nvPr/>
          </p:nvSpPr>
          <p:spPr>
            <a:xfrm>
              <a:off x="3610483" y="2186129"/>
              <a:ext cx="180000" cy="180000"/>
            </a:xfrm>
            <a:prstGeom prst="plaque">
              <a:avLst>
                <a:gd name="adj" fmla="val 5000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阿里巴巴普惠体 L" panose="00020600040101010101" pitchFamily="18" charset="-122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1475111" y="2246590"/>
              <a:ext cx="127920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勤奮學習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1475111" y="2551390"/>
              <a:ext cx="2239708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100000"/>
                    </a:schemeClr>
                  </a:solidFill>
                  <a:effectLst/>
                  <a:latin typeface="阿里巴巴普惠体 L" panose="00020600040101010101" pitchFamily="18" charset="-122"/>
                  <a:ea typeface="阿里巴巴普惠体 L" panose="00020600040101010101" pitchFamily="18" charset="-122"/>
                  <a:cs typeface="Alibaba PuHuiTi Heavy" panose="00020600040101010101" pitchFamily="18" charset="-122"/>
                  <a:sym typeface="阿里巴巴普惠体 R" panose="00020600040101010101" pitchFamily="18" charset="-122"/>
                </a:rPr>
                <a:t>是做好工作的基礎</a:t>
              </a:r>
              <a:endParaRPr lang="en-US" sz="2000" dirty="0">
                <a:solidFill>
                  <a:schemeClr val="bg1">
                    <a:lumMod val="100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sp>
        <p:nvSpPr>
          <p:cNvPr id="88" name="矩形 87"/>
          <p:cNvSpPr/>
          <p:nvPr/>
        </p:nvSpPr>
        <p:spPr>
          <a:xfrm>
            <a:off x="8287715" y="2117463"/>
            <a:ext cx="2614933" cy="96614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>
                <a:lumMod val="75000"/>
                <a:alpha val="20000"/>
              </a:schemeClr>
            </a:solidFill>
          </a:ln>
          <a:effectLst>
            <a:outerShdw blurRad="546100" dist="152400" dir="5400000" sx="95000" sy="95000" algn="t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89" name="缺角矩形 88"/>
          <p:cNvSpPr/>
          <p:nvPr/>
        </p:nvSpPr>
        <p:spPr>
          <a:xfrm>
            <a:off x="10631831" y="2186129"/>
            <a:ext cx="180000" cy="180000"/>
          </a:xfrm>
          <a:prstGeom prst="plaque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阿里巴巴普惠体 L" panose="00020600040101010101" pitchFamily="18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464271" y="2246590"/>
            <a:ext cx="126497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愛崗敬業</a:t>
            </a:r>
            <a:endParaRPr lang="en-US" sz="2000" dirty="0">
              <a:solidFill>
                <a:schemeClr val="accent3">
                  <a:lumMod val="75000"/>
                </a:schemeClr>
              </a:solidFill>
              <a:effectLst/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464271" y="2551390"/>
            <a:ext cx="230884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accent3">
                    <a:lumMod val="75000"/>
                  </a:schemeClr>
                </a:solidFill>
                <a:effectLst/>
                <a:latin typeface="阿里巴巴普惠体 L" panose="00020600040101010101" pitchFamily="18" charset="-122"/>
                <a:ea typeface="阿里巴巴普惠体 L" panose="00020600040101010101" pitchFamily="18" charset="-122"/>
                <a:cs typeface="Alibaba PuHuiTi Heavy" panose="00020600040101010101" pitchFamily="18" charset="-122"/>
                <a:sym typeface="阿里巴巴普惠体 R" panose="00020600040101010101" pitchFamily="18" charset="-122"/>
              </a:rPr>
              <a:t>是做好工作的前提</a:t>
            </a:r>
            <a:endParaRPr lang="en-US" sz="2000" dirty="0">
              <a:solidFill>
                <a:schemeClr val="accent3">
                  <a:lumMod val="75000"/>
                </a:schemeClr>
              </a:solidFill>
              <a:effectLst/>
              <a:latin typeface="阿里巴巴普惠体 L" panose="00020600040101010101" pitchFamily="18" charset="-122"/>
              <a:ea typeface="阿里巴巴普惠体 L" panose="00020600040101010101" pitchFamily="18" charset="-122"/>
              <a:cs typeface="Alibaba PuHuiTi Heavy" panose="00020600040101010101" pitchFamily="18" charset="-122"/>
              <a:sym typeface="阿里巴巴普惠体 R" panose="00020600040101010101" pitchFamily="18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工作感悟</a:t>
            </a:r>
            <a:endParaRPr 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/WORK FEELING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PICTURE" val="#611179;"/>
</p:tagLst>
</file>

<file path=ppt/tags/tag10.xml><?xml version="1.0" encoding="utf-8"?>
<p:tagLst xmlns:p="http://schemas.openxmlformats.org/presentationml/2006/main">
  <p:tag name="ISLIDE.PICTURE" val="#705283;#710411;"/>
</p:tagLst>
</file>

<file path=ppt/tags/tag11.xml><?xml version="1.0" encoding="utf-8"?>
<p:tagLst xmlns:p="http://schemas.openxmlformats.org/presentationml/2006/main">
  <p:tag name="ISLIDE.PICTURE" val="#611168;"/>
</p:tagLst>
</file>

<file path=ppt/tags/tag12.xml><?xml version="1.0" encoding="utf-8"?>
<p:tagLst xmlns:p="http://schemas.openxmlformats.org/presentationml/2006/main">
  <p:tag name="ISLIDE.PICTURE" val="#705283;#710411;"/>
</p:tagLst>
</file>

<file path=ppt/tags/tag13.xml><?xml version="1.0" encoding="utf-8"?>
<p:tagLst xmlns:p="http://schemas.openxmlformats.org/presentationml/2006/main">
  <p:tag name="ISLIDE.PICTURE" val="#611179;"/>
</p:tagLst>
</file>

<file path=ppt/tags/tag14.xml><?xml version="1.0" encoding="utf-8"?>
<p:tagLst xmlns:p="http://schemas.openxmlformats.org/presentationml/2006/main">
  <p:tag name="ISLIDE.GUIDESSETTING" val="{&quot;Id&quot;:&quot;50d8d84c-bb93-449f-9747-d5f20ec13fdb&quot;,&quot;Name&quot;:&quot;小清新&quot;,&quot;Kind&quot;:&quot;Custom&quot;,&quot;OldGuidesSetting&quot;:{&quot;HeaderHeight&quot;:15.0,&quot;FooterHeight&quot;:6.0,&quot;SideMargin&quot;:4.0,&quot;TopMargin&quot;:10.0,&quot;BottomMargin&quot;:0.0,&quot;IntervalMargin&quot;:1.5}}"/>
  <p:tag name="COMMONDATA" val="eyJoZGlkIjoiNDM4MDk4M2FhMDRmMmQyMDdjYzQ2N2EwNGM3YmI3NWYifQ=="/>
</p:tagLst>
</file>

<file path=ppt/tags/tag2.xml><?xml version="1.0" encoding="utf-8"?>
<p:tagLst xmlns:p="http://schemas.openxmlformats.org/presentationml/2006/main">
  <p:tag name="ISLIDE.PICTURE" val="#611168;"/>
</p:tagLst>
</file>

<file path=ppt/tags/tag3.xml><?xml version="1.0" encoding="utf-8"?>
<p:tagLst xmlns:p="http://schemas.openxmlformats.org/presentationml/2006/main">
  <p:tag name="ISLIDE.PICTURE" val="#611170;"/>
</p:tagLst>
</file>

<file path=ppt/tags/tag4.xml><?xml version="1.0" encoding="utf-8"?>
<p:tagLst xmlns:p="http://schemas.openxmlformats.org/presentationml/2006/main">
  <p:tag name="ISLIDE.PICTURE" val="#611168;"/>
</p:tagLst>
</file>

<file path=ppt/tags/tag5.xml><?xml version="1.0" encoding="utf-8"?>
<p:tagLst xmlns:p="http://schemas.openxmlformats.org/presentationml/2006/main">
  <p:tag name="ISLIDE.PICTURE" val="#611168;"/>
</p:tagLst>
</file>

<file path=ppt/tags/tag6.xml><?xml version="1.0" encoding="utf-8"?>
<p:tagLst xmlns:p="http://schemas.openxmlformats.org/presentationml/2006/main">
  <p:tag name="ISLIDE.PICTURE" val="#611170;"/>
</p:tagLst>
</file>

<file path=ppt/tags/tag7.xml><?xml version="1.0" encoding="utf-8"?>
<p:tagLst xmlns:p="http://schemas.openxmlformats.org/presentationml/2006/main">
  <p:tag name="ISLIDE.PICTURE" val="#611168;"/>
</p:tagLst>
</file>

<file path=ppt/tags/tag8.xml><?xml version="1.0" encoding="utf-8"?>
<p:tagLst xmlns:p="http://schemas.openxmlformats.org/presentationml/2006/main">
  <p:tag name="ISLIDE.PICTURE" val="#611168;"/>
</p:tagLst>
</file>

<file path=ppt/tags/tag9.xml><?xml version="1.0" encoding="utf-8"?>
<p:tagLst xmlns:p="http://schemas.openxmlformats.org/presentationml/2006/main">
  <p:tag name="ISLIDE.PICTURE" val="#611170;"/>
</p:tagLst>
</file>

<file path=ppt/theme/theme1.xml><?xml version="1.0" encoding="utf-8"?>
<a:theme xmlns:a="http://schemas.openxmlformats.org/drawingml/2006/main" name="Office 主题​​">
  <a:themeElements>
    <a:clrScheme name="绿色小清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8EC9"/>
      </a:accent1>
      <a:accent2>
        <a:srgbClr val="08CAD4"/>
      </a:accent2>
      <a:accent3>
        <a:srgbClr val="01BC8F"/>
      </a:accent3>
      <a:accent4>
        <a:srgbClr val="08D46B"/>
      </a:accent4>
      <a:accent5>
        <a:srgbClr val="08C92F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3">
                <a:lumMod val="95000"/>
              </a:schemeClr>
            </a:gs>
            <a:gs pos="100000">
              <a:schemeClr val="accent3">
                <a:lumMod val="95000"/>
                <a:lumOff val="5000"/>
              </a:schemeClr>
            </a:gs>
          </a:gsLst>
          <a:lin ang="13500000" scaled="1"/>
        </a:gradFill>
        <a:ln>
          <a:noFill/>
        </a:ln>
        <a:effectLst>
          <a:outerShdw blurRad="393700" dist="647700" dir="5400000" sx="90000" sy="90000" algn="t" rotWithShape="0">
            <a:schemeClr val="accent3">
              <a:lumMod val="75000"/>
              <a:alpha val="20000"/>
            </a:schemeClr>
          </a:outerShdw>
        </a:effectLst>
      </a:spPr>
      <a:bodyPr rtlCol="0" anchor="ctr"/>
      <a:lstStyle>
        <a:defPPr algn="ctr">
          <a:defRPr dirty="0"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活动策划-天青蓝">
    <a:dk1>
      <a:sysClr val="windowText" lastClr="000000"/>
    </a:dk1>
    <a:lt1>
      <a:sysClr val="window" lastClr="FFFFFF"/>
    </a:lt1>
    <a:dk2>
      <a:srgbClr val="2D3847"/>
    </a:dk2>
    <a:lt2>
      <a:srgbClr val="E7E6E6"/>
    </a:lt2>
    <a:accent1>
      <a:srgbClr val="006EFF"/>
    </a:accent1>
    <a:accent2>
      <a:srgbClr val="00CCE2"/>
    </a:accent2>
    <a:accent3>
      <a:srgbClr val="D8D8D8"/>
    </a:accent3>
    <a:accent4>
      <a:srgbClr val="BFBFBF"/>
    </a:accent4>
    <a:accent5>
      <a:srgbClr val="A5A5A5"/>
    </a:accent5>
    <a:accent6>
      <a:srgbClr val="7F7F7F"/>
    </a:accent6>
    <a:hlink>
      <a:srgbClr val="0563C1"/>
    </a:hlink>
    <a:folHlink>
      <a:srgbClr val="954F72"/>
    </a:folHlink>
  </a:clrScheme>
  <a:fontScheme name="思源黑体&amp;Roboto">
    <a:majorFont>
      <a:latin typeface="Roboto Bold"/>
      <a:ea typeface="思源黑体 CN Bold"/>
      <a:cs typeface=""/>
    </a:majorFont>
    <a:minorFont>
      <a:latin typeface="Roboto Regular"/>
      <a:ea typeface="思源黑体 CN Regular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2871</Words>
  <Application>WPS 演示</Application>
  <PresentationFormat>宽屏</PresentationFormat>
  <Paragraphs>389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6" baseType="lpstr">
      <vt:lpstr>Arial</vt:lpstr>
      <vt:lpstr>SimSun</vt:lpstr>
      <vt:lpstr>Wingdings</vt:lpstr>
      <vt:lpstr>阿里巴巴普惠体 L</vt:lpstr>
      <vt:lpstr>Alibaba PuHuiTi Heavy</vt:lpstr>
      <vt:lpstr>阿里巴巴普惠体 R</vt:lpstr>
      <vt:lpstr>Alibaba PuHuiTi Light</vt:lpstr>
      <vt:lpstr>阿里巴巴普惠体 B</vt:lpstr>
      <vt:lpstr>阿里巴巴普惠体 M</vt:lpstr>
      <vt:lpstr>Microsoft YaHei</vt:lpstr>
      <vt:lpstr>Arial Unicode MS</vt:lpstr>
      <vt:lpstr>Calibri Light</vt:lpstr>
      <vt:lpstr>DengXian</vt:lpstr>
      <vt:lpstr>Calibri</vt:lpstr>
      <vt:lpstr>Roboto Regular</vt:lpstr>
      <vt:lpstr>Roboto</vt:lpstr>
      <vt:lpstr>思源黑体 CN Regular</vt:lpstr>
      <vt:lpstr>華康POP3體W12(P)</vt:lpstr>
      <vt:lpstr>華康溜溜體W7</vt:lpstr>
      <vt:lpstr>華康童童體(P)</vt:lpstr>
      <vt:lpstr>華康流葉體(P)</vt:lpstr>
      <vt:lpstr>更紗黑體 TC Light</vt:lpstr>
      <vt:lpstr>思源黑体 CN Bold</vt:lpstr>
      <vt:lpstr>思源黑体 CN Heavy</vt:lpstr>
      <vt:lpstr>TypeLand 康熙字典體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24</cp:revision>
  <dcterms:created xsi:type="dcterms:W3CDTF">2022-05-15T03:54:00Z</dcterms:created>
  <dcterms:modified xsi:type="dcterms:W3CDTF">2022-08-21T03:46:42Z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A42ED08243234129B5C86E49AE6EEB35</vt:lpwstr>
  </property>
  <property fmtid="{D5CDD505-2E9C-101B-9397-08002B2CF9AE}" pid="3" name="KSOProductBuildVer">
    <vt:lpwstr>2052-11.1.0.12349</vt:lpwstr>
  </property>
</Properties>
</file>